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9.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20.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charts/chart1.xml" ContentType="application/vnd.openxmlformats-officedocument.drawingml.chart+xml"/>
  <Override PartName="/ppt/notesSlides/notesSlide21.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 id="2147483692" r:id="rId2"/>
    <p:sldMasterId id="2147483694" r:id="rId3"/>
    <p:sldMasterId id="2147483696" r:id="rId4"/>
  </p:sldMasterIdLst>
  <p:notesMasterIdLst>
    <p:notesMasterId r:id="rId40"/>
  </p:notesMasterIdLst>
  <p:handoutMasterIdLst>
    <p:handoutMasterId r:id="rId41"/>
  </p:handoutMasterIdLst>
  <p:sldIdLst>
    <p:sldId id="587" r:id="rId5"/>
    <p:sldId id="722" r:id="rId6"/>
    <p:sldId id="832" r:id="rId7"/>
    <p:sldId id="835" r:id="rId8"/>
    <p:sldId id="831" r:id="rId9"/>
    <p:sldId id="841" r:id="rId10"/>
    <p:sldId id="842" r:id="rId11"/>
    <p:sldId id="845" r:id="rId12"/>
    <p:sldId id="843" r:id="rId13"/>
    <p:sldId id="851" r:id="rId14"/>
    <p:sldId id="846" r:id="rId15"/>
    <p:sldId id="844" r:id="rId16"/>
    <p:sldId id="847" r:id="rId17"/>
    <p:sldId id="849" r:id="rId18"/>
    <p:sldId id="830" r:id="rId19"/>
    <p:sldId id="856" r:id="rId20"/>
    <p:sldId id="858" r:id="rId21"/>
    <p:sldId id="855" r:id="rId22"/>
    <p:sldId id="861" r:id="rId23"/>
    <p:sldId id="859" r:id="rId24"/>
    <p:sldId id="860" r:id="rId25"/>
    <p:sldId id="862" r:id="rId26"/>
    <p:sldId id="863" r:id="rId27"/>
    <p:sldId id="864" r:id="rId28"/>
    <p:sldId id="850" r:id="rId29"/>
    <p:sldId id="866" r:id="rId30"/>
    <p:sldId id="865" r:id="rId31"/>
    <p:sldId id="868" r:id="rId32"/>
    <p:sldId id="869" r:id="rId33"/>
    <p:sldId id="870" r:id="rId34"/>
    <p:sldId id="778" r:id="rId35"/>
    <p:sldId id="770" r:id="rId36"/>
    <p:sldId id="871" r:id="rId37"/>
    <p:sldId id="872" r:id="rId38"/>
    <p:sldId id="873" r:id="rId39"/>
  </p:sldIdLst>
  <p:sldSz cx="9144000" cy="6858000" type="screen4x3"/>
  <p:notesSz cx="9220200" cy="6858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extLst>
    <p:ext uri="{EFAFB233-063F-42B5-8137-9DF3F51BA10A}">
      <p15:sldGuideLst xmlns="" xmlns:p15="http://schemas.microsoft.com/office/powerpoint/2012/main">
        <p15:guide id="1" orient="horz" pos="789">
          <p15:clr>
            <a:srgbClr val="A4A3A4"/>
          </p15:clr>
        </p15:guide>
        <p15:guide id="2" pos="484">
          <p15:clr>
            <a:srgbClr val="A4A3A4"/>
          </p15:clr>
        </p15:guide>
      </p15:sldGuideLst>
    </p:ext>
    <p:ext uri="{2D200454-40CA-4A62-9FC3-DE9A4176ACB9}">
      <p15:notesGuideLst xmlns="" xmlns:p15="http://schemas.microsoft.com/office/powerpoint/2012/main">
        <p15:guide id="1" orient="horz" pos="2160" userDrawn="1">
          <p15:clr>
            <a:srgbClr val="A4A3A4"/>
          </p15:clr>
        </p15:guide>
        <p15:guide id="2" pos="29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AFF"/>
    <a:srgbClr val="BBC4FF"/>
    <a:srgbClr val="A1A2FF"/>
    <a:srgbClr val="C7CBFF"/>
    <a:srgbClr val="A2B4FF"/>
    <a:srgbClr val="9797FF"/>
    <a:srgbClr val="E2EAD5"/>
    <a:srgbClr val="CFDCBB"/>
    <a:srgbClr val="A3D362"/>
    <a:srgbClr val="FF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8" autoAdjust="0"/>
    <p:restoredTop sz="92692" autoAdjust="0"/>
  </p:normalViewPr>
  <p:slideViewPr>
    <p:cSldViewPr snapToGrid="0">
      <p:cViewPr>
        <p:scale>
          <a:sx n="100" d="100"/>
          <a:sy n="100" d="100"/>
        </p:scale>
        <p:origin x="-1352" y="-216"/>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3360"/>
    </p:cViewPr>
  </p:sorterViewPr>
  <p:notesViewPr>
    <p:cSldViewPr snapToGrid="0">
      <p:cViewPr varScale="1">
        <p:scale>
          <a:sx n="43" d="100"/>
          <a:sy n="43" d="100"/>
        </p:scale>
        <p:origin x="-1949" y="-67"/>
      </p:cViewPr>
      <p:guideLst>
        <p:guide orient="horz" pos="2160"/>
        <p:guide pos="2903"/>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title>
      <c:tx>
        <c:rich>
          <a:bodyPr/>
          <a:lstStyle/>
          <a:p>
            <a:pPr>
              <a:defRPr/>
            </a:pPr>
            <a:r>
              <a:rPr lang="en-US" dirty="0" smtClean="0"/>
              <a:t>Processing Time Per Packet </a:t>
            </a:r>
            <a:r>
              <a:rPr lang="en-US" dirty="0"/>
              <a:t>(microsecond)</a:t>
            </a:r>
          </a:p>
        </c:rich>
      </c:tx>
      <c:layout>
        <c:manualLayout>
          <c:xMode val="edge"/>
          <c:yMode val="edge"/>
          <c:x val="0.0443016122984627"/>
          <c:y val="0.0328042547313165"/>
        </c:manualLayout>
      </c:layout>
      <c:overlay val="0"/>
    </c:title>
    <c:autoTitleDeleted val="0"/>
    <c:plotArea>
      <c:layout/>
      <c:barChart>
        <c:barDir val="col"/>
        <c:grouping val="clustered"/>
        <c:varyColors val="0"/>
        <c:ser>
          <c:idx val="0"/>
          <c:order val="0"/>
          <c:tx>
            <c:strRef>
              <c:f>Sheet1!$B$1</c:f>
              <c:strCache>
                <c:ptCount val="1"/>
                <c:pt idx="0">
                  <c:v>Processing Time</c:v>
                </c:pt>
              </c:strCache>
            </c:strRef>
          </c:tx>
          <c:invertIfNegative val="0"/>
          <c:cat>
            <c:strRef>
              <c:f>Sheet1!$A$2:$A$4</c:f>
              <c:strCache>
                <c:ptCount val="3"/>
                <c:pt idx="0">
                  <c:v>LDS</c:v>
                </c:pt>
                <c:pt idx="1">
                  <c:v>IDS instance</c:v>
                </c:pt>
                <c:pt idx="2">
                  <c:v>Expectation</c:v>
                </c:pt>
              </c:strCache>
            </c:strRef>
          </c:cat>
          <c:val>
            <c:numRef>
              <c:f>Sheet1!$B$2:$B$4</c:f>
              <c:numCache>
                <c:formatCode>General</c:formatCode>
                <c:ptCount val="3"/>
                <c:pt idx="0">
                  <c:v>0.66</c:v>
                </c:pt>
                <c:pt idx="1">
                  <c:v>44.46</c:v>
                </c:pt>
                <c:pt idx="2">
                  <c:v>32.7</c:v>
                </c:pt>
              </c:numCache>
            </c:numRef>
          </c:val>
        </c:ser>
        <c:dLbls>
          <c:showLegendKey val="0"/>
          <c:showVal val="0"/>
          <c:showCatName val="0"/>
          <c:showSerName val="0"/>
          <c:showPercent val="0"/>
          <c:showBubbleSize val="0"/>
        </c:dLbls>
        <c:gapWidth val="150"/>
        <c:axId val="-2042705384"/>
        <c:axId val="-2043221912"/>
      </c:barChart>
      <c:catAx>
        <c:axId val="-2042705384"/>
        <c:scaling>
          <c:orientation val="minMax"/>
        </c:scaling>
        <c:delete val="0"/>
        <c:axPos val="b"/>
        <c:majorTickMark val="out"/>
        <c:minorTickMark val="none"/>
        <c:tickLblPos val="nextTo"/>
        <c:crossAx val="-2043221912"/>
        <c:crosses val="autoZero"/>
        <c:auto val="1"/>
        <c:lblAlgn val="ctr"/>
        <c:lblOffset val="100"/>
        <c:noMultiLvlLbl val="0"/>
      </c:catAx>
      <c:valAx>
        <c:axId val="-2043221912"/>
        <c:scaling>
          <c:orientation val="minMax"/>
        </c:scaling>
        <c:delete val="0"/>
        <c:axPos val="l"/>
        <c:majorGridlines/>
        <c:numFmt formatCode="General" sourceLinked="1"/>
        <c:majorTickMark val="out"/>
        <c:minorTickMark val="none"/>
        <c:tickLblPos val="nextTo"/>
        <c:crossAx val="-20427053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0.emf"/><Relationship Id="rId7" Type="http://schemas.openxmlformats.org/officeDocument/2006/relationships/image" Target="../media/image11.emf"/><Relationship Id="rId8" Type="http://schemas.openxmlformats.org/officeDocument/2006/relationships/image" Target="../media/image12.emf"/><Relationship Id="rId1" Type="http://schemas.openxmlformats.org/officeDocument/2006/relationships/image" Target="../media/image14.emf"/><Relationship Id="rId2"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996484" cy="343135"/>
          </a:xfrm>
          <a:prstGeom prst="rect">
            <a:avLst/>
          </a:prstGeom>
        </p:spPr>
        <p:txBody>
          <a:bodyPr vert="horz" lIns="90151" tIns="45075" rIns="90151" bIns="45075" rtlCol="0"/>
          <a:lstStyle>
            <a:lvl1pPr algn="l">
              <a:defRPr sz="1200"/>
            </a:lvl1pPr>
          </a:lstStyle>
          <a:p>
            <a:endParaRPr lang="en-US"/>
          </a:p>
        </p:txBody>
      </p:sp>
      <p:sp>
        <p:nvSpPr>
          <p:cNvPr id="3" name="Date Placeholder 2"/>
          <p:cNvSpPr>
            <a:spLocks noGrp="1"/>
          </p:cNvSpPr>
          <p:nvPr>
            <p:ph type="dt" sz="quarter" idx="1"/>
          </p:nvPr>
        </p:nvSpPr>
        <p:spPr>
          <a:xfrm>
            <a:off x="5221590" y="0"/>
            <a:ext cx="3996482" cy="343135"/>
          </a:xfrm>
          <a:prstGeom prst="rect">
            <a:avLst/>
          </a:prstGeom>
        </p:spPr>
        <p:txBody>
          <a:bodyPr vert="horz" lIns="90151" tIns="45075" rIns="90151" bIns="45075" rtlCol="0"/>
          <a:lstStyle>
            <a:lvl1pPr algn="r">
              <a:defRPr sz="1200"/>
            </a:lvl1pPr>
          </a:lstStyle>
          <a:p>
            <a:fld id="{F40410FC-40B7-44A2-9C00-F19A78BDB3C2}" type="datetimeFigureOut">
              <a:rPr lang="en-US" smtClean="0"/>
              <a:pPr/>
              <a:t>3/21/18</a:t>
            </a:fld>
            <a:endParaRPr lang="en-US"/>
          </a:p>
        </p:txBody>
      </p:sp>
      <p:sp>
        <p:nvSpPr>
          <p:cNvPr id="4" name="Footer Placeholder 3"/>
          <p:cNvSpPr>
            <a:spLocks noGrp="1"/>
          </p:cNvSpPr>
          <p:nvPr>
            <p:ph type="ftr" sz="quarter" idx="2"/>
          </p:nvPr>
        </p:nvSpPr>
        <p:spPr>
          <a:xfrm>
            <a:off x="3" y="6513694"/>
            <a:ext cx="3996484" cy="343135"/>
          </a:xfrm>
          <a:prstGeom prst="rect">
            <a:avLst/>
          </a:prstGeom>
        </p:spPr>
        <p:txBody>
          <a:bodyPr vert="horz" lIns="90151" tIns="45075" rIns="90151" bIns="45075" rtlCol="0" anchor="b"/>
          <a:lstStyle>
            <a:lvl1pPr algn="l">
              <a:defRPr sz="1200"/>
            </a:lvl1pPr>
          </a:lstStyle>
          <a:p>
            <a:endParaRPr lang="en-US"/>
          </a:p>
        </p:txBody>
      </p:sp>
      <p:sp>
        <p:nvSpPr>
          <p:cNvPr id="5" name="Slide Number Placeholder 4"/>
          <p:cNvSpPr>
            <a:spLocks noGrp="1"/>
          </p:cNvSpPr>
          <p:nvPr>
            <p:ph type="sldNum" sz="quarter" idx="3"/>
          </p:nvPr>
        </p:nvSpPr>
        <p:spPr>
          <a:xfrm>
            <a:off x="5221590" y="6513694"/>
            <a:ext cx="3996482" cy="343135"/>
          </a:xfrm>
          <a:prstGeom prst="rect">
            <a:avLst/>
          </a:prstGeom>
        </p:spPr>
        <p:txBody>
          <a:bodyPr vert="horz" lIns="90151" tIns="45075" rIns="90151" bIns="45075" rtlCol="0" anchor="b"/>
          <a:lstStyle>
            <a:lvl1pPr algn="r">
              <a:defRPr sz="1200"/>
            </a:lvl1pPr>
          </a:lstStyle>
          <a:p>
            <a:fld id="{54027516-C372-41A6-97E1-3A944ACF606C}" type="slidenum">
              <a:rPr lang="en-US" smtClean="0"/>
              <a:pPr/>
              <a:t>‹#›</a:t>
            </a:fld>
            <a:endParaRPr lang="en-US"/>
          </a:p>
        </p:txBody>
      </p:sp>
    </p:spTree>
    <p:extLst>
      <p:ext uri="{BB962C8B-B14F-4D97-AF65-F5344CB8AC3E}">
        <p14:creationId xmlns:p14="http://schemas.microsoft.com/office/powerpoint/2010/main" val="5674169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3" y="0"/>
            <a:ext cx="3996484" cy="343135"/>
          </a:xfrm>
          <a:prstGeom prst="rect">
            <a:avLst/>
          </a:prstGeom>
          <a:noFill/>
          <a:ln w="9525">
            <a:noFill/>
            <a:miter lim="800000"/>
            <a:headEnd/>
            <a:tailEnd/>
          </a:ln>
        </p:spPr>
        <p:txBody>
          <a:bodyPr vert="horz" wrap="square" lIns="91143" tIns="45571" rIns="91143" bIns="45571" numCol="1" anchor="t" anchorCtr="0" compatLnSpc="1">
            <a:prstTxWarp prst="textNoShape">
              <a:avLst/>
            </a:prstTxWarp>
          </a:bodyPr>
          <a:lstStyle>
            <a:lvl1pPr defTabSz="910898" eaLnBrk="1" hangingPunct="1">
              <a:defRPr sz="1200" smtClean="0">
                <a:latin typeface="Times New Roman" pitchFamily="18" charset="0"/>
              </a:defRPr>
            </a:lvl1pPr>
          </a:lstStyle>
          <a:p>
            <a:pPr>
              <a:defRPr/>
            </a:pPr>
            <a:endParaRPr lang="en-US"/>
          </a:p>
        </p:txBody>
      </p:sp>
      <p:sp>
        <p:nvSpPr>
          <p:cNvPr id="50179" name="Rectangle 3"/>
          <p:cNvSpPr>
            <a:spLocks noGrp="1" noChangeArrowheads="1"/>
          </p:cNvSpPr>
          <p:nvPr>
            <p:ph type="dt" idx="1"/>
          </p:nvPr>
        </p:nvSpPr>
        <p:spPr bwMode="auto">
          <a:xfrm>
            <a:off x="5221590" y="0"/>
            <a:ext cx="3996482" cy="343135"/>
          </a:xfrm>
          <a:prstGeom prst="rect">
            <a:avLst/>
          </a:prstGeom>
          <a:noFill/>
          <a:ln w="9525">
            <a:noFill/>
            <a:miter lim="800000"/>
            <a:headEnd/>
            <a:tailEnd/>
          </a:ln>
        </p:spPr>
        <p:txBody>
          <a:bodyPr vert="horz" wrap="square" lIns="91143" tIns="45571" rIns="91143" bIns="45571" numCol="1" anchor="t" anchorCtr="0" compatLnSpc="1">
            <a:prstTxWarp prst="textNoShape">
              <a:avLst/>
            </a:prstTxWarp>
          </a:bodyPr>
          <a:lstStyle>
            <a:lvl1pPr algn="r" defTabSz="910898" eaLnBrk="1" hangingPunct="1">
              <a:defRPr sz="1200" smtClean="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2895600" y="514350"/>
            <a:ext cx="3430588" cy="257175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923082" y="3258021"/>
            <a:ext cx="7376160" cy="3085866"/>
          </a:xfrm>
          <a:prstGeom prst="rect">
            <a:avLst/>
          </a:prstGeom>
          <a:noFill/>
          <a:ln w="9525">
            <a:noFill/>
            <a:miter lim="800000"/>
            <a:headEnd/>
            <a:tailEnd/>
          </a:ln>
        </p:spPr>
        <p:txBody>
          <a:bodyPr vert="horz" wrap="square" lIns="91143" tIns="45571" rIns="91143" bIns="4557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3" y="6513694"/>
            <a:ext cx="3996484" cy="343135"/>
          </a:xfrm>
          <a:prstGeom prst="rect">
            <a:avLst/>
          </a:prstGeom>
          <a:noFill/>
          <a:ln w="9525">
            <a:noFill/>
            <a:miter lim="800000"/>
            <a:headEnd/>
            <a:tailEnd/>
          </a:ln>
        </p:spPr>
        <p:txBody>
          <a:bodyPr vert="horz" wrap="square" lIns="91143" tIns="45571" rIns="91143" bIns="45571" numCol="1" anchor="b" anchorCtr="0" compatLnSpc="1">
            <a:prstTxWarp prst="textNoShape">
              <a:avLst/>
            </a:prstTxWarp>
          </a:bodyPr>
          <a:lstStyle>
            <a:lvl1pPr defTabSz="910898" eaLnBrk="1" hangingPunct="1">
              <a:defRPr sz="1200" smtClean="0">
                <a:latin typeface="Times New Roman" pitchFamily="18" charset="0"/>
              </a:defRPr>
            </a:lvl1pPr>
          </a:lstStyle>
          <a:p>
            <a:pPr>
              <a:defRPr/>
            </a:pPr>
            <a:endParaRPr lang="en-US"/>
          </a:p>
        </p:txBody>
      </p:sp>
      <p:sp>
        <p:nvSpPr>
          <p:cNvPr id="50183" name="Rectangle 7"/>
          <p:cNvSpPr>
            <a:spLocks noGrp="1" noChangeArrowheads="1"/>
          </p:cNvSpPr>
          <p:nvPr>
            <p:ph type="sldNum" sz="quarter" idx="5"/>
          </p:nvPr>
        </p:nvSpPr>
        <p:spPr bwMode="auto">
          <a:xfrm>
            <a:off x="5221590" y="6513694"/>
            <a:ext cx="3996482" cy="343135"/>
          </a:xfrm>
          <a:prstGeom prst="rect">
            <a:avLst/>
          </a:prstGeom>
          <a:noFill/>
          <a:ln w="9525">
            <a:noFill/>
            <a:miter lim="800000"/>
            <a:headEnd/>
            <a:tailEnd/>
          </a:ln>
        </p:spPr>
        <p:txBody>
          <a:bodyPr vert="horz" wrap="square" lIns="91143" tIns="45571" rIns="91143" bIns="45571" numCol="1" anchor="b" anchorCtr="0" compatLnSpc="1">
            <a:prstTxWarp prst="textNoShape">
              <a:avLst/>
            </a:prstTxWarp>
          </a:bodyPr>
          <a:lstStyle>
            <a:lvl1pPr algn="r" defTabSz="910898" eaLnBrk="1" hangingPunct="1">
              <a:defRPr sz="1200" smtClean="0">
                <a:latin typeface="Times New Roman" pitchFamily="18" charset="0"/>
              </a:defRPr>
            </a:lvl1pPr>
          </a:lstStyle>
          <a:p>
            <a:pPr>
              <a:defRPr/>
            </a:pPr>
            <a:fld id="{36699D95-E1CC-455A-8DB7-EE62D8800FBD}" type="slidenum">
              <a:rPr lang="en-US"/>
              <a:pPr>
                <a:defRPr/>
              </a:pPr>
              <a:t>‹#›</a:t>
            </a:fld>
            <a:endParaRPr lang="en-US"/>
          </a:p>
        </p:txBody>
      </p:sp>
    </p:spTree>
    <p:extLst>
      <p:ext uri="{BB962C8B-B14F-4D97-AF65-F5344CB8AC3E}">
        <p14:creationId xmlns:p14="http://schemas.microsoft.com/office/powerpoint/2010/main" val="209921091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898775" y="515938"/>
            <a:ext cx="3429000" cy="2571750"/>
          </a:xfrm>
          <a:ln/>
        </p:spPr>
      </p:sp>
      <p:sp>
        <p:nvSpPr>
          <p:cNvPr id="56323" name="Rectangle 3"/>
          <p:cNvSpPr>
            <a:spLocks noGrp="1" noChangeArrowheads="1"/>
          </p:cNvSpPr>
          <p:nvPr>
            <p:ph type="body" idx="1"/>
          </p:nvPr>
        </p:nvSpPr>
        <p:spPr>
          <a:xfrm>
            <a:off x="1229361" y="3258020"/>
            <a:ext cx="6761480" cy="3084694"/>
          </a:xfrm>
          <a:noFill/>
          <a:ln/>
        </p:spPr>
        <p:txBody>
          <a:bodyPr/>
          <a:lstStyle/>
          <a:p>
            <a:endParaRPr lang="en-US" altLang="zh-CN" dirty="0" smtClean="0">
              <a:latin typeface="Times New Roman" pitchFamily="18" charset="0"/>
            </a:endParaRPr>
          </a:p>
        </p:txBody>
      </p:sp>
    </p:spTree>
    <p:extLst>
      <p:ext uri="{BB962C8B-B14F-4D97-AF65-F5344CB8AC3E}">
        <p14:creationId xmlns:p14="http://schemas.microsoft.com/office/powerpoint/2010/main" val="261621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altLang="zh-CN" dirty="0" smtClean="0"/>
              <a:t>,</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two</a:t>
            </a:r>
            <a:r>
              <a:rPr lang="zh-CN" altLang="en-US" dirty="0" smtClean="0"/>
              <a:t> </a:t>
            </a:r>
            <a:r>
              <a:rPr lang="en-US" altLang="zh-CN" dirty="0" smtClean="0"/>
              <a:t>emerging</a:t>
            </a:r>
            <a:r>
              <a:rPr lang="zh-CN" altLang="en-US" dirty="0" smtClean="0"/>
              <a:t> </a:t>
            </a:r>
            <a:r>
              <a:rPr lang="en-US" altLang="zh-CN" dirty="0" smtClean="0"/>
              <a:t>network</a:t>
            </a:r>
            <a:r>
              <a:rPr lang="zh-CN" altLang="en-US" dirty="0" smtClean="0"/>
              <a:t> </a:t>
            </a:r>
            <a:r>
              <a:rPr lang="en-US" altLang="zh-CN" dirty="0" smtClean="0"/>
              <a:t>technologies.</a:t>
            </a:r>
            <a:r>
              <a:rPr lang="zh-CN" altLang="en-US" dirty="0" smtClean="0"/>
              <a:t> </a:t>
            </a:r>
            <a:r>
              <a:rPr lang="en-US" altLang="zh-CN" dirty="0" smtClean="0"/>
              <a:t>NFV</a:t>
            </a:r>
            <a:r>
              <a:rPr lang="zh-CN" altLang="en-US" dirty="0" smtClean="0"/>
              <a:t> </a:t>
            </a:r>
            <a:r>
              <a:rPr lang="en-US" altLang="zh-CN" dirty="0" smtClean="0"/>
              <a:t>and</a:t>
            </a:r>
            <a:r>
              <a:rPr lang="zh-CN" altLang="en-US" dirty="0" smtClean="0"/>
              <a:t> </a:t>
            </a:r>
            <a:r>
              <a:rPr lang="en-US" altLang="zh-CN" dirty="0" smtClean="0"/>
              <a:t>SDN.</a:t>
            </a:r>
            <a:r>
              <a:rPr lang="zh-CN" altLang="en-US" dirty="0" smtClean="0"/>
              <a:t> </a:t>
            </a:r>
            <a:endParaRPr lang="en-US" altLang="zh-CN" dirty="0" smtClean="0"/>
          </a:p>
          <a:p>
            <a:r>
              <a:rPr lang="en-US" altLang="zh-CN" dirty="0" smtClean="0"/>
              <a:t>IDS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virtualized</a:t>
            </a:r>
            <a:r>
              <a:rPr lang="zh-CN" altLang="en-US" dirty="0" smtClean="0"/>
              <a:t> </a:t>
            </a:r>
            <a:r>
              <a:rPr lang="en-US" altLang="zh-CN" dirty="0" smtClean="0"/>
              <a:t>to</a:t>
            </a:r>
            <a:r>
              <a:rPr lang="zh-CN" altLang="en-US" dirty="0" smtClean="0"/>
              <a:t> </a:t>
            </a:r>
            <a:r>
              <a:rPr lang="en-US" altLang="zh-CN" dirty="0" smtClean="0"/>
              <a:t>run</a:t>
            </a:r>
            <a:r>
              <a:rPr lang="zh-CN" altLang="en-US" dirty="0" smtClean="0"/>
              <a:t> </a:t>
            </a:r>
            <a:r>
              <a:rPr lang="en-US" altLang="zh-CN" dirty="0" smtClean="0"/>
              <a:t>on</a:t>
            </a:r>
            <a:r>
              <a:rPr lang="zh-CN" altLang="en-US" dirty="0" smtClean="0"/>
              <a:t> </a:t>
            </a:r>
            <a:r>
              <a:rPr lang="en-US" altLang="zh-CN" dirty="0" smtClean="0"/>
              <a:t>virtual</a:t>
            </a:r>
            <a:r>
              <a:rPr lang="zh-CN" altLang="en-US" dirty="0" smtClean="0"/>
              <a:t> </a:t>
            </a:r>
            <a:r>
              <a:rPr lang="en-US" altLang="zh-CN" dirty="0" smtClean="0"/>
              <a:t>machines</a:t>
            </a:r>
            <a:r>
              <a:rPr lang="zh-CN" altLang="en-US" dirty="0" smtClean="0"/>
              <a:t> </a:t>
            </a:r>
            <a:r>
              <a:rPr lang="en-US" altLang="zh-CN" dirty="0" smtClean="0"/>
              <a:t>that</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dynamically</a:t>
            </a:r>
            <a:r>
              <a:rPr lang="zh-CN" altLang="en-US" dirty="0" smtClean="0"/>
              <a:t> </a:t>
            </a:r>
            <a:r>
              <a:rPr lang="en-US" altLang="zh-CN" dirty="0" smtClean="0"/>
              <a:t>created,</a:t>
            </a:r>
            <a:r>
              <a:rPr lang="zh-CN" altLang="en-US" dirty="0" smtClean="0"/>
              <a:t> </a:t>
            </a:r>
            <a:r>
              <a:rPr lang="en-US" altLang="zh-CN" dirty="0" smtClean="0"/>
              <a:t>destroyed</a:t>
            </a:r>
            <a:r>
              <a:rPr lang="zh-CN" altLang="en-US" dirty="0" smtClean="0"/>
              <a:t> </a:t>
            </a:r>
            <a:r>
              <a:rPr lang="en-US" altLang="zh-CN" dirty="0" smtClean="0"/>
              <a:t>or</a:t>
            </a:r>
            <a:r>
              <a:rPr lang="zh-CN" altLang="en-US" dirty="0" smtClean="0"/>
              <a:t> </a:t>
            </a:r>
            <a:r>
              <a:rPr lang="en-US" altLang="zh-CN" dirty="0" smtClean="0"/>
              <a:t>migrated,</a:t>
            </a:r>
            <a:r>
              <a:rPr lang="zh-CN" altLang="en-US" dirty="0" smtClean="0"/>
              <a:t> </a:t>
            </a:r>
            <a:r>
              <a:rPr lang="en-US" altLang="zh-CN" dirty="0" smtClean="0"/>
              <a:t>which</a:t>
            </a:r>
            <a:r>
              <a:rPr lang="zh-CN" altLang="en-US" dirty="0" smtClean="0"/>
              <a:t> </a:t>
            </a:r>
            <a:r>
              <a:rPr lang="en-US" altLang="zh-CN" dirty="0" smtClean="0"/>
              <a:t>provides</a:t>
            </a:r>
            <a:r>
              <a:rPr lang="zh-CN" altLang="en-US" dirty="0" smtClean="0"/>
              <a:t> </a:t>
            </a:r>
            <a:r>
              <a:rPr lang="en-US" altLang="zh-CN" dirty="0" smtClean="0"/>
              <a:t>more</a:t>
            </a:r>
            <a:r>
              <a:rPr lang="zh-CN" altLang="en-US" dirty="0" smtClean="0"/>
              <a:t> </a:t>
            </a:r>
            <a:r>
              <a:rPr lang="en-US" altLang="zh-CN" dirty="0" smtClean="0"/>
              <a:t>elasticity.</a:t>
            </a:r>
            <a:r>
              <a:rPr lang="zh-CN" altLang="en-US" dirty="0" smtClean="0"/>
              <a:t>  </a:t>
            </a:r>
            <a:endParaRPr lang="en-US" altLang="zh-CN" dirty="0" smtClean="0"/>
          </a:p>
          <a:p>
            <a:endParaRPr lang="en-US" dirty="0" smtClean="0"/>
          </a:p>
          <a:p>
            <a:r>
              <a:rPr lang="en-US" altLang="zh-CN" dirty="0" smtClean="0"/>
              <a:t>Some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like</a:t>
            </a:r>
            <a:r>
              <a:rPr lang="zh-CN" altLang="en-US" dirty="0" smtClean="0"/>
              <a:t> </a:t>
            </a:r>
            <a:r>
              <a:rPr lang="en-US" altLang="zh-CN" dirty="0" smtClean="0"/>
              <a:t>split/merge</a:t>
            </a:r>
            <a:r>
              <a:rPr lang="zh-CN" altLang="en-US" dirty="0" smtClean="0"/>
              <a:t> </a:t>
            </a:r>
            <a:r>
              <a:rPr lang="en-US" altLang="zh-CN" dirty="0" smtClean="0"/>
              <a:t>and</a:t>
            </a:r>
            <a:r>
              <a:rPr lang="zh-CN" altLang="en-US" dirty="0" smtClean="0"/>
              <a:t> </a:t>
            </a:r>
            <a:r>
              <a:rPr lang="en-US" altLang="zh-CN" dirty="0" smtClean="0"/>
              <a:t>OpenNF,</a:t>
            </a:r>
            <a:r>
              <a:rPr lang="zh-CN" altLang="en-US" dirty="0" smtClean="0"/>
              <a:t> </a:t>
            </a:r>
            <a:r>
              <a:rPr lang="en-US" altLang="zh-CN" dirty="0" smtClean="0"/>
              <a:t>have</a:t>
            </a:r>
            <a:r>
              <a:rPr lang="zh-CN" altLang="en-US" dirty="0" smtClean="0"/>
              <a:t> </a:t>
            </a:r>
            <a:r>
              <a:rPr lang="en-US" altLang="zh-CN" dirty="0" smtClean="0"/>
              <a:t>studied</a:t>
            </a:r>
            <a:r>
              <a:rPr lang="zh-CN" altLang="en-US" dirty="0" smtClean="0"/>
              <a:t> </a:t>
            </a:r>
            <a:r>
              <a:rPr lang="en-US" altLang="zh-CN" dirty="0" smtClean="0"/>
              <a:t>dynamic</a:t>
            </a:r>
            <a:r>
              <a:rPr lang="zh-CN" altLang="en-US" dirty="0" smtClean="0"/>
              <a:t> </a:t>
            </a:r>
            <a:r>
              <a:rPr lang="en-US" altLang="zh-CN" dirty="0" smtClean="0"/>
              <a:t>state</a:t>
            </a:r>
            <a:r>
              <a:rPr lang="zh-CN" altLang="en-US" dirty="0" smtClean="0"/>
              <a:t> </a:t>
            </a:r>
            <a:r>
              <a:rPr lang="en-US" altLang="zh-CN" dirty="0" smtClean="0"/>
              <a:t>management</a:t>
            </a:r>
            <a:r>
              <a:rPr lang="zh-CN" altLang="en-US" dirty="0" smtClean="0"/>
              <a:t> </a:t>
            </a:r>
            <a:r>
              <a:rPr lang="en-US" altLang="zh-CN" dirty="0" smtClean="0"/>
              <a:t>for</a:t>
            </a:r>
            <a:r>
              <a:rPr lang="zh-CN" altLang="en-US" dirty="0" smtClean="0"/>
              <a:t> </a:t>
            </a:r>
            <a:r>
              <a:rPr lang="en-US" altLang="zh-CN" dirty="0" smtClean="0"/>
              <a:t>virtualized</a:t>
            </a:r>
            <a:r>
              <a:rPr lang="zh-CN" altLang="en-US" dirty="0" smtClean="0"/>
              <a:t> </a:t>
            </a:r>
            <a:r>
              <a:rPr lang="en-US" altLang="zh-CN" dirty="0" smtClean="0"/>
              <a:t>network</a:t>
            </a:r>
            <a:r>
              <a:rPr lang="zh-CN" altLang="en-US" dirty="0" smtClean="0"/>
              <a:t> </a:t>
            </a:r>
            <a:r>
              <a:rPr lang="en-US" altLang="zh-CN" dirty="0" smtClean="0"/>
              <a:t>functions</a:t>
            </a:r>
            <a:r>
              <a:rPr lang="zh-CN" altLang="en-US" dirty="0" smtClean="0"/>
              <a:t>.</a:t>
            </a:r>
            <a:endParaRPr lang="en-US" altLang="zh-CN" dirty="0" smtClean="0"/>
          </a:p>
          <a:p>
            <a:r>
              <a:rPr lang="en-US" dirty="0" smtClean="0"/>
              <a:t>Unfortunately</a:t>
            </a:r>
            <a:r>
              <a:rPr lang="en-US" altLang="zh-CN" dirty="0" smtClean="0"/>
              <a:t>,</a:t>
            </a:r>
            <a:r>
              <a:rPr lang="zh-CN" altLang="en-US" dirty="0" smtClean="0"/>
              <a:t> </a:t>
            </a:r>
            <a:r>
              <a:rPr lang="en-US" altLang="zh-CN" dirty="0" smtClean="0"/>
              <a:t>all</a:t>
            </a:r>
            <a:r>
              <a:rPr lang="zh-CN" altLang="en-US" dirty="0" smtClean="0"/>
              <a:t> </a:t>
            </a:r>
            <a:r>
              <a:rPr lang="en-US" altLang="zh-CN" dirty="0" smtClean="0"/>
              <a:t>these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treat</a:t>
            </a:r>
            <a:r>
              <a:rPr lang="zh-CN" altLang="en-US" dirty="0" smtClean="0"/>
              <a:t> </a:t>
            </a:r>
            <a:r>
              <a:rPr lang="en-US" altLang="zh-CN" dirty="0" smtClean="0"/>
              <a:t>a</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monolithic</a:t>
            </a:r>
            <a:r>
              <a:rPr lang="zh-CN" altLang="en-US" dirty="0" smtClean="0"/>
              <a:t> </a:t>
            </a:r>
            <a:r>
              <a:rPr lang="en-US" altLang="zh-CN" dirty="0" smtClean="0"/>
              <a:t>piece</a:t>
            </a:r>
            <a:r>
              <a:rPr lang="zh-CN" altLang="en-US" dirty="0" smtClean="0"/>
              <a:t> </a:t>
            </a:r>
            <a:r>
              <a:rPr lang="en-US" altLang="zh-CN" dirty="0" smtClean="0"/>
              <a:t>of</a:t>
            </a:r>
            <a:r>
              <a:rPr lang="zh-CN" altLang="en-US" dirty="0" smtClean="0"/>
              <a:t> </a:t>
            </a:r>
            <a:r>
              <a:rPr lang="en-US" altLang="zh-CN" dirty="0" smtClean="0"/>
              <a:t>software,</a:t>
            </a:r>
            <a:r>
              <a:rPr lang="zh-CN" altLang="en-US" dirty="0" smtClean="0"/>
              <a:t> </a:t>
            </a:r>
            <a:r>
              <a:rPr lang="en-US" altLang="zh-CN" dirty="0" smtClean="0"/>
              <a:t>where</a:t>
            </a:r>
            <a:r>
              <a:rPr lang="zh-CN" altLang="en-US" dirty="0" smtClean="0"/>
              <a:t> </a:t>
            </a:r>
            <a:r>
              <a:rPr lang="en-US" altLang="zh-CN" dirty="0" smtClean="0"/>
              <a:t>components</a:t>
            </a:r>
            <a:r>
              <a:rPr lang="zh-CN" altLang="en-US" dirty="0" smtClean="0"/>
              <a:t> </a:t>
            </a:r>
            <a:r>
              <a:rPr lang="en-US" altLang="zh-CN" dirty="0" smtClean="0"/>
              <a:t>within</a:t>
            </a:r>
            <a:r>
              <a:rPr lang="zh-CN" altLang="en-US" dirty="0" smtClean="0"/>
              <a:t> </a:t>
            </a:r>
            <a:r>
              <a:rPr lang="en-US" altLang="zh-CN" dirty="0" smtClean="0"/>
              <a:t>one</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cannot</a:t>
            </a:r>
            <a:r>
              <a:rPr lang="zh-CN" altLang="en-US" dirty="0" smtClean="0"/>
              <a:t> </a:t>
            </a:r>
            <a:r>
              <a:rPr lang="en-US" altLang="zh-CN" dirty="0" smtClean="0"/>
              <a:t>run</a:t>
            </a:r>
            <a:r>
              <a:rPr lang="zh-CN" altLang="en-US" dirty="0" smtClean="0"/>
              <a:t> </a:t>
            </a:r>
            <a:r>
              <a:rPr lang="en-US" altLang="zh-CN" dirty="0" smtClean="0"/>
              <a:t>independently.</a:t>
            </a:r>
            <a:r>
              <a:rPr lang="zh-CN" altLang="en-US" dirty="0" smtClean="0"/>
              <a:t> </a:t>
            </a:r>
            <a:endParaRPr lang="en-US" altLang="zh-CN" dirty="0" smtClean="0"/>
          </a:p>
          <a:p>
            <a:endParaRPr lang="en-US" altLang="zh-CN" dirty="0" smtClean="0"/>
          </a:p>
          <a:p>
            <a:r>
              <a:rPr lang="en-US" altLang="zh-CN" dirty="0" smtClean="0"/>
              <a:t>The</a:t>
            </a:r>
            <a:r>
              <a:rPr lang="zh-CN" altLang="en-US" dirty="0" smtClean="0"/>
              <a:t> </a:t>
            </a:r>
            <a:r>
              <a:rPr lang="en-US" altLang="zh-CN" dirty="0" smtClean="0"/>
              <a:t>nature</a:t>
            </a:r>
            <a:r>
              <a:rPr lang="zh-CN" altLang="en-US" dirty="0" smtClean="0"/>
              <a:t> </a:t>
            </a:r>
            <a:r>
              <a:rPr lang="en-US" altLang="zh-CN" dirty="0" smtClean="0"/>
              <a:t>of</a:t>
            </a:r>
            <a:r>
              <a:rPr lang="zh-CN" altLang="en-US" dirty="0" smtClean="0"/>
              <a:t> </a:t>
            </a:r>
            <a:r>
              <a:rPr lang="en-US" altLang="zh-CN" dirty="0" smtClean="0"/>
              <a:t>monoliths</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distribution</a:t>
            </a:r>
            <a:r>
              <a:rPr lang="zh-CN" altLang="en-US" dirty="0" smtClean="0"/>
              <a:t> </a:t>
            </a:r>
            <a:r>
              <a:rPr lang="en-US" altLang="zh-CN" dirty="0" smtClean="0"/>
              <a:t>of</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into</a:t>
            </a:r>
            <a:r>
              <a:rPr lang="zh-CN" altLang="en-US" dirty="0" smtClean="0"/>
              <a:t> </a:t>
            </a:r>
            <a:r>
              <a:rPr lang="en-US" altLang="zh-CN" dirty="0" smtClean="0"/>
              <a:t>cloud-based</a:t>
            </a:r>
            <a:r>
              <a:rPr lang="zh-CN" altLang="en-US" dirty="0" smtClean="0"/>
              <a:t> </a:t>
            </a:r>
            <a:r>
              <a:rPr lang="en-US" altLang="zh-CN" dirty="0" smtClean="0"/>
              <a:t>systems</a:t>
            </a:r>
            <a:r>
              <a:rPr lang="zh-CN" altLang="en-US" dirty="0" smtClean="0"/>
              <a:t> </a:t>
            </a:r>
            <a:r>
              <a:rPr lang="en-US" altLang="zh-CN" dirty="0" smtClean="0"/>
              <a:t>with</a:t>
            </a:r>
            <a:r>
              <a:rPr lang="zh-CN" altLang="en-US" dirty="0" smtClean="0"/>
              <a:t> </a:t>
            </a:r>
            <a:r>
              <a:rPr lang="en-US" altLang="zh-CN" dirty="0" smtClean="0"/>
              <a:t>significant</a:t>
            </a:r>
            <a:r>
              <a:rPr lang="zh-CN" altLang="en-US" dirty="0" smtClean="0"/>
              <a:t> </a:t>
            </a:r>
            <a:r>
              <a:rPr lang="en-US" altLang="zh-CN" dirty="0" smtClean="0"/>
              <a:t>limitations.</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30164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altLang="zh-CN" dirty="0" smtClean="0"/>
              <a:t>,</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two</a:t>
            </a:r>
            <a:r>
              <a:rPr lang="zh-CN" altLang="en-US" dirty="0" smtClean="0"/>
              <a:t> </a:t>
            </a:r>
            <a:r>
              <a:rPr lang="en-US" altLang="zh-CN" dirty="0" smtClean="0"/>
              <a:t>emerging</a:t>
            </a:r>
            <a:r>
              <a:rPr lang="zh-CN" altLang="en-US" dirty="0" smtClean="0"/>
              <a:t> </a:t>
            </a:r>
            <a:r>
              <a:rPr lang="en-US" altLang="zh-CN" dirty="0" smtClean="0"/>
              <a:t>network</a:t>
            </a:r>
            <a:r>
              <a:rPr lang="zh-CN" altLang="en-US" dirty="0" smtClean="0"/>
              <a:t> </a:t>
            </a:r>
            <a:r>
              <a:rPr lang="en-US" altLang="zh-CN" dirty="0" smtClean="0"/>
              <a:t>technologies.</a:t>
            </a:r>
            <a:r>
              <a:rPr lang="zh-CN" altLang="en-US" dirty="0" smtClean="0"/>
              <a:t> </a:t>
            </a:r>
            <a:r>
              <a:rPr lang="en-US" altLang="zh-CN" dirty="0" smtClean="0"/>
              <a:t>NFV</a:t>
            </a:r>
            <a:r>
              <a:rPr lang="zh-CN" altLang="en-US" dirty="0" smtClean="0"/>
              <a:t> </a:t>
            </a:r>
            <a:r>
              <a:rPr lang="en-US" altLang="zh-CN" dirty="0" smtClean="0"/>
              <a:t>and</a:t>
            </a:r>
            <a:r>
              <a:rPr lang="zh-CN" altLang="en-US" dirty="0" smtClean="0"/>
              <a:t> </a:t>
            </a:r>
            <a:r>
              <a:rPr lang="en-US" altLang="zh-CN" dirty="0" smtClean="0"/>
              <a:t>SDN.</a:t>
            </a:r>
            <a:r>
              <a:rPr lang="zh-CN" altLang="en-US" dirty="0" smtClean="0"/>
              <a:t> </a:t>
            </a:r>
            <a:endParaRPr lang="en-US" altLang="zh-CN" dirty="0" smtClean="0"/>
          </a:p>
          <a:p>
            <a:r>
              <a:rPr lang="en-US" altLang="zh-CN" dirty="0" smtClean="0"/>
              <a:t>IDS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virtualized</a:t>
            </a:r>
            <a:r>
              <a:rPr lang="zh-CN" altLang="en-US" dirty="0" smtClean="0"/>
              <a:t> </a:t>
            </a:r>
            <a:r>
              <a:rPr lang="en-US" altLang="zh-CN" dirty="0" smtClean="0"/>
              <a:t>to</a:t>
            </a:r>
            <a:r>
              <a:rPr lang="zh-CN" altLang="en-US" dirty="0" smtClean="0"/>
              <a:t> </a:t>
            </a:r>
            <a:r>
              <a:rPr lang="en-US" altLang="zh-CN" dirty="0" smtClean="0"/>
              <a:t>run</a:t>
            </a:r>
            <a:r>
              <a:rPr lang="zh-CN" altLang="en-US" dirty="0" smtClean="0"/>
              <a:t> </a:t>
            </a:r>
            <a:r>
              <a:rPr lang="en-US" altLang="zh-CN" dirty="0" smtClean="0"/>
              <a:t>on</a:t>
            </a:r>
            <a:r>
              <a:rPr lang="zh-CN" altLang="en-US" dirty="0" smtClean="0"/>
              <a:t> </a:t>
            </a:r>
            <a:r>
              <a:rPr lang="en-US" altLang="zh-CN" dirty="0" smtClean="0"/>
              <a:t>virtual</a:t>
            </a:r>
            <a:r>
              <a:rPr lang="zh-CN" altLang="en-US" dirty="0" smtClean="0"/>
              <a:t> </a:t>
            </a:r>
            <a:r>
              <a:rPr lang="en-US" altLang="zh-CN" dirty="0" smtClean="0"/>
              <a:t>machines</a:t>
            </a:r>
            <a:r>
              <a:rPr lang="zh-CN" altLang="en-US" dirty="0" smtClean="0"/>
              <a:t> </a:t>
            </a:r>
            <a:r>
              <a:rPr lang="en-US" altLang="zh-CN" dirty="0" smtClean="0"/>
              <a:t>that</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dynamically</a:t>
            </a:r>
            <a:r>
              <a:rPr lang="zh-CN" altLang="en-US" dirty="0" smtClean="0"/>
              <a:t> </a:t>
            </a:r>
            <a:r>
              <a:rPr lang="en-US" altLang="zh-CN" dirty="0" smtClean="0"/>
              <a:t>created,</a:t>
            </a:r>
            <a:r>
              <a:rPr lang="zh-CN" altLang="en-US" dirty="0" smtClean="0"/>
              <a:t> </a:t>
            </a:r>
            <a:r>
              <a:rPr lang="en-US" altLang="zh-CN" dirty="0" smtClean="0"/>
              <a:t>destroyed</a:t>
            </a:r>
            <a:r>
              <a:rPr lang="zh-CN" altLang="en-US" dirty="0" smtClean="0"/>
              <a:t> </a:t>
            </a:r>
            <a:r>
              <a:rPr lang="en-US" altLang="zh-CN" dirty="0" smtClean="0"/>
              <a:t>or</a:t>
            </a:r>
            <a:r>
              <a:rPr lang="zh-CN" altLang="en-US" dirty="0" smtClean="0"/>
              <a:t> </a:t>
            </a:r>
            <a:r>
              <a:rPr lang="en-US" altLang="zh-CN" dirty="0" smtClean="0"/>
              <a:t>migrated,</a:t>
            </a:r>
            <a:r>
              <a:rPr lang="zh-CN" altLang="en-US" dirty="0" smtClean="0"/>
              <a:t> </a:t>
            </a:r>
            <a:r>
              <a:rPr lang="en-US" altLang="zh-CN" dirty="0" smtClean="0"/>
              <a:t>which</a:t>
            </a:r>
            <a:r>
              <a:rPr lang="zh-CN" altLang="en-US" dirty="0" smtClean="0"/>
              <a:t> </a:t>
            </a:r>
            <a:r>
              <a:rPr lang="en-US" altLang="zh-CN" dirty="0" smtClean="0"/>
              <a:t>provides</a:t>
            </a:r>
            <a:r>
              <a:rPr lang="zh-CN" altLang="en-US" dirty="0" smtClean="0"/>
              <a:t> </a:t>
            </a:r>
            <a:r>
              <a:rPr lang="en-US" altLang="zh-CN" dirty="0" smtClean="0"/>
              <a:t>more</a:t>
            </a:r>
            <a:r>
              <a:rPr lang="zh-CN" altLang="en-US" dirty="0" smtClean="0"/>
              <a:t> </a:t>
            </a:r>
            <a:r>
              <a:rPr lang="en-US" altLang="zh-CN" dirty="0" smtClean="0"/>
              <a:t>elasticity.</a:t>
            </a:r>
            <a:r>
              <a:rPr lang="zh-CN" altLang="en-US" dirty="0" smtClean="0"/>
              <a:t>  </a:t>
            </a:r>
            <a:endParaRPr lang="en-US" altLang="zh-CN" dirty="0" smtClean="0"/>
          </a:p>
          <a:p>
            <a:endParaRPr lang="en-US" dirty="0" smtClean="0"/>
          </a:p>
          <a:p>
            <a:r>
              <a:rPr lang="en-US" altLang="zh-CN" dirty="0" smtClean="0"/>
              <a:t>Some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like</a:t>
            </a:r>
            <a:r>
              <a:rPr lang="zh-CN" altLang="en-US" dirty="0" smtClean="0"/>
              <a:t> </a:t>
            </a:r>
            <a:r>
              <a:rPr lang="en-US" altLang="zh-CN" dirty="0" smtClean="0"/>
              <a:t>split/merge</a:t>
            </a:r>
            <a:r>
              <a:rPr lang="zh-CN" altLang="en-US" dirty="0" smtClean="0"/>
              <a:t> </a:t>
            </a:r>
            <a:r>
              <a:rPr lang="en-US" altLang="zh-CN" dirty="0" smtClean="0"/>
              <a:t>and</a:t>
            </a:r>
            <a:r>
              <a:rPr lang="zh-CN" altLang="en-US" dirty="0" smtClean="0"/>
              <a:t> </a:t>
            </a:r>
            <a:r>
              <a:rPr lang="en-US" altLang="zh-CN" dirty="0" smtClean="0"/>
              <a:t>OpenNF,</a:t>
            </a:r>
            <a:r>
              <a:rPr lang="zh-CN" altLang="en-US" dirty="0" smtClean="0"/>
              <a:t> </a:t>
            </a:r>
            <a:r>
              <a:rPr lang="en-US" altLang="zh-CN" dirty="0" smtClean="0"/>
              <a:t>have</a:t>
            </a:r>
            <a:r>
              <a:rPr lang="zh-CN" altLang="en-US" dirty="0" smtClean="0"/>
              <a:t> </a:t>
            </a:r>
            <a:r>
              <a:rPr lang="en-US" altLang="zh-CN" dirty="0" smtClean="0"/>
              <a:t>studied</a:t>
            </a:r>
            <a:r>
              <a:rPr lang="zh-CN" altLang="en-US" dirty="0" smtClean="0"/>
              <a:t> </a:t>
            </a:r>
            <a:r>
              <a:rPr lang="en-US" altLang="zh-CN" dirty="0" smtClean="0"/>
              <a:t>dynamic</a:t>
            </a:r>
            <a:r>
              <a:rPr lang="zh-CN" altLang="en-US" dirty="0" smtClean="0"/>
              <a:t> </a:t>
            </a:r>
            <a:r>
              <a:rPr lang="en-US" altLang="zh-CN" dirty="0" smtClean="0"/>
              <a:t>state</a:t>
            </a:r>
            <a:r>
              <a:rPr lang="zh-CN" altLang="en-US" dirty="0" smtClean="0"/>
              <a:t> </a:t>
            </a:r>
            <a:r>
              <a:rPr lang="en-US" altLang="zh-CN" dirty="0" smtClean="0"/>
              <a:t>management</a:t>
            </a:r>
            <a:r>
              <a:rPr lang="zh-CN" altLang="en-US" dirty="0" smtClean="0"/>
              <a:t> </a:t>
            </a:r>
            <a:r>
              <a:rPr lang="en-US" altLang="zh-CN" dirty="0" smtClean="0"/>
              <a:t>for</a:t>
            </a:r>
            <a:r>
              <a:rPr lang="zh-CN" altLang="en-US" dirty="0" smtClean="0"/>
              <a:t> </a:t>
            </a:r>
            <a:r>
              <a:rPr lang="en-US" altLang="zh-CN" dirty="0" smtClean="0"/>
              <a:t>virtualized</a:t>
            </a:r>
            <a:r>
              <a:rPr lang="zh-CN" altLang="en-US" dirty="0" smtClean="0"/>
              <a:t> </a:t>
            </a:r>
            <a:r>
              <a:rPr lang="en-US" altLang="zh-CN" dirty="0" smtClean="0"/>
              <a:t>network</a:t>
            </a:r>
            <a:r>
              <a:rPr lang="zh-CN" altLang="en-US" dirty="0" smtClean="0"/>
              <a:t> </a:t>
            </a:r>
            <a:r>
              <a:rPr lang="en-US" altLang="zh-CN" dirty="0" smtClean="0"/>
              <a:t>functions</a:t>
            </a:r>
            <a:r>
              <a:rPr lang="zh-CN" altLang="en-US" dirty="0" smtClean="0"/>
              <a:t>.</a:t>
            </a:r>
            <a:endParaRPr lang="en-US" altLang="zh-CN" dirty="0" smtClean="0"/>
          </a:p>
          <a:p>
            <a:r>
              <a:rPr lang="en-US" dirty="0" smtClean="0"/>
              <a:t>Unfortunately</a:t>
            </a:r>
            <a:r>
              <a:rPr lang="en-US" altLang="zh-CN" dirty="0" smtClean="0"/>
              <a:t>,</a:t>
            </a:r>
            <a:r>
              <a:rPr lang="zh-CN" altLang="en-US" dirty="0" smtClean="0"/>
              <a:t> </a:t>
            </a:r>
            <a:r>
              <a:rPr lang="en-US" altLang="zh-CN" dirty="0" smtClean="0"/>
              <a:t>all</a:t>
            </a:r>
            <a:r>
              <a:rPr lang="zh-CN" altLang="en-US" dirty="0" smtClean="0"/>
              <a:t> </a:t>
            </a:r>
            <a:r>
              <a:rPr lang="en-US" altLang="zh-CN" dirty="0" smtClean="0"/>
              <a:t>these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treat</a:t>
            </a:r>
            <a:r>
              <a:rPr lang="zh-CN" altLang="en-US" dirty="0" smtClean="0"/>
              <a:t> </a:t>
            </a:r>
            <a:r>
              <a:rPr lang="en-US" altLang="zh-CN" dirty="0" smtClean="0"/>
              <a:t>a</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monolithic</a:t>
            </a:r>
            <a:r>
              <a:rPr lang="zh-CN" altLang="en-US" dirty="0" smtClean="0"/>
              <a:t> </a:t>
            </a:r>
            <a:r>
              <a:rPr lang="en-US" altLang="zh-CN" dirty="0" smtClean="0"/>
              <a:t>piece</a:t>
            </a:r>
            <a:r>
              <a:rPr lang="zh-CN" altLang="en-US" dirty="0" smtClean="0"/>
              <a:t> </a:t>
            </a:r>
            <a:r>
              <a:rPr lang="en-US" altLang="zh-CN" dirty="0" smtClean="0"/>
              <a:t>of</a:t>
            </a:r>
            <a:r>
              <a:rPr lang="zh-CN" altLang="en-US" dirty="0" smtClean="0"/>
              <a:t> </a:t>
            </a:r>
            <a:r>
              <a:rPr lang="en-US" altLang="zh-CN" dirty="0" smtClean="0"/>
              <a:t>software,</a:t>
            </a:r>
            <a:r>
              <a:rPr lang="zh-CN" altLang="en-US" dirty="0" smtClean="0"/>
              <a:t> </a:t>
            </a:r>
            <a:r>
              <a:rPr lang="en-US" altLang="zh-CN" dirty="0" smtClean="0"/>
              <a:t>where</a:t>
            </a:r>
            <a:r>
              <a:rPr lang="zh-CN" altLang="en-US" dirty="0" smtClean="0"/>
              <a:t> </a:t>
            </a:r>
            <a:r>
              <a:rPr lang="en-US" altLang="zh-CN" dirty="0" smtClean="0"/>
              <a:t>components</a:t>
            </a:r>
            <a:r>
              <a:rPr lang="zh-CN" altLang="en-US" dirty="0" smtClean="0"/>
              <a:t> </a:t>
            </a:r>
            <a:r>
              <a:rPr lang="en-US" altLang="zh-CN" dirty="0" smtClean="0"/>
              <a:t>within</a:t>
            </a:r>
            <a:r>
              <a:rPr lang="zh-CN" altLang="en-US" dirty="0" smtClean="0"/>
              <a:t> </a:t>
            </a:r>
            <a:r>
              <a:rPr lang="en-US" altLang="zh-CN" dirty="0" smtClean="0"/>
              <a:t>one</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cannot</a:t>
            </a:r>
            <a:r>
              <a:rPr lang="zh-CN" altLang="en-US" dirty="0" smtClean="0"/>
              <a:t> </a:t>
            </a:r>
            <a:r>
              <a:rPr lang="en-US" altLang="zh-CN" dirty="0" smtClean="0"/>
              <a:t>run</a:t>
            </a:r>
            <a:r>
              <a:rPr lang="zh-CN" altLang="en-US" dirty="0" smtClean="0"/>
              <a:t> </a:t>
            </a:r>
            <a:r>
              <a:rPr lang="en-US" altLang="zh-CN" dirty="0" smtClean="0"/>
              <a:t>independently.</a:t>
            </a:r>
            <a:r>
              <a:rPr lang="zh-CN" altLang="en-US" dirty="0" smtClean="0"/>
              <a:t> </a:t>
            </a:r>
            <a:endParaRPr lang="en-US" altLang="zh-CN" dirty="0" smtClean="0"/>
          </a:p>
          <a:p>
            <a:endParaRPr lang="en-US" altLang="zh-CN" dirty="0" smtClean="0"/>
          </a:p>
          <a:p>
            <a:r>
              <a:rPr lang="en-US" altLang="zh-CN" dirty="0" smtClean="0"/>
              <a:t>The</a:t>
            </a:r>
            <a:r>
              <a:rPr lang="zh-CN" altLang="en-US" dirty="0" smtClean="0"/>
              <a:t> </a:t>
            </a:r>
            <a:r>
              <a:rPr lang="en-US" altLang="zh-CN" dirty="0" smtClean="0"/>
              <a:t>nature</a:t>
            </a:r>
            <a:r>
              <a:rPr lang="zh-CN" altLang="en-US" dirty="0" smtClean="0"/>
              <a:t> </a:t>
            </a:r>
            <a:r>
              <a:rPr lang="en-US" altLang="zh-CN" dirty="0" smtClean="0"/>
              <a:t>of</a:t>
            </a:r>
            <a:r>
              <a:rPr lang="zh-CN" altLang="en-US" dirty="0" smtClean="0"/>
              <a:t> </a:t>
            </a:r>
            <a:r>
              <a:rPr lang="en-US" altLang="zh-CN" dirty="0" smtClean="0"/>
              <a:t>monoliths</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distribution</a:t>
            </a:r>
            <a:r>
              <a:rPr lang="zh-CN" altLang="en-US" dirty="0" smtClean="0"/>
              <a:t> </a:t>
            </a:r>
            <a:r>
              <a:rPr lang="en-US" altLang="zh-CN" dirty="0" smtClean="0"/>
              <a:t>of</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into</a:t>
            </a:r>
            <a:r>
              <a:rPr lang="zh-CN" altLang="en-US" dirty="0" smtClean="0"/>
              <a:t> </a:t>
            </a:r>
            <a:r>
              <a:rPr lang="en-US" altLang="zh-CN" dirty="0" smtClean="0"/>
              <a:t>cloud-based</a:t>
            </a:r>
            <a:r>
              <a:rPr lang="zh-CN" altLang="en-US" dirty="0" smtClean="0"/>
              <a:t> </a:t>
            </a:r>
            <a:r>
              <a:rPr lang="en-US" altLang="zh-CN" dirty="0" smtClean="0"/>
              <a:t>systems</a:t>
            </a:r>
            <a:r>
              <a:rPr lang="zh-CN" altLang="en-US" dirty="0" smtClean="0"/>
              <a:t> </a:t>
            </a:r>
            <a:r>
              <a:rPr lang="en-US" altLang="zh-CN" dirty="0" smtClean="0"/>
              <a:t>with</a:t>
            </a:r>
            <a:r>
              <a:rPr lang="zh-CN" altLang="en-US" dirty="0" smtClean="0"/>
              <a:t> </a:t>
            </a:r>
            <a:r>
              <a:rPr lang="en-US" altLang="zh-CN" dirty="0" smtClean="0"/>
              <a:t>significant</a:t>
            </a:r>
            <a:r>
              <a:rPr lang="zh-CN" altLang="en-US" dirty="0" smtClean="0"/>
              <a:t> </a:t>
            </a:r>
            <a:r>
              <a:rPr lang="en-US" altLang="zh-CN" dirty="0" smtClean="0"/>
              <a:t>limitations.</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30164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altLang="zh-CN" dirty="0" smtClean="0"/>
              <a:t>,</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two</a:t>
            </a:r>
            <a:r>
              <a:rPr lang="zh-CN" altLang="en-US" dirty="0" smtClean="0"/>
              <a:t> </a:t>
            </a:r>
            <a:r>
              <a:rPr lang="en-US" altLang="zh-CN" dirty="0" smtClean="0"/>
              <a:t>emerging</a:t>
            </a:r>
            <a:r>
              <a:rPr lang="zh-CN" altLang="en-US" dirty="0" smtClean="0"/>
              <a:t> </a:t>
            </a:r>
            <a:r>
              <a:rPr lang="en-US" altLang="zh-CN" dirty="0" smtClean="0"/>
              <a:t>network</a:t>
            </a:r>
            <a:r>
              <a:rPr lang="zh-CN" altLang="en-US" dirty="0" smtClean="0"/>
              <a:t> </a:t>
            </a:r>
            <a:r>
              <a:rPr lang="en-US" altLang="zh-CN" dirty="0" smtClean="0"/>
              <a:t>technologies.</a:t>
            </a:r>
            <a:r>
              <a:rPr lang="zh-CN" altLang="en-US" dirty="0" smtClean="0"/>
              <a:t> </a:t>
            </a:r>
            <a:r>
              <a:rPr lang="en-US" altLang="zh-CN" dirty="0" smtClean="0"/>
              <a:t>NFV</a:t>
            </a:r>
            <a:r>
              <a:rPr lang="zh-CN" altLang="en-US" dirty="0" smtClean="0"/>
              <a:t> </a:t>
            </a:r>
            <a:r>
              <a:rPr lang="en-US" altLang="zh-CN" dirty="0" smtClean="0"/>
              <a:t>and</a:t>
            </a:r>
            <a:r>
              <a:rPr lang="zh-CN" altLang="en-US" dirty="0" smtClean="0"/>
              <a:t> </a:t>
            </a:r>
            <a:r>
              <a:rPr lang="en-US" altLang="zh-CN" dirty="0" smtClean="0"/>
              <a:t>SDN.</a:t>
            </a:r>
            <a:r>
              <a:rPr lang="zh-CN" altLang="en-US" dirty="0" smtClean="0"/>
              <a:t> </a:t>
            </a:r>
            <a:endParaRPr lang="en-US" altLang="zh-CN" dirty="0" smtClean="0"/>
          </a:p>
          <a:p>
            <a:r>
              <a:rPr lang="en-US" altLang="zh-CN" dirty="0" smtClean="0"/>
              <a:t>IDS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virtualized</a:t>
            </a:r>
            <a:r>
              <a:rPr lang="zh-CN" altLang="en-US" dirty="0" smtClean="0"/>
              <a:t> </a:t>
            </a:r>
            <a:r>
              <a:rPr lang="en-US" altLang="zh-CN" dirty="0" smtClean="0"/>
              <a:t>to</a:t>
            </a:r>
            <a:r>
              <a:rPr lang="zh-CN" altLang="en-US" dirty="0" smtClean="0"/>
              <a:t> </a:t>
            </a:r>
            <a:r>
              <a:rPr lang="en-US" altLang="zh-CN" dirty="0" smtClean="0"/>
              <a:t>run</a:t>
            </a:r>
            <a:r>
              <a:rPr lang="zh-CN" altLang="en-US" dirty="0" smtClean="0"/>
              <a:t> </a:t>
            </a:r>
            <a:r>
              <a:rPr lang="en-US" altLang="zh-CN" dirty="0" smtClean="0"/>
              <a:t>on</a:t>
            </a:r>
            <a:r>
              <a:rPr lang="zh-CN" altLang="en-US" dirty="0" smtClean="0"/>
              <a:t> </a:t>
            </a:r>
            <a:r>
              <a:rPr lang="en-US" altLang="zh-CN" dirty="0" smtClean="0"/>
              <a:t>virtual</a:t>
            </a:r>
            <a:r>
              <a:rPr lang="zh-CN" altLang="en-US" dirty="0" smtClean="0"/>
              <a:t> </a:t>
            </a:r>
            <a:r>
              <a:rPr lang="en-US" altLang="zh-CN" dirty="0" smtClean="0"/>
              <a:t>machines</a:t>
            </a:r>
            <a:r>
              <a:rPr lang="zh-CN" altLang="en-US" dirty="0" smtClean="0"/>
              <a:t> </a:t>
            </a:r>
            <a:r>
              <a:rPr lang="en-US" altLang="zh-CN" dirty="0" smtClean="0"/>
              <a:t>that</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dynamically</a:t>
            </a:r>
            <a:r>
              <a:rPr lang="zh-CN" altLang="en-US" dirty="0" smtClean="0"/>
              <a:t> </a:t>
            </a:r>
            <a:r>
              <a:rPr lang="en-US" altLang="zh-CN" dirty="0" smtClean="0"/>
              <a:t>created,</a:t>
            </a:r>
            <a:r>
              <a:rPr lang="zh-CN" altLang="en-US" dirty="0" smtClean="0"/>
              <a:t> </a:t>
            </a:r>
            <a:r>
              <a:rPr lang="en-US" altLang="zh-CN" dirty="0" smtClean="0"/>
              <a:t>destroyed</a:t>
            </a:r>
            <a:r>
              <a:rPr lang="zh-CN" altLang="en-US" dirty="0" smtClean="0"/>
              <a:t> </a:t>
            </a:r>
            <a:r>
              <a:rPr lang="en-US" altLang="zh-CN" dirty="0" smtClean="0"/>
              <a:t>or</a:t>
            </a:r>
            <a:r>
              <a:rPr lang="zh-CN" altLang="en-US" dirty="0" smtClean="0"/>
              <a:t> </a:t>
            </a:r>
            <a:r>
              <a:rPr lang="en-US" altLang="zh-CN" dirty="0" smtClean="0"/>
              <a:t>migrated,</a:t>
            </a:r>
            <a:r>
              <a:rPr lang="zh-CN" altLang="en-US" dirty="0" smtClean="0"/>
              <a:t> </a:t>
            </a:r>
            <a:r>
              <a:rPr lang="en-US" altLang="zh-CN" dirty="0" smtClean="0"/>
              <a:t>which</a:t>
            </a:r>
            <a:r>
              <a:rPr lang="zh-CN" altLang="en-US" dirty="0" smtClean="0"/>
              <a:t> </a:t>
            </a:r>
            <a:r>
              <a:rPr lang="en-US" altLang="zh-CN" dirty="0" smtClean="0"/>
              <a:t>provides</a:t>
            </a:r>
            <a:r>
              <a:rPr lang="zh-CN" altLang="en-US" dirty="0" smtClean="0"/>
              <a:t> </a:t>
            </a:r>
            <a:r>
              <a:rPr lang="en-US" altLang="zh-CN" dirty="0" smtClean="0"/>
              <a:t>more</a:t>
            </a:r>
            <a:r>
              <a:rPr lang="zh-CN" altLang="en-US" dirty="0" smtClean="0"/>
              <a:t> </a:t>
            </a:r>
            <a:r>
              <a:rPr lang="en-US" altLang="zh-CN" dirty="0" smtClean="0"/>
              <a:t>elasticity.</a:t>
            </a:r>
            <a:r>
              <a:rPr lang="zh-CN" altLang="en-US" dirty="0" smtClean="0"/>
              <a:t>  </a:t>
            </a:r>
            <a:endParaRPr lang="en-US" altLang="zh-CN" dirty="0" smtClean="0"/>
          </a:p>
          <a:p>
            <a:endParaRPr lang="en-US" dirty="0" smtClean="0"/>
          </a:p>
          <a:p>
            <a:r>
              <a:rPr lang="en-US" altLang="zh-CN" dirty="0" smtClean="0"/>
              <a:t>Some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like</a:t>
            </a:r>
            <a:r>
              <a:rPr lang="zh-CN" altLang="en-US" dirty="0" smtClean="0"/>
              <a:t> </a:t>
            </a:r>
            <a:r>
              <a:rPr lang="en-US" altLang="zh-CN" dirty="0" smtClean="0"/>
              <a:t>split/merge</a:t>
            </a:r>
            <a:r>
              <a:rPr lang="zh-CN" altLang="en-US" dirty="0" smtClean="0"/>
              <a:t> </a:t>
            </a:r>
            <a:r>
              <a:rPr lang="en-US" altLang="zh-CN" dirty="0" smtClean="0"/>
              <a:t>and</a:t>
            </a:r>
            <a:r>
              <a:rPr lang="zh-CN" altLang="en-US" dirty="0" smtClean="0"/>
              <a:t> </a:t>
            </a:r>
            <a:r>
              <a:rPr lang="en-US" altLang="zh-CN" dirty="0" smtClean="0"/>
              <a:t>OpenNF,</a:t>
            </a:r>
            <a:r>
              <a:rPr lang="zh-CN" altLang="en-US" dirty="0" smtClean="0"/>
              <a:t> </a:t>
            </a:r>
            <a:r>
              <a:rPr lang="en-US" altLang="zh-CN" dirty="0" smtClean="0"/>
              <a:t>have</a:t>
            </a:r>
            <a:r>
              <a:rPr lang="zh-CN" altLang="en-US" dirty="0" smtClean="0"/>
              <a:t> </a:t>
            </a:r>
            <a:r>
              <a:rPr lang="en-US" altLang="zh-CN" dirty="0" smtClean="0"/>
              <a:t>studied</a:t>
            </a:r>
            <a:r>
              <a:rPr lang="zh-CN" altLang="en-US" dirty="0" smtClean="0"/>
              <a:t> </a:t>
            </a:r>
            <a:r>
              <a:rPr lang="en-US" altLang="zh-CN" dirty="0" smtClean="0"/>
              <a:t>dynamic</a:t>
            </a:r>
            <a:r>
              <a:rPr lang="zh-CN" altLang="en-US" dirty="0" smtClean="0"/>
              <a:t> </a:t>
            </a:r>
            <a:r>
              <a:rPr lang="en-US" altLang="zh-CN" dirty="0" smtClean="0"/>
              <a:t>state</a:t>
            </a:r>
            <a:r>
              <a:rPr lang="zh-CN" altLang="en-US" dirty="0" smtClean="0"/>
              <a:t> </a:t>
            </a:r>
            <a:r>
              <a:rPr lang="en-US" altLang="zh-CN" dirty="0" smtClean="0"/>
              <a:t>management</a:t>
            </a:r>
            <a:r>
              <a:rPr lang="zh-CN" altLang="en-US" dirty="0" smtClean="0"/>
              <a:t> </a:t>
            </a:r>
            <a:r>
              <a:rPr lang="en-US" altLang="zh-CN" dirty="0" smtClean="0"/>
              <a:t>for</a:t>
            </a:r>
            <a:r>
              <a:rPr lang="zh-CN" altLang="en-US" dirty="0" smtClean="0"/>
              <a:t> </a:t>
            </a:r>
            <a:r>
              <a:rPr lang="en-US" altLang="zh-CN" dirty="0" smtClean="0"/>
              <a:t>virtualized</a:t>
            </a:r>
            <a:r>
              <a:rPr lang="zh-CN" altLang="en-US" dirty="0" smtClean="0"/>
              <a:t> </a:t>
            </a:r>
            <a:r>
              <a:rPr lang="en-US" altLang="zh-CN" dirty="0" smtClean="0"/>
              <a:t>network</a:t>
            </a:r>
            <a:r>
              <a:rPr lang="zh-CN" altLang="en-US" dirty="0" smtClean="0"/>
              <a:t> </a:t>
            </a:r>
            <a:r>
              <a:rPr lang="en-US" altLang="zh-CN" dirty="0" smtClean="0"/>
              <a:t>functions</a:t>
            </a:r>
            <a:r>
              <a:rPr lang="zh-CN" altLang="en-US" dirty="0" smtClean="0"/>
              <a:t>.</a:t>
            </a:r>
            <a:endParaRPr lang="en-US" altLang="zh-CN" dirty="0" smtClean="0"/>
          </a:p>
          <a:p>
            <a:r>
              <a:rPr lang="en-US" dirty="0" smtClean="0"/>
              <a:t>Unfortunately</a:t>
            </a:r>
            <a:r>
              <a:rPr lang="en-US" altLang="zh-CN" dirty="0" smtClean="0"/>
              <a:t>,</a:t>
            </a:r>
            <a:r>
              <a:rPr lang="zh-CN" altLang="en-US" dirty="0" smtClean="0"/>
              <a:t> </a:t>
            </a:r>
            <a:r>
              <a:rPr lang="en-US" altLang="zh-CN" dirty="0" smtClean="0"/>
              <a:t>all</a:t>
            </a:r>
            <a:r>
              <a:rPr lang="zh-CN" altLang="en-US" dirty="0" smtClean="0"/>
              <a:t> </a:t>
            </a:r>
            <a:r>
              <a:rPr lang="en-US" altLang="zh-CN" dirty="0" smtClean="0"/>
              <a:t>these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treat</a:t>
            </a:r>
            <a:r>
              <a:rPr lang="zh-CN" altLang="en-US" dirty="0" smtClean="0"/>
              <a:t> </a:t>
            </a:r>
            <a:r>
              <a:rPr lang="en-US" altLang="zh-CN" dirty="0" smtClean="0"/>
              <a:t>a</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monolithic</a:t>
            </a:r>
            <a:r>
              <a:rPr lang="zh-CN" altLang="en-US" dirty="0" smtClean="0"/>
              <a:t> </a:t>
            </a:r>
            <a:r>
              <a:rPr lang="en-US" altLang="zh-CN" dirty="0" smtClean="0"/>
              <a:t>piece</a:t>
            </a:r>
            <a:r>
              <a:rPr lang="zh-CN" altLang="en-US" dirty="0" smtClean="0"/>
              <a:t> </a:t>
            </a:r>
            <a:r>
              <a:rPr lang="en-US" altLang="zh-CN" dirty="0" smtClean="0"/>
              <a:t>of</a:t>
            </a:r>
            <a:r>
              <a:rPr lang="zh-CN" altLang="en-US" dirty="0" smtClean="0"/>
              <a:t> </a:t>
            </a:r>
            <a:r>
              <a:rPr lang="en-US" altLang="zh-CN" dirty="0" smtClean="0"/>
              <a:t>software,</a:t>
            </a:r>
            <a:r>
              <a:rPr lang="zh-CN" altLang="en-US" dirty="0" smtClean="0"/>
              <a:t> </a:t>
            </a:r>
            <a:r>
              <a:rPr lang="en-US" altLang="zh-CN" dirty="0" smtClean="0"/>
              <a:t>where</a:t>
            </a:r>
            <a:r>
              <a:rPr lang="zh-CN" altLang="en-US" dirty="0" smtClean="0"/>
              <a:t> </a:t>
            </a:r>
            <a:r>
              <a:rPr lang="en-US" altLang="zh-CN" dirty="0" smtClean="0"/>
              <a:t>components</a:t>
            </a:r>
            <a:r>
              <a:rPr lang="zh-CN" altLang="en-US" dirty="0" smtClean="0"/>
              <a:t> </a:t>
            </a:r>
            <a:r>
              <a:rPr lang="en-US" altLang="zh-CN" dirty="0" smtClean="0"/>
              <a:t>within</a:t>
            </a:r>
            <a:r>
              <a:rPr lang="zh-CN" altLang="en-US" dirty="0" smtClean="0"/>
              <a:t> </a:t>
            </a:r>
            <a:r>
              <a:rPr lang="en-US" altLang="zh-CN" dirty="0" smtClean="0"/>
              <a:t>one</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cannot</a:t>
            </a:r>
            <a:r>
              <a:rPr lang="zh-CN" altLang="en-US" dirty="0" smtClean="0"/>
              <a:t> </a:t>
            </a:r>
            <a:r>
              <a:rPr lang="en-US" altLang="zh-CN" dirty="0" smtClean="0"/>
              <a:t>run</a:t>
            </a:r>
            <a:r>
              <a:rPr lang="zh-CN" altLang="en-US" dirty="0" smtClean="0"/>
              <a:t> </a:t>
            </a:r>
            <a:r>
              <a:rPr lang="en-US" altLang="zh-CN" dirty="0" smtClean="0"/>
              <a:t>independently.</a:t>
            </a:r>
            <a:r>
              <a:rPr lang="zh-CN" altLang="en-US" dirty="0" smtClean="0"/>
              <a:t> </a:t>
            </a:r>
            <a:endParaRPr lang="en-US" altLang="zh-CN" dirty="0" smtClean="0"/>
          </a:p>
          <a:p>
            <a:endParaRPr lang="en-US" altLang="zh-CN" dirty="0" smtClean="0"/>
          </a:p>
          <a:p>
            <a:r>
              <a:rPr lang="en-US" altLang="zh-CN" dirty="0" smtClean="0"/>
              <a:t>The</a:t>
            </a:r>
            <a:r>
              <a:rPr lang="zh-CN" altLang="en-US" dirty="0" smtClean="0"/>
              <a:t> </a:t>
            </a:r>
            <a:r>
              <a:rPr lang="en-US" altLang="zh-CN" dirty="0" smtClean="0"/>
              <a:t>nature</a:t>
            </a:r>
            <a:r>
              <a:rPr lang="zh-CN" altLang="en-US" dirty="0" smtClean="0"/>
              <a:t> </a:t>
            </a:r>
            <a:r>
              <a:rPr lang="en-US" altLang="zh-CN" dirty="0" smtClean="0"/>
              <a:t>of</a:t>
            </a:r>
            <a:r>
              <a:rPr lang="zh-CN" altLang="en-US" dirty="0" smtClean="0"/>
              <a:t> </a:t>
            </a:r>
            <a:r>
              <a:rPr lang="en-US" altLang="zh-CN" dirty="0" smtClean="0"/>
              <a:t>monoliths</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distribution</a:t>
            </a:r>
            <a:r>
              <a:rPr lang="zh-CN" altLang="en-US" dirty="0" smtClean="0"/>
              <a:t> </a:t>
            </a:r>
            <a:r>
              <a:rPr lang="en-US" altLang="zh-CN" dirty="0" smtClean="0"/>
              <a:t>of</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into</a:t>
            </a:r>
            <a:r>
              <a:rPr lang="zh-CN" altLang="en-US" dirty="0" smtClean="0"/>
              <a:t> </a:t>
            </a:r>
            <a:r>
              <a:rPr lang="en-US" altLang="zh-CN" dirty="0" smtClean="0"/>
              <a:t>cloud-based</a:t>
            </a:r>
            <a:r>
              <a:rPr lang="zh-CN" altLang="en-US" dirty="0" smtClean="0"/>
              <a:t> </a:t>
            </a:r>
            <a:r>
              <a:rPr lang="en-US" altLang="zh-CN" dirty="0" smtClean="0"/>
              <a:t>systems</a:t>
            </a:r>
            <a:r>
              <a:rPr lang="zh-CN" altLang="en-US" dirty="0" smtClean="0"/>
              <a:t> </a:t>
            </a:r>
            <a:r>
              <a:rPr lang="en-US" altLang="zh-CN" dirty="0" smtClean="0"/>
              <a:t>with</a:t>
            </a:r>
            <a:r>
              <a:rPr lang="zh-CN" altLang="en-US" dirty="0" smtClean="0"/>
              <a:t> </a:t>
            </a:r>
            <a:r>
              <a:rPr lang="en-US" altLang="zh-CN" dirty="0" smtClean="0"/>
              <a:t>significant</a:t>
            </a:r>
            <a:r>
              <a:rPr lang="zh-CN" altLang="en-US" dirty="0" smtClean="0"/>
              <a:t> </a:t>
            </a:r>
            <a:r>
              <a:rPr lang="en-US" altLang="zh-CN" dirty="0" smtClean="0"/>
              <a:t>limitations.</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301640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altLang="zh-CN" dirty="0" smtClean="0"/>
              <a:t>,</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two</a:t>
            </a:r>
            <a:r>
              <a:rPr lang="zh-CN" altLang="en-US" dirty="0" smtClean="0"/>
              <a:t> </a:t>
            </a:r>
            <a:r>
              <a:rPr lang="en-US" altLang="zh-CN" dirty="0" smtClean="0"/>
              <a:t>emerging</a:t>
            </a:r>
            <a:r>
              <a:rPr lang="zh-CN" altLang="en-US" dirty="0" smtClean="0"/>
              <a:t> </a:t>
            </a:r>
            <a:r>
              <a:rPr lang="en-US" altLang="zh-CN" dirty="0" smtClean="0"/>
              <a:t>network</a:t>
            </a:r>
            <a:r>
              <a:rPr lang="zh-CN" altLang="en-US" dirty="0" smtClean="0"/>
              <a:t> </a:t>
            </a:r>
            <a:r>
              <a:rPr lang="en-US" altLang="zh-CN" dirty="0" smtClean="0"/>
              <a:t>technologies.</a:t>
            </a:r>
            <a:r>
              <a:rPr lang="zh-CN" altLang="en-US" dirty="0" smtClean="0"/>
              <a:t> </a:t>
            </a:r>
            <a:r>
              <a:rPr lang="en-US" altLang="zh-CN" dirty="0" smtClean="0"/>
              <a:t>NFV</a:t>
            </a:r>
            <a:r>
              <a:rPr lang="zh-CN" altLang="en-US" dirty="0" smtClean="0"/>
              <a:t> </a:t>
            </a:r>
            <a:r>
              <a:rPr lang="en-US" altLang="zh-CN" dirty="0" smtClean="0"/>
              <a:t>and</a:t>
            </a:r>
            <a:r>
              <a:rPr lang="zh-CN" altLang="en-US" dirty="0" smtClean="0"/>
              <a:t> </a:t>
            </a:r>
            <a:r>
              <a:rPr lang="en-US" altLang="zh-CN" dirty="0" smtClean="0"/>
              <a:t>SDN.</a:t>
            </a:r>
            <a:r>
              <a:rPr lang="zh-CN" altLang="en-US" dirty="0" smtClean="0"/>
              <a:t> </a:t>
            </a:r>
            <a:endParaRPr lang="en-US" altLang="zh-CN" dirty="0" smtClean="0"/>
          </a:p>
          <a:p>
            <a:r>
              <a:rPr lang="en-US" altLang="zh-CN" dirty="0" smtClean="0"/>
              <a:t>IDS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virtualized</a:t>
            </a:r>
            <a:r>
              <a:rPr lang="zh-CN" altLang="en-US" dirty="0" smtClean="0"/>
              <a:t> </a:t>
            </a:r>
            <a:r>
              <a:rPr lang="en-US" altLang="zh-CN" dirty="0" smtClean="0"/>
              <a:t>to</a:t>
            </a:r>
            <a:r>
              <a:rPr lang="zh-CN" altLang="en-US" dirty="0" smtClean="0"/>
              <a:t> </a:t>
            </a:r>
            <a:r>
              <a:rPr lang="en-US" altLang="zh-CN" dirty="0" smtClean="0"/>
              <a:t>run</a:t>
            </a:r>
            <a:r>
              <a:rPr lang="zh-CN" altLang="en-US" dirty="0" smtClean="0"/>
              <a:t> </a:t>
            </a:r>
            <a:r>
              <a:rPr lang="en-US" altLang="zh-CN" dirty="0" smtClean="0"/>
              <a:t>on</a:t>
            </a:r>
            <a:r>
              <a:rPr lang="zh-CN" altLang="en-US" dirty="0" smtClean="0"/>
              <a:t> </a:t>
            </a:r>
            <a:r>
              <a:rPr lang="en-US" altLang="zh-CN" dirty="0" smtClean="0"/>
              <a:t>virtual</a:t>
            </a:r>
            <a:r>
              <a:rPr lang="zh-CN" altLang="en-US" dirty="0" smtClean="0"/>
              <a:t> </a:t>
            </a:r>
            <a:r>
              <a:rPr lang="en-US" altLang="zh-CN" dirty="0" smtClean="0"/>
              <a:t>machines</a:t>
            </a:r>
            <a:r>
              <a:rPr lang="zh-CN" altLang="en-US" dirty="0" smtClean="0"/>
              <a:t> </a:t>
            </a:r>
            <a:r>
              <a:rPr lang="en-US" altLang="zh-CN" dirty="0" smtClean="0"/>
              <a:t>that</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dynamically</a:t>
            </a:r>
            <a:r>
              <a:rPr lang="zh-CN" altLang="en-US" dirty="0" smtClean="0"/>
              <a:t> </a:t>
            </a:r>
            <a:r>
              <a:rPr lang="en-US" altLang="zh-CN" dirty="0" smtClean="0"/>
              <a:t>created,</a:t>
            </a:r>
            <a:r>
              <a:rPr lang="zh-CN" altLang="en-US" dirty="0" smtClean="0"/>
              <a:t> </a:t>
            </a:r>
            <a:r>
              <a:rPr lang="en-US" altLang="zh-CN" dirty="0" smtClean="0"/>
              <a:t>destroyed</a:t>
            </a:r>
            <a:r>
              <a:rPr lang="zh-CN" altLang="en-US" dirty="0" smtClean="0"/>
              <a:t> </a:t>
            </a:r>
            <a:r>
              <a:rPr lang="en-US" altLang="zh-CN" dirty="0" smtClean="0"/>
              <a:t>or</a:t>
            </a:r>
            <a:r>
              <a:rPr lang="zh-CN" altLang="en-US" dirty="0" smtClean="0"/>
              <a:t> </a:t>
            </a:r>
            <a:r>
              <a:rPr lang="en-US" altLang="zh-CN" dirty="0" smtClean="0"/>
              <a:t>migrated,</a:t>
            </a:r>
            <a:r>
              <a:rPr lang="zh-CN" altLang="en-US" dirty="0" smtClean="0"/>
              <a:t> </a:t>
            </a:r>
            <a:r>
              <a:rPr lang="en-US" altLang="zh-CN" dirty="0" smtClean="0"/>
              <a:t>which</a:t>
            </a:r>
            <a:r>
              <a:rPr lang="zh-CN" altLang="en-US" dirty="0" smtClean="0"/>
              <a:t> </a:t>
            </a:r>
            <a:r>
              <a:rPr lang="en-US" altLang="zh-CN" dirty="0" smtClean="0"/>
              <a:t>provides</a:t>
            </a:r>
            <a:r>
              <a:rPr lang="zh-CN" altLang="en-US" dirty="0" smtClean="0"/>
              <a:t> </a:t>
            </a:r>
            <a:r>
              <a:rPr lang="en-US" altLang="zh-CN" dirty="0" smtClean="0"/>
              <a:t>more</a:t>
            </a:r>
            <a:r>
              <a:rPr lang="zh-CN" altLang="en-US" dirty="0" smtClean="0"/>
              <a:t> </a:t>
            </a:r>
            <a:r>
              <a:rPr lang="en-US" altLang="zh-CN" dirty="0" smtClean="0"/>
              <a:t>elasticity.</a:t>
            </a:r>
            <a:r>
              <a:rPr lang="zh-CN" altLang="en-US" dirty="0" smtClean="0"/>
              <a:t>  </a:t>
            </a:r>
            <a:endParaRPr lang="en-US" altLang="zh-CN" dirty="0" smtClean="0"/>
          </a:p>
          <a:p>
            <a:endParaRPr lang="en-US" dirty="0" smtClean="0"/>
          </a:p>
          <a:p>
            <a:r>
              <a:rPr lang="en-US" altLang="zh-CN" dirty="0" smtClean="0"/>
              <a:t>Some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like</a:t>
            </a:r>
            <a:r>
              <a:rPr lang="zh-CN" altLang="en-US" dirty="0" smtClean="0"/>
              <a:t> </a:t>
            </a:r>
            <a:r>
              <a:rPr lang="en-US" altLang="zh-CN" dirty="0" smtClean="0"/>
              <a:t>split/merge</a:t>
            </a:r>
            <a:r>
              <a:rPr lang="zh-CN" altLang="en-US" dirty="0" smtClean="0"/>
              <a:t> </a:t>
            </a:r>
            <a:r>
              <a:rPr lang="en-US" altLang="zh-CN" dirty="0" smtClean="0"/>
              <a:t>and</a:t>
            </a:r>
            <a:r>
              <a:rPr lang="zh-CN" altLang="en-US" dirty="0" smtClean="0"/>
              <a:t> </a:t>
            </a:r>
            <a:r>
              <a:rPr lang="en-US" altLang="zh-CN" dirty="0" smtClean="0"/>
              <a:t>OpenNF,</a:t>
            </a:r>
            <a:r>
              <a:rPr lang="zh-CN" altLang="en-US" dirty="0" smtClean="0"/>
              <a:t> </a:t>
            </a:r>
            <a:r>
              <a:rPr lang="en-US" altLang="zh-CN" dirty="0" smtClean="0"/>
              <a:t>have</a:t>
            </a:r>
            <a:r>
              <a:rPr lang="zh-CN" altLang="en-US" dirty="0" smtClean="0"/>
              <a:t> </a:t>
            </a:r>
            <a:r>
              <a:rPr lang="en-US" altLang="zh-CN" dirty="0" smtClean="0"/>
              <a:t>studied</a:t>
            </a:r>
            <a:r>
              <a:rPr lang="zh-CN" altLang="en-US" dirty="0" smtClean="0"/>
              <a:t> </a:t>
            </a:r>
            <a:r>
              <a:rPr lang="en-US" altLang="zh-CN" dirty="0" smtClean="0"/>
              <a:t>dynamic</a:t>
            </a:r>
            <a:r>
              <a:rPr lang="zh-CN" altLang="en-US" dirty="0" smtClean="0"/>
              <a:t> </a:t>
            </a:r>
            <a:r>
              <a:rPr lang="en-US" altLang="zh-CN" dirty="0" smtClean="0"/>
              <a:t>state</a:t>
            </a:r>
            <a:r>
              <a:rPr lang="zh-CN" altLang="en-US" dirty="0" smtClean="0"/>
              <a:t> </a:t>
            </a:r>
            <a:r>
              <a:rPr lang="en-US" altLang="zh-CN" dirty="0" smtClean="0"/>
              <a:t>management</a:t>
            </a:r>
            <a:r>
              <a:rPr lang="zh-CN" altLang="en-US" dirty="0" smtClean="0"/>
              <a:t> </a:t>
            </a:r>
            <a:r>
              <a:rPr lang="en-US" altLang="zh-CN" dirty="0" smtClean="0"/>
              <a:t>for</a:t>
            </a:r>
            <a:r>
              <a:rPr lang="zh-CN" altLang="en-US" dirty="0" smtClean="0"/>
              <a:t> </a:t>
            </a:r>
            <a:r>
              <a:rPr lang="en-US" altLang="zh-CN" dirty="0" smtClean="0"/>
              <a:t>virtualized</a:t>
            </a:r>
            <a:r>
              <a:rPr lang="zh-CN" altLang="en-US" dirty="0" smtClean="0"/>
              <a:t> </a:t>
            </a:r>
            <a:r>
              <a:rPr lang="en-US" altLang="zh-CN" dirty="0" smtClean="0"/>
              <a:t>network</a:t>
            </a:r>
            <a:r>
              <a:rPr lang="zh-CN" altLang="en-US" dirty="0" smtClean="0"/>
              <a:t> </a:t>
            </a:r>
            <a:r>
              <a:rPr lang="en-US" altLang="zh-CN" dirty="0" smtClean="0"/>
              <a:t>functions</a:t>
            </a:r>
            <a:r>
              <a:rPr lang="zh-CN" altLang="en-US" dirty="0" smtClean="0"/>
              <a:t>.</a:t>
            </a:r>
            <a:endParaRPr lang="en-US" altLang="zh-CN" dirty="0" smtClean="0"/>
          </a:p>
          <a:p>
            <a:r>
              <a:rPr lang="en-US" dirty="0" smtClean="0"/>
              <a:t>Unfortunately</a:t>
            </a:r>
            <a:r>
              <a:rPr lang="en-US" altLang="zh-CN" dirty="0" smtClean="0"/>
              <a:t>,</a:t>
            </a:r>
            <a:r>
              <a:rPr lang="zh-CN" altLang="en-US" dirty="0" smtClean="0"/>
              <a:t> </a:t>
            </a:r>
            <a:r>
              <a:rPr lang="en-US" altLang="zh-CN" dirty="0" smtClean="0"/>
              <a:t>all</a:t>
            </a:r>
            <a:r>
              <a:rPr lang="zh-CN" altLang="en-US" dirty="0" smtClean="0"/>
              <a:t> </a:t>
            </a:r>
            <a:r>
              <a:rPr lang="en-US" altLang="zh-CN" dirty="0" smtClean="0"/>
              <a:t>these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treat</a:t>
            </a:r>
            <a:r>
              <a:rPr lang="zh-CN" altLang="en-US" dirty="0" smtClean="0"/>
              <a:t> </a:t>
            </a:r>
            <a:r>
              <a:rPr lang="en-US" altLang="zh-CN" dirty="0" smtClean="0"/>
              <a:t>a</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monolithic</a:t>
            </a:r>
            <a:r>
              <a:rPr lang="zh-CN" altLang="en-US" dirty="0" smtClean="0"/>
              <a:t> </a:t>
            </a:r>
            <a:r>
              <a:rPr lang="en-US" altLang="zh-CN" dirty="0" smtClean="0"/>
              <a:t>piece</a:t>
            </a:r>
            <a:r>
              <a:rPr lang="zh-CN" altLang="en-US" dirty="0" smtClean="0"/>
              <a:t> </a:t>
            </a:r>
            <a:r>
              <a:rPr lang="en-US" altLang="zh-CN" dirty="0" smtClean="0"/>
              <a:t>of</a:t>
            </a:r>
            <a:r>
              <a:rPr lang="zh-CN" altLang="en-US" dirty="0" smtClean="0"/>
              <a:t> </a:t>
            </a:r>
            <a:r>
              <a:rPr lang="en-US" altLang="zh-CN" dirty="0" smtClean="0"/>
              <a:t>software,</a:t>
            </a:r>
            <a:r>
              <a:rPr lang="zh-CN" altLang="en-US" dirty="0" smtClean="0"/>
              <a:t> </a:t>
            </a:r>
            <a:r>
              <a:rPr lang="en-US" altLang="zh-CN" dirty="0" smtClean="0"/>
              <a:t>where</a:t>
            </a:r>
            <a:r>
              <a:rPr lang="zh-CN" altLang="en-US" dirty="0" smtClean="0"/>
              <a:t> </a:t>
            </a:r>
            <a:r>
              <a:rPr lang="en-US" altLang="zh-CN" dirty="0" smtClean="0"/>
              <a:t>components</a:t>
            </a:r>
            <a:r>
              <a:rPr lang="zh-CN" altLang="en-US" dirty="0" smtClean="0"/>
              <a:t> </a:t>
            </a:r>
            <a:r>
              <a:rPr lang="en-US" altLang="zh-CN" dirty="0" smtClean="0"/>
              <a:t>within</a:t>
            </a:r>
            <a:r>
              <a:rPr lang="zh-CN" altLang="en-US" dirty="0" smtClean="0"/>
              <a:t> </a:t>
            </a:r>
            <a:r>
              <a:rPr lang="en-US" altLang="zh-CN" dirty="0" smtClean="0"/>
              <a:t>one</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cannot</a:t>
            </a:r>
            <a:r>
              <a:rPr lang="zh-CN" altLang="en-US" dirty="0" smtClean="0"/>
              <a:t> </a:t>
            </a:r>
            <a:r>
              <a:rPr lang="en-US" altLang="zh-CN" dirty="0" smtClean="0"/>
              <a:t>run</a:t>
            </a:r>
            <a:r>
              <a:rPr lang="zh-CN" altLang="en-US" dirty="0" smtClean="0"/>
              <a:t> </a:t>
            </a:r>
            <a:r>
              <a:rPr lang="en-US" altLang="zh-CN" dirty="0" smtClean="0"/>
              <a:t>independently.</a:t>
            </a:r>
            <a:r>
              <a:rPr lang="zh-CN" altLang="en-US" dirty="0" smtClean="0"/>
              <a:t> </a:t>
            </a:r>
            <a:endParaRPr lang="en-US" altLang="zh-CN" dirty="0" smtClean="0"/>
          </a:p>
          <a:p>
            <a:endParaRPr lang="en-US" altLang="zh-CN" dirty="0" smtClean="0"/>
          </a:p>
          <a:p>
            <a:r>
              <a:rPr lang="en-US" altLang="zh-CN" dirty="0" smtClean="0"/>
              <a:t>The</a:t>
            </a:r>
            <a:r>
              <a:rPr lang="zh-CN" altLang="en-US" dirty="0" smtClean="0"/>
              <a:t> </a:t>
            </a:r>
            <a:r>
              <a:rPr lang="en-US" altLang="zh-CN" dirty="0" smtClean="0"/>
              <a:t>nature</a:t>
            </a:r>
            <a:r>
              <a:rPr lang="zh-CN" altLang="en-US" dirty="0" smtClean="0"/>
              <a:t> </a:t>
            </a:r>
            <a:r>
              <a:rPr lang="en-US" altLang="zh-CN" dirty="0" smtClean="0"/>
              <a:t>of</a:t>
            </a:r>
            <a:r>
              <a:rPr lang="zh-CN" altLang="en-US" dirty="0" smtClean="0"/>
              <a:t> </a:t>
            </a:r>
            <a:r>
              <a:rPr lang="en-US" altLang="zh-CN" dirty="0" smtClean="0"/>
              <a:t>monoliths</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distribution</a:t>
            </a:r>
            <a:r>
              <a:rPr lang="zh-CN" altLang="en-US" dirty="0" smtClean="0"/>
              <a:t> </a:t>
            </a:r>
            <a:r>
              <a:rPr lang="en-US" altLang="zh-CN" dirty="0" smtClean="0"/>
              <a:t>of</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into</a:t>
            </a:r>
            <a:r>
              <a:rPr lang="zh-CN" altLang="en-US" dirty="0" smtClean="0"/>
              <a:t> </a:t>
            </a:r>
            <a:r>
              <a:rPr lang="en-US" altLang="zh-CN" dirty="0" smtClean="0"/>
              <a:t>cloud-based</a:t>
            </a:r>
            <a:r>
              <a:rPr lang="zh-CN" altLang="en-US" dirty="0" smtClean="0"/>
              <a:t> </a:t>
            </a:r>
            <a:r>
              <a:rPr lang="en-US" altLang="zh-CN" dirty="0" smtClean="0"/>
              <a:t>systems</a:t>
            </a:r>
            <a:r>
              <a:rPr lang="zh-CN" altLang="en-US" dirty="0" smtClean="0"/>
              <a:t> </a:t>
            </a:r>
            <a:r>
              <a:rPr lang="en-US" altLang="zh-CN" dirty="0" smtClean="0"/>
              <a:t>with</a:t>
            </a:r>
            <a:r>
              <a:rPr lang="zh-CN" altLang="en-US" dirty="0" smtClean="0"/>
              <a:t> </a:t>
            </a:r>
            <a:r>
              <a:rPr lang="en-US" altLang="zh-CN" dirty="0" smtClean="0"/>
              <a:t>significant</a:t>
            </a:r>
            <a:r>
              <a:rPr lang="zh-CN" altLang="en-US" dirty="0" smtClean="0"/>
              <a:t> </a:t>
            </a:r>
            <a:r>
              <a:rPr lang="en-US" altLang="zh-CN" dirty="0" smtClean="0"/>
              <a:t>limitations.</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30164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 use the term “rarely” here. This means, false negative rate can be tuned depending on the performance</a:t>
            </a:r>
            <a:r>
              <a:rPr lang="en-US" baseline="0" dirty="0" smtClean="0"/>
              <a:t> requirement. Usually, we set the false negative rate lower, the false positive rate is higher.  So more less traffic is filtered out by the lightweight detection system. And more traffic will be delivered to the IDS instances. In an extreme case, the false negative rate is 0, and the false positive rate is 100%. Then all the traffic is delivered to the IDS instances. Effectively achieving 0 false negative rate is still an open issue of the anomaly based IDS. </a:t>
            </a:r>
          </a:p>
          <a:p>
            <a:r>
              <a:rPr lang="en-US" baseline="0" dirty="0" smtClean="0"/>
              <a:t>However, the lightweight detection system can tolerate a relatively high false positive rate, because the IDS instances will further analyze the falsely classified traffic and provide more precise detection results.</a:t>
            </a:r>
          </a:p>
          <a:p>
            <a:endParaRPr lang="en-US" baseline="0" dirty="0" smtClean="0"/>
          </a:p>
          <a:p>
            <a:r>
              <a:rPr lang="en-US" baseline="0" dirty="0" smtClean="0"/>
              <a:t>For example, in our experiment, the lightweight detection system processes a packet in every 0.66 microsecond, while the Bro IDS instances process a packet in every 44 microseconds. </a:t>
            </a:r>
          </a:p>
          <a:p>
            <a:endParaRPr lang="en-US" baseline="0" dirty="0" smtClean="0"/>
          </a:p>
          <a:p>
            <a:endParaRPr lang="en-US" baseline="0" dirty="0" smtClean="0"/>
          </a:p>
        </p:txBody>
      </p:sp>
    </p:spTree>
    <p:extLst>
      <p:ext uri="{BB962C8B-B14F-4D97-AF65-F5344CB8AC3E}">
        <p14:creationId xmlns:p14="http://schemas.microsoft.com/office/powerpoint/2010/main" val="1112642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there</a:t>
            </a:r>
            <a:r>
              <a:rPr lang="en-US" baseline="0" dirty="0" smtClean="0"/>
              <a:t> is no statistic difference between the sizes of malicious traffic flows and benign traffic flows. </a:t>
            </a:r>
            <a:endParaRPr lang="en-US" dirty="0"/>
          </a:p>
        </p:txBody>
      </p:sp>
    </p:spTree>
    <p:extLst>
      <p:ext uri="{BB962C8B-B14F-4D97-AF65-F5344CB8AC3E}">
        <p14:creationId xmlns:p14="http://schemas.microsoft.com/office/powerpoint/2010/main" val="124720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there</a:t>
            </a:r>
            <a:r>
              <a:rPr lang="en-US" baseline="0" dirty="0" smtClean="0"/>
              <a:t> is no statistic difference between the sizes of malicious traffic flows and benign traffic flows. </a:t>
            </a:r>
            <a:endParaRPr lang="en-US" dirty="0"/>
          </a:p>
        </p:txBody>
      </p:sp>
    </p:spTree>
    <p:extLst>
      <p:ext uri="{BB962C8B-B14F-4D97-AF65-F5344CB8AC3E}">
        <p14:creationId xmlns:p14="http://schemas.microsoft.com/office/powerpoint/2010/main" val="124720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there</a:t>
            </a:r>
            <a:r>
              <a:rPr lang="en-US" baseline="0" dirty="0" smtClean="0"/>
              <a:t> is no statistic difference between the sizes of malicious traffic flows and benign traffic flows. </a:t>
            </a:r>
            <a:endParaRPr lang="en-US" dirty="0"/>
          </a:p>
        </p:txBody>
      </p:sp>
    </p:spTree>
    <p:extLst>
      <p:ext uri="{BB962C8B-B14F-4D97-AF65-F5344CB8AC3E}">
        <p14:creationId xmlns:p14="http://schemas.microsoft.com/office/powerpoint/2010/main" val="124720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there</a:t>
            </a:r>
            <a:r>
              <a:rPr lang="en-US" baseline="0" dirty="0" smtClean="0"/>
              <a:t> is no statistic difference between the sizes of malicious traffic flows and benign traffic flows. </a:t>
            </a:r>
            <a:endParaRPr lang="en-US" dirty="0"/>
          </a:p>
        </p:txBody>
      </p:sp>
    </p:spTree>
    <p:extLst>
      <p:ext uri="{BB962C8B-B14F-4D97-AF65-F5344CB8AC3E}">
        <p14:creationId xmlns:p14="http://schemas.microsoft.com/office/powerpoint/2010/main" val="1247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86458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there</a:t>
            </a:r>
            <a:r>
              <a:rPr lang="en-US" baseline="0" dirty="0" smtClean="0"/>
              <a:t> is no statistic difference between the sizes of malicious traffic flows and benign traffic flows. </a:t>
            </a:r>
            <a:endParaRPr lang="en-US" dirty="0"/>
          </a:p>
        </p:txBody>
      </p:sp>
    </p:spTree>
    <p:extLst>
      <p:ext uri="{BB962C8B-B14F-4D97-AF65-F5344CB8AC3E}">
        <p14:creationId xmlns:p14="http://schemas.microsoft.com/office/powerpoint/2010/main" val="124720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there</a:t>
            </a:r>
            <a:r>
              <a:rPr lang="en-US" baseline="0" dirty="0" smtClean="0"/>
              <a:t> is no statistic difference between the sizes of malicious traffic flows and benign traffic flows. </a:t>
            </a:r>
            <a:endParaRPr lang="en-US" dirty="0"/>
          </a:p>
        </p:txBody>
      </p:sp>
    </p:spTree>
    <p:extLst>
      <p:ext uri="{BB962C8B-B14F-4D97-AF65-F5344CB8AC3E}">
        <p14:creationId xmlns:p14="http://schemas.microsoft.com/office/powerpoint/2010/main" val="124720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2000" dirty="0" smtClean="0"/>
              <a:t>diverse</a:t>
            </a:r>
            <a:r>
              <a:rPr lang="zh-CN" altLang="en-US" sz="2000" dirty="0" smtClean="0"/>
              <a:t> </a:t>
            </a:r>
            <a:r>
              <a:rPr lang="en-US" altLang="zh-CN" sz="2000" dirty="0" smtClean="0"/>
              <a:t>devices</a:t>
            </a:r>
            <a:br>
              <a:rPr lang="en-US" altLang="zh-CN" sz="2000" dirty="0" smtClean="0"/>
            </a:br>
            <a:r>
              <a:rPr lang="zh-CN" altLang="zh-CN" sz="2000" dirty="0" smtClean="0"/>
              <a:t> </a:t>
            </a:r>
            <a:r>
              <a:rPr lang="en-US" altLang="zh-CN" sz="2000" dirty="0" smtClean="0"/>
              <a:t>environment</a:t>
            </a:r>
            <a:r>
              <a:rPr lang="zh-CN" altLang="en-US" sz="2000" dirty="0" smtClean="0"/>
              <a:t> </a:t>
            </a:r>
            <a:r>
              <a:rPr lang="zh-CN" altLang="zh-CN" sz="2000" dirty="0" smtClean="0"/>
              <a:t>&amp;</a:t>
            </a:r>
            <a:r>
              <a:rPr lang="zh-CN" altLang="en-US" sz="2000" dirty="0" smtClean="0"/>
              <a:t> </a:t>
            </a:r>
            <a:r>
              <a:rPr lang="en-US" altLang="zh-CN" sz="2000" dirty="0" smtClean="0"/>
              <a:t>device</a:t>
            </a:r>
            <a:r>
              <a:rPr lang="zh-CN" altLang="en-US" sz="2000" dirty="0" smtClean="0"/>
              <a:t> </a:t>
            </a:r>
            <a:r>
              <a:rPr lang="en-US" altLang="zh-CN" sz="2000" dirty="0" smtClean="0"/>
              <a:t>behaviors</a:t>
            </a:r>
            <a:r>
              <a:rPr lang="zh-CN" altLang="en-US" sz="2000" dirty="0" smtClean="0"/>
              <a:t> </a:t>
            </a:r>
            <a:r>
              <a:rPr lang="en-US" altLang="zh-CN" sz="2000" dirty="0" smtClean="0"/>
              <a:t>change</a:t>
            </a:r>
            <a:r>
              <a:rPr lang="zh-CN" altLang="en-US" sz="2000" dirty="0" smtClean="0"/>
              <a:t> </a:t>
            </a:r>
            <a:r>
              <a:rPr lang="en-US" altLang="zh-CN" sz="2000" dirty="0" smtClean="0"/>
              <a:t>rapidly</a:t>
            </a:r>
            <a:r>
              <a:rPr lang="zh-CN" altLang="en-US" sz="2000" dirty="0" smtClean="0"/>
              <a:t> </a:t>
            </a:r>
            <a:endParaRPr lang="en-US" altLang="zh-CN" sz="200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altLang="zh-CN" sz="2000" dirty="0" smtClean="0"/>
          </a:p>
          <a:p>
            <a:endParaRPr lang="en-US" dirty="0"/>
          </a:p>
        </p:txBody>
      </p:sp>
    </p:spTree>
    <p:extLst>
      <p:ext uri="{BB962C8B-B14F-4D97-AF65-F5344CB8AC3E}">
        <p14:creationId xmlns:p14="http://schemas.microsoft.com/office/powerpoint/2010/main" val="3258588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8572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290821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altLang="zh-CN" dirty="0" smtClean="0"/>
              <a:t>,</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two</a:t>
            </a:r>
            <a:r>
              <a:rPr lang="zh-CN" altLang="en-US" dirty="0" smtClean="0"/>
              <a:t> </a:t>
            </a:r>
            <a:r>
              <a:rPr lang="en-US" altLang="zh-CN" dirty="0" smtClean="0"/>
              <a:t>emerging</a:t>
            </a:r>
            <a:r>
              <a:rPr lang="zh-CN" altLang="en-US" dirty="0" smtClean="0"/>
              <a:t> </a:t>
            </a:r>
            <a:r>
              <a:rPr lang="en-US" altLang="zh-CN" dirty="0" smtClean="0"/>
              <a:t>network</a:t>
            </a:r>
            <a:r>
              <a:rPr lang="zh-CN" altLang="en-US" dirty="0" smtClean="0"/>
              <a:t> </a:t>
            </a:r>
            <a:r>
              <a:rPr lang="en-US" altLang="zh-CN" dirty="0" smtClean="0"/>
              <a:t>technologies.</a:t>
            </a:r>
            <a:r>
              <a:rPr lang="zh-CN" altLang="en-US" dirty="0" smtClean="0"/>
              <a:t> </a:t>
            </a:r>
            <a:r>
              <a:rPr lang="en-US" altLang="zh-CN" dirty="0" smtClean="0"/>
              <a:t>NFV</a:t>
            </a:r>
            <a:r>
              <a:rPr lang="zh-CN" altLang="en-US" dirty="0" smtClean="0"/>
              <a:t> </a:t>
            </a:r>
            <a:r>
              <a:rPr lang="en-US" altLang="zh-CN" dirty="0" smtClean="0"/>
              <a:t>and</a:t>
            </a:r>
            <a:r>
              <a:rPr lang="zh-CN" altLang="en-US" dirty="0" smtClean="0"/>
              <a:t> </a:t>
            </a:r>
            <a:r>
              <a:rPr lang="en-US" altLang="zh-CN" dirty="0" smtClean="0"/>
              <a:t>SDN.</a:t>
            </a:r>
            <a:r>
              <a:rPr lang="zh-CN" altLang="en-US" dirty="0" smtClean="0"/>
              <a:t> </a:t>
            </a:r>
            <a:endParaRPr lang="en-US" altLang="zh-CN" dirty="0" smtClean="0"/>
          </a:p>
          <a:p>
            <a:r>
              <a:rPr lang="en-US" altLang="zh-CN" dirty="0" smtClean="0"/>
              <a:t>IDS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virtualized</a:t>
            </a:r>
            <a:r>
              <a:rPr lang="zh-CN" altLang="en-US" dirty="0" smtClean="0"/>
              <a:t> </a:t>
            </a:r>
            <a:r>
              <a:rPr lang="en-US" altLang="zh-CN" dirty="0" smtClean="0"/>
              <a:t>to</a:t>
            </a:r>
            <a:r>
              <a:rPr lang="zh-CN" altLang="en-US" dirty="0" smtClean="0"/>
              <a:t> </a:t>
            </a:r>
            <a:r>
              <a:rPr lang="en-US" altLang="zh-CN" dirty="0" smtClean="0"/>
              <a:t>run</a:t>
            </a:r>
            <a:r>
              <a:rPr lang="zh-CN" altLang="en-US" dirty="0" smtClean="0"/>
              <a:t> </a:t>
            </a:r>
            <a:r>
              <a:rPr lang="en-US" altLang="zh-CN" dirty="0" smtClean="0"/>
              <a:t>on</a:t>
            </a:r>
            <a:r>
              <a:rPr lang="zh-CN" altLang="en-US" dirty="0" smtClean="0"/>
              <a:t> </a:t>
            </a:r>
            <a:r>
              <a:rPr lang="en-US" altLang="zh-CN" dirty="0" smtClean="0"/>
              <a:t>virtual</a:t>
            </a:r>
            <a:r>
              <a:rPr lang="zh-CN" altLang="en-US" dirty="0" smtClean="0"/>
              <a:t> </a:t>
            </a:r>
            <a:r>
              <a:rPr lang="en-US" altLang="zh-CN" dirty="0" smtClean="0"/>
              <a:t>machines</a:t>
            </a:r>
            <a:r>
              <a:rPr lang="zh-CN" altLang="en-US" dirty="0" smtClean="0"/>
              <a:t> </a:t>
            </a:r>
            <a:r>
              <a:rPr lang="en-US" altLang="zh-CN" dirty="0" smtClean="0"/>
              <a:t>that</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dynamically</a:t>
            </a:r>
            <a:r>
              <a:rPr lang="zh-CN" altLang="en-US" dirty="0" smtClean="0"/>
              <a:t> </a:t>
            </a:r>
            <a:r>
              <a:rPr lang="en-US" altLang="zh-CN" dirty="0" smtClean="0"/>
              <a:t>created,</a:t>
            </a:r>
            <a:r>
              <a:rPr lang="zh-CN" altLang="en-US" dirty="0" smtClean="0"/>
              <a:t> </a:t>
            </a:r>
            <a:r>
              <a:rPr lang="en-US" altLang="zh-CN" dirty="0" smtClean="0"/>
              <a:t>destroyed</a:t>
            </a:r>
            <a:r>
              <a:rPr lang="zh-CN" altLang="en-US" dirty="0" smtClean="0"/>
              <a:t> </a:t>
            </a:r>
            <a:r>
              <a:rPr lang="en-US" altLang="zh-CN" dirty="0" smtClean="0"/>
              <a:t>or</a:t>
            </a:r>
            <a:r>
              <a:rPr lang="zh-CN" altLang="en-US" dirty="0" smtClean="0"/>
              <a:t> </a:t>
            </a:r>
            <a:r>
              <a:rPr lang="en-US" altLang="zh-CN" dirty="0" smtClean="0"/>
              <a:t>migrated,</a:t>
            </a:r>
            <a:r>
              <a:rPr lang="zh-CN" altLang="en-US" dirty="0" smtClean="0"/>
              <a:t> </a:t>
            </a:r>
            <a:r>
              <a:rPr lang="en-US" altLang="zh-CN" dirty="0" smtClean="0"/>
              <a:t>which</a:t>
            </a:r>
            <a:r>
              <a:rPr lang="zh-CN" altLang="en-US" dirty="0" smtClean="0"/>
              <a:t> </a:t>
            </a:r>
            <a:r>
              <a:rPr lang="en-US" altLang="zh-CN" dirty="0" smtClean="0"/>
              <a:t>provides</a:t>
            </a:r>
            <a:r>
              <a:rPr lang="zh-CN" altLang="en-US" dirty="0" smtClean="0"/>
              <a:t> </a:t>
            </a:r>
            <a:r>
              <a:rPr lang="en-US" altLang="zh-CN" dirty="0" smtClean="0"/>
              <a:t>more</a:t>
            </a:r>
            <a:r>
              <a:rPr lang="zh-CN" altLang="en-US" dirty="0" smtClean="0"/>
              <a:t> </a:t>
            </a:r>
            <a:r>
              <a:rPr lang="en-US" altLang="zh-CN" dirty="0" smtClean="0"/>
              <a:t>elasticity.</a:t>
            </a:r>
            <a:r>
              <a:rPr lang="zh-CN" altLang="en-US" dirty="0" smtClean="0"/>
              <a:t>  </a:t>
            </a:r>
            <a:endParaRPr lang="en-US" altLang="zh-CN" dirty="0" smtClean="0"/>
          </a:p>
          <a:p>
            <a:endParaRPr lang="en-US" dirty="0" smtClean="0"/>
          </a:p>
          <a:p>
            <a:r>
              <a:rPr lang="en-US" altLang="zh-CN" dirty="0" smtClean="0"/>
              <a:t>Some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like</a:t>
            </a:r>
            <a:r>
              <a:rPr lang="zh-CN" altLang="en-US" dirty="0" smtClean="0"/>
              <a:t> </a:t>
            </a:r>
            <a:r>
              <a:rPr lang="en-US" altLang="zh-CN" dirty="0" smtClean="0"/>
              <a:t>split/merge</a:t>
            </a:r>
            <a:r>
              <a:rPr lang="zh-CN" altLang="en-US" dirty="0" smtClean="0"/>
              <a:t> </a:t>
            </a:r>
            <a:r>
              <a:rPr lang="en-US" altLang="zh-CN" dirty="0" smtClean="0"/>
              <a:t>and</a:t>
            </a:r>
            <a:r>
              <a:rPr lang="zh-CN" altLang="en-US" dirty="0" smtClean="0"/>
              <a:t> </a:t>
            </a:r>
            <a:r>
              <a:rPr lang="en-US" altLang="zh-CN" dirty="0" smtClean="0"/>
              <a:t>OpenNF,</a:t>
            </a:r>
            <a:r>
              <a:rPr lang="zh-CN" altLang="en-US" dirty="0" smtClean="0"/>
              <a:t> </a:t>
            </a:r>
            <a:r>
              <a:rPr lang="en-US" altLang="zh-CN" dirty="0" smtClean="0"/>
              <a:t>have</a:t>
            </a:r>
            <a:r>
              <a:rPr lang="zh-CN" altLang="en-US" dirty="0" smtClean="0"/>
              <a:t> </a:t>
            </a:r>
            <a:r>
              <a:rPr lang="en-US" altLang="zh-CN" dirty="0" smtClean="0"/>
              <a:t>studied</a:t>
            </a:r>
            <a:r>
              <a:rPr lang="zh-CN" altLang="en-US" dirty="0" smtClean="0"/>
              <a:t> </a:t>
            </a:r>
            <a:r>
              <a:rPr lang="en-US" altLang="zh-CN" dirty="0" smtClean="0"/>
              <a:t>dynamic</a:t>
            </a:r>
            <a:r>
              <a:rPr lang="zh-CN" altLang="en-US" dirty="0" smtClean="0"/>
              <a:t> </a:t>
            </a:r>
            <a:r>
              <a:rPr lang="en-US" altLang="zh-CN" dirty="0" smtClean="0"/>
              <a:t>state</a:t>
            </a:r>
            <a:r>
              <a:rPr lang="zh-CN" altLang="en-US" dirty="0" smtClean="0"/>
              <a:t> </a:t>
            </a:r>
            <a:r>
              <a:rPr lang="en-US" altLang="zh-CN" dirty="0" smtClean="0"/>
              <a:t>management</a:t>
            </a:r>
            <a:r>
              <a:rPr lang="zh-CN" altLang="en-US" dirty="0" smtClean="0"/>
              <a:t> </a:t>
            </a:r>
            <a:r>
              <a:rPr lang="en-US" altLang="zh-CN" dirty="0" smtClean="0"/>
              <a:t>for</a:t>
            </a:r>
            <a:r>
              <a:rPr lang="zh-CN" altLang="en-US" dirty="0" smtClean="0"/>
              <a:t> </a:t>
            </a:r>
            <a:r>
              <a:rPr lang="en-US" altLang="zh-CN" dirty="0" smtClean="0"/>
              <a:t>virtualized</a:t>
            </a:r>
            <a:r>
              <a:rPr lang="zh-CN" altLang="en-US" dirty="0" smtClean="0"/>
              <a:t> </a:t>
            </a:r>
            <a:r>
              <a:rPr lang="en-US" altLang="zh-CN" dirty="0" smtClean="0"/>
              <a:t>network</a:t>
            </a:r>
            <a:r>
              <a:rPr lang="zh-CN" altLang="en-US" dirty="0" smtClean="0"/>
              <a:t> </a:t>
            </a:r>
            <a:r>
              <a:rPr lang="en-US" altLang="zh-CN" dirty="0" smtClean="0"/>
              <a:t>functions</a:t>
            </a:r>
            <a:r>
              <a:rPr lang="zh-CN" altLang="en-US" dirty="0" smtClean="0"/>
              <a:t>.</a:t>
            </a:r>
            <a:endParaRPr lang="en-US" altLang="zh-CN" dirty="0" smtClean="0"/>
          </a:p>
          <a:p>
            <a:r>
              <a:rPr lang="en-US" dirty="0" smtClean="0"/>
              <a:t>Unfortunately</a:t>
            </a:r>
            <a:r>
              <a:rPr lang="en-US" altLang="zh-CN" dirty="0" smtClean="0"/>
              <a:t>,</a:t>
            </a:r>
            <a:r>
              <a:rPr lang="zh-CN" altLang="en-US" dirty="0" smtClean="0"/>
              <a:t> </a:t>
            </a:r>
            <a:r>
              <a:rPr lang="en-US" altLang="zh-CN" dirty="0" smtClean="0"/>
              <a:t>all</a:t>
            </a:r>
            <a:r>
              <a:rPr lang="zh-CN" altLang="en-US" dirty="0" smtClean="0"/>
              <a:t> </a:t>
            </a:r>
            <a:r>
              <a:rPr lang="en-US" altLang="zh-CN" dirty="0" smtClean="0"/>
              <a:t>these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treat</a:t>
            </a:r>
            <a:r>
              <a:rPr lang="zh-CN" altLang="en-US" dirty="0" smtClean="0"/>
              <a:t> </a:t>
            </a:r>
            <a:r>
              <a:rPr lang="en-US" altLang="zh-CN" dirty="0" smtClean="0"/>
              <a:t>a</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monolithic</a:t>
            </a:r>
            <a:r>
              <a:rPr lang="zh-CN" altLang="en-US" dirty="0" smtClean="0"/>
              <a:t> </a:t>
            </a:r>
            <a:r>
              <a:rPr lang="en-US" altLang="zh-CN" dirty="0" smtClean="0"/>
              <a:t>piece</a:t>
            </a:r>
            <a:r>
              <a:rPr lang="zh-CN" altLang="en-US" dirty="0" smtClean="0"/>
              <a:t> </a:t>
            </a:r>
            <a:r>
              <a:rPr lang="en-US" altLang="zh-CN" dirty="0" smtClean="0"/>
              <a:t>of</a:t>
            </a:r>
            <a:r>
              <a:rPr lang="zh-CN" altLang="en-US" dirty="0" smtClean="0"/>
              <a:t> </a:t>
            </a:r>
            <a:r>
              <a:rPr lang="en-US" altLang="zh-CN" dirty="0" smtClean="0"/>
              <a:t>software,</a:t>
            </a:r>
            <a:r>
              <a:rPr lang="zh-CN" altLang="en-US" dirty="0" smtClean="0"/>
              <a:t> </a:t>
            </a:r>
            <a:r>
              <a:rPr lang="en-US" altLang="zh-CN" dirty="0" smtClean="0"/>
              <a:t>where</a:t>
            </a:r>
            <a:r>
              <a:rPr lang="zh-CN" altLang="en-US" dirty="0" smtClean="0"/>
              <a:t> </a:t>
            </a:r>
            <a:r>
              <a:rPr lang="en-US" altLang="zh-CN" dirty="0" smtClean="0"/>
              <a:t>components</a:t>
            </a:r>
            <a:r>
              <a:rPr lang="zh-CN" altLang="en-US" dirty="0" smtClean="0"/>
              <a:t> </a:t>
            </a:r>
            <a:r>
              <a:rPr lang="en-US" altLang="zh-CN" dirty="0" smtClean="0"/>
              <a:t>within</a:t>
            </a:r>
            <a:r>
              <a:rPr lang="zh-CN" altLang="en-US" dirty="0" smtClean="0"/>
              <a:t> </a:t>
            </a:r>
            <a:r>
              <a:rPr lang="en-US" altLang="zh-CN" dirty="0" smtClean="0"/>
              <a:t>one</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cannot</a:t>
            </a:r>
            <a:r>
              <a:rPr lang="zh-CN" altLang="en-US" dirty="0" smtClean="0"/>
              <a:t> </a:t>
            </a:r>
            <a:r>
              <a:rPr lang="en-US" altLang="zh-CN" dirty="0" smtClean="0"/>
              <a:t>run</a:t>
            </a:r>
            <a:r>
              <a:rPr lang="zh-CN" altLang="en-US" dirty="0" smtClean="0"/>
              <a:t> </a:t>
            </a:r>
            <a:r>
              <a:rPr lang="en-US" altLang="zh-CN" dirty="0" smtClean="0"/>
              <a:t>independently.</a:t>
            </a:r>
            <a:r>
              <a:rPr lang="zh-CN" altLang="en-US" dirty="0" smtClean="0"/>
              <a:t> </a:t>
            </a:r>
            <a:endParaRPr lang="en-US" altLang="zh-CN" dirty="0" smtClean="0"/>
          </a:p>
          <a:p>
            <a:endParaRPr lang="en-US" altLang="zh-CN" dirty="0" smtClean="0"/>
          </a:p>
          <a:p>
            <a:r>
              <a:rPr lang="en-US" altLang="zh-CN" dirty="0" smtClean="0"/>
              <a:t>The</a:t>
            </a:r>
            <a:r>
              <a:rPr lang="zh-CN" altLang="en-US" dirty="0" smtClean="0"/>
              <a:t> </a:t>
            </a:r>
            <a:r>
              <a:rPr lang="en-US" altLang="zh-CN" dirty="0" smtClean="0"/>
              <a:t>nature</a:t>
            </a:r>
            <a:r>
              <a:rPr lang="zh-CN" altLang="en-US" dirty="0" smtClean="0"/>
              <a:t> </a:t>
            </a:r>
            <a:r>
              <a:rPr lang="en-US" altLang="zh-CN" dirty="0" smtClean="0"/>
              <a:t>of</a:t>
            </a:r>
            <a:r>
              <a:rPr lang="zh-CN" altLang="en-US" dirty="0" smtClean="0"/>
              <a:t> </a:t>
            </a:r>
            <a:r>
              <a:rPr lang="en-US" altLang="zh-CN" dirty="0" smtClean="0"/>
              <a:t>monoliths</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distribution</a:t>
            </a:r>
            <a:r>
              <a:rPr lang="zh-CN" altLang="en-US" dirty="0" smtClean="0"/>
              <a:t> </a:t>
            </a:r>
            <a:r>
              <a:rPr lang="en-US" altLang="zh-CN" dirty="0" smtClean="0"/>
              <a:t>of</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into</a:t>
            </a:r>
            <a:r>
              <a:rPr lang="zh-CN" altLang="en-US" dirty="0" smtClean="0"/>
              <a:t> </a:t>
            </a:r>
            <a:r>
              <a:rPr lang="en-US" altLang="zh-CN" dirty="0" smtClean="0"/>
              <a:t>cloud-based</a:t>
            </a:r>
            <a:r>
              <a:rPr lang="zh-CN" altLang="en-US" dirty="0" smtClean="0"/>
              <a:t> </a:t>
            </a:r>
            <a:r>
              <a:rPr lang="en-US" altLang="zh-CN" dirty="0" smtClean="0"/>
              <a:t>systems</a:t>
            </a:r>
            <a:r>
              <a:rPr lang="zh-CN" altLang="en-US" dirty="0" smtClean="0"/>
              <a:t> </a:t>
            </a:r>
            <a:r>
              <a:rPr lang="en-US" altLang="zh-CN" dirty="0" smtClean="0"/>
              <a:t>with</a:t>
            </a:r>
            <a:r>
              <a:rPr lang="zh-CN" altLang="en-US" dirty="0" smtClean="0"/>
              <a:t> </a:t>
            </a:r>
            <a:r>
              <a:rPr lang="en-US" altLang="zh-CN" dirty="0" smtClean="0"/>
              <a:t>significant</a:t>
            </a:r>
            <a:r>
              <a:rPr lang="zh-CN" altLang="en-US" dirty="0" smtClean="0"/>
              <a:t> </a:t>
            </a:r>
            <a:r>
              <a:rPr lang="en-US" altLang="zh-CN" dirty="0" smtClean="0"/>
              <a:t>limitations.</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30164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altLang="zh-CN" dirty="0" smtClean="0"/>
              <a:t>,</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two</a:t>
            </a:r>
            <a:r>
              <a:rPr lang="zh-CN" altLang="en-US" dirty="0" smtClean="0"/>
              <a:t> </a:t>
            </a:r>
            <a:r>
              <a:rPr lang="en-US" altLang="zh-CN" dirty="0" smtClean="0"/>
              <a:t>emerging</a:t>
            </a:r>
            <a:r>
              <a:rPr lang="zh-CN" altLang="en-US" dirty="0" smtClean="0"/>
              <a:t> </a:t>
            </a:r>
            <a:r>
              <a:rPr lang="en-US" altLang="zh-CN" dirty="0" smtClean="0"/>
              <a:t>network</a:t>
            </a:r>
            <a:r>
              <a:rPr lang="zh-CN" altLang="en-US" dirty="0" smtClean="0"/>
              <a:t> </a:t>
            </a:r>
            <a:r>
              <a:rPr lang="en-US" altLang="zh-CN" dirty="0" smtClean="0"/>
              <a:t>technologies.</a:t>
            </a:r>
            <a:r>
              <a:rPr lang="zh-CN" altLang="en-US" dirty="0" smtClean="0"/>
              <a:t> </a:t>
            </a:r>
            <a:r>
              <a:rPr lang="en-US" altLang="zh-CN" dirty="0" smtClean="0"/>
              <a:t>NFV</a:t>
            </a:r>
            <a:r>
              <a:rPr lang="zh-CN" altLang="en-US" dirty="0" smtClean="0"/>
              <a:t> </a:t>
            </a:r>
            <a:r>
              <a:rPr lang="en-US" altLang="zh-CN" dirty="0" smtClean="0"/>
              <a:t>and</a:t>
            </a:r>
            <a:r>
              <a:rPr lang="zh-CN" altLang="en-US" dirty="0" smtClean="0"/>
              <a:t> </a:t>
            </a:r>
            <a:r>
              <a:rPr lang="en-US" altLang="zh-CN" dirty="0" smtClean="0"/>
              <a:t>SDN.</a:t>
            </a:r>
            <a:r>
              <a:rPr lang="zh-CN" altLang="en-US" dirty="0" smtClean="0"/>
              <a:t> </a:t>
            </a:r>
            <a:endParaRPr lang="en-US" altLang="zh-CN" dirty="0" smtClean="0"/>
          </a:p>
          <a:p>
            <a:r>
              <a:rPr lang="en-US" altLang="zh-CN" dirty="0" smtClean="0"/>
              <a:t>IDS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virtualized</a:t>
            </a:r>
            <a:r>
              <a:rPr lang="zh-CN" altLang="en-US" dirty="0" smtClean="0"/>
              <a:t> </a:t>
            </a:r>
            <a:r>
              <a:rPr lang="en-US" altLang="zh-CN" dirty="0" smtClean="0"/>
              <a:t>to</a:t>
            </a:r>
            <a:r>
              <a:rPr lang="zh-CN" altLang="en-US" dirty="0" smtClean="0"/>
              <a:t> </a:t>
            </a:r>
            <a:r>
              <a:rPr lang="en-US" altLang="zh-CN" dirty="0" smtClean="0"/>
              <a:t>run</a:t>
            </a:r>
            <a:r>
              <a:rPr lang="zh-CN" altLang="en-US" dirty="0" smtClean="0"/>
              <a:t> </a:t>
            </a:r>
            <a:r>
              <a:rPr lang="en-US" altLang="zh-CN" dirty="0" smtClean="0"/>
              <a:t>on</a:t>
            </a:r>
            <a:r>
              <a:rPr lang="zh-CN" altLang="en-US" dirty="0" smtClean="0"/>
              <a:t> </a:t>
            </a:r>
            <a:r>
              <a:rPr lang="en-US" altLang="zh-CN" dirty="0" smtClean="0"/>
              <a:t>virtual</a:t>
            </a:r>
            <a:r>
              <a:rPr lang="zh-CN" altLang="en-US" dirty="0" smtClean="0"/>
              <a:t> </a:t>
            </a:r>
            <a:r>
              <a:rPr lang="en-US" altLang="zh-CN" dirty="0" smtClean="0"/>
              <a:t>machines</a:t>
            </a:r>
            <a:r>
              <a:rPr lang="zh-CN" altLang="en-US" dirty="0" smtClean="0"/>
              <a:t> </a:t>
            </a:r>
            <a:r>
              <a:rPr lang="en-US" altLang="zh-CN" dirty="0" smtClean="0"/>
              <a:t>that</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dynamically</a:t>
            </a:r>
            <a:r>
              <a:rPr lang="zh-CN" altLang="en-US" dirty="0" smtClean="0"/>
              <a:t> </a:t>
            </a:r>
            <a:r>
              <a:rPr lang="en-US" altLang="zh-CN" dirty="0" smtClean="0"/>
              <a:t>created,</a:t>
            </a:r>
            <a:r>
              <a:rPr lang="zh-CN" altLang="en-US" dirty="0" smtClean="0"/>
              <a:t> </a:t>
            </a:r>
            <a:r>
              <a:rPr lang="en-US" altLang="zh-CN" dirty="0" smtClean="0"/>
              <a:t>destroyed</a:t>
            </a:r>
            <a:r>
              <a:rPr lang="zh-CN" altLang="en-US" dirty="0" smtClean="0"/>
              <a:t> </a:t>
            </a:r>
            <a:r>
              <a:rPr lang="en-US" altLang="zh-CN" dirty="0" smtClean="0"/>
              <a:t>or</a:t>
            </a:r>
            <a:r>
              <a:rPr lang="zh-CN" altLang="en-US" dirty="0" smtClean="0"/>
              <a:t> </a:t>
            </a:r>
            <a:r>
              <a:rPr lang="en-US" altLang="zh-CN" dirty="0" smtClean="0"/>
              <a:t>migrated,</a:t>
            </a:r>
            <a:r>
              <a:rPr lang="zh-CN" altLang="en-US" dirty="0" smtClean="0"/>
              <a:t> </a:t>
            </a:r>
            <a:r>
              <a:rPr lang="en-US" altLang="zh-CN" dirty="0" smtClean="0"/>
              <a:t>which</a:t>
            </a:r>
            <a:r>
              <a:rPr lang="zh-CN" altLang="en-US" dirty="0" smtClean="0"/>
              <a:t> </a:t>
            </a:r>
            <a:r>
              <a:rPr lang="en-US" altLang="zh-CN" dirty="0" smtClean="0"/>
              <a:t>provides</a:t>
            </a:r>
            <a:r>
              <a:rPr lang="zh-CN" altLang="en-US" dirty="0" smtClean="0"/>
              <a:t> </a:t>
            </a:r>
            <a:r>
              <a:rPr lang="en-US" altLang="zh-CN" dirty="0" smtClean="0"/>
              <a:t>more</a:t>
            </a:r>
            <a:r>
              <a:rPr lang="zh-CN" altLang="en-US" dirty="0" smtClean="0"/>
              <a:t> </a:t>
            </a:r>
            <a:r>
              <a:rPr lang="en-US" altLang="zh-CN" dirty="0" smtClean="0"/>
              <a:t>elasticity.</a:t>
            </a:r>
            <a:r>
              <a:rPr lang="zh-CN" altLang="en-US" dirty="0" smtClean="0"/>
              <a:t>  </a:t>
            </a:r>
            <a:endParaRPr lang="en-US" altLang="zh-CN" dirty="0" smtClean="0"/>
          </a:p>
          <a:p>
            <a:endParaRPr lang="en-US" dirty="0" smtClean="0"/>
          </a:p>
          <a:p>
            <a:r>
              <a:rPr lang="en-US" altLang="zh-CN" dirty="0" smtClean="0"/>
              <a:t>Some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like</a:t>
            </a:r>
            <a:r>
              <a:rPr lang="zh-CN" altLang="en-US" dirty="0" smtClean="0"/>
              <a:t> </a:t>
            </a:r>
            <a:r>
              <a:rPr lang="en-US" altLang="zh-CN" dirty="0" smtClean="0"/>
              <a:t>split/merge</a:t>
            </a:r>
            <a:r>
              <a:rPr lang="zh-CN" altLang="en-US" dirty="0" smtClean="0"/>
              <a:t> </a:t>
            </a:r>
            <a:r>
              <a:rPr lang="en-US" altLang="zh-CN" dirty="0" smtClean="0"/>
              <a:t>and</a:t>
            </a:r>
            <a:r>
              <a:rPr lang="zh-CN" altLang="en-US" dirty="0" smtClean="0"/>
              <a:t> </a:t>
            </a:r>
            <a:r>
              <a:rPr lang="en-US" altLang="zh-CN" dirty="0" smtClean="0"/>
              <a:t>OpenNF,</a:t>
            </a:r>
            <a:r>
              <a:rPr lang="zh-CN" altLang="en-US" dirty="0" smtClean="0"/>
              <a:t> </a:t>
            </a:r>
            <a:r>
              <a:rPr lang="en-US" altLang="zh-CN" dirty="0" smtClean="0"/>
              <a:t>have</a:t>
            </a:r>
            <a:r>
              <a:rPr lang="zh-CN" altLang="en-US" dirty="0" smtClean="0"/>
              <a:t> </a:t>
            </a:r>
            <a:r>
              <a:rPr lang="en-US" altLang="zh-CN" dirty="0" smtClean="0"/>
              <a:t>studied</a:t>
            </a:r>
            <a:r>
              <a:rPr lang="zh-CN" altLang="en-US" dirty="0" smtClean="0"/>
              <a:t> </a:t>
            </a:r>
            <a:r>
              <a:rPr lang="en-US" altLang="zh-CN" dirty="0" smtClean="0"/>
              <a:t>dynamic</a:t>
            </a:r>
            <a:r>
              <a:rPr lang="zh-CN" altLang="en-US" dirty="0" smtClean="0"/>
              <a:t> </a:t>
            </a:r>
            <a:r>
              <a:rPr lang="en-US" altLang="zh-CN" dirty="0" smtClean="0"/>
              <a:t>state</a:t>
            </a:r>
            <a:r>
              <a:rPr lang="zh-CN" altLang="en-US" dirty="0" smtClean="0"/>
              <a:t> </a:t>
            </a:r>
            <a:r>
              <a:rPr lang="en-US" altLang="zh-CN" dirty="0" smtClean="0"/>
              <a:t>management</a:t>
            </a:r>
            <a:r>
              <a:rPr lang="zh-CN" altLang="en-US" dirty="0" smtClean="0"/>
              <a:t> </a:t>
            </a:r>
            <a:r>
              <a:rPr lang="en-US" altLang="zh-CN" dirty="0" smtClean="0"/>
              <a:t>for</a:t>
            </a:r>
            <a:r>
              <a:rPr lang="zh-CN" altLang="en-US" dirty="0" smtClean="0"/>
              <a:t> </a:t>
            </a:r>
            <a:r>
              <a:rPr lang="en-US" altLang="zh-CN" dirty="0" smtClean="0"/>
              <a:t>virtualized</a:t>
            </a:r>
            <a:r>
              <a:rPr lang="zh-CN" altLang="en-US" dirty="0" smtClean="0"/>
              <a:t> </a:t>
            </a:r>
            <a:r>
              <a:rPr lang="en-US" altLang="zh-CN" dirty="0" smtClean="0"/>
              <a:t>network</a:t>
            </a:r>
            <a:r>
              <a:rPr lang="zh-CN" altLang="en-US" dirty="0" smtClean="0"/>
              <a:t> </a:t>
            </a:r>
            <a:r>
              <a:rPr lang="en-US" altLang="zh-CN" dirty="0" smtClean="0"/>
              <a:t>functions</a:t>
            </a:r>
            <a:r>
              <a:rPr lang="zh-CN" altLang="en-US" dirty="0" smtClean="0"/>
              <a:t>.</a:t>
            </a:r>
            <a:endParaRPr lang="en-US" altLang="zh-CN" dirty="0" smtClean="0"/>
          </a:p>
          <a:p>
            <a:r>
              <a:rPr lang="en-US" dirty="0" smtClean="0"/>
              <a:t>Unfortunately</a:t>
            </a:r>
            <a:r>
              <a:rPr lang="en-US" altLang="zh-CN" dirty="0" smtClean="0"/>
              <a:t>,</a:t>
            </a:r>
            <a:r>
              <a:rPr lang="zh-CN" altLang="en-US" dirty="0" smtClean="0"/>
              <a:t> </a:t>
            </a:r>
            <a:r>
              <a:rPr lang="en-US" altLang="zh-CN" dirty="0" smtClean="0"/>
              <a:t>all</a:t>
            </a:r>
            <a:r>
              <a:rPr lang="zh-CN" altLang="en-US" dirty="0" smtClean="0"/>
              <a:t> </a:t>
            </a:r>
            <a:r>
              <a:rPr lang="en-US" altLang="zh-CN" dirty="0" smtClean="0"/>
              <a:t>these</a:t>
            </a:r>
            <a:r>
              <a:rPr lang="zh-CN" altLang="en-US" dirty="0" smtClean="0"/>
              <a:t> </a:t>
            </a:r>
            <a:r>
              <a:rPr lang="en-US" altLang="zh-CN" dirty="0" smtClean="0"/>
              <a:t>existing</a:t>
            </a:r>
            <a:r>
              <a:rPr lang="zh-CN" altLang="en-US" dirty="0" smtClean="0"/>
              <a:t> </a:t>
            </a:r>
            <a:r>
              <a:rPr lang="en-US" altLang="zh-CN" dirty="0" smtClean="0"/>
              <a:t>works</a:t>
            </a:r>
            <a:r>
              <a:rPr lang="zh-CN" altLang="en-US" dirty="0" smtClean="0"/>
              <a:t> </a:t>
            </a:r>
            <a:r>
              <a:rPr lang="en-US" altLang="zh-CN" dirty="0" smtClean="0"/>
              <a:t>treat</a:t>
            </a:r>
            <a:r>
              <a:rPr lang="zh-CN" altLang="en-US" dirty="0" smtClean="0"/>
              <a:t> </a:t>
            </a:r>
            <a:r>
              <a:rPr lang="en-US" altLang="zh-CN" dirty="0" smtClean="0"/>
              <a:t>a</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monolithic</a:t>
            </a:r>
            <a:r>
              <a:rPr lang="zh-CN" altLang="en-US" dirty="0" smtClean="0"/>
              <a:t> </a:t>
            </a:r>
            <a:r>
              <a:rPr lang="en-US" altLang="zh-CN" dirty="0" smtClean="0"/>
              <a:t>piece</a:t>
            </a:r>
            <a:r>
              <a:rPr lang="zh-CN" altLang="en-US" dirty="0" smtClean="0"/>
              <a:t> </a:t>
            </a:r>
            <a:r>
              <a:rPr lang="en-US" altLang="zh-CN" dirty="0" smtClean="0"/>
              <a:t>of</a:t>
            </a:r>
            <a:r>
              <a:rPr lang="zh-CN" altLang="en-US" dirty="0" smtClean="0"/>
              <a:t> </a:t>
            </a:r>
            <a:r>
              <a:rPr lang="en-US" altLang="zh-CN" dirty="0" smtClean="0"/>
              <a:t>software,</a:t>
            </a:r>
            <a:r>
              <a:rPr lang="zh-CN" altLang="en-US" dirty="0" smtClean="0"/>
              <a:t> </a:t>
            </a:r>
            <a:r>
              <a:rPr lang="en-US" altLang="zh-CN" dirty="0" smtClean="0"/>
              <a:t>where</a:t>
            </a:r>
            <a:r>
              <a:rPr lang="zh-CN" altLang="en-US" dirty="0" smtClean="0"/>
              <a:t> </a:t>
            </a:r>
            <a:r>
              <a:rPr lang="en-US" altLang="zh-CN" dirty="0" smtClean="0"/>
              <a:t>components</a:t>
            </a:r>
            <a:r>
              <a:rPr lang="zh-CN" altLang="en-US" dirty="0" smtClean="0"/>
              <a:t> </a:t>
            </a:r>
            <a:r>
              <a:rPr lang="en-US" altLang="zh-CN" dirty="0" smtClean="0"/>
              <a:t>within</a:t>
            </a:r>
            <a:r>
              <a:rPr lang="zh-CN" altLang="en-US" dirty="0" smtClean="0"/>
              <a:t> </a:t>
            </a:r>
            <a:r>
              <a:rPr lang="en-US" altLang="zh-CN" dirty="0" smtClean="0"/>
              <a:t>one</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cannot</a:t>
            </a:r>
            <a:r>
              <a:rPr lang="zh-CN" altLang="en-US" dirty="0" smtClean="0"/>
              <a:t> </a:t>
            </a:r>
            <a:r>
              <a:rPr lang="en-US" altLang="zh-CN" dirty="0" smtClean="0"/>
              <a:t>run</a:t>
            </a:r>
            <a:r>
              <a:rPr lang="zh-CN" altLang="en-US" dirty="0" smtClean="0"/>
              <a:t> </a:t>
            </a:r>
            <a:r>
              <a:rPr lang="en-US" altLang="zh-CN" dirty="0" smtClean="0"/>
              <a:t>independently.</a:t>
            </a:r>
            <a:r>
              <a:rPr lang="zh-CN" altLang="en-US" dirty="0" smtClean="0"/>
              <a:t> </a:t>
            </a:r>
            <a:endParaRPr lang="en-US" altLang="zh-CN" dirty="0" smtClean="0"/>
          </a:p>
          <a:p>
            <a:endParaRPr lang="en-US" altLang="zh-CN" dirty="0" smtClean="0"/>
          </a:p>
          <a:p>
            <a:r>
              <a:rPr lang="en-US" altLang="zh-CN" dirty="0" smtClean="0"/>
              <a:t>The</a:t>
            </a:r>
            <a:r>
              <a:rPr lang="zh-CN" altLang="en-US" dirty="0" smtClean="0"/>
              <a:t> </a:t>
            </a:r>
            <a:r>
              <a:rPr lang="en-US" altLang="zh-CN" dirty="0" smtClean="0"/>
              <a:t>nature</a:t>
            </a:r>
            <a:r>
              <a:rPr lang="zh-CN" altLang="en-US" dirty="0" smtClean="0"/>
              <a:t> </a:t>
            </a:r>
            <a:r>
              <a:rPr lang="en-US" altLang="zh-CN" dirty="0" smtClean="0"/>
              <a:t>of</a:t>
            </a:r>
            <a:r>
              <a:rPr lang="zh-CN" altLang="en-US" dirty="0" smtClean="0"/>
              <a:t> </a:t>
            </a:r>
            <a:r>
              <a:rPr lang="en-US" altLang="zh-CN" dirty="0" smtClean="0"/>
              <a:t>monoliths</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distribution</a:t>
            </a:r>
            <a:r>
              <a:rPr lang="zh-CN" altLang="en-US" dirty="0" smtClean="0"/>
              <a:t> </a:t>
            </a:r>
            <a:r>
              <a:rPr lang="en-US" altLang="zh-CN" dirty="0" smtClean="0"/>
              <a:t>of</a:t>
            </a:r>
            <a:r>
              <a:rPr lang="zh-CN" altLang="en-US" dirty="0" smtClean="0"/>
              <a:t> </a:t>
            </a:r>
            <a:r>
              <a:rPr lang="en-US" altLang="zh-CN" dirty="0" smtClean="0"/>
              <a:t>virtualized</a:t>
            </a:r>
            <a:r>
              <a:rPr lang="zh-CN" altLang="en-US" dirty="0" smtClean="0"/>
              <a:t> </a:t>
            </a:r>
            <a:r>
              <a:rPr lang="en-US" altLang="zh-CN" dirty="0" smtClean="0"/>
              <a:t>IDS</a:t>
            </a:r>
            <a:r>
              <a:rPr lang="zh-CN" altLang="en-US" dirty="0" smtClean="0"/>
              <a:t> </a:t>
            </a:r>
            <a:r>
              <a:rPr lang="en-US" altLang="zh-CN" dirty="0" smtClean="0"/>
              <a:t>into</a:t>
            </a:r>
            <a:r>
              <a:rPr lang="zh-CN" altLang="en-US" dirty="0" smtClean="0"/>
              <a:t> </a:t>
            </a:r>
            <a:r>
              <a:rPr lang="en-US" altLang="zh-CN" dirty="0" smtClean="0"/>
              <a:t>cloud-based</a:t>
            </a:r>
            <a:r>
              <a:rPr lang="zh-CN" altLang="en-US" dirty="0" smtClean="0"/>
              <a:t> </a:t>
            </a:r>
            <a:r>
              <a:rPr lang="en-US" altLang="zh-CN" dirty="0" smtClean="0"/>
              <a:t>systems</a:t>
            </a:r>
            <a:r>
              <a:rPr lang="zh-CN" altLang="en-US" dirty="0" smtClean="0"/>
              <a:t> </a:t>
            </a:r>
            <a:r>
              <a:rPr lang="en-US" altLang="zh-CN" dirty="0" smtClean="0"/>
              <a:t>with</a:t>
            </a:r>
            <a:r>
              <a:rPr lang="zh-CN" altLang="en-US" dirty="0" smtClean="0"/>
              <a:t> </a:t>
            </a:r>
            <a:r>
              <a:rPr lang="en-US" altLang="zh-CN" dirty="0" smtClean="0"/>
              <a:t>significant</a:t>
            </a:r>
            <a:r>
              <a:rPr lang="zh-CN" altLang="en-US" dirty="0" smtClean="0"/>
              <a:t> </a:t>
            </a:r>
            <a:r>
              <a:rPr lang="en-US" altLang="zh-CN" dirty="0" smtClean="0"/>
              <a:t>limitations.</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30164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7"/>
          <p:cNvSpPr>
            <a:spLocks noChangeArrowheads="1"/>
          </p:cNvSpPr>
          <p:nvPr/>
        </p:nvSpPr>
        <p:spPr bwMode="auto">
          <a:xfrm>
            <a:off x="0" y="3048000"/>
            <a:ext cx="9144000" cy="228600"/>
          </a:xfrm>
          <a:prstGeom prst="rect">
            <a:avLst/>
          </a:prstGeom>
          <a:gradFill rotWithShape="1">
            <a:gsLst>
              <a:gs pos="0">
                <a:srgbClr val="FF8A65"/>
              </a:gs>
              <a:gs pos="100000">
                <a:srgbClr val="C02E00"/>
              </a:gs>
            </a:gsLst>
            <a:lin ang="5400000" scaled="1"/>
          </a:gradFill>
          <a:ln w="9525">
            <a:solidFill>
              <a:srgbClr val="D03200"/>
            </a:solidFill>
            <a:miter lim="800000"/>
            <a:headEnd/>
            <a:tailEnd/>
          </a:ln>
          <a:effectLst/>
        </p:spPr>
        <p:txBody>
          <a:bodyPr wrap="none" anchor="ctr"/>
          <a:lstStyle/>
          <a:p>
            <a:pPr>
              <a:defRPr/>
            </a:pPr>
            <a:endParaRPr lang="en-US"/>
          </a:p>
        </p:txBody>
      </p:sp>
      <p:sp>
        <p:nvSpPr>
          <p:cNvPr id="8" name="Rectangle 8"/>
          <p:cNvSpPr>
            <a:spLocks noChangeArrowheads="1"/>
          </p:cNvSpPr>
          <p:nvPr/>
        </p:nvSpPr>
        <p:spPr bwMode="auto">
          <a:xfrm>
            <a:off x="3048000" y="3048000"/>
            <a:ext cx="3200400" cy="228600"/>
          </a:xfrm>
          <a:prstGeom prst="rect">
            <a:avLst/>
          </a:prstGeom>
          <a:gradFill rotWithShape="1">
            <a:gsLst>
              <a:gs pos="0">
                <a:schemeClr val="accent1"/>
              </a:gs>
              <a:gs pos="100000">
                <a:srgbClr val="475E00"/>
              </a:gs>
            </a:gsLst>
            <a:lin ang="5400000" scaled="1"/>
          </a:gradFill>
          <a:ln w="9525">
            <a:solidFill>
              <a:srgbClr val="99CCFF"/>
            </a:solidFill>
            <a:miter lim="800000"/>
            <a:headEnd/>
            <a:tailEnd/>
          </a:ln>
          <a:effectLst/>
        </p:spPr>
        <p:txBody>
          <a:bodyPr wrap="none" anchor="ctr"/>
          <a:lstStyle/>
          <a:p>
            <a:pPr>
              <a:defRPr/>
            </a:pPr>
            <a:endParaRPr lang="en-US"/>
          </a:p>
        </p:txBody>
      </p:sp>
      <p:sp>
        <p:nvSpPr>
          <p:cNvPr id="135170" name="Rectangle 3"/>
          <p:cNvSpPr>
            <a:spLocks noGrp="1" noChangeArrowheads="1"/>
          </p:cNvSpPr>
          <p:nvPr>
            <p:ph type="ctrTitle"/>
          </p:nvPr>
        </p:nvSpPr>
        <p:spPr>
          <a:xfrm>
            <a:off x="685800" y="2130425"/>
            <a:ext cx="7772400" cy="1470025"/>
          </a:xfrm>
        </p:spPr>
        <p:txBody>
          <a:bodyPr/>
          <a:lstStyle>
            <a:lvl1pPr>
              <a:defRPr sz="4000"/>
            </a:lvl1pPr>
          </a:lstStyle>
          <a:p>
            <a:r>
              <a:rPr lang="en-US"/>
              <a:t>Click to edit Master title style</a:t>
            </a:r>
          </a:p>
        </p:txBody>
      </p:sp>
      <p:sp>
        <p:nvSpPr>
          <p:cNvPr id="135171"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4.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016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1304925" y="1233488"/>
            <a:ext cx="7731125"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Line 6"/>
          <p:cNvSpPr>
            <a:spLocks noChangeShapeType="1"/>
          </p:cNvSpPr>
          <p:nvPr userDrawn="1"/>
        </p:nvSpPr>
        <p:spPr bwMode="auto">
          <a:xfrm>
            <a:off x="246063" y="846138"/>
            <a:ext cx="8689975" cy="19050"/>
          </a:xfrm>
          <a:prstGeom prst="line">
            <a:avLst/>
          </a:prstGeom>
          <a:noFill/>
          <a:ln w="38100">
            <a:solidFill>
              <a:srgbClr val="D03200"/>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timing>
    <p:tnLst>
      <p:par>
        <p:cTn xmlns:p14="http://schemas.microsoft.com/office/powerpoint/2010/main" id="1" dur="indefinite" restart="never" nodeType="tmRoot"/>
      </p:par>
    </p:tnLst>
  </p:timing>
  <p:hf sldNum="0" hdr="0" ftr="0" dt="0"/>
  <p:txStyles>
    <p:titleStyle>
      <a:lvl1pPr algn="ctr" rtl="0" eaLnBrk="0" fontAlgn="base" hangingPunct="0">
        <a:spcBef>
          <a:spcPct val="0"/>
        </a:spcBef>
        <a:spcAft>
          <a:spcPct val="0"/>
        </a:spcAft>
        <a:defRPr sz="3200" b="1">
          <a:solidFill>
            <a:srgbClr val="D03200"/>
          </a:solidFill>
          <a:latin typeface="+mj-lt"/>
          <a:ea typeface="+mj-ea"/>
          <a:cs typeface="+mj-cs"/>
        </a:defRPr>
      </a:lvl1pPr>
      <a:lvl2pPr algn="ctr" rtl="0" eaLnBrk="0" fontAlgn="base" hangingPunct="0">
        <a:spcBef>
          <a:spcPct val="0"/>
        </a:spcBef>
        <a:spcAft>
          <a:spcPct val="0"/>
        </a:spcAft>
        <a:defRPr sz="3200" b="1">
          <a:solidFill>
            <a:srgbClr val="D03200"/>
          </a:solidFill>
          <a:latin typeface="Arial" charset="0"/>
          <a:ea typeface="ＭＳ Ｐゴシック" charset="-128"/>
        </a:defRPr>
      </a:lvl2pPr>
      <a:lvl3pPr algn="ctr" rtl="0" eaLnBrk="0" fontAlgn="base" hangingPunct="0">
        <a:spcBef>
          <a:spcPct val="0"/>
        </a:spcBef>
        <a:spcAft>
          <a:spcPct val="0"/>
        </a:spcAft>
        <a:defRPr sz="3200" b="1">
          <a:solidFill>
            <a:srgbClr val="D03200"/>
          </a:solidFill>
          <a:latin typeface="Arial" charset="0"/>
          <a:ea typeface="ＭＳ Ｐゴシック" charset="-128"/>
        </a:defRPr>
      </a:lvl3pPr>
      <a:lvl4pPr algn="ctr" rtl="0" eaLnBrk="0" fontAlgn="base" hangingPunct="0">
        <a:spcBef>
          <a:spcPct val="0"/>
        </a:spcBef>
        <a:spcAft>
          <a:spcPct val="0"/>
        </a:spcAft>
        <a:defRPr sz="3200" b="1">
          <a:solidFill>
            <a:srgbClr val="D03200"/>
          </a:solidFill>
          <a:latin typeface="Arial" charset="0"/>
          <a:ea typeface="ＭＳ Ｐゴシック" charset="-128"/>
        </a:defRPr>
      </a:lvl4pPr>
      <a:lvl5pPr algn="ctr" rtl="0" eaLnBrk="0" fontAlgn="base" hangingPunct="0">
        <a:spcBef>
          <a:spcPct val="0"/>
        </a:spcBef>
        <a:spcAft>
          <a:spcPct val="0"/>
        </a:spcAft>
        <a:defRPr sz="3200" b="1">
          <a:solidFill>
            <a:srgbClr val="D03200"/>
          </a:solidFill>
          <a:latin typeface="Arial" charset="0"/>
          <a:ea typeface="ＭＳ Ｐゴシック" charset="-128"/>
        </a:defRPr>
      </a:lvl5pPr>
      <a:lvl6pPr marL="457200" algn="ctr" rtl="0" fontAlgn="base">
        <a:spcBef>
          <a:spcPct val="0"/>
        </a:spcBef>
        <a:spcAft>
          <a:spcPct val="0"/>
        </a:spcAft>
        <a:defRPr sz="3200" b="1">
          <a:solidFill>
            <a:srgbClr val="D03200"/>
          </a:solidFill>
          <a:latin typeface="Arial" charset="0"/>
          <a:ea typeface="ＭＳ Ｐゴシック" charset="-128"/>
        </a:defRPr>
      </a:lvl6pPr>
      <a:lvl7pPr marL="914400" algn="ctr" rtl="0" fontAlgn="base">
        <a:spcBef>
          <a:spcPct val="0"/>
        </a:spcBef>
        <a:spcAft>
          <a:spcPct val="0"/>
        </a:spcAft>
        <a:defRPr sz="3200" b="1">
          <a:solidFill>
            <a:srgbClr val="D03200"/>
          </a:solidFill>
          <a:latin typeface="Arial" charset="0"/>
          <a:ea typeface="ＭＳ Ｐゴシック" charset="-128"/>
        </a:defRPr>
      </a:lvl7pPr>
      <a:lvl8pPr marL="1371600" algn="ctr" rtl="0" fontAlgn="base">
        <a:spcBef>
          <a:spcPct val="0"/>
        </a:spcBef>
        <a:spcAft>
          <a:spcPct val="0"/>
        </a:spcAft>
        <a:defRPr sz="3200" b="1">
          <a:solidFill>
            <a:srgbClr val="D03200"/>
          </a:solidFill>
          <a:latin typeface="Arial" charset="0"/>
          <a:ea typeface="ＭＳ Ｐゴシック" charset="-128"/>
        </a:defRPr>
      </a:lvl8pPr>
      <a:lvl9pPr marL="1828800" algn="ctr" rtl="0" fontAlgn="base">
        <a:spcBef>
          <a:spcPct val="0"/>
        </a:spcBef>
        <a:spcAft>
          <a:spcPct val="0"/>
        </a:spcAft>
        <a:defRPr sz="3200" b="1">
          <a:solidFill>
            <a:srgbClr val="D03200"/>
          </a:solidFill>
          <a:latin typeface="Arial" charset="0"/>
          <a:ea typeface="ＭＳ Ｐゴシック" charset="-128"/>
        </a:defRPr>
      </a:lvl9pPr>
    </p:titleStyle>
    <p:body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2016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890588" y="1190625"/>
            <a:ext cx="7731125"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Line 6"/>
          <p:cNvSpPr>
            <a:spLocks noChangeShapeType="1"/>
          </p:cNvSpPr>
          <p:nvPr userDrawn="1"/>
        </p:nvSpPr>
        <p:spPr bwMode="auto">
          <a:xfrm>
            <a:off x="246063" y="846138"/>
            <a:ext cx="8689975" cy="19050"/>
          </a:xfrm>
          <a:prstGeom prst="line">
            <a:avLst/>
          </a:prstGeom>
          <a:noFill/>
          <a:ln w="38100">
            <a:solidFill>
              <a:srgbClr val="D03200"/>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timing>
    <p:tnLst>
      <p:par>
        <p:cTn xmlns:p14="http://schemas.microsoft.com/office/powerpoint/2010/main" id="1" dur="indefinite" restart="never" nodeType="tmRoot"/>
      </p:par>
    </p:tnLst>
  </p:timing>
  <p:hf sldNum="0" hdr="0" ftr="0" dt="0"/>
  <p:txStyles>
    <p:titleStyle>
      <a:lvl1pPr algn="ctr" rtl="0" eaLnBrk="0" fontAlgn="base" hangingPunct="0">
        <a:spcBef>
          <a:spcPct val="0"/>
        </a:spcBef>
        <a:spcAft>
          <a:spcPct val="0"/>
        </a:spcAft>
        <a:defRPr sz="3200" b="1">
          <a:solidFill>
            <a:srgbClr val="D03200"/>
          </a:solidFill>
          <a:latin typeface="+mj-lt"/>
          <a:ea typeface="+mj-ea"/>
          <a:cs typeface="+mj-cs"/>
        </a:defRPr>
      </a:lvl1pPr>
      <a:lvl2pPr algn="ctr" rtl="0" eaLnBrk="0" fontAlgn="base" hangingPunct="0">
        <a:spcBef>
          <a:spcPct val="0"/>
        </a:spcBef>
        <a:spcAft>
          <a:spcPct val="0"/>
        </a:spcAft>
        <a:defRPr sz="3200" b="1">
          <a:solidFill>
            <a:srgbClr val="D03200"/>
          </a:solidFill>
          <a:latin typeface="Arial" charset="0"/>
          <a:ea typeface="ＭＳ Ｐゴシック" charset="-128"/>
        </a:defRPr>
      </a:lvl2pPr>
      <a:lvl3pPr algn="ctr" rtl="0" eaLnBrk="0" fontAlgn="base" hangingPunct="0">
        <a:spcBef>
          <a:spcPct val="0"/>
        </a:spcBef>
        <a:spcAft>
          <a:spcPct val="0"/>
        </a:spcAft>
        <a:defRPr sz="3200" b="1">
          <a:solidFill>
            <a:srgbClr val="D03200"/>
          </a:solidFill>
          <a:latin typeface="Arial" charset="0"/>
          <a:ea typeface="ＭＳ Ｐゴシック" charset="-128"/>
        </a:defRPr>
      </a:lvl3pPr>
      <a:lvl4pPr algn="ctr" rtl="0" eaLnBrk="0" fontAlgn="base" hangingPunct="0">
        <a:spcBef>
          <a:spcPct val="0"/>
        </a:spcBef>
        <a:spcAft>
          <a:spcPct val="0"/>
        </a:spcAft>
        <a:defRPr sz="3200" b="1">
          <a:solidFill>
            <a:srgbClr val="D03200"/>
          </a:solidFill>
          <a:latin typeface="Arial" charset="0"/>
          <a:ea typeface="ＭＳ Ｐゴシック" charset="-128"/>
        </a:defRPr>
      </a:lvl4pPr>
      <a:lvl5pPr algn="ctr" rtl="0" eaLnBrk="0" fontAlgn="base" hangingPunct="0">
        <a:spcBef>
          <a:spcPct val="0"/>
        </a:spcBef>
        <a:spcAft>
          <a:spcPct val="0"/>
        </a:spcAft>
        <a:defRPr sz="3200" b="1">
          <a:solidFill>
            <a:srgbClr val="D03200"/>
          </a:solidFill>
          <a:latin typeface="Arial" charset="0"/>
          <a:ea typeface="ＭＳ Ｐゴシック" charset="-128"/>
        </a:defRPr>
      </a:lvl5pPr>
      <a:lvl6pPr marL="457200" algn="ctr" rtl="0" fontAlgn="base">
        <a:spcBef>
          <a:spcPct val="0"/>
        </a:spcBef>
        <a:spcAft>
          <a:spcPct val="0"/>
        </a:spcAft>
        <a:defRPr sz="3200" b="1">
          <a:solidFill>
            <a:srgbClr val="D03200"/>
          </a:solidFill>
          <a:latin typeface="Arial" charset="0"/>
          <a:ea typeface="ＭＳ Ｐゴシック" charset="-128"/>
        </a:defRPr>
      </a:lvl6pPr>
      <a:lvl7pPr marL="914400" algn="ctr" rtl="0" fontAlgn="base">
        <a:spcBef>
          <a:spcPct val="0"/>
        </a:spcBef>
        <a:spcAft>
          <a:spcPct val="0"/>
        </a:spcAft>
        <a:defRPr sz="3200" b="1">
          <a:solidFill>
            <a:srgbClr val="D03200"/>
          </a:solidFill>
          <a:latin typeface="Arial" charset="0"/>
          <a:ea typeface="ＭＳ Ｐゴシック" charset="-128"/>
        </a:defRPr>
      </a:lvl7pPr>
      <a:lvl8pPr marL="1371600" algn="ctr" rtl="0" fontAlgn="base">
        <a:spcBef>
          <a:spcPct val="0"/>
        </a:spcBef>
        <a:spcAft>
          <a:spcPct val="0"/>
        </a:spcAft>
        <a:defRPr sz="3200" b="1">
          <a:solidFill>
            <a:srgbClr val="D03200"/>
          </a:solidFill>
          <a:latin typeface="Arial" charset="0"/>
          <a:ea typeface="ＭＳ Ｐゴシック" charset="-128"/>
        </a:defRPr>
      </a:lvl8pPr>
      <a:lvl9pPr marL="1828800" algn="ctr" rtl="0" fontAlgn="base">
        <a:spcBef>
          <a:spcPct val="0"/>
        </a:spcBef>
        <a:spcAft>
          <a:spcPct val="0"/>
        </a:spcAft>
        <a:defRPr sz="3200" b="1">
          <a:solidFill>
            <a:srgbClr val="D03200"/>
          </a:solidFill>
          <a:latin typeface="Arial" charset="0"/>
          <a:ea typeface="ＭＳ Ｐゴシック" charset="-128"/>
        </a:defRPr>
      </a:lvl9pPr>
    </p:titleStyle>
    <p:body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2016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5" name="Rectangle 4"/>
          <p:cNvSpPr>
            <a:spLocks noGrp="1" noChangeArrowheads="1"/>
          </p:cNvSpPr>
          <p:nvPr>
            <p:ph type="body" idx="1"/>
          </p:nvPr>
        </p:nvSpPr>
        <p:spPr bwMode="auto">
          <a:xfrm>
            <a:off x="1304925" y="1233488"/>
            <a:ext cx="7731125"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Line 6"/>
          <p:cNvSpPr>
            <a:spLocks noChangeShapeType="1"/>
          </p:cNvSpPr>
          <p:nvPr userDrawn="1"/>
        </p:nvSpPr>
        <p:spPr bwMode="auto">
          <a:xfrm>
            <a:off x="246063" y="846138"/>
            <a:ext cx="8689975" cy="19050"/>
          </a:xfrm>
          <a:prstGeom prst="line">
            <a:avLst/>
          </a:prstGeom>
          <a:noFill/>
          <a:ln w="38100">
            <a:solidFill>
              <a:srgbClr val="D03200"/>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timing>
    <p:tnLst>
      <p:par>
        <p:cTn xmlns:p14="http://schemas.microsoft.com/office/powerpoint/2010/main" id="1" dur="indefinite" restart="never" nodeType="tmRoot"/>
      </p:par>
    </p:tnLst>
  </p:timing>
  <p:hf sldNum="0" hdr="0" ftr="0" dt="0"/>
  <p:txStyles>
    <p:titleStyle>
      <a:lvl1pPr algn="ctr" rtl="0" eaLnBrk="0" fontAlgn="base" hangingPunct="0">
        <a:spcBef>
          <a:spcPct val="0"/>
        </a:spcBef>
        <a:spcAft>
          <a:spcPct val="0"/>
        </a:spcAft>
        <a:defRPr sz="3200" b="1">
          <a:solidFill>
            <a:srgbClr val="D03200"/>
          </a:solidFill>
          <a:latin typeface="+mj-lt"/>
          <a:ea typeface="+mj-ea"/>
          <a:cs typeface="+mj-cs"/>
        </a:defRPr>
      </a:lvl1pPr>
      <a:lvl2pPr algn="ctr" rtl="0" eaLnBrk="0" fontAlgn="base" hangingPunct="0">
        <a:spcBef>
          <a:spcPct val="0"/>
        </a:spcBef>
        <a:spcAft>
          <a:spcPct val="0"/>
        </a:spcAft>
        <a:defRPr sz="3200" b="1">
          <a:solidFill>
            <a:srgbClr val="D03200"/>
          </a:solidFill>
          <a:latin typeface="Arial" charset="0"/>
          <a:ea typeface="ＭＳ Ｐゴシック" charset="-128"/>
        </a:defRPr>
      </a:lvl2pPr>
      <a:lvl3pPr algn="ctr" rtl="0" eaLnBrk="0" fontAlgn="base" hangingPunct="0">
        <a:spcBef>
          <a:spcPct val="0"/>
        </a:spcBef>
        <a:spcAft>
          <a:spcPct val="0"/>
        </a:spcAft>
        <a:defRPr sz="3200" b="1">
          <a:solidFill>
            <a:srgbClr val="D03200"/>
          </a:solidFill>
          <a:latin typeface="Arial" charset="0"/>
          <a:ea typeface="ＭＳ Ｐゴシック" charset="-128"/>
        </a:defRPr>
      </a:lvl3pPr>
      <a:lvl4pPr algn="ctr" rtl="0" eaLnBrk="0" fontAlgn="base" hangingPunct="0">
        <a:spcBef>
          <a:spcPct val="0"/>
        </a:spcBef>
        <a:spcAft>
          <a:spcPct val="0"/>
        </a:spcAft>
        <a:defRPr sz="3200" b="1">
          <a:solidFill>
            <a:srgbClr val="D03200"/>
          </a:solidFill>
          <a:latin typeface="Arial" charset="0"/>
          <a:ea typeface="ＭＳ Ｐゴシック" charset="-128"/>
        </a:defRPr>
      </a:lvl4pPr>
      <a:lvl5pPr algn="ctr" rtl="0" eaLnBrk="0" fontAlgn="base" hangingPunct="0">
        <a:spcBef>
          <a:spcPct val="0"/>
        </a:spcBef>
        <a:spcAft>
          <a:spcPct val="0"/>
        </a:spcAft>
        <a:defRPr sz="3200" b="1">
          <a:solidFill>
            <a:srgbClr val="D03200"/>
          </a:solidFill>
          <a:latin typeface="Arial" charset="0"/>
          <a:ea typeface="ＭＳ Ｐゴシック" charset="-128"/>
        </a:defRPr>
      </a:lvl5pPr>
      <a:lvl6pPr marL="457200" algn="ctr" rtl="0" fontAlgn="base">
        <a:spcBef>
          <a:spcPct val="0"/>
        </a:spcBef>
        <a:spcAft>
          <a:spcPct val="0"/>
        </a:spcAft>
        <a:defRPr sz="3200" b="1">
          <a:solidFill>
            <a:srgbClr val="D03200"/>
          </a:solidFill>
          <a:latin typeface="Arial" charset="0"/>
          <a:ea typeface="ＭＳ Ｐゴシック" charset="-128"/>
        </a:defRPr>
      </a:lvl6pPr>
      <a:lvl7pPr marL="914400" algn="ctr" rtl="0" fontAlgn="base">
        <a:spcBef>
          <a:spcPct val="0"/>
        </a:spcBef>
        <a:spcAft>
          <a:spcPct val="0"/>
        </a:spcAft>
        <a:defRPr sz="3200" b="1">
          <a:solidFill>
            <a:srgbClr val="D03200"/>
          </a:solidFill>
          <a:latin typeface="Arial" charset="0"/>
          <a:ea typeface="ＭＳ Ｐゴシック" charset="-128"/>
        </a:defRPr>
      </a:lvl7pPr>
      <a:lvl8pPr marL="1371600" algn="ctr" rtl="0" fontAlgn="base">
        <a:spcBef>
          <a:spcPct val="0"/>
        </a:spcBef>
        <a:spcAft>
          <a:spcPct val="0"/>
        </a:spcAft>
        <a:defRPr sz="3200" b="1">
          <a:solidFill>
            <a:srgbClr val="D03200"/>
          </a:solidFill>
          <a:latin typeface="Arial" charset="0"/>
          <a:ea typeface="ＭＳ Ｐゴシック" charset="-128"/>
        </a:defRPr>
      </a:lvl8pPr>
      <a:lvl9pPr marL="1828800" algn="ctr" rtl="0" fontAlgn="base">
        <a:spcBef>
          <a:spcPct val="0"/>
        </a:spcBef>
        <a:spcAft>
          <a:spcPct val="0"/>
        </a:spcAft>
        <a:defRPr sz="3200" b="1">
          <a:solidFill>
            <a:srgbClr val="D03200"/>
          </a:solidFill>
          <a:latin typeface="Arial" charset="0"/>
          <a:ea typeface="ＭＳ Ｐゴシック" charset="-128"/>
        </a:defRPr>
      </a:lvl9pPr>
    </p:titleStyle>
    <p:bodyStyle>
      <a:lvl1pPr marL="342900" indent="-342900" algn="l" rtl="0" eaLnBrk="0" fontAlgn="base" hangingPunct="0">
        <a:spcBef>
          <a:spcPct val="35000"/>
        </a:spcBef>
        <a:spcAft>
          <a:spcPct val="0"/>
        </a:spcAft>
        <a:buClr>
          <a:schemeClr val="bg2"/>
        </a:buClr>
        <a:buSzPct val="90000"/>
        <a:buFont typeface="Helvetica" pitchFamily="34" charset="0"/>
        <a:buChar char="■"/>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D03200"/>
        </a:buClr>
        <a:buSzPct val="80000"/>
        <a:buFont typeface="Monotype Sort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bwMode="auto">
          <a:xfrm>
            <a:off x="457200" y="2016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099" name="Rectangle 4"/>
          <p:cNvSpPr>
            <a:spLocks noGrp="1" noChangeArrowheads="1"/>
          </p:cNvSpPr>
          <p:nvPr>
            <p:ph type="body" idx="1"/>
          </p:nvPr>
        </p:nvSpPr>
        <p:spPr bwMode="auto">
          <a:xfrm>
            <a:off x="633413" y="1190625"/>
            <a:ext cx="7731125"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Line 6"/>
          <p:cNvSpPr>
            <a:spLocks noChangeShapeType="1"/>
          </p:cNvSpPr>
          <p:nvPr userDrawn="1"/>
        </p:nvSpPr>
        <p:spPr bwMode="auto">
          <a:xfrm>
            <a:off x="246063" y="862850"/>
            <a:ext cx="8689975" cy="19050"/>
          </a:xfrm>
          <a:prstGeom prst="line">
            <a:avLst/>
          </a:prstGeom>
          <a:noFill/>
          <a:ln w="38100">
            <a:solidFill>
              <a:srgbClr val="D03200"/>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72" r:id="rId2"/>
    <p:sldLayoutId id="2147483776" r:id="rId3"/>
  </p:sldLayoutIdLst>
  <p:timing>
    <p:tnLst>
      <p:par>
        <p:cTn xmlns:p14="http://schemas.microsoft.com/office/powerpoint/2010/main" id="1" dur="indefinite" restart="never" nodeType="tmRoot"/>
      </p:par>
    </p:tnLst>
  </p:timing>
  <p:hf sldNum="0" hdr="0" ftr="0" dt="0"/>
  <p:txStyles>
    <p:titleStyle>
      <a:lvl1pPr algn="ctr" rtl="0" eaLnBrk="0" fontAlgn="base" hangingPunct="0">
        <a:spcBef>
          <a:spcPct val="0"/>
        </a:spcBef>
        <a:spcAft>
          <a:spcPct val="0"/>
        </a:spcAft>
        <a:defRPr sz="3200" b="1">
          <a:solidFill>
            <a:srgbClr val="D03200"/>
          </a:solidFill>
          <a:latin typeface="+mj-lt"/>
          <a:ea typeface="+mj-ea"/>
          <a:cs typeface="+mj-cs"/>
        </a:defRPr>
      </a:lvl1pPr>
      <a:lvl2pPr algn="ctr" rtl="0" eaLnBrk="0" fontAlgn="base" hangingPunct="0">
        <a:spcBef>
          <a:spcPct val="0"/>
        </a:spcBef>
        <a:spcAft>
          <a:spcPct val="0"/>
        </a:spcAft>
        <a:defRPr sz="3200" b="1">
          <a:solidFill>
            <a:srgbClr val="D03200"/>
          </a:solidFill>
          <a:latin typeface="Arial" charset="0"/>
          <a:ea typeface="ＭＳ Ｐゴシック" charset="-128"/>
        </a:defRPr>
      </a:lvl2pPr>
      <a:lvl3pPr algn="ctr" rtl="0" eaLnBrk="0" fontAlgn="base" hangingPunct="0">
        <a:spcBef>
          <a:spcPct val="0"/>
        </a:spcBef>
        <a:spcAft>
          <a:spcPct val="0"/>
        </a:spcAft>
        <a:defRPr sz="3200" b="1">
          <a:solidFill>
            <a:srgbClr val="D03200"/>
          </a:solidFill>
          <a:latin typeface="Arial" charset="0"/>
          <a:ea typeface="ＭＳ Ｐゴシック" charset="-128"/>
        </a:defRPr>
      </a:lvl3pPr>
      <a:lvl4pPr algn="ctr" rtl="0" eaLnBrk="0" fontAlgn="base" hangingPunct="0">
        <a:spcBef>
          <a:spcPct val="0"/>
        </a:spcBef>
        <a:spcAft>
          <a:spcPct val="0"/>
        </a:spcAft>
        <a:defRPr sz="3200" b="1">
          <a:solidFill>
            <a:srgbClr val="D03200"/>
          </a:solidFill>
          <a:latin typeface="Arial" charset="0"/>
          <a:ea typeface="ＭＳ Ｐゴシック" charset="-128"/>
        </a:defRPr>
      </a:lvl4pPr>
      <a:lvl5pPr algn="ctr" rtl="0" eaLnBrk="0" fontAlgn="base" hangingPunct="0">
        <a:spcBef>
          <a:spcPct val="0"/>
        </a:spcBef>
        <a:spcAft>
          <a:spcPct val="0"/>
        </a:spcAft>
        <a:defRPr sz="3200" b="1">
          <a:solidFill>
            <a:srgbClr val="D03200"/>
          </a:solidFill>
          <a:latin typeface="Arial" charset="0"/>
          <a:ea typeface="ＭＳ Ｐゴシック" charset="-128"/>
        </a:defRPr>
      </a:lvl5pPr>
      <a:lvl6pPr marL="457200" algn="ctr" rtl="0" fontAlgn="base">
        <a:spcBef>
          <a:spcPct val="0"/>
        </a:spcBef>
        <a:spcAft>
          <a:spcPct val="0"/>
        </a:spcAft>
        <a:defRPr sz="3200" b="1">
          <a:solidFill>
            <a:srgbClr val="D03200"/>
          </a:solidFill>
          <a:latin typeface="Arial" charset="0"/>
          <a:ea typeface="ＭＳ Ｐゴシック" charset="-128"/>
        </a:defRPr>
      </a:lvl6pPr>
      <a:lvl7pPr marL="914400" algn="ctr" rtl="0" fontAlgn="base">
        <a:spcBef>
          <a:spcPct val="0"/>
        </a:spcBef>
        <a:spcAft>
          <a:spcPct val="0"/>
        </a:spcAft>
        <a:defRPr sz="3200" b="1">
          <a:solidFill>
            <a:srgbClr val="D03200"/>
          </a:solidFill>
          <a:latin typeface="Arial" charset="0"/>
          <a:ea typeface="ＭＳ Ｐゴシック" charset="-128"/>
        </a:defRPr>
      </a:lvl7pPr>
      <a:lvl8pPr marL="1371600" algn="ctr" rtl="0" fontAlgn="base">
        <a:spcBef>
          <a:spcPct val="0"/>
        </a:spcBef>
        <a:spcAft>
          <a:spcPct val="0"/>
        </a:spcAft>
        <a:defRPr sz="3200" b="1">
          <a:solidFill>
            <a:srgbClr val="D03200"/>
          </a:solidFill>
          <a:latin typeface="Arial" charset="0"/>
          <a:ea typeface="ＭＳ Ｐゴシック" charset="-128"/>
        </a:defRPr>
      </a:lvl8pPr>
      <a:lvl9pPr marL="1828800" algn="ctr" rtl="0" fontAlgn="base">
        <a:spcBef>
          <a:spcPct val="0"/>
        </a:spcBef>
        <a:spcAft>
          <a:spcPct val="0"/>
        </a:spcAft>
        <a:defRPr sz="3200" b="1">
          <a:solidFill>
            <a:srgbClr val="D03200"/>
          </a:solidFill>
          <a:latin typeface="Arial" charset="0"/>
          <a:ea typeface="ＭＳ Ｐゴシック" charset="-128"/>
        </a:defRPr>
      </a:lvl9pPr>
    </p:titleStyle>
    <p:body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5.png"/><Relationship Id="rId7" Type="http://schemas.openxmlformats.org/officeDocument/2006/relationships/image" Target="../media/image9.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3.png"/><Relationship Id="rId5" Type="http://schemas.openxmlformats.org/officeDocument/2006/relationships/oleObject" Target="../embeddings/oleObject1.bin"/><Relationship Id="rId6" Type="http://schemas.openxmlformats.org/officeDocument/2006/relationships/image" Target="../media/image10.emf"/><Relationship Id="rId7" Type="http://schemas.openxmlformats.org/officeDocument/2006/relationships/oleObject" Target="../embeddings/oleObject2.bin"/><Relationship Id="rId8" Type="http://schemas.openxmlformats.org/officeDocument/2006/relationships/image" Target="../media/image11.emf"/><Relationship Id="rId9" Type="http://schemas.openxmlformats.org/officeDocument/2006/relationships/oleObject" Target="../embeddings/oleObject3.bin"/><Relationship Id="rId10"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bin"/><Relationship Id="rId5" Type="http://schemas.openxmlformats.org/officeDocument/2006/relationships/image" Target="../media/image10.emf"/><Relationship Id="rId6" Type="http://schemas.openxmlformats.org/officeDocument/2006/relationships/oleObject" Target="../embeddings/oleObject5.bin"/><Relationship Id="rId7" Type="http://schemas.openxmlformats.org/officeDocument/2006/relationships/image" Target="../media/image11.emf"/><Relationship Id="rId8" Type="http://schemas.openxmlformats.org/officeDocument/2006/relationships/oleObject" Target="../embeddings/oleObject6.bin"/><Relationship Id="rId9"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7.bin"/><Relationship Id="rId5" Type="http://schemas.openxmlformats.org/officeDocument/2006/relationships/image" Target="../media/image10.emf"/><Relationship Id="rId6" Type="http://schemas.openxmlformats.org/officeDocument/2006/relationships/oleObject" Target="../embeddings/oleObject8.bin"/><Relationship Id="rId7" Type="http://schemas.openxmlformats.org/officeDocument/2006/relationships/image" Target="../media/image11.emf"/><Relationship Id="rId8" Type="http://schemas.openxmlformats.org/officeDocument/2006/relationships/oleObject" Target="../embeddings/oleObject9.bin"/><Relationship Id="rId9" Type="http://schemas.openxmlformats.org/officeDocument/2006/relationships/image" Target="../media/image12.emf"/><Relationship Id="rId10" Type="http://schemas.openxmlformats.org/officeDocument/2006/relationships/chart" Target="../charts/chart1.xm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oleObject" Target="../embeddings/oleObject14.bin"/><Relationship Id="rId13" Type="http://schemas.openxmlformats.org/officeDocument/2006/relationships/image" Target="../media/image18.emf"/><Relationship Id="rId14" Type="http://schemas.openxmlformats.org/officeDocument/2006/relationships/oleObject" Target="../embeddings/oleObject15.bin"/><Relationship Id="rId15" Type="http://schemas.openxmlformats.org/officeDocument/2006/relationships/image" Target="../media/image10.emf"/><Relationship Id="rId16" Type="http://schemas.openxmlformats.org/officeDocument/2006/relationships/oleObject" Target="../embeddings/oleObject16.bin"/><Relationship Id="rId17" Type="http://schemas.openxmlformats.org/officeDocument/2006/relationships/image" Target="../media/image11.emf"/><Relationship Id="rId18" Type="http://schemas.openxmlformats.org/officeDocument/2006/relationships/oleObject" Target="../embeddings/oleObject17.bin"/><Relationship Id="rId19"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21.xml"/><Relationship Id="rId4" Type="http://schemas.openxmlformats.org/officeDocument/2006/relationships/oleObject" Target="../embeddings/oleObject10.bin"/><Relationship Id="rId5" Type="http://schemas.openxmlformats.org/officeDocument/2006/relationships/image" Target="../media/image14.emf"/><Relationship Id="rId6" Type="http://schemas.openxmlformats.org/officeDocument/2006/relationships/oleObject" Target="../embeddings/oleObject11.bin"/><Relationship Id="rId7" Type="http://schemas.openxmlformats.org/officeDocument/2006/relationships/image" Target="../media/image15.emf"/><Relationship Id="rId8" Type="http://schemas.openxmlformats.org/officeDocument/2006/relationships/oleObject" Target="../embeddings/oleObject12.bin"/><Relationship Id="rId9" Type="http://schemas.openxmlformats.org/officeDocument/2006/relationships/image" Target="../media/image16.emf"/><Relationship Id="rId10"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0" y="623186"/>
            <a:ext cx="9144000" cy="1859121"/>
          </a:xfrm>
        </p:spPr>
        <p:txBody>
          <a:bodyPr/>
          <a:lstStyle/>
          <a:p>
            <a:r>
              <a:rPr lang="en-US" sz="3600" dirty="0">
                <a:solidFill>
                  <a:schemeClr val="tx1"/>
                </a:solidFill>
              </a:rPr>
              <a:t>Towards Efficient Traffic Monitoring for Science DMZ </a:t>
            </a:r>
            <a:r>
              <a:rPr lang="en-US" sz="3600" dirty="0" smtClean="0">
                <a:solidFill>
                  <a:schemeClr val="tx1"/>
                </a:solidFill>
              </a:rPr>
              <a:t>with Side</a:t>
            </a:r>
            <a:r>
              <a:rPr lang="en-US" sz="3600" dirty="0">
                <a:solidFill>
                  <a:schemeClr val="tx1"/>
                </a:solidFill>
              </a:rPr>
              <a:t>-Channel based Traffic Winnowing</a:t>
            </a:r>
          </a:p>
        </p:txBody>
      </p:sp>
      <p:sp>
        <p:nvSpPr>
          <p:cNvPr id="12" name="Rectangle 2"/>
          <p:cNvSpPr txBox="1">
            <a:spLocks noChangeArrowheads="1"/>
          </p:cNvSpPr>
          <p:nvPr/>
        </p:nvSpPr>
        <p:spPr bwMode="auto">
          <a:xfrm>
            <a:off x="469900" y="3632200"/>
            <a:ext cx="8407400" cy="70186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algn="ctr" eaLnBrk="1" hangingPunct="1"/>
            <a:r>
              <a:rPr lang="en-US" sz="2000" dirty="0" smtClean="0">
                <a:latin typeface="+mn-lt"/>
              </a:rPr>
              <a:t>Hongda Li, </a:t>
            </a:r>
            <a:r>
              <a:rPr lang="en-US" sz="2000" dirty="0" err="1" smtClean="0">
                <a:latin typeface="+mn-lt"/>
              </a:rPr>
              <a:t>Fuqiang</a:t>
            </a:r>
            <a:r>
              <a:rPr lang="en-US" sz="2000" dirty="0" smtClean="0">
                <a:latin typeface="+mn-lt"/>
              </a:rPr>
              <a:t> Zhang, Lu Yu, Jon Oakley, Hongxin Hu, and </a:t>
            </a:r>
            <a:r>
              <a:rPr lang="en-US" sz="2000" dirty="0" smtClean="0"/>
              <a:t>Richard R. Brooks</a:t>
            </a:r>
            <a:endParaRPr lang="en-US" sz="2000" b="1" dirty="0" smtClean="0">
              <a:latin typeface="+mn-lt"/>
            </a:endParaRPr>
          </a:p>
        </p:txBody>
      </p:sp>
      <p:pic>
        <p:nvPicPr>
          <p:cNvPr id="15" name="Picture 14" descr="http://www.clemson.edu/administration/public-affairs/toolbox/downloads/logos/logos/wordmark-academic.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554" y="4840683"/>
            <a:ext cx="2666561" cy="7021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69280" y="5875630"/>
            <a:ext cx="3589670" cy="400110"/>
          </a:xfrm>
          <a:prstGeom prst="rect">
            <a:avLst/>
          </a:prstGeom>
          <a:noFill/>
        </p:spPr>
        <p:txBody>
          <a:bodyPr wrap="none" rtlCol="0">
            <a:spAutoFit/>
          </a:bodyPr>
          <a:lstStyle/>
          <a:p>
            <a:r>
              <a:rPr lang="en-US" sz="2000" b="1" dirty="0" smtClean="0">
                <a:solidFill>
                  <a:srgbClr val="0000FF"/>
                </a:solidFill>
              </a:rPr>
              <a:t>SDN-NFV Security 2018</a:t>
            </a:r>
            <a:endParaRPr lang="en-US" sz="2000" b="1" dirty="0">
              <a:solidFill>
                <a:srgbClr val="0000FF"/>
              </a:solidFill>
            </a:endParaRPr>
          </a:p>
        </p:txBody>
      </p:sp>
    </p:spTree>
    <p:extLst>
      <p:ext uri="{BB962C8B-B14F-4D97-AF65-F5344CB8AC3E}">
        <p14:creationId xmlns:p14="http://schemas.microsoft.com/office/powerpoint/2010/main" val="971920442"/>
      </p:ext>
    </p:extLst>
  </p:cSld>
  <p:clrMapOvr>
    <a:masterClrMapping/>
  </p:clrMapOvr>
  <mc:AlternateContent xmlns:mc="http://schemas.openxmlformats.org/markup-compatibility/2006" xmlns:p14="http://schemas.microsoft.com/office/powerpoint/2010/main">
    <mc:Choice Requires="p14">
      <p:transition spd="slow" p14:dur="2000" advTm="16433"/>
    </mc:Choice>
    <mc:Fallback xmlns="">
      <p:transition xmlns:p14="http://schemas.microsoft.com/office/powerpoint/2010/main" spd="slow" advTm="16433"/>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703"/>
            <a:ext cx="9144000" cy="528583"/>
          </a:xfrm>
        </p:spPr>
        <p:txBody>
          <a:bodyPr/>
          <a:lstStyle/>
          <a:p>
            <a:r>
              <a:rPr lang="en-US" sz="4000" b="0" dirty="0" smtClean="0"/>
              <a:t>Limitations of Existing Approaches </a:t>
            </a:r>
            <a:endParaRPr lang="en-US" sz="4000" b="0" dirty="0"/>
          </a:p>
        </p:txBody>
      </p:sp>
      <p:sp>
        <p:nvSpPr>
          <p:cNvPr id="52" name="Content Placeholder 2"/>
          <p:cNvSpPr txBox="1">
            <a:spLocks/>
          </p:cNvSpPr>
          <p:nvPr/>
        </p:nvSpPr>
        <p:spPr bwMode="auto">
          <a:xfrm>
            <a:off x="369842" y="1058219"/>
            <a:ext cx="8393928" cy="5352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a:lstStyle>
          <a:p>
            <a:r>
              <a:rPr lang="en-US" dirty="0" smtClean="0"/>
              <a:t>Improving the processing capacity of </a:t>
            </a:r>
            <a:r>
              <a:rPr lang="en-US" dirty="0" err="1" smtClean="0"/>
              <a:t>IDSes</a:t>
            </a:r>
            <a:endParaRPr lang="en-US" dirty="0" smtClean="0"/>
          </a:p>
          <a:p>
            <a:pPr lvl="1"/>
            <a:r>
              <a:rPr lang="en-US" dirty="0" smtClean="0"/>
              <a:t>Multi-thread/core </a:t>
            </a:r>
            <a:r>
              <a:rPr lang="en-US" dirty="0" err="1" smtClean="0"/>
              <a:t>IDSes</a:t>
            </a:r>
            <a:endParaRPr lang="en-US" dirty="0" smtClean="0"/>
          </a:p>
          <a:p>
            <a:pPr lvl="1"/>
            <a:r>
              <a:rPr lang="en-US" dirty="0" smtClean="0"/>
              <a:t>Cluster-based </a:t>
            </a:r>
            <a:r>
              <a:rPr lang="en-US" dirty="0" err="1" smtClean="0"/>
              <a:t>IDSes</a:t>
            </a:r>
            <a:endParaRPr lang="en-US" dirty="0" smtClean="0"/>
          </a:p>
          <a:p>
            <a:pPr lvl="1"/>
            <a:r>
              <a:rPr lang="en-US" dirty="0" smtClean="0"/>
              <a:t>Special hardware </a:t>
            </a:r>
            <a:r>
              <a:rPr lang="en-US" dirty="0" err="1" smtClean="0"/>
              <a:t>IDSes</a:t>
            </a:r>
            <a:endParaRPr lang="en-US" dirty="0"/>
          </a:p>
          <a:p>
            <a:r>
              <a:rPr lang="en-US" dirty="0" smtClean="0"/>
              <a:t>Tuning the </a:t>
            </a:r>
            <a:r>
              <a:rPr lang="en-US" dirty="0" err="1" smtClean="0"/>
              <a:t>IDSes</a:t>
            </a:r>
            <a:r>
              <a:rPr lang="en-US" dirty="0" smtClean="0"/>
              <a:t> based on traffic pattern</a:t>
            </a:r>
          </a:p>
          <a:p>
            <a:pPr lvl="1"/>
            <a:r>
              <a:rPr lang="en-US" altLang="zh-CN" dirty="0" smtClean="0"/>
              <a:t>Predicting the traffic pattern</a:t>
            </a:r>
          </a:p>
          <a:p>
            <a:pPr lvl="1"/>
            <a:endParaRPr lang="en-US" altLang="zh-CN" dirty="0"/>
          </a:p>
        </p:txBody>
      </p:sp>
      <p:sp>
        <p:nvSpPr>
          <p:cNvPr id="5" name="Rounded Rectangle 4"/>
          <p:cNvSpPr/>
          <p:nvPr/>
        </p:nvSpPr>
        <p:spPr>
          <a:xfrm>
            <a:off x="5673264" y="1914702"/>
            <a:ext cx="2988379" cy="7370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Devoting more resources</a:t>
            </a:r>
            <a:endParaRPr lang="en-US" sz="2000" b="1" dirty="0">
              <a:solidFill>
                <a:srgbClr val="FFFFFF"/>
              </a:solidFill>
            </a:endParaRPr>
          </a:p>
        </p:txBody>
      </p:sp>
    </p:spTree>
    <p:custDataLst>
      <p:tags r:id="rId1"/>
    </p:custDataLst>
    <p:extLst>
      <p:ext uri="{BB962C8B-B14F-4D97-AF65-F5344CB8AC3E}">
        <p14:creationId xmlns:p14="http://schemas.microsoft.com/office/powerpoint/2010/main" val="365762299"/>
      </p:ext>
    </p:extLst>
  </p:cSld>
  <p:clrMapOvr>
    <a:masterClrMapping/>
  </p:clrMapOvr>
  <mc:AlternateContent xmlns:mc="http://schemas.openxmlformats.org/markup-compatibility/2006" xmlns:p14="http://schemas.microsoft.com/office/powerpoint/2010/main">
    <mc:Choice Requires="p14">
      <p:transition spd="slow" p14:dur="2000" advTm="42056"/>
    </mc:Choice>
    <mc:Fallback xmlns="">
      <p:transition xmlns:p14="http://schemas.microsoft.com/office/powerpoint/2010/main" spd="slow" advTm="42056"/>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703"/>
            <a:ext cx="9144000" cy="528583"/>
          </a:xfrm>
        </p:spPr>
        <p:txBody>
          <a:bodyPr/>
          <a:lstStyle/>
          <a:p>
            <a:r>
              <a:rPr lang="en-US" sz="4000" b="0" dirty="0" smtClean="0"/>
              <a:t>Limitations of Existing Approaches </a:t>
            </a:r>
            <a:endParaRPr lang="en-US" sz="4000" b="0" dirty="0"/>
          </a:p>
        </p:txBody>
      </p:sp>
      <p:sp>
        <p:nvSpPr>
          <p:cNvPr id="52" name="Content Placeholder 2"/>
          <p:cNvSpPr txBox="1">
            <a:spLocks/>
          </p:cNvSpPr>
          <p:nvPr/>
        </p:nvSpPr>
        <p:spPr bwMode="auto">
          <a:xfrm>
            <a:off x="369842" y="1058219"/>
            <a:ext cx="8393928" cy="5352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a:lstStyle>
          <a:p>
            <a:r>
              <a:rPr lang="en-US" dirty="0" smtClean="0"/>
              <a:t>Improving the processing capacity of </a:t>
            </a:r>
            <a:r>
              <a:rPr lang="en-US" dirty="0" err="1" smtClean="0"/>
              <a:t>IDSes</a:t>
            </a:r>
            <a:endParaRPr lang="en-US" dirty="0" smtClean="0"/>
          </a:p>
          <a:p>
            <a:pPr lvl="1"/>
            <a:r>
              <a:rPr lang="en-US" dirty="0" smtClean="0"/>
              <a:t>Multi-thread/core </a:t>
            </a:r>
            <a:r>
              <a:rPr lang="en-US" dirty="0" err="1" smtClean="0"/>
              <a:t>IDSes</a:t>
            </a:r>
            <a:endParaRPr lang="en-US" dirty="0" smtClean="0"/>
          </a:p>
          <a:p>
            <a:pPr lvl="1"/>
            <a:r>
              <a:rPr lang="en-US" dirty="0" smtClean="0"/>
              <a:t>Cluster-based </a:t>
            </a:r>
            <a:r>
              <a:rPr lang="en-US" dirty="0" err="1" smtClean="0"/>
              <a:t>IDSes</a:t>
            </a:r>
            <a:endParaRPr lang="en-US" dirty="0" smtClean="0"/>
          </a:p>
          <a:p>
            <a:pPr lvl="1"/>
            <a:r>
              <a:rPr lang="en-US" dirty="0" smtClean="0"/>
              <a:t>Special hardware </a:t>
            </a:r>
            <a:r>
              <a:rPr lang="en-US" dirty="0" err="1" smtClean="0"/>
              <a:t>IDSes</a:t>
            </a:r>
            <a:endParaRPr lang="en-US" dirty="0"/>
          </a:p>
          <a:p>
            <a:r>
              <a:rPr lang="en-US" dirty="0" smtClean="0"/>
              <a:t>Tuning the </a:t>
            </a:r>
            <a:r>
              <a:rPr lang="en-US" dirty="0" err="1" smtClean="0"/>
              <a:t>IDSes</a:t>
            </a:r>
            <a:r>
              <a:rPr lang="en-US" dirty="0" smtClean="0"/>
              <a:t> based on traffic pattern</a:t>
            </a:r>
          </a:p>
          <a:p>
            <a:pPr lvl="1"/>
            <a:r>
              <a:rPr lang="en-US" altLang="zh-CN" dirty="0" smtClean="0"/>
              <a:t>Predicting the traffic pattern</a:t>
            </a:r>
          </a:p>
          <a:p>
            <a:pPr lvl="1"/>
            <a:endParaRPr lang="en-US" altLang="zh-CN" dirty="0"/>
          </a:p>
        </p:txBody>
      </p:sp>
      <p:sp>
        <p:nvSpPr>
          <p:cNvPr id="5" name="Rounded Rectangle 4"/>
          <p:cNvSpPr/>
          <p:nvPr/>
        </p:nvSpPr>
        <p:spPr>
          <a:xfrm>
            <a:off x="5673264" y="1914702"/>
            <a:ext cx="2988379" cy="7370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Devoting more resources</a:t>
            </a:r>
            <a:endParaRPr lang="en-US" sz="2000" b="1" dirty="0">
              <a:solidFill>
                <a:srgbClr val="FFFFFF"/>
              </a:solidFill>
            </a:endParaRPr>
          </a:p>
        </p:txBody>
      </p:sp>
      <p:sp>
        <p:nvSpPr>
          <p:cNvPr id="6" name="Rounded Rectangle 5"/>
          <p:cNvSpPr/>
          <p:nvPr/>
        </p:nvSpPr>
        <p:spPr>
          <a:xfrm>
            <a:off x="5744482" y="4213280"/>
            <a:ext cx="3018859" cy="5846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Lack of dynamics</a:t>
            </a:r>
            <a:endParaRPr lang="en-US" sz="2000" b="1" dirty="0">
              <a:solidFill>
                <a:srgbClr val="FFFFFF"/>
              </a:solidFill>
            </a:endParaRPr>
          </a:p>
        </p:txBody>
      </p:sp>
    </p:spTree>
    <p:custDataLst>
      <p:tags r:id="rId1"/>
    </p:custDataLst>
    <p:extLst>
      <p:ext uri="{BB962C8B-B14F-4D97-AF65-F5344CB8AC3E}">
        <p14:creationId xmlns:p14="http://schemas.microsoft.com/office/powerpoint/2010/main" val="770828848"/>
      </p:ext>
    </p:extLst>
  </p:cSld>
  <p:clrMapOvr>
    <a:masterClrMapping/>
  </p:clrMapOvr>
  <mc:AlternateContent xmlns:mc="http://schemas.openxmlformats.org/markup-compatibility/2006" xmlns:p14="http://schemas.microsoft.com/office/powerpoint/2010/main">
    <mc:Choice Requires="p14">
      <p:transition spd="slow" p14:dur="2000" advTm="42056"/>
    </mc:Choice>
    <mc:Fallback xmlns="">
      <p:transition xmlns:p14="http://schemas.microsoft.com/office/powerpoint/2010/main" spd="slow" advTm="42056"/>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703"/>
            <a:ext cx="9144000" cy="528583"/>
          </a:xfrm>
        </p:spPr>
        <p:txBody>
          <a:bodyPr/>
          <a:lstStyle/>
          <a:p>
            <a:r>
              <a:rPr lang="en-US" sz="4000" b="0" dirty="0" smtClean="0"/>
              <a:t>Limitations of Existing Approaches </a:t>
            </a:r>
            <a:endParaRPr lang="en-US" sz="4000" b="0" dirty="0"/>
          </a:p>
        </p:txBody>
      </p:sp>
      <p:sp>
        <p:nvSpPr>
          <p:cNvPr id="52" name="Content Placeholder 2"/>
          <p:cNvSpPr txBox="1">
            <a:spLocks/>
          </p:cNvSpPr>
          <p:nvPr/>
        </p:nvSpPr>
        <p:spPr bwMode="auto">
          <a:xfrm>
            <a:off x="369842" y="1058219"/>
            <a:ext cx="8393928" cy="5352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a:lstStyle>
          <a:p>
            <a:r>
              <a:rPr lang="en-US" dirty="0" smtClean="0"/>
              <a:t>Improving the processing capacity of </a:t>
            </a:r>
            <a:r>
              <a:rPr lang="en-US" dirty="0" err="1" smtClean="0"/>
              <a:t>IDSes</a:t>
            </a:r>
            <a:endParaRPr lang="en-US" dirty="0" smtClean="0"/>
          </a:p>
          <a:p>
            <a:pPr lvl="1"/>
            <a:r>
              <a:rPr lang="en-US" dirty="0" smtClean="0"/>
              <a:t>Multi-thread/core </a:t>
            </a:r>
            <a:r>
              <a:rPr lang="en-US" dirty="0" err="1" smtClean="0"/>
              <a:t>IDSes</a:t>
            </a:r>
            <a:endParaRPr lang="en-US" dirty="0" smtClean="0"/>
          </a:p>
          <a:p>
            <a:pPr lvl="1"/>
            <a:r>
              <a:rPr lang="en-US" dirty="0" smtClean="0"/>
              <a:t>Cluster-based </a:t>
            </a:r>
            <a:r>
              <a:rPr lang="en-US" dirty="0" err="1" smtClean="0"/>
              <a:t>IDSes</a:t>
            </a:r>
            <a:endParaRPr lang="en-US" dirty="0" smtClean="0"/>
          </a:p>
          <a:p>
            <a:pPr lvl="1"/>
            <a:r>
              <a:rPr lang="en-US" dirty="0" smtClean="0"/>
              <a:t>Special hardware </a:t>
            </a:r>
            <a:r>
              <a:rPr lang="en-US" dirty="0" err="1" smtClean="0"/>
              <a:t>IDSes</a:t>
            </a:r>
            <a:endParaRPr lang="en-US" dirty="0"/>
          </a:p>
          <a:p>
            <a:r>
              <a:rPr lang="en-US" dirty="0" smtClean="0"/>
              <a:t>Tuning the </a:t>
            </a:r>
            <a:r>
              <a:rPr lang="en-US" dirty="0" err="1" smtClean="0"/>
              <a:t>IDSes</a:t>
            </a:r>
            <a:r>
              <a:rPr lang="en-US" dirty="0" smtClean="0"/>
              <a:t> based on traffic pattern</a:t>
            </a:r>
          </a:p>
          <a:p>
            <a:pPr lvl="1"/>
            <a:r>
              <a:rPr lang="en-US" altLang="zh-CN" dirty="0" smtClean="0"/>
              <a:t>Predicting the traffic pattern</a:t>
            </a:r>
          </a:p>
          <a:p>
            <a:r>
              <a:rPr lang="en-US" dirty="0" err="1" smtClean="0"/>
              <a:t>SciPass</a:t>
            </a:r>
            <a:endParaRPr lang="en-US" dirty="0"/>
          </a:p>
          <a:p>
            <a:pPr lvl="1"/>
            <a:r>
              <a:rPr lang="en-US" altLang="zh-CN" dirty="0"/>
              <a:t>Totally bypassing </a:t>
            </a:r>
            <a:r>
              <a:rPr lang="en-US" altLang="zh-CN" dirty="0" err="1"/>
              <a:t>IDSes</a:t>
            </a:r>
            <a:endParaRPr lang="en-US" altLang="zh-CN" dirty="0"/>
          </a:p>
          <a:p>
            <a:pPr lvl="1"/>
            <a:endParaRPr lang="en-US" altLang="zh-CN" dirty="0"/>
          </a:p>
        </p:txBody>
      </p:sp>
      <p:sp>
        <p:nvSpPr>
          <p:cNvPr id="5" name="Rounded Rectangle 4"/>
          <p:cNvSpPr/>
          <p:nvPr/>
        </p:nvSpPr>
        <p:spPr>
          <a:xfrm>
            <a:off x="5673264" y="1914702"/>
            <a:ext cx="2988379" cy="7370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Devoting more resources</a:t>
            </a:r>
            <a:endParaRPr lang="en-US" sz="2000" b="1" dirty="0">
              <a:solidFill>
                <a:srgbClr val="FFFFFF"/>
              </a:solidFill>
            </a:endParaRPr>
          </a:p>
        </p:txBody>
      </p:sp>
      <p:sp>
        <p:nvSpPr>
          <p:cNvPr id="6" name="Rounded Rectangle 5"/>
          <p:cNvSpPr/>
          <p:nvPr/>
        </p:nvSpPr>
        <p:spPr>
          <a:xfrm>
            <a:off x="5744482" y="4213280"/>
            <a:ext cx="3018859" cy="5846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Lack of dynamics</a:t>
            </a:r>
            <a:endParaRPr lang="en-US" sz="2000" b="1" dirty="0">
              <a:solidFill>
                <a:srgbClr val="FFFFFF"/>
              </a:solidFill>
            </a:endParaRPr>
          </a:p>
        </p:txBody>
      </p:sp>
    </p:spTree>
    <p:custDataLst>
      <p:tags r:id="rId1"/>
    </p:custDataLst>
    <p:extLst>
      <p:ext uri="{BB962C8B-B14F-4D97-AF65-F5344CB8AC3E}">
        <p14:creationId xmlns:p14="http://schemas.microsoft.com/office/powerpoint/2010/main" val="3923043070"/>
      </p:ext>
    </p:extLst>
  </p:cSld>
  <p:clrMapOvr>
    <a:masterClrMapping/>
  </p:clrMapOvr>
  <mc:AlternateContent xmlns:mc="http://schemas.openxmlformats.org/markup-compatibility/2006" xmlns:p14="http://schemas.microsoft.com/office/powerpoint/2010/main">
    <mc:Choice Requires="p14">
      <p:transition spd="slow" p14:dur="2000" advTm="42056"/>
    </mc:Choice>
    <mc:Fallback xmlns="">
      <p:transition xmlns:p14="http://schemas.microsoft.com/office/powerpoint/2010/main" spd="slow" advTm="42056"/>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703"/>
            <a:ext cx="9144000" cy="528583"/>
          </a:xfrm>
        </p:spPr>
        <p:txBody>
          <a:bodyPr/>
          <a:lstStyle/>
          <a:p>
            <a:r>
              <a:rPr lang="en-US" sz="4000" b="0" dirty="0" smtClean="0"/>
              <a:t>Limitations of Existing Approaches </a:t>
            </a:r>
            <a:endParaRPr lang="en-US" sz="4000" b="0" dirty="0"/>
          </a:p>
        </p:txBody>
      </p:sp>
      <p:sp>
        <p:nvSpPr>
          <p:cNvPr id="52" name="Content Placeholder 2"/>
          <p:cNvSpPr txBox="1">
            <a:spLocks/>
          </p:cNvSpPr>
          <p:nvPr/>
        </p:nvSpPr>
        <p:spPr bwMode="auto">
          <a:xfrm>
            <a:off x="369842" y="1058219"/>
            <a:ext cx="8393928" cy="5352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a:lstStyle>
          <a:p>
            <a:r>
              <a:rPr lang="en-US" dirty="0" smtClean="0"/>
              <a:t>Improving the processing capacity of </a:t>
            </a:r>
            <a:r>
              <a:rPr lang="en-US" dirty="0" err="1" smtClean="0"/>
              <a:t>IDSes</a:t>
            </a:r>
            <a:endParaRPr lang="en-US" dirty="0" smtClean="0"/>
          </a:p>
          <a:p>
            <a:pPr lvl="1"/>
            <a:r>
              <a:rPr lang="en-US" dirty="0" smtClean="0"/>
              <a:t>Multi-thread/core </a:t>
            </a:r>
            <a:r>
              <a:rPr lang="en-US" dirty="0" err="1" smtClean="0"/>
              <a:t>IDSes</a:t>
            </a:r>
            <a:endParaRPr lang="en-US" dirty="0" smtClean="0"/>
          </a:p>
          <a:p>
            <a:pPr lvl="1"/>
            <a:r>
              <a:rPr lang="en-US" dirty="0" smtClean="0"/>
              <a:t>Cluster-based </a:t>
            </a:r>
            <a:r>
              <a:rPr lang="en-US" dirty="0" err="1" smtClean="0"/>
              <a:t>IDSes</a:t>
            </a:r>
            <a:endParaRPr lang="en-US" dirty="0" smtClean="0"/>
          </a:p>
          <a:p>
            <a:pPr lvl="1"/>
            <a:r>
              <a:rPr lang="en-US" dirty="0" smtClean="0"/>
              <a:t>Special hardware </a:t>
            </a:r>
            <a:r>
              <a:rPr lang="en-US" dirty="0" err="1" smtClean="0"/>
              <a:t>IDSes</a:t>
            </a:r>
            <a:endParaRPr lang="en-US" dirty="0"/>
          </a:p>
          <a:p>
            <a:r>
              <a:rPr lang="en-US" dirty="0" smtClean="0"/>
              <a:t>Tuning the </a:t>
            </a:r>
            <a:r>
              <a:rPr lang="en-US" dirty="0" err="1" smtClean="0"/>
              <a:t>IDSes</a:t>
            </a:r>
            <a:r>
              <a:rPr lang="en-US" dirty="0" smtClean="0"/>
              <a:t> based on traffic pattern</a:t>
            </a:r>
          </a:p>
          <a:p>
            <a:pPr lvl="1"/>
            <a:r>
              <a:rPr lang="en-US" altLang="zh-CN" dirty="0" smtClean="0"/>
              <a:t>Predicting the traffic pattern</a:t>
            </a:r>
          </a:p>
          <a:p>
            <a:r>
              <a:rPr lang="en-US" dirty="0" err="1" smtClean="0"/>
              <a:t>SciPass</a:t>
            </a:r>
            <a:endParaRPr lang="en-US" dirty="0"/>
          </a:p>
          <a:p>
            <a:pPr lvl="1"/>
            <a:r>
              <a:rPr lang="en-US" altLang="zh-CN" dirty="0" smtClean="0"/>
              <a:t>Totally bypassing </a:t>
            </a:r>
            <a:r>
              <a:rPr lang="en-US" altLang="zh-CN" dirty="0" err="1" smtClean="0"/>
              <a:t>IDSes</a:t>
            </a:r>
            <a:endParaRPr lang="en-US" altLang="zh-CN" dirty="0" smtClean="0"/>
          </a:p>
          <a:p>
            <a:pPr lvl="1"/>
            <a:endParaRPr lang="en-US" altLang="zh-CN" dirty="0"/>
          </a:p>
        </p:txBody>
      </p:sp>
      <p:sp>
        <p:nvSpPr>
          <p:cNvPr id="8" name="Rounded Rectangle 7"/>
          <p:cNvSpPr/>
          <p:nvPr/>
        </p:nvSpPr>
        <p:spPr>
          <a:xfrm>
            <a:off x="5673264" y="1914702"/>
            <a:ext cx="2988379" cy="7370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Devoting more resources</a:t>
            </a:r>
            <a:endParaRPr lang="en-US" sz="2000" b="1" dirty="0">
              <a:solidFill>
                <a:srgbClr val="FFFFFF"/>
              </a:solidFill>
            </a:endParaRPr>
          </a:p>
        </p:txBody>
      </p:sp>
      <p:sp>
        <p:nvSpPr>
          <p:cNvPr id="9" name="Rounded Rectangle 8"/>
          <p:cNvSpPr/>
          <p:nvPr/>
        </p:nvSpPr>
        <p:spPr>
          <a:xfrm>
            <a:off x="5744482" y="4213280"/>
            <a:ext cx="3018859" cy="5846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Lack of dynamics</a:t>
            </a:r>
            <a:endParaRPr lang="en-US" sz="2000" b="1" dirty="0">
              <a:solidFill>
                <a:srgbClr val="FFFFFF"/>
              </a:solidFill>
            </a:endParaRPr>
          </a:p>
        </p:txBody>
      </p:sp>
      <p:sp>
        <p:nvSpPr>
          <p:cNvPr id="10" name="Rounded Rectangle 9"/>
          <p:cNvSpPr/>
          <p:nvPr/>
        </p:nvSpPr>
        <p:spPr>
          <a:xfrm>
            <a:off x="5754447" y="5592547"/>
            <a:ext cx="2988379" cy="7370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Lack of visibility after bypassing</a:t>
            </a:r>
            <a:endParaRPr lang="en-US" sz="2000" b="1" dirty="0">
              <a:solidFill>
                <a:srgbClr val="FFFFFF"/>
              </a:solidFill>
            </a:endParaRPr>
          </a:p>
        </p:txBody>
      </p:sp>
    </p:spTree>
    <p:custDataLst>
      <p:tags r:id="rId1"/>
    </p:custDataLst>
    <p:extLst>
      <p:ext uri="{BB962C8B-B14F-4D97-AF65-F5344CB8AC3E}">
        <p14:creationId xmlns:p14="http://schemas.microsoft.com/office/powerpoint/2010/main" val="1732575870"/>
      </p:ext>
    </p:extLst>
  </p:cSld>
  <p:clrMapOvr>
    <a:masterClrMapping/>
  </p:clrMapOvr>
  <mc:AlternateContent xmlns:mc="http://schemas.openxmlformats.org/markup-compatibility/2006" xmlns:p14="http://schemas.microsoft.com/office/powerpoint/2010/main">
    <mc:Choice Requires="p14">
      <p:transition spd="slow" p14:dur="2000" advTm="42056"/>
    </mc:Choice>
    <mc:Fallback xmlns="">
      <p:transition xmlns:p14="http://schemas.microsoft.com/office/powerpoint/2010/main" spd="slow" advTm="42056"/>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4000" b="0" dirty="0"/>
              <a:t>Overview of Our Approach</a:t>
            </a:r>
          </a:p>
        </p:txBody>
      </p:sp>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627" y="4987440"/>
            <a:ext cx="823078" cy="823078"/>
          </a:xfrm>
          <a:prstGeom prst="rect">
            <a:avLst/>
          </a:prstGeom>
        </p:spPr>
      </p:pic>
      <p:pic>
        <p:nvPicPr>
          <p:cNvPr id="6" name="Picture 5"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5035" y="1672500"/>
            <a:ext cx="946549" cy="670029"/>
          </a:xfrm>
          <a:prstGeom prst="rect">
            <a:avLst/>
          </a:prstGeom>
        </p:spPr>
      </p:pic>
      <p:pic>
        <p:nvPicPr>
          <p:cNvPr id="10" name="Picture 9"/>
          <p:cNvPicPr>
            <a:picLocks noChangeAspect="1"/>
          </p:cNvPicPr>
          <p:nvPr/>
        </p:nvPicPr>
        <p:blipFill>
          <a:blip r:embed="rId6"/>
          <a:stretch>
            <a:fillRect/>
          </a:stretch>
        </p:blipFill>
        <p:spPr>
          <a:xfrm>
            <a:off x="2705678" y="3033223"/>
            <a:ext cx="867577" cy="433789"/>
          </a:xfrm>
          <a:prstGeom prst="rect">
            <a:avLst/>
          </a:prstGeom>
        </p:spPr>
      </p:pic>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5642" y="4976863"/>
            <a:ext cx="823078" cy="823078"/>
          </a:xfrm>
          <a:prstGeom prst="rect">
            <a:avLst/>
          </a:prstGeom>
        </p:spPr>
      </p:pic>
      <p:cxnSp>
        <p:nvCxnSpPr>
          <p:cNvPr id="50" name="Straight Connector 49"/>
          <p:cNvCxnSpPr>
            <a:stCxn id="6" idx="2"/>
            <a:endCxn id="10" idx="0"/>
          </p:cNvCxnSpPr>
          <p:nvPr/>
        </p:nvCxnSpPr>
        <p:spPr bwMode="auto">
          <a:xfrm>
            <a:off x="3128310" y="2342529"/>
            <a:ext cx="11157" cy="69069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5" name="Straight Connector 54"/>
          <p:cNvCxnSpPr>
            <a:stCxn id="10" idx="2"/>
            <a:endCxn id="5" idx="0"/>
          </p:cNvCxnSpPr>
          <p:nvPr/>
        </p:nvCxnSpPr>
        <p:spPr bwMode="auto">
          <a:xfrm flipH="1">
            <a:off x="2533166" y="3467012"/>
            <a:ext cx="606301" cy="152042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8" name="Straight Connector 57"/>
          <p:cNvCxnSpPr>
            <a:stCxn id="10" idx="2"/>
            <a:endCxn id="11" idx="0"/>
          </p:cNvCxnSpPr>
          <p:nvPr/>
        </p:nvCxnSpPr>
        <p:spPr bwMode="auto">
          <a:xfrm>
            <a:off x="3139467" y="3467012"/>
            <a:ext cx="617714" cy="1509851"/>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4" name="Straight Connector 63"/>
          <p:cNvCxnSpPr>
            <a:stCxn id="6" idx="1"/>
            <a:endCxn id="17" idx="0"/>
          </p:cNvCxnSpPr>
          <p:nvPr/>
        </p:nvCxnSpPr>
        <p:spPr bwMode="auto">
          <a:xfrm flipH="1" flipV="1">
            <a:off x="1708599" y="1994680"/>
            <a:ext cx="946436" cy="12835"/>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02" name="TextBox 101"/>
          <p:cNvSpPr txBox="1"/>
          <p:nvPr/>
        </p:nvSpPr>
        <p:spPr>
          <a:xfrm>
            <a:off x="2460347" y="1293539"/>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7" name="Cloud 16"/>
          <p:cNvSpPr/>
          <p:nvPr/>
        </p:nvSpPr>
        <p:spPr bwMode="auto">
          <a:xfrm>
            <a:off x="185869" y="1537480"/>
            <a:ext cx="1524000" cy="914400"/>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8" name="TextBox 17"/>
          <p:cNvSpPr txBox="1"/>
          <p:nvPr/>
        </p:nvSpPr>
        <p:spPr>
          <a:xfrm>
            <a:off x="521149" y="1740680"/>
            <a:ext cx="737739" cy="369332"/>
          </a:xfrm>
          <a:prstGeom prst="rect">
            <a:avLst/>
          </a:prstGeom>
          <a:noFill/>
        </p:spPr>
        <p:txBody>
          <a:bodyPr wrap="none" rtlCol="0">
            <a:spAutoFit/>
          </a:bodyPr>
          <a:lstStyle/>
          <a:p>
            <a:r>
              <a:rPr lang="en-US" dirty="0" smtClean="0"/>
              <a:t>WAN</a:t>
            </a:r>
            <a:endParaRPr lang="en-US" dirty="0"/>
          </a:p>
        </p:txBody>
      </p:sp>
      <p:sp>
        <p:nvSpPr>
          <p:cNvPr id="34" name="TextBox 33"/>
          <p:cNvSpPr txBox="1"/>
          <p:nvPr/>
        </p:nvSpPr>
        <p:spPr>
          <a:xfrm>
            <a:off x="1620848" y="2999229"/>
            <a:ext cx="1185507" cy="536381"/>
          </a:xfrm>
          <a:prstGeom prst="rect">
            <a:avLst/>
          </a:prstGeom>
          <a:noFill/>
        </p:spPr>
        <p:txBody>
          <a:bodyPr wrap="square" rtlCol="0">
            <a:spAutoFit/>
          </a:bodyPr>
          <a:lstStyle/>
          <a:p>
            <a:pPr algn="ctr"/>
            <a:r>
              <a:rPr lang="en-US" sz="1400" dirty="0" smtClean="0"/>
              <a:t>OpenFlow switch</a:t>
            </a:r>
            <a:endParaRPr lang="en-US" sz="1400" dirty="0"/>
          </a:p>
        </p:txBody>
      </p:sp>
      <p:pic>
        <p:nvPicPr>
          <p:cNvPr id="35" name="Picture 34"/>
          <p:cNvPicPr>
            <a:picLocks noChangeAspect="1"/>
          </p:cNvPicPr>
          <p:nvPr/>
        </p:nvPicPr>
        <p:blipFill>
          <a:blip r:embed="rId6"/>
          <a:stretch>
            <a:fillRect/>
          </a:stretch>
        </p:blipFill>
        <p:spPr>
          <a:xfrm>
            <a:off x="5813595" y="3043181"/>
            <a:ext cx="867577" cy="433789"/>
          </a:xfrm>
          <a:prstGeom prst="rect">
            <a:avLst/>
          </a:prstGeom>
        </p:spPr>
      </p:pic>
      <p:cxnSp>
        <p:nvCxnSpPr>
          <p:cNvPr id="37" name="Straight Connector 36"/>
          <p:cNvCxnSpPr>
            <a:stCxn id="35" idx="1"/>
            <a:endCxn id="10" idx="3"/>
          </p:cNvCxnSpPr>
          <p:nvPr/>
        </p:nvCxnSpPr>
        <p:spPr bwMode="auto">
          <a:xfrm flipH="1" flipV="1">
            <a:off x="3573255" y="3250118"/>
            <a:ext cx="2240340" cy="9958"/>
          </a:xfrm>
          <a:prstGeom prst="line">
            <a:avLst/>
          </a:prstGeom>
          <a:solidFill>
            <a:schemeClr val="accent1"/>
          </a:solidFill>
          <a:ln w="38100" cap="flat" cmpd="sng" algn="ctr">
            <a:solidFill>
              <a:srgbClr val="0000FF"/>
            </a:solidFill>
            <a:prstDash val="solid"/>
            <a:round/>
            <a:headEnd type="stealth" w="lg" len="lg"/>
            <a:tailEnd type="none" w="lg" len="lg"/>
          </a:ln>
          <a:effectLst/>
        </p:spPr>
      </p:cxnSp>
      <p:grpSp>
        <p:nvGrpSpPr>
          <p:cNvPr id="46" name="Group 45"/>
          <p:cNvGrpSpPr/>
          <p:nvPr/>
        </p:nvGrpSpPr>
        <p:grpSpPr>
          <a:xfrm>
            <a:off x="5092683" y="4397215"/>
            <a:ext cx="780288" cy="770020"/>
            <a:chOff x="5724076" y="804000"/>
            <a:chExt cx="780288" cy="770020"/>
          </a:xfrm>
        </p:grpSpPr>
        <p:sp>
          <p:nvSpPr>
            <p:cNvPr id="47" name="Rounded Rectangle 46"/>
            <p:cNvSpPr/>
            <p:nvPr/>
          </p:nvSpPr>
          <p:spPr>
            <a:xfrm>
              <a:off x="5724076" y="856599"/>
              <a:ext cx="780288" cy="655442"/>
            </a:xfrm>
            <a:prstGeom prst="roundRect">
              <a:avLst/>
            </a:prstGeom>
            <a:gradFill flip="none" rotWithShape="1">
              <a:gsLst>
                <a:gs pos="0">
                  <a:srgbClr val="FF6600"/>
                </a:gs>
                <a:gs pos="80000">
                  <a:srgbClr val="FFB41F"/>
                </a:gs>
                <a:gs pos="100000">
                  <a:srgbClr val="F5E19B"/>
                </a:gs>
              </a:gsLst>
              <a:path path="circle">
                <a:fillToRect l="100000" t="100000"/>
              </a:path>
              <a:tileRect r="-100000" b="-100000"/>
            </a:gradFill>
            <a:effectLst>
              <a:outerShdw blurRad="50800" dist="50800" dir="2700000" sx="102000" sy="102000" algn="tl" rotWithShape="0">
                <a:prstClr val="black">
                  <a:alpha val="3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48" name="Picture 47" descr="IDS model - IDS-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076" y="804000"/>
              <a:ext cx="770020" cy="770020"/>
            </a:xfrm>
            <a:prstGeom prst="rect">
              <a:avLst/>
            </a:prstGeom>
          </p:spPr>
        </p:pic>
      </p:grpSp>
      <p:grpSp>
        <p:nvGrpSpPr>
          <p:cNvPr id="49" name="Group 48"/>
          <p:cNvGrpSpPr/>
          <p:nvPr/>
        </p:nvGrpSpPr>
        <p:grpSpPr>
          <a:xfrm>
            <a:off x="6659462" y="4385345"/>
            <a:ext cx="780288" cy="770020"/>
            <a:chOff x="5724076" y="804000"/>
            <a:chExt cx="780288" cy="770020"/>
          </a:xfrm>
        </p:grpSpPr>
        <p:sp>
          <p:nvSpPr>
            <p:cNvPr id="51" name="Rounded Rectangle 50"/>
            <p:cNvSpPr/>
            <p:nvPr/>
          </p:nvSpPr>
          <p:spPr>
            <a:xfrm>
              <a:off x="5724076" y="856599"/>
              <a:ext cx="780288" cy="655442"/>
            </a:xfrm>
            <a:prstGeom prst="roundRect">
              <a:avLst/>
            </a:prstGeom>
            <a:gradFill flip="none" rotWithShape="1">
              <a:gsLst>
                <a:gs pos="0">
                  <a:srgbClr val="FF6600"/>
                </a:gs>
                <a:gs pos="80000">
                  <a:srgbClr val="FFB41F"/>
                </a:gs>
                <a:gs pos="100000">
                  <a:srgbClr val="F5E19B"/>
                </a:gs>
              </a:gsLst>
              <a:path path="circle">
                <a:fillToRect l="100000" t="100000"/>
              </a:path>
              <a:tileRect r="-100000" b="-100000"/>
            </a:gradFill>
            <a:effectLst>
              <a:outerShdw blurRad="50800" dist="50800" dir="2700000" sx="102000" sy="102000" algn="tl" rotWithShape="0">
                <a:prstClr val="black">
                  <a:alpha val="3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52" name="Picture 51" descr="IDS model - IDS-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076" y="804000"/>
              <a:ext cx="770020" cy="770020"/>
            </a:xfrm>
            <a:prstGeom prst="rect">
              <a:avLst/>
            </a:prstGeom>
          </p:spPr>
        </p:pic>
      </p:grpSp>
      <p:sp>
        <p:nvSpPr>
          <p:cNvPr id="53" name="Rounded Rectangle 52"/>
          <p:cNvSpPr/>
          <p:nvPr/>
        </p:nvSpPr>
        <p:spPr>
          <a:xfrm>
            <a:off x="4925860" y="5287572"/>
            <a:ext cx="2670649"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Virtualization Platform</a:t>
            </a:r>
            <a:endParaRPr lang="en-US" b="1" dirty="0"/>
          </a:p>
        </p:txBody>
      </p:sp>
      <p:sp>
        <p:nvSpPr>
          <p:cNvPr id="38" name="TextBox 37"/>
          <p:cNvSpPr txBox="1"/>
          <p:nvPr/>
        </p:nvSpPr>
        <p:spPr>
          <a:xfrm>
            <a:off x="5946642" y="4463190"/>
            <a:ext cx="668873" cy="646331"/>
          </a:xfrm>
          <a:prstGeom prst="rect">
            <a:avLst/>
          </a:prstGeom>
          <a:noFill/>
        </p:spPr>
        <p:txBody>
          <a:bodyPr wrap="none" rtlCol="0">
            <a:spAutoFit/>
          </a:bodyPr>
          <a:lstStyle/>
          <a:p>
            <a:r>
              <a:rPr lang="is-IS" sz="3600" b="1" dirty="0" smtClean="0"/>
              <a:t>…</a:t>
            </a:r>
            <a:endParaRPr lang="en-US" sz="3600" b="1" dirty="0"/>
          </a:p>
        </p:txBody>
      </p:sp>
      <p:cxnSp>
        <p:nvCxnSpPr>
          <p:cNvPr id="54" name="Straight Connector 53"/>
          <p:cNvCxnSpPr>
            <a:stCxn id="35" idx="2"/>
            <a:endCxn id="48" idx="0"/>
          </p:cNvCxnSpPr>
          <p:nvPr/>
        </p:nvCxnSpPr>
        <p:spPr bwMode="auto">
          <a:xfrm flipH="1">
            <a:off x="5477693" y="3476970"/>
            <a:ext cx="769691" cy="920245"/>
          </a:xfrm>
          <a:prstGeom prst="line">
            <a:avLst/>
          </a:prstGeom>
          <a:solidFill>
            <a:schemeClr val="accent1"/>
          </a:solidFill>
          <a:ln w="22225" cap="flat" cmpd="sng" algn="ctr">
            <a:solidFill>
              <a:srgbClr val="0000FF"/>
            </a:solidFill>
            <a:prstDash val="solid"/>
            <a:round/>
            <a:headEnd type="none" w="med" len="med"/>
            <a:tailEnd type="stealth" w="lg" len="lg"/>
          </a:ln>
          <a:effectLst/>
        </p:spPr>
      </p:cxnSp>
      <p:cxnSp>
        <p:nvCxnSpPr>
          <p:cNvPr id="57" name="Straight Connector 56"/>
          <p:cNvCxnSpPr>
            <a:stCxn id="35" idx="2"/>
            <a:endCxn id="52" idx="0"/>
          </p:cNvCxnSpPr>
          <p:nvPr/>
        </p:nvCxnSpPr>
        <p:spPr bwMode="auto">
          <a:xfrm>
            <a:off x="6247384" y="3476970"/>
            <a:ext cx="797088" cy="908375"/>
          </a:xfrm>
          <a:prstGeom prst="line">
            <a:avLst/>
          </a:prstGeom>
          <a:solidFill>
            <a:schemeClr val="accent1"/>
          </a:solidFill>
          <a:ln w="22225" cap="flat" cmpd="sng" algn="ctr">
            <a:solidFill>
              <a:srgbClr val="0000FF"/>
            </a:solidFill>
            <a:prstDash val="solid"/>
            <a:round/>
            <a:headEnd type="none" w="med" len="med"/>
            <a:tailEnd type="stealth" w="lg" len="lg"/>
          </a:ln>
          <a:effectLst/>
        </p:spPr>
      </p:cxnSp>
      <p:sp>
        <p:nvSpPr>
          <p:cNvPr id="65" name="TextBox 64"/>
          <p:cNvSpPr txBox="1"/>
          <p:nvPr/>
        </p:nvSpPr>
        <p:spPr>
          <a:xfrm>
            <a:off x="4816676" y="5822212"/>
            <a:ext cx="3088440" cy="707886"/>
          </a:xfrm>
          <a:prstGeom prst="rect">
            <a:avLst/>
          </a:prstGeom>
          <a:noFill/>
        </p:spPr>
        <p:txBody>
          <a:bodyPr wrap="square" rtlCol="0">
            <a:spAutoFit/>
          </a:bodyPr>
          <a:lstStyle/>
          <a:p>
            <a:pPr algn="ctr"/>
            <a:r>
              <a:rPr lang="en-US" sz="2000" dirty="0" smtClean="0">
                <a:solidFill>
                  <a:srgbClr val="0000FF"/>
                </a:solidFill>
              </a:rPr>
              <a:t>Dynamically adapting to load variations</a:t>
            </a:r>
            <a:endParaRPr lang="en-US" sz="2000" dirty="0">
              <a:solidFill>
                <a:srgbClr val="0000FF"/>
              </a:solidFill>
            </a:endParaRPr>
          </a:p>
        </p:txBody>
      </p:sp>
      <p:grpSp>
        <p:nvGrpSpPr>
          <p:cNvPr id="72" name="Group 71"/>
          <p:cNvGrpSpPr/>
          <p:nvPr/>
        </p:nvGrpSpPr>
        <p:grpSpPr>
          <a:xfrm>
            <a:off x="5239139" y="1583448"/>
            <a:ext cx="2063849" cy="652860"/>
            <a:chOff x="5214714" y="1803246"/>
            <a:chExt cx="2063849" cy="652860"/>
          </a:xfrm>
        </p:grpSpPr>
        <p:sp>
          <p:nvSpPr>
            <p:cNvPr id="59" name="Rounded Rectangle 58"/>
            <p:cNvSpPr/>
            <p:nvPr/>
          </p:nvSpPr>
          <p:spPr bwMode="auto">
            <a:xfrm>
              <a:off x="5214714" y="1803246"/>
              <a:ext cx="2039423" cy="652860"/>
            </a:xfrm>
            <a:prstGeom prst="roundRect">
              <a:avLst>
                <a:gd name="adj" fmla="val 50000"/>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61" name="TextBox 60"/>
            <p:cNvSpPr txBox="1"/>
            <p:nvPr/>
          </p:nvSpPr>
          <p:spPr>
            <a:xfrm>
              <a:off x="5239100" y="1842206"/>
              <a:ext cx="2039463" cy="523220"/>
            </a:xfrm>
            <a:prstGeom prst="rect">
              <a:avLst/>
            </a:prstGeom>
            <a:noFill/>
          </p:spPr>
          <p:txBody>
            <a:bodyPr wrap="square" rtlCol="0">
              <a:spAutoFit/>
            </a:bodyPr>
            <a:lstStyle/>
            <a:p>
              <a:pPr algn="ctr"/>
              <a:r>
                <a:rPr lang="en-US" sz="1400" b="1" dirty="0" smtClean="0"/>
                <a:t>Lightweight Detection System</a:t>
              </a:r>
              <a:endParaRPr lang="en-US" sz="1400" b="1" dirty="0"/>
            </a:p>
          </p:txBody>
        </p:sp>
      </p:grpSp>
      <p:cxnSp>
        <p:nvCxnSpPr>
          <p:cNvPr id="69" name="Straight Connector 68"/>
          <p:cNvCxnSpPr/>
          <p:nvPr/>
        </p:nvCxnSpPr>
        <p:spPr bwMode="auto">
          <a:xfrm flipV="1">
            <a:off x="6069540" y="2259034"/>
            <a:ext cx="0" cy="781505"/>
          </a:xfrm>
          <a:prstGeom prst="line">
            <a:avLst/>
          </a:prstGeom>
          <a:solidFill>
            <a:schemeClr val="accent1"/>
          </a:solidFill>
          <a:ln w="38100" cap="flat" cmpd="sng" algn="ctr">
            <a:solidFill>
              <a:srgbClr val="0000FF"/>
            </a:solidFill>
            <a:prstDash val="solid"/>
            <a:round/>
            <a:headEnd type="none" w="med" len="med"/>
            <a:tailEnd type="stealth" w="lg" len="lg"/>
          </a:ln>
          <a:effectLst/>
        </p:spPr>
      </p:cxnSp>
      <p:cxnSp>
        <p:nvCxnSpPr>
          <p:cNvPr id="74" name="Straight Connector 73"/>
          <p:cNvCxnSpPr/>
          <p:nvPr/>
        </p:nvCxnSpPr>
        <p:spPr bwMode="auto">
          <a:xfrm flipH="1" flipV="1">
            <a:off x="6399273" y="2271245"/>
            <a:ext cx="18065" cy="762951"/>
          </a:xfrm>
          <a:prstGeom prst="line">
            <a:avLst/>
          </a:prstGeom>
          <a:solidFill>
            <a:schemeClr val="accent1"/>
          </a:solidFill>
          <a:ln w="38100" cap="flat" cmpd="sng" algn="ctr">
            <a:solidFill>
              <a:srgbClr val="0000FF"/>
            </a:solidFill>
            <a:prstDash val="sysDash"/>
            <a:round/>
            <a:headEnd type="triangle" w="lg" len="med"/>
            <a:tailEnd type="none" w="med" len="med"/>
          </a:ln>
          <a:effectLst/>
        </p:spPr>
      </p:cxnSp>
      <p:sp>
        <p:nvSpPr>
          <p:cNvPr id="78" name="TextBox 77"/>
          <p:cNvSpPr txBox="1"/>
          <p:nvPr/>
        </p:nvSpPr>
        <p:spPr>
          <a:xfrm>
            <a:off x="4846952" y="1065792"/>
            <a:ext cx="3088440" cy="400110"/>
          </a:xfrm>
          <a:prstGeom prst="rect">
            <a:avLst/>
          </a:prstGeom>
          <a:noFill/>
        </p:spPr>
        <p:txBody>
          <a:bodyPr wrap="square" rtlCol="0">
            <a:spAutoFit/>
          </a:bodyPr>
          <a:lstStyle/>
          <a:p>
            <a:pPr algn="ctr"/>
            <a:r>
              <a:rPr lang="en-US" sz="2000" dirty="0" smtClean="0">
                <a:solidFill>
                  <a:srgbClr val="0000FF"/>
                </a:solidFill>
              </a:rPr>
              <a:t>Continuous monitoring</a:t>
            </a:r>
            <a:endParaRPr lang="en-US" sz="2000" dirty="0">
              <a:solidFill>
                <a:srgbClr val="0000FF"/>
              </a:solidFill>
            </a:endParaRPr>
          </a:p>
        </p:txBody>
      </p:sp>
      <p:sp>
        <p:nvSpPr>
          <p:cNvPr id="79" name="TextBox 78"/>
          <p:cNvSpPr txBox="1"/>
          <p:nvPr/>
        </p:nvSpPr>
        <p:spPr>
          <a:xfrm>
            <a:off x="6532258" y="2384579"/>
            <a:ext cx="2517096" cy="400110"/>
          </a:xfrm>
          <a:prstGeom prst="rect">
            <a:avLst/>
          </a:prstGeom>
          <a:noFill/>
        </p:spPr>
        <p:txBody>
          <a:bodyPr wrap="square" rtlCol="0">
            <a:spAutoFit/>
          </a:bodyPr>
          <a:lstStyle/>
          <a:p>
            <a:pPr algn="ctr"/>
            <a:r>
              <a:rPr lang="en-US" sz="2000" dirty="0" smtClean="0">
                <a:solidFill>
                  <a:srgbClr val="0000FF"/>
                </a:solidFill>
              </a:rPr>
              <a:t>Update flow rules</a:t>
            </a:r>
            <a:endParaRPr lang="en-US" sz="2000" dirty="0">
              <a:solidFill>
                <a:srgbClr val="0000FF"/>
              </a:solidFill>
            </a:endParaRPr>
          </a:p>
        </p:txBody>
      </p:sp>
      <p:sp>
        <p:nvSpPr>
          <p:cNvPr id="80" name="TextBox 79"/>
          <p:cNvSpPr txBox="1"/>
          <p:nvPr/>
        </p:nvSpPr>
        <p:spPr>
          <a:xfrm>
            <a:off x="6501472" y="3574913"/>
            <a:ext cx="1326647" cy="584776"/>
          </a:xfrm>
          <a:prstGeom prst="rect">
            <a:avLst/>
          </a:prstGeom>
          <a:noFill/>
          <a:ln>
            <a:noFill/>
          </a:ln>
        </p:spPr>
        <p:txBody>
          <a:bodyPr wrap="square" rtlCol="0">
            <a:spAutoFit/>
          </a:bodyPr>
          <a:lstStyle/>
          <a:p>
            <a:pPr algn="ctr"/>
            <a:r>
              <a:rPr lang="en-US" sz="1600" dirty="0" smtClean="0">
                <a:solidFill>
                  <a:srgbClr val="0000FF"/>
                </a:solidFill>
              </a:rPr>
              <a:t>Filtered Traffic</a:t>
            </a:r>
            <a:endParaRPr lang="en-US" sz="1600" dirty="0">
              <a:solidFill>
                <a:srgbClr val="0000FF"/>
              </a:solidFill>
            </a:endParaRPr>
          </a:p>
        </p:txBody>
      </p:sp>
      <p:sp>
        <p:nvSpPr>
          <p:cNvPr id="81" name="TextBox 80"/>
          <p:cNvSpPr txBox="1"/>
          <p:nvPr/>
        </p:nvSpPr>
        <p:spPr>
          <a:xfrm>
            <a:off x="3688131" y="2896966"/>
            <a:ext cx="2015038" cy="338554"/>
          </a:xfrm>
          <a:prstGeom prst="rect">
            <a:avLst/>
          </a:prstGeom>
          <a:noFill/>
        </p:spPr>
        <p:txBody>
          <a:bodyPr wrap="square" rtlCol="0">
            <a:spAutoFit/>
          </a:bodyPr>
          <a:lstStyle/>
          <a:p>
            <a:pPr algn="ctr"/>
            <a:r>
              <a:rPr lang="en-US" sz="1600" dirty="0" smtClean="0">
                <a:solidFill>
                  <a:srgbClr val="0000FF"/>
                </a:solidFill>
              </a:rPr>
              <a:t>Reflected Traffic</a:t>
            </a:r>
            <a:endParaRPr lang="en-US" sz="1600" dirty="0">
              <a:solidFill>
                <a:srgbClr val="0000FF"/>
              </a:solidFill>
            </a:endParaRPr>
          </a:p>
        </p:txBody>
      </p:sp>
      <p:sp>
        <p:nvSpPr>
          <p:cNvPr id="84" name="TextBox 83"/>
          <p:cNvSpPr txBox="1"/>
          <p:nvPr/>
        </p:nvSpPr>
        <p:spPr>
          <a:xfrm>
            <a:off x="7451992" y="4494839"/>
            <a:ext cx="1185507" cy="523220"/>
          </a:xfrm>
          <a:prstGeom prst="rect">
            <a:avLst/>
          </a:prstGeom>
          <a:noFill/>
        </p:spPr>
        <p:txBody>
          <a:bodyPr wrap="square" rtlCol="0">
            <a:spAutoFit/>
          </a:bodyPr>
          <a:lstStyle/>
          <a:p>
            <a:pPr algn="ctr"/>
            <a:r>
              <a:rPr lang="en-US" sz="1400" dirty="0" smtClean="0"/>
              <a:t>IDS Instances</a:t>
            </a:r>
            <a:endParaRPr lang="en-US" sz="1400" dirty="0"/>
          </a:p>
        </p:txBody>
      </p:sp>
      <p:sp>
        <p:nvSpPr>
          <p:cNvPr id="39" name="TextBox 38"/>
          <p:cNvSpPr txBox="1"/>
          <p:nvPr/>
        </p:nvSpPr>
        <p:spPr>
          <a:xfrm>
            <a:off x="2044700" y="5856729"/>
            <a:ext cx="2171700" cy="523220"/>
          </a:xfrm>
          <a:prstGeom prst="rect">
            <a:avLst/>
          </a:prstGeom>
          <a:noFill/>
        </p:spPr>
        <p:txBody>
          <a:bodyPr wrap="square" rtlCol="0">
            <a:spAutoFit/>
          </a:bodyPr>
          <a:lstStyle/>
          <a:p>
            <a:pPr algn="ctr"/>
            <a:r>
              <a:rPr lang="en-US" sz="1400" dirty="0" smtClean="0"/>
              <a:t>High Performance Data Transfer Nodes</a:t>
            </a:r>
            <a:endParaRPr lang="en-US" sz="1400" dirty="0"/>
          </a:p>
        </p:txBody>
      </p:sp>
    </p:spTree>
    <p:custDataLst>
      <p:tags r:id="rId1"/>
    </p:custDataLst>
    <p:extLst>
      <p:ext uri="{BB962C8B-B14F-4D97-AF65-F5344CB8AC3E}">
        <p14:creationId xmlns:p14="http://schemas.microsoft.com/office/powerpoint/2010/main" val="3082522415"/>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 y="184679"/>
            <a:ext cx="9618132" cy="576262"/>
          </a:xfrm>
        </p:spPr>
        <p:txBody>
          <a:bodyPr/>
          <a:lstStyle/>
          <a:p>
            <a:r>
              <a:rPr lang="en-US" sz="3600" b="0" dirty="0"/>
              <a:t>Lightweight Detection </a:t>
            </a:r>
            <a:r>
              <a:rPr lang="en-US" sz="3600" b="0" dirty="0" smtClean="0"/>
              <a:t>System Requirements</a:t>
            </a:r>
            <a:endParaRPr lang="en-US" sz="3600" dirty="0"/>
          </a:p>
        </p:txBody>
      </p:sp>
      <p:sp>
        <p:nvSpPr>
          <p:cNvPr id="3" name="Content Placeholder 2"/>
          <p:cNvSpPr>
            <a:spLocks noGrp="1"/>
          </p:cNvSpPr>
          <p:nvPr>
            <p:ph idx="1"/>
          </p:nvPr>
        </p:nvSpPr>
        <p:spPr>
          <a:xfrm>
            <a:off x="321733" y="1224491"/>
            <a:ext cx="8483599" cy="4530725"/>
          </a:xfrm>
        </p:spPr>
        <p:txBody>
          <a:bodyPr/>
          <a:lstStyle/>
          <a:p>
            <a:r>
              <a:rPr lang="en-US" dirty="0" smtClean="0"/>
              <a:t>Very low false negative rate</a:t>
            </a:r>
          </a:p>
          <a:p>
            <a:pPr lvl="1"/>
            <a:r>
              <a:rPr lang="en-US" dirty="0" smtClean="0"/>
              <a:t>Malicious traffic is </a:t>
            </a:r>
            <a:r>
              <a:rPr lang="en-US" dirty="0" smtClean="0">
                <a:solidFill>
                  <a:srgbClr val="FF0000"/>
                </a:solidFill>
              </a:rPr>
              <a:t>rarely</a:t>
            </a:r>
            <a:r>
              <a:rPr lang="en-US" dirty="0" smtClean="0"/>
              <a:t> considered as benign</a:t>
            </a:r>
          </a:p>
          <a:p>
            <a:pPr lvl="1"/>
            <a:r>
              <a:rPr lang="en-US" dirty="0" smtClean="0"/>
              <a:t>Benign traffic can be considered as malicious</a:t>
            </a:r>
          </a:p>
          <a:p>
            <a:r>
              <a:rPr lang="en-US" dirty="0" smtClean="0"/>
              <a:t>Efficient detection</a:t>
            </a:r>
          </a:p>
          <a:p>
            <a:pPr lvl="1"/>
            <a:r>
              <a:rPr lang="en-US" dirty="0" smtClean="0"/>
              <a:t>Process each packet faster</a:t>
            </a:r>
          </a:p>
          <a:p>
            <a:pPr lvl="1"/>
            <a:r>
              <a:rPr lang="en-US" dirty="0" smtClean="0"/>
              <a:t>Analyze only a small portion of traffic to filter</a:t>
            </a:r>
          </a:p>
          <a:p>
            <a:pPr lvl="2"/>
            <a:endParaRPr lang="en-US" dirty="0" smtClean="0"/>
          </a:p>
        </p:txBody>
      </p:sp>
    </p:spTree>
    <p:extLst>
      <p:ext uri="{BB962C8B-B14F-4D97-AF65-F5344CB8AC3E}">
        <p14:creationId xmlns:p14="http://schemas.microsoft.com/office/powerpoint/2010/main" val="11747112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Insight #1 of Science DMZ</a:t>
            </a:r>
            <a:endParaRPr lang="en-US" sz="4000" dirty="0"/>
          </a:p>
        </p:txBody>
      </p:sp>
      <p:sp>
        <p:nvSpPr>
          <p:cNvPr id="3" name="Content Placeholder 2"/>
          <p:cNvSpPr>
            <a:spLocks noGrp="1"/>
          </p:cNvSpPr>
          <p:nvPr>
            <p:ph idx="1"/>
          </p:nvPr>
        </p:nvSpPr>
        <p:spPr>
          <a:xfrm>
            <a:off x="304801" y="1190625"/>
            <a:ext cx="8551332" cy="5142442"/>
          </a:xfrm>
        </p:spPr>
        <p:txBody>
          <a:bodyPr/>
          <a:lstStyle/>
          <a:p>
            <a:r>
              <a:rPr lang="en-US" dirty="0" smtClean="0"/>
              <a:t>Domain-specific applications</a:t>
            </a:r>
          </a:p>
          <a:p>
            <a:pPr lvl="1"/>
            <a:r>
              <a:rPr lang="en-US" dirty="0" err="1" smtClean="0"/>
              <a:t>Lustre</a:t>
            </a:r>
            <a:r>
              <a:rPr lang="en-US" dirty="0"/>
              <a:t>/</a:t>
            </a:r>
            <a:r>
              <a:rPr lang="en-US" dirty="0" smtClean="0"/>
              <a:t>GPFS (high-speed parallel file system)</a:t>
            </a:r>
          </a:p>
          <a:p>
            <a:pPr lvl="1"/>
            <a:r>
              <a:rPr lang="en-US" dirty="0" err="1" smtClean="0"/>
              <a:t>GridFTP</a:t>
            </a:r>
            <a:r>
              <a:rPr lang="en-US" dirty="0"/>
              <a:t>/</a:t>
            </a:r>
            <a:r>
              <a:rPr lang="en-US" dirty="0" smtClean="0"/>
              <a:t>FTD (high-speed data transfer)</a:t>
            </a:r>
          </a:p>
          <a:p>
            <a:pPr lvl="1"/>
            <a:r>
              <a:rPr lang="en-US" dirty="0" err="1" smtClean="0"/>
              <a:t>XRootD</a:t>
            </a:r>
            <a:r>
              <a:rPr lang="en-US" dirty="0" smtClean="0"/>
              <a:t> (discipline-specific tools)</a:t>
            </a:r>
          </a:p>
          <a:p>
            <a:endParaRPr lang="en-US" dirty="0"/>
          </a:p>
        </p:txBody>
      </p:sp>
    </p:spTree>
    <p:extLst>
      <p:ext uri="{BB962C8B-B14F-4D97-AF65-F5344CB8AC3E}">
        <p14:creationId xmlns:p14="http://schemas.microsoft.com/office/powerpoint/2010/main" val="29137494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Insight #1 of Science DMZ</a:t>
            </a:r>
            <a:endParaRPr lang="en-US" sz="4000" dirty="0"/>
          </a:p>
        </p:txBody>
      </p:sp>
      <p:sp>
        <p:nvSpPr>
          <p:cNvPr id="3" name="Content Placeholder 2"/>
          <p:cNvSpPr>
            <a:spLocks noGrp="1"/>
          </p:cNvSpPr>
          <p:nvPr>
            <p:ph idx="1"/>
          </p:nvPr>
        </p:nvSpPr>
        <p:spPr>
          <a:xfrm>
            <a:off x="304801" y="1190625"/>
            <a:ext cx="8551332" cy="5142442"/>
          </a:xfrm>
        </p:spPr>
        <p:txBody>
          <a:bodyPr/>
          <a:lstStyle/>
          <a:p>
            <a:r>
              <a:rPr lang="en-US" dirty="0" smtClean="0"/>
              <a:t>Domain-specific applications</a:t>
            </a:r>
          </a:p>
          <a:p>
            <a:pPr lvl="1"/>
            <a:r>
              <a:rPr lang="en-US" dirty="0" err="1" smtClean="0"/>
              <a:t>Lustre</a:t>
            </a:r>
            <a:r>
              <a:rPr lang="en-US" dirty="0"/>
              <a:t>/</a:t>
            </a:r>
            <a:r>
              <a:rPr lang="en-US" dirty="0" smtClean="0"/>
              <a:t>GPFS (high-speed parallel file system)</a:t>
            </a:r>
          </a:p>
          <a:p>
            <a:pPr lvl="1"/>
            <a:r>
              <a:rPr lang="en-US" dirty="0" err="1" smtClean="0"/>
              <a:t>GridFTP</a:t>
            </a:r>
            <a:r>
              <a:rPr lang="en-US" dirty="0"/>
              <a:t>/</a:t>
            </a:r>
            <a:r>
              <a:rPr lang="en-US" dirty="0" smtClean="0"/>
              <a:t>FTD (high-speed data transfer)</a:t>
            </a:r>
          </a:p>
          <a:p>
            <a:pPr lvl="1"/>
            <a:r>
              <a:rPr lang="en-US" dirty="0" err="1" smtClean="0"/>
              <a:t>XRootD</a:t>
            </a:r>
            <a:r>
              <a:rPr lang="en-US" dirty="0" smtClean="0"/>
              <a:t> (discipline-specific tools)</a:t>
            </a:r>
          </a:p>
          <a:p>
            <a:endParaRPr lang="en-US" dirty="0"/>
          </a:p>
        </p:txBody>
      </p:sp>
      <p:sp>
        <p:nvSpPr>
          <p:cNvPr id="4" name="Rounded Rectangle 3"/>
          <p:cNvSpPr/>
          <p:nvPr/>
        </p:nvSpPr>
        <p:spPr>
          <a:xfrm>
            <a:off x="1236136" y="3794301"/>
            <a:ext cx="6519332" cy="1217965"/>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smtClean="0">
                <a:solidFill>
                  <a:srgbClr val="FFFFFF"/>
                </a:solidFill>
              </a:rPr>
              <a:t>Baseline of what traffic should be deemed as benign</a:t>
            </a:r>
            <a:endParaRPr lang="en-US" sz="2800" b="1" dirty="0">
              <a:solidFill>
                <a:srgbClr val="FFFFFF"/>
              </a:solidFill>
            </a:endParaRPr>
          </a:p>
        </p:txBody>
      </p:sp>
    </p:spTree>
    <p:extLst>
      <p:ext uri="{BB962C8B-B14F-4D97-AF65-F5344CB8AC3E}">
        <p14:creationId xmlns:p14="http://schemas.microsoft.com/office/powerpoint/2010/main" val="17999407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Insight #1 of Science DMZ</a:t>
            </a:r>
            <a:endParaRPr lang="en-US" sz="4000" dirty="0"/>
          </a:p>
        </p:txBody>
      </p:sp>
      <p:sp>
        <p:nvSpPr>
          <p:cNvPr id="3" name="Content Placeholder 2"/>
          <p:cNvSpPr>
            <a:spLocks noGrp="1"/>
          </p:cNvSpPr>
          <p:nvPr>
            <p:ph idx="1"/>
          </p:nvPr>
        </p:nvSpPr>
        <p:spPr>
          <a:xfrm>
            <a:off x="304801" y="1190625"/>
            <a:ext cx="8551332" cy="5142442"/>
          </a:xfrm>
        </p:spPr>
        <p:txBody>
          <a:bodyPr/>
          <a:lstStyle/>
          <a:p>
            <a:r>
              <a:rPr lang="en-US" dirty="0" smtClean="0"/>
              <a:t>Domain-specific applications</a:t>
            </a:r>
          </a:p>
          <a:p>
            <a:pPr lvl="1"/>
            <a:r>
              <a:rPr lang="en-US" dirty="0" err="1" smtClean="0"/>
              <a:t>Lustre</a:t>
            </a:r>
            <a:r>
              <a:rPr lang="en-US" dirty="0"/>
              <a:t>/</a:t>
            </a:r>
            <a:r>
              <a:rPr lang="en-US" dirty="0" smtClean="0"/>
              <a:t>GPFS (high-speed parallel file system)</a:t>
            </a:r>
          </a:p>
          <a:p>
            <a:pPr lvl="1"/>
            <a:r>
              <a:rPr lang="en-US" dirty="0" err="1" smtClean="0"/>
              <a:t>GridFTP</a:t>
            </a:r>
            <a:r>
              <a:rPr lang="en-US" dirty="0"/>
              <a:t>/</a:t>
            </a:r>
            <a:r>
              <a:rPr lang="en-US" dirty="0" smtClean="0"/>
              <a:t>FTD (high-speed data transfer)</a:t>
            </a:r>
          </a:p>
          <a:p>
            <a:pPr lvl="1"/>
            <a:r>
              <a:rPr lang="en-US" dirty="0" err="1" smtClean="0"/>
              <a:t>XRootD</a:t>
            </a:r>
            <a:r>
              <a:rPr lang="en-US" dirty="0" smtClean="0"/>
              <a:t> (discipline-specific tools)</a:t>
            </a:r>
          </a:p>
          <a:p>
            <a:endParaRPr lang="en-US" dirty="0"/>
          </a:p>
        </p:txBody>
      </p:sp>
      <p:sp>
        <p:nvSpPr>
          <p:cNvPr id="4" name="Rounded Rectangle 3"/>
          <p:cNvSpPr/>
          <p:nvPr/>
        </p:nvSpPr>
        <p:spPr>
          <a:xfrm>
            <a:off x="1236136" y="3794301"/>
            <a:ext cx="6519332" cy="1217965"/>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smtClean="0">
                <a:solidFill>
                  <a:srgbClr val="FFFFFF"/>
                </a:solidFill>
              </a:rPr>
              <a:t>Baseline of what traffic should be deemed as benign</a:t>
            </a:r>
            <a:endParaRPr lang="en-US" sz="2800" b="1" dirty="0">
              <a:solidFill>
                <a:srgbClr val="FFFFFF"/>
              </a:solidFill>
            </a:endParaRPr>
          </a:p>
        </p:txBody>
      </p:sp>
      <p:sp>
        <p:nvSpPr>
          <p:cNvPr id="5" name="Rounded Rectangle 4"/>
          <p:cNvSpPr/>
          <p:nvPr/>
        </p:nvSpPr>
        <p:spPr>
          <a:xfrm>
            <a:off x="1998132" y="5740400"/>
            <a:ext cx="4792133" cy="795867"/>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smtClean="0">
                <a:solidFill>
                  <a:srgbClr val="FFFFFF"/>
                </a:solidFill>
              </a:rPr>
              <a:t>Model of benign traffic</a:t>
            </a:r>
            <a:endParaRPr lang="en-US" sz="2800" b="1" dirty="0">
              <a:solidFill>
                <a:srgbClr val="FFFFFF"/>
              </a:solidFill>
            </a:endParaRPr>
          </a:p>
        </p:txBody>
      </p:sp>
      <p:sp>
        <p:nvSpPr>
          <p:cNvPr id="6" name="Down Arrow 5"/>
          <p:cNvSpPr/>
          <p:nvPr/>
        </p:nvSpPr>
        <p:spPr bwMode="auto">
          <a:xfrm>
            <a:off x="4114799" y="5012268"/>
            <a:ext cx="575734" cy="7620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7" name="TextBox 6"/>
          <p:cNvSpPr txBox="1"/>
          <p:nvPr/>
        </p:nvSpPr>
        <p:spPr>
          <a:xfrm>
            <a:off x="4842932" y="5215467"/>
            <a:ext cx="3377773" cy="400110"/>
          </a:xfrm>
          <a:prstGeom prst="rect">
            <a:avLst/>
          </a:prstGeom>
          <a:noFill/>
        </p:spPr>
        <p:txBody>
          <a:bodyPr wrap="none" rtlCol="0">
            <a:spAutoFit/>
          </a:bodyPr>
          <a:lstStyle/>
          <a:p>
            <a:r>
              <a:rPr lang="en-US" sz="2000" b="1" dirty="0" smtClean="0"/>
              <a:t>Side-Channel Analysis</a:t>
            </a:r>
            <a:endParaRPr lang="en-US" sz="2000" b="1" dirty="0"/>
          </a:p>
        </p:txBody>
      </p:sp>
    </p:spTree>
    <p:extLst>
      <p:ext uri="{BB962C8B-B14F-4D97-AF65-F5344CB8AC3E}">
        <p14:creationId xmlns:p14="http://schemas.microsoft.com/office/powerpoint/2010/main" val="455950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Modeling Network Protocols</a:t>
            </a:r>
            <a:endParaRPr lang="en-US" sz="4000" dirty="0"/>
          </a:p>
        </p:txBody>
      </p:sp>
      <p:sp>
        <p:nvSpPr>
          <p:cNvPr id="3" name="Content Placeholder 2"/>
          <p:cNvSpPr>
            <a:spLocks noGrp="1"/>
          </p:cNvSpPr>
          <p:nvPr>
            <p:ph idx="1"/>
          </p:nvPr>
        </p:nvSpPr>
        <p:spPr>
          <a:xfrm>
            <a:off x="304801" y="1190625"/>
            <a:ext cx="8551332" cy="4346575"/>
          </a:xfrm>
        </p:spPr>
        <p:txBody>
          <a:bodyPr/>
          <a:lstStyle/>
          <a:p>
            <a:r>
              <a:rPr lang="en-US" dirty="0"/>
              <a:t>N</a:t>
            </a:r>
            <a:r>
              <a:rPr lang="en-US" dirty="0" smtClean="0"/>
              <a:t>etwork protocol modeling via Hidden Markov Models (HMMs)</a:t>
            </a:r>
          </a:p>
          <a:p>
            <a:pPr lvl="1"/>
            <a:r>
              <a:rPr lang="en-US" dirty="0" smtClean="0"/>
              <a:t>C. Lu, </a:t>
            </a:r>
            <a:r>
              <a:rPr lang="en-US" dirty="0"/>
              <a:t>et al. </a:t>
            </a:r>
            <a:r>
              <a:rPr lang="en-US" dirty="0" smtClean="0"/>
              <a:t>“A </a:t>
            </a:r>
            <a:r>
              <a:rPr lang="en-US" dirty="0"/>
              <a:t>normalized statistical metric space for hidden </a:t>
            </a:r>
            <a:r>
              <a:rPr lang="en-US" dirty="0" err="1"/>
              <a:t>markov</a:t>
            </a:r>
            <a:r>
              <a:rPr lang="en-US" dirty="0"/>
              <a:t> models</a:t>
            </a:r>
            <a:r>
              <a:rPr lang="en-US" dirty="0" smtClean="0"/>
              <a:t>.” </a:t>
            </a:r>
          </a:p>
          <a:p>
            <a:pPr lvl="1"/>
            <a:r>
              <a:rPr lang="en-US" dirty="0" smtClean="0"/>
              <a:t>L. Yu, et al</a:t>
            </a:r>
            <a:r>
              <a:rPr lang="en-US" dirty="0"/>
              <a:t>. </a:t>
            </a:r>
            <a:r>
              <a:rPr lang="en-US" dirty="0" smtClean="0"/>
              <a:t>“Inferring </a:t>
            </a:r>
            <a:r>
              <a:rPr lang="en-US" dirty="0"/>
              <a:t>statistically significant hidden </a:t>
            </a:r>
            <a:r>
              <a:rPr lang="en-US" dirty="0" err="1"/>
              <a:t>markov</a:t>
            </a:r>
            <a:r>
              <a:rPr lang="en-US" dirty="0"/>
              <a:t> models</a:t>
            </a:r>
            <a:r>
              <a:rPr lang="en-US" dirty="0" smtClean="0"/>
              <a:t>.”</a:t>
            </a:r>
          </a:p>
          <a:p>
            <a:pPr lvl="1"/>
            <a:r>
              <a:rPr lang="en-US" dirty="0" smtClean="0"/>
              <a:t>X. </a:t>
            </a:r>
            <a:r>
              <a:rPr lang="en-US" dirty="0" err="1" smtClean="0"/>
              <a:t>Zhong</a:t>
            </a:r>
            <a:r>
              <a:rPr lang="en-US" dirty="0"/>
              <a:t>, et al. </a:t>
            </a:r>
            <a:r>
              <a:rPr lang="en-US" dirty="0" smtClean="0"/>
              <a:t>“Side </a:t>
            </a:r>
            <a:r>
              <a:rPr lang="en-US" dirty="0"/>
              <a:t>channel analysis of multiple </a:t>
            </a:r>
            <a:r>
              <a:rPr lang="en-US" dirty="0" err="1"/>
              <a:t>pmu</a:t>
            </a:r>
            <a:r>
              <a:rPr lang="en-US" dirty="0"/>
              <a:t> data in electric power systems</a:t>
            </a:r>
            <a:r>
              <a:rPr lang="en-US" dirty="0" smtClean="0"/>
              <a:t>.”</a:t>
            </a:r>
          </a:p>
          <a:p>
            <a:endParaRPr lang="en-US" dirty="0"/>
          </a:p>
        </p:txBody>
      </p:sp>
      <p:sp>
        <p:nvSpPr>
          <p:cNvPr id="8" name="Rounded Rectangle 7"/>
          <p:cNvSpPr/>
          <p:nvPr/>
        </p:nvSpPr>
        <p:spPr>
          <a:xfrm>
            <a:off x="660399" y="5435603"/>
            <a:ext cx="8009467" cy="1117599"/>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smtClean="0">
                <a:solidFill>
                  <a:srgbClr val="FFFFFF"/>
                </a:solidFill>
              </a:rPr>
              <a:t>It’s been proved feasible to model the network protocol by time intervals of packets</a:t>
            </a:r>
            <a:endParaRPr lang="en-US" sz="2800" b="1" dirty="0">
              <a:solidFill>
                <a:srgbClr val="FFFFFF"/>
              </a:solidFill>
            </a:endParaRPr>
          </a:p>
        </p:txBody>
      </p:sp>
    </p:spTree>
    <p:extLst>
      <p:ext uri="{BB962C8B-B14F-4D97-AF65-F5344CB8AC3E}">
        <p14:creationId xmlns:p14="http://schemas.microsoft.com/office/powerpoint/2010/main" val="26515806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dirty="0" smtClean="0"/>
              <a:t>Outline</a:t>
            </a:r>
            <a:endParaRPr lang="en-US" sz="4000" b="0" dirty="0"/>
          </a:p>
        </p:txBody>
      </p:sp>
      <p:sp>
        <p:nvSpPr>
          <p:cNvPr id="3" name="Content Placeholder 2"/>
          <p:cNvSpPr>
            <a:spLocks noGrp="1"/>
          </p:cNvSpPr>
          <p:nvPr>
            <p:ph idx="1"/>
          </p:nvPr>
        </p:nvSpPr>
        <p:spPr>
          <a:xfrm>
            <a:off x="321733" y="1190625"/>
            <a:ext cx="8534400" cy="5158831"/>
          </a:xfrm>
        </p:spPr>
        <p:txBody>
          <a:bodyPr/>
          <a:lstStyle/>
          <a:p>
            <a:r>
              <a:rPr lang="en-US" dirty="0" smtClean="0">
                <a:solidFill>
                  <a:srgbClr val="000000"/>
                </a:solidFill>
              </a:rPr>
              <a:t>Introduction </a:t>
            </a:r>
            <a:endParaRPr lang="en-US" dirty="0">
              <a:solidFill>
                <a:srgbClr val="000000"/>
              </a:solidFill>
            </a:endParaRPr>
          </a:p>
          <a:p>
            <a:r>
              <a:rPr lang="en-US" dirty="0" smtClean="0">
                <a:solidFill>
                  <a:srgbClr val="000000"/>
                </a:solidFill>
              </a:rPr>
              <a:t>Approach Overview</a:t>
            </a:r>
          </a:p>
          <a:p>
            <a:r>
              <a:rPr lang="en-US" dirty="0" smtClean="0">
                <a:solidFill>
                  <a:srgbClr val="000000"/>
                </a:solidFill>
              </a:rPr>
              <a:t>Lightweight Detection System Development</a:t>
            </a:r>
          </a:p>
          <a:p>
            <a:r>
              <a:rPr lang="en-US" dirty="0" smtClean="0">
                <a:solidFill>
                  <a:srgbClr val="000000"/>
                </a:solidFill>
              </a:rPr>
              <a:t>Evaluation</a:t>
            </a:r>
          </a:p>
        </p:txBody>
      </p:sp>
    </p:spTree>
    <p:extLst>
      <p:ext uri="{BB962C8B-B14F-4D97-AF65-F5344CB8AC3E}">
        <p14:creationId xmlns:p14="http://schemas.microsoft.com/office/powerpoint/2010/main" val="2050874215"/>
      </p:ext>
    </p:extLst>
  </p:cSld>
  <p:clrMapOvr>
    <a:masterClrMapping/>
  </p:clrMapOvr>
  <mc:AlternateContent xmlns:mc="http://schemas.openxmlformats.org/markup-compatibility/2006" xmlns:p14="http://schemas.microsoft.com/office/powerpoint/2010/main">
    <mc:Choice Requires="p14">
      <p:transition spd="slow" p14:dur="2000" advTm="19087"/>
    </mc:Choice>
    <mc:Fallback xmlns="">
      <p:transition xmlns:p14="http://schemas.microsoft.com/office/powerpoint/2010/main" spd="slow" advTm="19087"/>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Insight #2 of Science DMZ</a:t>
            </a:r>
            <a:endParaRPr lang="en-US" sz="4000" dirty="0"/>
          </a:p>
        </p:txBody>
      </p:sp>
      <p:sp>
        <p:nvSpPr>
          <p:cNvPr id="3" name="Content Placeholder 2"/>
          <p:cNvSpPr>
            <a:spLocks noGrp="1"/>
          </p:cNvSpPr>
          <p:nvPr>
            <p:ph idx="1"/>
          </p:nvPr>
        </p:nvSpPr>
        <p:spPr>
          <a:xfrm>
            <a:off x="304801" y="1190625"/>
            <a:ext cx="8551332" cy="5142442"/>
          </a:xfrm>
        </p:spPr>
        <p:txBody>
          <a:bodyPr/>
          <a:lstStyle/>
          <a:p>
            <a:r>
              <a:rPr lang="en-US" dirty="0" smtClean="0"/>
              <a:t>Elephant flows</a:t>
            </a:r>
          </a:p>
          <a:p>
            <a:pPr lvl="1"/>
            <a:r>
              <a:rPr lang="en-US" dirty="0" smtClean="0"/>
              <a:t>Size of flows is huge</a:t>
            </a:r>
          </a:p>
          <a:p>
            <a:pPr lvl="1"/>
            <a:r>
              <a:rPr lang="en-US" dirty="0" smtClean="0"/>
              <a:t>Duration of flows is long</a:t>
            </a:r>
          </a:p>
          <a:p>
            <a:pPr lvl="1"/>
            <a:endParaRPr lang="en-US" dirty="0"/>
          </a:p>
        </p:txBody>
      </p:sp>
    </p:spTree>
    <p:extLst>
      <p:ext uri="{BB962C8B-B14F-4D97-AF65-F5344CB8AC3E}">
        <p14:creationId xmlns:p14="http://schemas.microsoft.com/office/powerpoint/2010/main" val="6666610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Insight #2 of Science DMZ</a:t>
            </a:r>
            <a:endParaRPr lang="en-US" sz="4000" dirty="0"/>
          </a:p>
        </p:txBody>
      </p:sp>
      <p:sp>
        <p:nvSpPr>
          <p:cNvPr id="3" name="Content Placeholder 2"/>
          <p:cNvSpPr>
            <a:spLocks noGrp="1"/>
          </p:cNvSpPr>
          <p:nvPr>
            <p:ph idx="1"/>
          </p:nvPr>
        </p:nvSpPr>
        <p:spPr>
          <a:xfrm>
            <a:off x="304801" y="1190625"/>
            <a:ext cx="8551332" cy="5142442"/>
          </a:xfrm>
        </p:spPr>
        <p:txBody>
          <a:bodyPr/>
          <a:lstStyle/>
          <a:p>
            <a:r>
              <a:rPr lang="en-US" dirty="0" smtClean="0"/>
              <a:t>Elephant flows</a:t>
            </a:r>
          </a:p>
          <a:p>
            <a:pPr lvl="1"/>
            <a:r>
              <a:rPr lang="en-US" dirty="0" smtClean="0"/>
              <a:t>Size of flows is huge</a:t>
            </a:r>
          </a:p>
          <a:p>
            <a:pPr lvl="1"/>
            <a:r>
              <a:rPr lang="en-US" dirty="0" smtClean="0"/>
              <a:t>Duration of flows is long</a:t>
            </a:r>
          </a:p>
          <a:p>
            <a:pPr lvl="1"/>
            <a:endParaRPr lang="en-US" dirty="0"/>
          </a:p>
        </p:txBody>
      </p:sp>
      <p:sp>
        <p:nvSpPr>
          <p:cNvPr id="4" name="Rounded Rectangle 3"/>
          <p:cNvSpPr/>
          <p:nvPr/>
        </p:nvSpPr>
        <p:spPr>
          <a:xfrm>
            <a:off x="1286936" y="3235502"/>
            <a:ext cx="6519332" cy="1217965"/>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smtClean="0">
                <a:solidFill>
                  <a:srgbClr val="FFFFFF"/>
                </a:solidFill>
              </a:rPr>
              <a:t>Sufficient observation to infer HMMs for each flow </a:t>
            </a:r>
            <a:endParaRPr lang="en-US" sz="2800" b="1" dirty="0">
              <a:solidFill>
                <a:srgbClr val="FFFFFF"/>
              </a:solidFill>
            </a:endParaRPr>
          </a:p>
        </p:txBody>
      </p:sp>
      <p:sp>
        <p:nvSpPr>
          <p:cNvPr id="5" name="Rounded Rectangle 4"/>
          <p:cNvSpPr/>
          <p:nvPr/>
        </p:nvSpPr>
        <p:spPr>
          <a:xfrm>
            <a:off x="1320802" y="5233635"/>
            <a:ext cx="6519332" cy="1217965"/>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smtClean="0">
                <a:solidFill>
                  <a:srgbClr val="FFFFFF"/>
                </a:solidFill>
              </a:rPr>
              <a:t>Relatively “small” portion of traffic to analyze</a:t>
            </a:r>
            <a:endParaRPr lang="en-US" sz="2800" b="1" dirty="0">
              <a:solidFill>
                <a:srgbClr val="FFFFFF"/>
              </a:solidFill>
            </a:endParaRPr>
          </a:p>
        </p:txBody>
      </p:sp>
      <p:sp>
        <p:nvSpPr>
          <p:cNvPr id="7" name="Cross 6"/>
          <p:cNvSpPr>
            <a:spLocks noChangeAspect="1"/>
          </p:cNvSpPr>
          <p:nvPr/>
        </p:nvSpPr>
        <p:spPr>
          <a:xfrm>
            <a:off x="4419600" y="4597400"/>
            <a:ext cx="510583" cy="512064"/>
          </a:xfrm>
          <a:prstGeom prst="plus">
            <a:avLst>
              <a:gd name="adj" fmla="val 37308"/>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9662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Lightweight Detection System Design</a:t>
            </a:r>
            <a:endParaRPr lang="en-US" sz="4000" dirty="0"/>
          </a:p>
        </p:txBody>
      </p:sp>
      <p:grpSp>
        <p:nvGrpSpPr>
          <p:cNvPr id="84" name="Group 83"/>
          <p:cNvGrpSpPr/>
          <p:nvPr/>
        </p:nvGrpSpPr>
        <p:grpSpPr>
          <a:xfrm>
            <a:off x="286297" y="2574639"/>
            <a:ext cx="2235199" cy="854742"/>
            <a:chOff x="3826933" y="1320800"/>
            <a:chExt cx="2235199" cy="643467"/>
          </a:xfrm>
        </p:grpSpPr>
        <p:sp>
          <p:nvSpPr>
            <p:cNvPr id="85" name="Rectangle 84"/>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86" name="TextBox 85"/>
            <p:cNvSpPr txBox="1"/>
            <p:nvPr/>
          </p:nvSpPr>
          <p:spPr>
            <a:xfrm>
              <a:off x="3928534" y="1506259"/>
              <a:ext cx="2032000" cy="278041"/>
            </a:xfrm>
            <a:prstGeom prst="rect">
              <a:avLst/>
            </a:prstGeom>
            <a:noFill/>
          </p:spPr>
          <p:txBody>
            <a:bodyPr wrap="square" rtlCol="0">
              <a:spAutoFit/>
            </a:bodyPr>
            <a:lstStyle/>
            <a:p>
              <a:pPr algn="ctr"/>
              <a:r>
                <a:rPr lang="en-US" dirty="0" smtClean="0"/>
                <a:t>Offline Training</a:t>
              </a:r>
              <a:endParaRPr lang="en-US" dirty="0"/>
            </a:p>
          </p:txBody>
        </p:sp>
      </p:grpSp>
      <p:grpSp>
        <p:nvGrpSpPr>
          <p:cNvPr id="87" name="Group 86"/>
          <p:cNvGrpSpPr/>
          <p:nvPr/>
        </p:nvGrpSpPr>
        <p:grpSpPr>
          <a:xfrm>
            <a:off x="3043769" y="1985434"/>
            <a:ext cx="1727118" cy="618067"/>
            <a:chOff x="3674533" y="3657600"/>
            <a:chExt cx="1727118" cy="618067"/>
          </a:xfrm>
        </p:grpSpPr>
        <p:sp>
          <p:nvSpPr>
            <p:cNvPr id="88" name="Can 87"/>
            <p:cNvSpPr/>
            <p:nvPr/>
          </p:nvSpPr>
          <p:spPr bwMode="auto">
            <a:xfrm>
              <a:off x="3682999" y="3657600"/>
              <a:ext cx="1693334" cy="618067"/>
            </a:xfrm>
            <a:prstGeom prst="ca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89" name="TextBox 88"/>
            <p:cNvSpPr txBox="1"/>
            <p:nvPr/>
          </p:nvSpPr>
          <p:spPr>
            <a:xfrm>
              <a:off x="3674533" y="3877733"/>
              <a:ext cx="1727118" cy="369332"/>
            </a:xfrm>
            <a:prstGeom prst="rect">
              <a:avLst/>
            </a:prstGeom>
            <a:noFill/>
          </p:spPr>
          <p:txBody>
            <a:bodyPr wrap="none" rtlCol="0">
              <a:spAutoFit/>
            </a:bodyPr>
            <a:lstStyle/>
            <a:p>
              <a:r>
                <a:rPr lang="en-US" dirty="0" smtClean="0"/>
                <a:t>Symbol Table</a:t>
              </a:r>
              <a:endParaRPr lang="en-US" dirty="0"/>
            </a:p>
          </p:txBody>
        </p:sp>
      </p:grpSp>
      <p:grpSp>
        <p:nvGrpSpPr>
          <p:cNvPr id="90" name="Group 89"/>
          <p:cNvGrpSpPr/>
          <p:nvPr/>
        </p:nvGrpSpPr>
        <p:grpSpPr>
          <a:xfrm>
            <a:off x="3175000" y="3098800"/>
            <a:ext cx="1676400" cy="774700"/>
            <a:chOff x="3581400" y="4876800"/>
            <a:chExt cx="1676400" cy="774700"/>
          </a:xfrm>
        </p:grpSpPr>
        <p:sp>
          <p:nvSpPr>
            <p:cNvPr id="91" name="Cube 90"/>
            <p:cNvSpPr/>
            <p:nvPr/>
          </p:nvSpPr>
          <p:spPr bwMode="auto">
            <a:xfrm>
              <a:off x="3581400" y="48768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92" name="Cube 91"/>
            <p:cNvSpPr/>
            <p:nvPr/>
          </p:nvSpPr>
          <p:spPr bwMode="auto">
            <a:xfrm>
              <a:off x="3683000" y="49276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93" name="Cube 92"/>
            <p:cNvSpPr/>
            <p:nvPr/>
          </p:nvSpPr>
          <p:spPr bwMode="auto">
            <a:xfrm>
              <a:off x="3835400" y="50165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94" name="TextBox 93"/>
            <p:cNvSpPr txBox="1"/>
            <p:nvPr/>
          </p:nvSpPr>
          <p:spPr>
            <a:xfrm>
              <a:off x="4097869" y="5228167"/>
              <a:ext cx="867470" cy="369332"/>
            </a:xfrm>
            <a:prstGeom prst="rect">
              <a:avLst/>
            </a:prstGeom>
            <a:noFill/>
          </p:spPr>
          <p:txBody>
            <a:bodyPr wrap="none" rtlCol="0">
              <a:spAutoFit/>
            </a:bodyPr>
            <a:lstStyle/>
            <a:p>
              <a:r>
                <a:rPr lang="en-US" dirty="0" smtClean="0"/>
                <a:t>HMMs</a:t>
              </a:r>
              <a:endParaRPr lang="en-US" dirty="0"/>
            </a:p>
          </p:txBody>
        </p:sp>
      </p:grpSp>
      <p:cxnSp>
        <p:nvCxnSpPr>
          <p:cNvPr id="96" name="Straight Arrow Connector 95"/>
          <p:cNvCxnSpPr>
            <a:stCxn id="85" idx="3"/>
            <a:endCxn id="91" idx="2"/>
          </p:cNvCxnSpPr>
          <p:nvPr/>
        </p:nvCxnSpPr>
        <p:spPr bwMode="auto">
          <a:xfrm>
            <a:off x="2521496" y="3002010"/>
            <a:ext cx="653504" cy="49366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9" name="Straight Arrow Connector 98"/>
          <p:cNvCxnSpPr>
            <a:stCxn id="85" idx="3"/>
            <a:endCxn id="88" idx="2"/>
          </p:cNvCxnSpPr>
          <p:nvPr/>
        </p:nvCxnSpPr>
        <p:spPr bwMode="auto">
          <a:xfrm flipV="1">
            <a:off x="2521496" y="2294468"/>
            <a:ext cx="530739" cy="70754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101" name="Group 100"/>
          <p:cNvGrpSpPr/>
          <p:nvPr/>
        </p:nvGrpSpPr>
        <p:grpSpPr>
          <a:xfrm>
            <a:off x="5836197" y="2333339"/>
            <a:ext cx="2235199" cy="854742"/>
            <a:chOff x="3826933" y="1320800"/>
            <a:chExt cx="2235199" cy="643467"/>
          </a:xfrm>
        </p:grpSpPr>
        <p:sp>
          <p:nvSpPr>
            <p:cNvPr id="102" name="Rectangle 101"/>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03" name="TextBox 102"/>
            <p:cNvSpPr txBox="1"/>
            <p:nvPr/>
          </p:nvSpPr>
          <p:spPr>
            <a:xfrm>
              <a:off x="3877734" y="1525381"/>
              <a:ext cx="2177502" cy="278041"/>
            </a:xfrm>
            <a:prstGeom prst="rect">
              <a:avLst/>
            </a:prstGeom>
            <a:noFill/>
          </p:spPr>
          <p:txBody>
            <a:bodyPr wrap="square" rtlCol="0">
              <a:spAutoFit/>
            </a:bodyPr>
            <a:lstStyle/>
            <a:p>
              <a:pPr algn="ctr"/>
              <a:r>
                <a:rPr lang="en-US" dirty="0" smtClean="0"/>
                <a:t>Online Detection</a:t>
              </a:r>
              <a:endParaRPr lang="en-US" dirty="0"/>
            </a:p>
          </p:txBody>
        </p:sp>
      </p:grpSp>
      <p:cxnSp>
        <p:nvCxnSpPr>
          <p:cNvPr id="105" name="Straight Arrow Connector 104"/>
          <p:cNvCxnSpPr>
            <a:stCxn id="88" idx="4"/>
            <a:endCxn id="102" idx="1"/>
          </p:cNvCxnSpPr>
          <p:nvPr/>
        </p:nvCxnSpPr>
        <p:spPr bwMode="auto">
          <a:xfrm>
            <a:off x="4745569" y="2294468"/>
            <a:ext cx="1090628" cy="46624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7" name="Straight Arrow Connector 106"/>
          <p:cNvCxnSpPr>
            <a:stCxn id="93" idx="5"/>
          </p:cNvCxnSpPr>
          <p:nvPr/>
        </p:nvCxnSpPr>
        <p:spPr bwMode="auto">
          <a:xfrm flipV="1">
            <a:off x="4851400" y="2895600"/>
            <a:ext cx="965200" cy="58102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10" name="Straight Arrow Connector 109"/>
          <p:cNvCxnSpPr>
            <a:endCxn id="102" idx="0"/>
          </p:cNvCxnSpPr>
          <p:nvPr/>
        </p:nvCxnSpPr>
        <p:spPr bwMode="auto">
          <a:xfrm>
            <a:off x="6946900" y="1612900"/>
            <a:ext cx="6897" cy="72043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115" name="TextBox 114"/>
          <p:cNvSpPr txBox="1"/>
          <p:nvPr/>
        </p:nvSpPr>
        <p:spPr>
          <a:xfrm>
            <a:off x="6146800" y="1181100"/>
            <a:ext cx="2045865" cy="369332"/>
          </a:xfrm>
          <a:prstGeom prst="rect">
            <a:avLst/>
          </a:prstGeom>
          <a:noFill/>
        </p:spPr>
        <p:txBody>
          <a:bodyPr wrap="none" rtlCol="0">
            <a:spAutoFit/>
          </a:bodyPr>
          <a:lstStyle/>
          <a:p>
            <a:r>
              <a:rPr lang="en-US" dirty="0" smtClean="0"/>
              <a:t>Incoming Traffic</a:t>
            </a:r>
            <a:endParaRPr lang="en-US" dirty="0"/>
          </a:p>
        </p:txBody>
      </p:sp>
      <p:cxnSp>
        <p:nvCxnSpPr>
          <p:cNvPr id="120" name="Straight Arrow Connector 119"/>
          <p:cNvCxnSpPr>
            <a:stCxn id="102" idx="2"/>
            <a:endCxn id="122" idx="0"/>
          </p:cNvCxnSpPr>
          <p:nvPr/>
        </p:nvCxnSpPr>
        <p:spPr bwMode="auto">
          <a:xfrm>
            <a:off x="6953797" y="3188081"/>
            <a:ext cx="0" cy="101215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121" name="Group 120"/>
          <p:cNvGrpSpPr/>
          <p:nvPr/>
        </p:nvGrpSpPr>
        <p:grpSpPr>
          <a:xfrm>
            <a:off x="5836197" y="4200239"/>
            <a:ext cx="2235199" cy="854742"/>
            <a:chOff x="3826933" y="1320800"/>
            <a:chExt cx="2235199" cy="643467"/>
          </a:xfrm>
        </p:grpSpPr>
        <p:sp>
          <p:nvSpPr>
            <p:cNvPr id="122" name="Rectangle 121"/>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23" name="TextBox 122"/>
            <p:cNvSpPr txBox="1"/>
            <p:nvPr/>
          </p:nvSpPr>
          <p:spPr>
            <a:xfrm>
              <a:off x="3865034" y="1429773"/>
              <a:ext cx="2177502" cy="486571"/>
            </a:xfrm>
            <a:prstGeom prst="rect">
              <a:avLst/>
            </a:prstGeom>
            <a:noFill/>
          </p:spPr>
          <p:txBody>
            <a:bodyPr wrap="square" rtlCol="0">
              <a:spAutoFit/>
            </a:bodyPr>
            <a:lstStyle/>
            <a:p>
              <a:pPr algn="ctr"/>
              <a:r>
                <a:rPr lang="en-US" dirty="0" smtClean="0"/>
                <a:t>Flow </a:t>
              </a:r>
              <a:r>
                <a:rPr lang="en-US" dirty="0"/>
                <a:t>R</a:t>
              </a:r>
              <a:r>
                <a:rPr lang="en-US" dirty="0" smtClean="0"/>
                <a:t>ule </a:t>
              </a:r>
              <a:r>
                <a:rPr lang="en-US" dirty="0"/>
                <a:t>M</a:t>
              </a:r>
              <a:r>
                <a:rPr lang="en-US" dirty="0" smtClean="0"/>
                <a:t>anagement</a:t>
              </a:r>
              <a:endParaRPr lang="en-US" dirty="0"/>
            </a:p>
          </p:txBody>
        </p:sp>
      </p:grpSp>
      <p:sp>
        <p:nvSpPr>
          <p:cNvPr id="125" name="TextBox 124"/>
          <p:cNvSpPr txBox="1"/>
          <p:nvPr/>
        </p:nvSpPr>
        <p:spPr>
          <a:xfrm>
            <a:off x="6883400" y="3327400"/>
            <a:ext cx="1524000" cy="646331"/>
          </a:xfrm>
          <a:prstGeom prst="rect">
            <a:avLst/>
          </a:prstGeom>
          <a:noFill/>
        </p:spPr>
        <p:txBody>
          <a:bodyPr wrap="square" rtlCol="0">
            <a:spAutoFit/>
          </a:bodyPr>
          <a:lstStyle/>
          <a:p>
            <a:pPr algn="ctr"/>
            <a:r>
              <a:rPr lang="en-US" dirty="0" smtClean="0"/>
              <a:t>Detection Results</a:t>
            </a:r>
            <a:endParaRPr lang="en-US" dirty="0"/>
          </a:p>
        </p:txBody>
      </p:sp>
      <p:cxnSp>
        <p:nvCxnSpPr>
          <p:cNvPr id="126" name="Straight Arrow Connector 125"/>
          <p:cNvCxnSpPr/>
          <p:nvPr/>
        </p:nvCxnSpPr>
        <p:spPr bwMode="auto">
          <a:xfrm flipH="1">
            <a:off x="6949440" y="5054981"/>
            <a:ext cx="4358" cy="919099"/>
          </a:xfrm>
          <a:prstGeom prst="straightConnector1">
            <a:avLst/>
          </a:prstGeom>
          <a:solidFill>
            <a:schemeClr val="accent1"/>
          </a:solidFill>
          <a:ln w="38100" cap="flat" cmpd="sng" algn="ctr">
            <a:solidFill>
              <a:schemeClr val="tx1"/>
            </a:solidFill>
            <a:prstDash val="dash"/>
            <a:round/>
            <a:headEnd type="none" w="med" len="med"/>
            <a:tailEnd type="triangle"/>
          </a:ln>
          <a:effectLst/>
        </p:spPr>
      </p:cxnSp>
      <p:sp>
        <p:nvSpPr>
          <p:cNvPr id="130" name="TextBox 129"/>
          <p:cNvSpPr txBox="1"/>
          <p:nvPr/>
        </p:nvSpPr>
        <p:spPr>
          <a:xfrm>
            <a:off x="5168901" y="5207000"/>
            <a:ext cx="1689100" cy="646331"/>
          </a:xfrm>
          <a:prstGeom prst="rect">
            <a:avLst/>
          </a:prstGeom>
          <a:noFill/>
        </p:spPr>
        <p:txBody>
          <a:bodyPr wrap="square" rtlCol="0">
            <a:spAutoFit/>
          </a:bodyPr>
          <a:lstStyle/>
          <a:p>
            <a:pPr algn="ctr"/>
            <a:r>
              <a:rPr lang="en-US" dirty="0" smtClean="0"/>
              <a:t>Flow Rule Update</a:t>
            </a:r>
            <a:endParaRPr lang="en-US" dirty="0"/>
          </a:p>
        </p:txBody>
      </p:sp>
    </p:spTree>
    <p:extLst>
      <p:ext uri="{BB962C8B-B14F-4D97-AF65-F5344CB8AC3E}">
        <p14:creationId xmlns:p14="http://schemas.microsoft.com/office/powerpoint/2010/main" val="24566862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Offline Training Process</a:t>
            </a:r>
            <a:endParaRPr lang="en-US" sz="4000" dirty="0"/>
          </a:p>
        </p:txBody>
      </p:sp>
      <p:grpSp>
        <p:nvGrpSpPr>
          <p:cNvPr id="10" name="Group 9"/>
          <p:cNvGrpSpPr/>
          <p:nvPr/>
        </p:nvGrpSpPr>
        <p:grpSpPr>
          <a:xfrm>
            <a:off x="780981" y="1024471"/>
            <a:ext cx="2235199" cy="643467"/>
            <a:chOff x="3826933" y="1320800"/>
            <a:chExt cx="2235199" cy="643467"/>
          </a:xfrm>
        </p:grpSpPr>
        <p:sp>
          <p:nvSpPr>
            <p:cNvPr id="8" name="Rectangle 7"/>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9" name="TextBox 8"/>
            <p:cNvSpPr txBox="1"/>
            <p:nvPr/>
          </p:nvSpPr>
          <p:spPr>
            <a:xfrm>
              <a:off x="3911600" y="1439334"/>
              <a:ext cx="2096923" cy="369332"/>
            </a:xfrm>
            <a:prstGeom prst="rect">
              <a:avLst/>
            </a:prstGeom>
            <a:noFill/>
          </p:spPr>
          <p:txBody>
            <a:bodyPr wrap="none" rtlCol="0">
              <a:spAutoFit/>
            </a:bodyPr>
            <a:lstStyle/>
            <a:p>
              <a:r>
                <a:rPr lang="en-US" dirty="0" smtClean="0"/>
                <a:t>Traffic Capturing</a:t>
              </a:r>
              <a:endParaRPr lang="en-US" dirty="0"/>
            </a:p>
          </p:txBody>
        </p:sp>
      </p:grpSp>
      <p:grpSp>
        <p:nvGrpSpPr>
          <p:cNvPr id="11" name="Group 10"/>
          <p:cNvGrpSpPr/>
          <p:nvPr/>
        </p:nvGrpSpPr>
        <p:grpSpPr>
          <a:xfrm>
            <a:off x="768897" y="1990439"/>
            <a:ext cx="2235199" cy="854742"/>
            <a:chOff x="3826933" y="1320800"/>
            <a:chExt cx="2235199" cy="643467"/>
          </a:xfrm>
        </p:grpSpPr>
        <p:sp>
          <p:nvSpPr>
            <p:cNvPr id="12" name="Rectangle 11"/>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3" name="TextBox 12"/>
            <p:cNvSpPr txBox="1"/>
            <p:nvPr/>
          </p:nvSpPr>
          <p:spPr>
            <a:xfrm>
              <a:off x="3979334" y="1401090"/>
              <a:ext cx="2032000" cy="486571"/>
            </a:xfrm>
            <a:prstGeom prst="rect">
              <a:avLst/>
            </a:prstGeom>
            <a:noFill/>
          </p:spPr>
          <p:txBody>
            <a:bodyPr wrap="square" rtlCol="0">
              <a:spAutoFit/>
            </a:bodyPr>
            <a:lstStyle/>
            <a:p>
              <a:pPr algn="ctr"/>
              <a:r>
                <a:rPr lang="en-US" dirty="0" smtClean="0"/>
                <a:t>Extracting Time Intervals</a:t>
              </a:r>
              <a:endParaRPr lang="en-US" dirty="0"/>
            </a:p>
          </p:txBody>
        </p:sp>
      </p:grpSp>
      <p:grpSp>
        <p:nvGrpSpPr>
          <p:cNvPr id="14" name="Group 13"/>
          <p:cNvGrpSpPr/>
          <p:nvPr/>
        </p:nvGrpSpPr>
        <p:grpSpPr>
          <a:xfrm>
            <a:off x="772038" y="3188147"/>
            <a:ext cx="2235199" cy="854742"/>
            <a:chOff x="3826933" y="1320800"/>
            <a:chExt cx="2235199" cy="643467"/>
          </a:xfrm>
        </p:grpSpPr>
        <p:sp>
          <p:nvSpPr>
            <p:cNvPr id="15" name="Rectangle 14"/>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6" name="TextBox 15"/>
            <p:cNvSpPr txBox="1"/>
            <p:nvPr/>
          </p:nvSpPr>
          <p:spPr>
            <a:xfrm>
              <a:off x="3979334" y="1464830"/>
              <a:ext cx="2032000" cy="278041"/>
            </a:xfrm>
            <a:prstGeom prst="rect">
              <a:avLst/>
            </a:prstGeom>
            <a:noFill/>
          </p:spPr>
          <p:txBody>
            <a:bodyPr wrap="square" rtlCol="0">
              <a:spAutoFit/>
            </a:bodyPr>
            <a:lstStyle/>
            <a:p>
              <a:pPr algn="ctr"/>
              <a:r>
                <a:rPr lang="en-US" dirty="0" smtClean="0"/>
                <a:t>Symbolization</a:t>
              </a:r>
              <a:endParaRPr lang="en-US" dirty="0"/>
            </a:p>
          </p:txBody>
        </p:sp>
      </p:grpSp>
      <p:grpSp>
        <p:nvGrpSpPr>
          <p:cNvPr id="17" name="Group 16"/>
          <p:cNvGrpSpPr/>
          <p:nvPr/>
        </p:nvGrpSpPr>
        <p:grpSpPr>
          <a:xfrm>
            <a:off x="814373" y="4376916"/>
            <a:ext cx="2235199" cy="854742"/>
            <a:chOff x="3826933" y="1320800"/>
            <a:chExt cx="2235199" cy="643467"/>
          </a:xfrm>
        </p:grpSpPr>
        <p:sp>
          <p:nvSpPr>
            <p:cNvPr id="18" name="Rectangle 17"/>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9" name="TextBox 18"/>
            <p:cNvSpPr txBox="1"/>
            <p:nvPr/>
          </p:nvSpPr>
          <p:spPr>
            <a:xfrm>
              <a:off x="3928534" y="1490326"/>
              <a:ext cx="2032000" cy="278041"/>
            </a:xfrm>
            <a:prstGeom prst="rect">
              <a:avLst/>
            </a:prstGeom>
            <a:noFill/>
          </p:spPr>
          <p:txBody>
            <a:bodyPr wrap="square" rtlCol="0">
              <a:spAutoFit/>
            </a:bodyPr>
            <a:lstStyle/>
            <a:p>
              <a:pPr algn="ctr"/>
              <a:r>
                <a:rPr lang="en-US" dirty="0" smtClean="0"/>
                <a:t>Inferring HMMs</a:t>
              </a:r>
              <a:endParaRPr lang="en-US" dirty="0"/>
            </a:p>
          </p:txBody>
        </p:sp>
      </p:grpSp>
      <p:cxnSp>
        <p:nvCxnSpPr>
          <p:cNvPr id="33" name="Straight Arrow Connector 32"/>
          <p:cNvCxnSpPr>
            <a:stCxn id="8" idx="2"/>
            <a:endCxn id="12" idx="0"/>
          </p:cNvCxnSpPr>
          <p:nvPr/>
        </p:nvCxnSpPr>
        <p:spPr bwMode="auto">
          <a:xfrm flipH="1">
            <a:off x="1886497" y="1667938"/>
            <a:ext cx="12084" cy="32250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5" name="Straight Arrow Connector 34"/>
          <p:cNvCxnSpPr>
            <a:stCxn id="12" idx="2"/>
            <a:endCxn id="15" idx="0"/>
          </p:cNvCxnSpPr>
          <p:nvPr/>
        </p:nvCxnSpPr>
        <p:spPr bwMode="auto">
          <a:xfrm>
            <a:off x="1886497" y="2845181"/>
            <a:ext cx="3141" cy="342966"/>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7" name="Straight Arrow Connector 36"/>
          <p:cNvCxnSpPr>
            <a:stCxn id="15" idx="2"/>
          </p:cNvCxnSpPr>
          <p:nvPr/>
        </p:nvCxnSpPr>
        <p:spPr bwMode="auto">
          <a:xfrm>
            <a:off x="1889638" y="4042889"/>
            <a:ext cx="2662" cy="38517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40" name="Group 39"/>
          <p:cNvGrpSpPr/>
          <p:nvPr/>
        </p:nvGrpSpPr>
        <p:grpSpPr>
          <a:xfrm>
            <a:off x="3450169" y="3318934"/>
            <a:ext cx="1727118" cy="618067"/>
            <a:chOff x="3674533" y="3657600"/>
            <a:chExt cx="1727118" cy="618067"/>
          </a:xfrm>
        </p:grpSpPr>
        <p:sp>
          <p:nvSpPr>
            <p:cNvPr id="38" name="Can 37"/>
            <p:cNvSpPr/>
            <p:nvPr/>
          </p:nvSpPr>
          <p:spPr bwMode="auto">
            <a:xfrm>
              <a:off x="3682999" y="3657600"/>
              <a:ext cx="1693334" cy="618067"/>
            </a:xfrm>
            <a:prstGeom prst="ca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39" name="TextBox 38"/>
            <p:cNvSpPr txBox="1"/>
            <p:nvPr/>
          </p:nvSpPr>
          <p:spPr>
            <a:xfrm>
              <a:off x="3674533" y="3877733"/>
              <a:ext cx="1727118" cy="369332"/>
            </a:xfrm>
            <a:prstGeom prst="rect">
              <a:avLst/>
            </a:prstGeom>
            <a:noFill/>
          </p:spPr>
          <p:txBody>
            <a:bodyPr wrap="none" rtlCol="0">
              <a:spAutoFit/>
            </a:bodyPr>
            <a:lstStyle/>
            <a:p>
              <a:r>
                <a:rPr lang="en-US" dirty="0" smtClean="0"/>
                <a:t>Symbol Table</a:t>
              </a:r>
              <a:endParaRPr lang="en-US" dirty="0"/>
            </a:p>
          </p:txBody>
        </p:sp>
      </p:grpSp>
      <p:cxnSp>
        <p:nvCxnSpPr>
          <p:cNvPr id="42" name="Straight Arrow Connector 41"/>
          <p:cNvCxnSpPr>
            <a:stCxn id="15" idx="3"/>
            <a:endCxn id="38" idx="2"/>
          </p:cNvCxnSpPr>
          <p:nvPr/>
        </p:nvCxnSpPr>
        <p:spPr bwMode="auto">
          <a:xfrm>
            <a:off x="3007237" y="3615518"/>
            <a:ext cx="451398" cy="1245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57" name="Group 56"/>
          <p:cNvGrpSpPr/>
          <p:nvPr/>
        </p:nvGrpSpPr>
        <p:grpSpPr>
          <a:xfrm>
            <a:off x="3581400" y="4432300"/>
            <a:ext cx="1676400" cy="774700"/>
            <a:chOff x="3581400" y="4876800"/>
            <a:chExt cx="1676400" cy="774700"/>
          </a:xfrm>
        </p:grpSpPr>
        <p:sp>
          <p:nvSpPr>
            <p:cNvPr id="52" name="Cube 51"/>
            <p:cNvSpPr/>
            <p:nvPr/>
          </p:nvSpPr>
          <p:spPr bwMode="auto">
            <a:xfrm>
              <a:off x="3581400" y="48768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53" name="Cube 52"/>
            <p:cNvSpPr/>
            <p:nvPr/>
          </p:nvSpPr>
          <p:spPr bwMode="auto">
            <a:xfrm>
              <a:off x="3683000" y="49276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54" name="Cube 53"/>
            <p:cNvSpPr/>
            <p:nvPr/>
          </p:nvSpPr>
          <p:spPr bwMode="auto">
            <a:xfrm>
              <a:off x="3835400" y="50165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56" name="TextBox 55"/>
            <p:cNvSpPr txBox="1"/>
            <p:nvPr/>
          </p:nvSpPr>
          <p:spPr>
            <a:xfrm>
              <a:off x="4097869" y="5228167"/>
              <a:ext cx="867470" cy="369332"/>
            </a:xfrm>
            <a:prstGeom prst="rect">
              <a:avLst/>
            </a:prstGeom>
            <a:noFill/>
          </p:spPr>
          <p:txBody>
            <a:bodyPr wrap="none" rtlCol="0">
              <a:spAutoFit/>
            </a:bodyPr>
            <a:lstStyle/>
            <a:p>
              <a:r>
                <a:rPr lang="en-US" dirty="0" smtClean="0"/>
                <a:t>HMMs</a:t>
              </a:r>
              <a:endParaRPr lang="en-US" dirty="0"/>
            </a:p>
          </p:txBody>
        </p:sp>
      </p:grpSp>
      <p:cxnSp>
        <p:nvCxnSpPr>
          <p:cNvPr id="59" name="Straight Arrow Connector 58"/>
          <p:cNvCxnSpPr>
            <a:stCxn id="18" idx="3"/>
            <a:endCxn id="52" idx="2"/>
          </p:cNvCxnSpPr>
          <p:nvPr/>
        </p:nvCxnSpPr>
        <p:spPr bwMode="auto">
          <a:xfrm>
            <a:off x="3049572" y="4804287"/>
            <a:ext cx="531828" cy="248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66331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Online Detection Process</a:t>
            </a:r>
            <a:endParaRPr lang="en-US" sz="4000" dirty="0"/>
          </a:p>
        </p:txBody>
      </p:sp>
      <p:grpSp>
        <p:nvGrpSpPr>
          <p:cNvPr id="10" name="Group 9"/>
          <p:cNvGrpSpPr/>
          <p:nvPr/>
        </p:nvGrpSpPr>
        <p:grpSpPr>
          <a:xfrm>
            <a:off x="780981" y="1024471"/>
            <a:ext cx="2235199" cy="643467"/>
            <a:chOff x="3826933" y="1320800"/>
            <a:chExt cx="2235199" cy="643467"/>
          </a:xfrm>
        </p:grpSpPr>
        <p:sp>
          <p:nvSpPr>
            <p:cNvPr id="8" name="Rectangle 7"/>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9" name="TextBox 8"/>
            <p:cNvSpPr txBox="1"/>
            <p:nvPr/>
          </p:nvSpPr>
          <p:spPr>
            <a:xfrm>
              <a:off x="3911600" y="1439334"/>
              <a:ext cx="2096923" cy="369332"/>
            </a:xfrm>
            <a:prstGeom prst="rect">
              <a:avLst/>
            </a:prstGeom>
            <a:noFill/>
          </p:spPr>
          <p:txBody>
            <a:bodyPr wrap="none" rtlCol="0">
              <a:spAutoFit/>
            </a:bodyPr>
            <a:lstStyle/>
            <a:p>
              <a:r>
                <a:rPr lang="en-US" dirty="0" smtClean="0"/>
                <a:t>Traffic Capturing</a:t>
              </a:r>
              <a:endParaRPr lang="en-US" dirty="0"/>
            </a:p>
          </p:txBody>
        </p:sp>
      </p:grpSp>
      <p:grpSp>
        <p:nvGrpSpPr>
          <p:cNvPr id="11" name="Group 10"/>
          <p:cNvGrpSpPr/>
          <p:nvPr/>
        </p:nvGrpSpPr>
        <p:grpSpPr>
          <a:xfrm>
            <a:off x="768897" y="1990439"/>
            <a:ext cx="2235199" cy="854742"/>
            <a:chOff x="3826933" y="1320800"/>
            <a:chExt cx="2235199" cy="643467"/>
          </a:xfrm>
        </p:grpSpPr>
        <p:sp>
          <p:nvSpPr>
            <p:cNvPr id="12" name="Rectangle 11"/>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3" name="TextBox 12"/>
            <p:cNvSpPr txBox="1"/>
            <p:nvPr/>
          </p:nvSpPr>
          <p:spPr>
            <a:xfrm>
              <a:off x="3979334" y="1401090"/>
              <a:ext cx="2032000" cy="486571"/>
            </a:xfrm>
            <a:prstGeom prst="rect">
              <a:avLst/>
            </a:prstGeom>
            <a:noFill/>
          </p:spPr>
          <p:txBody>
            <a:bodyPr wrap="square" rtlCol="0">
              <a:spAutoFit/>
            </a:bodyPr>
            <a:lstStyle/>
            <a:p>
              <a:pPr algn="ctr"/>
              <a:r>
                <a:rPr lang="en-US" dirty="0" smtClean="0"/>
                <a:t>Extracting Time Intervals</a:t>
              </a:r>
              <a:endParaRPr lang="en-US" dirty="0"/>
            </a:p>
          </p:txBody>
        </p:sp>
      </p:grpSp>
      <p:grpSp>
        <p:nvGrpSpPr>
          <p:cNvPr id="14" name="Group 13"/>
          <p:cNvGrpSpPr/>
          <p:nvPr/>
        </p:nvGrpSpPr>
        <p:grpSpPr>
          <a:xfrm>
            <a:off x="772038" y="3188147"/>
            <a:ext cx="2235199" cy="854742"/>
            <a:chOff x="3826933" y="1320800"/>
            <a:chExt cx="2235199" cy="643467"/>
          </a:xfrm>
        </p:grpSpPr>
        <p:sp>
          <p:nvSpPr>
            <p:cNvPr id="15" name="Rectangle 14"/>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6" name="TextBox 15"/>
            <p:cNvSpPr txBox="1"/>
            <p:nvPr/>
          </p:nvSpPr>
          <p:spPr>
            <a:xfrm>
              <a:off x="3979334" y="1464830"/>
              <a:ext cx="2032000" cy="278041"/>
            </a:xfrm>
            <a:prstGeom prst="rect">
              <a:avLst/>
            </a:prstGeom>
            <a:noFill/>
          </p:spPr>
          <p:txBody>
            <a:bodyPr wrap="square" rtlCol="0">
              <a:spAutoFit/>
            </a:bodyPr>
            <a:lstStyle/>
            <a:p>
              <a:pPr algn="ctr"/>
              <a:r>
                <a:rPr lang="en-US" dirty="0" smtClean="0"/>
                <a:t>Symbolization</a:t>
              </a:r>
              <a:endParaRPr lang="en-US" dirty="0"/>
            </a:p>
          </p:txBody>
        </p:sp>
      </p:grpSp>
      <p:grpSp>
        <p:nvGrpSpPr>
          <p:cNvPr id="17" name="Group 16"/>
          <p:cNvGrpSpPr/>
          <p:nvPr/>
        </p:nvGrpSpPr>
        <p:grpSpPr>
          <a:xfrm>
            <a:off x="814373" y="4376916"/>
            <a:ext cx="2235199" cy="854742"/>
            <a:chOff x="3826933" y="1320800"/>
            <a:chExt cx="2235199" cy="643467"/>
          </a:xfrm>
        </p:grpSpPr>
        <p:sp>
          <p:nvSpPr>
            <p:cNvPr id="18" name="Rectangle 17"/>
            <p:cNvSpPr/>
            <p:nvPr/>
          </p:nvSpPr>
          <p:spPr bwMode="auto">
            <a:xfrm>
              <a:off x="3826933" y="1320800"/>
              <a:ext cx="2235199" cy="64346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9" name="TextBox 18"/>
            <p:cNvSpPr txBox="1"/>
            <p:nvPr/>
          </p:nvSpPr>
          <p:spPr>
            <a:xfrm>
              <a:off x="3928534" y="1490326"/>
              <a:ext cx="2032000" cy="278041"/>
            </a:xfrm>
            <a:prstGeom prst="rect">
              <a:avLst/>
            </a:prstGeom>
            <a:noFill/>
          </p:spPr>
          <p:txBody>
            <a:bodyPr wrap="square" rtlCol="0">
              <a:spAutoFit/>
            </a:bodyPr>
            <a:lstStyle/>
            <a:p>
              <a:pPr algn="ctr"/>
              <a:r>
                <a:rPr lang="en-US" dirty="0" smtClean="0"/>
                <a:t>Inferring HMMs</a:t>
              </a:r>
              <a:endParaRPr lang="en-US" dirty="0"/>
            </a:p>
          </p:txBody>
        </p:sp>
      </p:grpSp>
      <p:grpSp>
        <p:nvGrpSpPr>
          <p:cNvPr id="20" name="Group 19"/>
          <p:cNvGrpSpPr/>
          <p:nvPr/>
        </p:nvGrpSpPr>
        <p:grpSpPr>
          <a:xfrm>
            <a:off x="5795432" y="1020860"/>
            <a:ext cx="2293407" cy="643467"/>
            <a:chOff x="3826933" y="1320800"/>
            <a:chExt cx="2293407" cy="643467"/>
          </a:xfrm>
        </p:grpSpPr>
        <p:sp>
          <p:nvSpPr>
            <p:cNvPr id="21" name="Rectangle 20"/>
            <p:cNvSpPr/>
            <p:nvPr/>
          </p:nvSpPr>
          <p:spPr bwMode="auto">
            <a:xfrm>
              <a:off x="3826933" y="1320800"/>
              <a:ext cx="2235199" cy="643467"/>
            </a:xfrm>
            <a:prstGeom prst="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FF"/>
                </a:solidFill>
                <a:effectLst/>
                <a:latin typeface="Verdana" pitchFamily="34" charset="0"/>
                <a:ea typeface="ＭＳ Ｐゴシック" charset="-128"/>
              </a:endParaRPr>
            </a:p>
          </p:txBody>
        </p:sp>
        <p:sp>
          <p:nvSpPr>
            <p:cNvPr id="22" name="TextBox 21"/>
            <p:cNvSpPr txBox="1"/>
            <p:nvPr/>
          </p:nvSpPr>
          <p:spPr>
            <a:xfrm>
              <a:off x="3843868" y="1439334"/>
              <a:ext cx="2276472" cy="369332"/>
            </a:xfrm>
            <a:prstGeom prst="rect">
              <a:avLst/>
            </a:prstGeom>
            <a:noFill/>
            <a:ln>
              <a:noFill/>
            </a:ln>
          </p:spPr>
          <p:txBody>
            <a:bodyPr wrap="none" rtlCol="0">
              <a:spAutoFit/>
            </a:bodyPr>
            <a:lstStyle/>
            <a:p>
              <a:r>
                <a:rPr lang="en-US" dirty="0" smtClean="0">
                  <a:solidFill>
                    <a:srgbClr val="0000FF"/>
                  </a:solidFill>
                </a:rPr>
                <a:t>Packet Acquisition</a:t>
              </a:r>
              <a:endParaRPr lang="en-US" dirty="0">
                <a:solidFill>
                  <a:srgbClr val="0000FF"/>
                </a:solidFill>
              </a:endParaRPr>
            </a:p>
          </p:txBody>
        </p:sp>
      </p:grpSp>
      <p:grpSp>
        <p:nvGrpSpPr>
          <p:cNvPr id="23" name="Group 22"/>
          <p:cNvGrpSpPr/>
          <p:nvPr/>
        </p:nvGrpSpPr>
        <p:grpSpPr>
          <a:xfrm>
            <a:off x="5797005" y="1966282"/>
            <a:ext cx="2235199" cy="854742"/>
            <a:chOff x="3826933" y="1320800"/>
            <a:chExt cx="2235199" cy="643467"/>
          </a:xfrm>
        </p:grpSpPr>
        <p:sp>
          <p:nvSpPr>
            <p:cNvPr id="24" name="Rectangle 23"/>
            <p:cNvSpPr/>
            <p:nvPr/>
          </p:nvSpPr>
          <p:spPr bwMode="auto">
            <a:xfrm>
              <a:off x="3826933" y="1320800"/>
              <a:ext cx="2235199" cy="643467"/>
            </a:xfrm>
            <a:prstGeom prst="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FF"/>
                </a:solidFill>
                <a:effectLst/>
                <a:latin typeface="Verdana" pitchFamily="34" charset="0"/>
                <a:ea typeface="ＭＳ Ｐゴシック" charset="-128"/>
              </a:endParaRPr>
            </a:p>
          </p:txBody>
        </p:sp>
        <p:sp>
          <p:nvSpPr>
            <p:cNvPr id="25" name="TextBox 24"/>
            <p:cNvSpPr txBox="1"/>
            <p:nvPr/>
          </p:nvSpPr>
          <p:spPr>
            <a:xfrm>
              <a:off x="3979334" y="1401090"/>
              <a:ext cx="2032000" cy="486571"/>
            </a:xfrm>
            <a:prstGeom prst="rect">
              <a:avLst/>
            </a:prstGeom>
            <a:noFill/>
            <a:ln>
              <a:noFill/>
            </a:ln>
          </p:spPr>
          <p:txBody>
            <a:bodyPr wrap="square" rtlCol="0">
              <a:spAutoFit/>
            </a:bodyPr>
            <a:lstStyle/>
            <a:p>
              <a:pPr algn="ctr"/>
              <a:r>
                <a:rPr lang="en-US" dirty="0" smtClean="0">
                  <a:solidFill>
                    <a:srgbClr val="0000FF"/>
                  </a:solidFill>
                </a:rPr>
                <a:t>Compute Time Interval</a:t>
              </a:r>
              <a:endParaRPr lang="en-US" dirty="0">
                <a:solidFill>
                  <a:srgbClr val="0000FF"/>
                </a:solidFill>
              </a:endParaRPr>
            </a:p>
          </p:txBody>
        </p:sp>
      </p:grpSp>
      <p:grpSp>
        <p:nvGrpSpPr>
          <p:cNvPr id="26" name="Group 25"/>
          <p:cNvGrpSpPr/>
          <p:nvPr/>
        </p:nvGrpSpPr>
        <p:grpSpPr>
          <a:xfrm>
            <a:off x="5801903" y="3183589"/>
            <a:ext cx="2235199" cy="854742"/>
            <a:chOff x="3826933" y="1320800"/>
            <a:chExt cx="2235199" cy="643467"/>
          </a:xfrm>
        </p:grpSpPr>
        <p:sp>
          <p:nvSpPr>
            <p:cNvPr id="27" name="Rectangle 26"/>
            <p:cNvSpPr/>
            <p:nvPr/>
          </p:nvSpPr>
          <p:spPr bwMode="auto">
            <a:xfrm>
              <a:off x="3826933" y="1320800"/>
              <a:ext cx="2235199" cy="643467"/>
            </a:xfrm>
            <a:prstGeom prst="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FF"/>
                </a:solidFill>
                <a:effectLst/>
                <a:latin typeface="Verdana" pitchFamily="34" charset="0"/>
                <a:ea typeface="ＭＳ Ｐゴシック" charset="-128"/>
              </a:endParaRPr>
            </a:p>
          </p:txBody>
        </p:sp>
        <p:sp>
          <p:nvSpPr>
            <p:cNvPr id="28" name="TextBox 27"/>
            <p:cNvSpPr txBox="1"/>
            <p:nvPr/>
          </p:nvSpPr>
          <p:spPr>
            <a:xfrm>
              <a:off x="3922250" y="1507798"/>
              <a:ext cx="2032000" cy="278041"/>
            </a:xfrm>
            <a:prstGeom prst="rect">
              <a:avLst/>
            </a:prstGeom>
            <a:noFill/>
            <a:ln>
              <a:noFill/>
            </a:ln>
          </p:spPr>
          <p:txBody>
            <a:bodyPr wrap="square" rtlCol="0">
              <a:spAutoFit/>
            </a:bodyPr>
            <a:lstStyle/>
            <a:p>
              <a:pPr algn="ctr"/>
              <a:r>
                <a:rPr lang="en-US" dirty="0" smtClean="0">
                  <a:solidFill>
                    <a:srgbClr val="0000FF"/>
                  </a:solidFill>
                </a:rPr>
                <a:t>Assign Symbol</a:t>
              </a:r>
              <a:endParaRPr lang="en-US" dirty="0">
                <a:solidFill>
                  <a:srgbClr val="0000FF"/>
                </a:solidFill>
              </a:endParaRPr>
            </a:p>
          </p:txBody>
        </p:sp>
      </p:grpSp>
      <p:grpSp>
        <p:nvGrpSpPr>
          <p:cNvPr id="29" name="Group 28"/>
          <p:cNvGrpSpPr/>
          <p:nvPr/>
        </p:nvGrpSpPr>
        <p:grpSpPr>
          <a:xfrm>
            <a:off x="5797325" y="4292007"/>
            <a:ext cx="2235199" cy="978491"/>
            <a:chOff x="3826933" y="1320800"/>
            <a:chExt cx="2235199" cy="723294"/>
          </a:xfrm>
        </p:grpSpPr>
        <p:sp>
          <p:nvSpPr>
            <p:cNvPr id="30" name="Rectangle 29"/>
            <p:cNvSpPr/>
            <p:nvPr/>
          </p:nvSpPr>
          <p:spPr bwMode="auto">
            <a:xfrm>
              <a:off x="3826933" y="1320800"/>
              <a:ext cx="2235199" cy="723294"/>
            </a:xfrm>
            <a:prstGeom prst="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FF"/>
                </a:solidFill>
                <a:effectLst/>
                <a:latin typeface="Verdana" pitchFamily="34" charset="0"/>
                <a:ea typeface="ＭＳ Ｐゴシック" charset="-128"/>
              </a:endParaRPr>
            </a:p>
          </p:txBody>
        </p:sp>
        <p:sp>
          <p:nvSpPr>
            <p:cNvPr id="31" name="TextBox 30"/>
            <p:cNvSpPr txBox="1"/>
            <p:nvPr/>
          </p:nvSpPr>
          <p:spPr>
            <a:xfrm>
              <a:off x="3922250" y="1345407"/>
              <a:ext cx="2032000" cy="695101"/>
            </a:xfrm>
            <a:prstGeom prst="rect">
              <a:avLst/>
            </a:prstGeom>
            <a:noFill/>
            <a:ln>
              <a:noFill/>
            </a:ln>
          </p:spPr>
          <p:txBody>
            <a:bodyPr wrap="square" rtlCol="0">
              <a:spAutoFit/>
            </a:bodyPr>
            <a:lstStyle/>
            <a:p>
              <a:pPr algn="ctr"/>
              <a:r>
                <a:rPr lang="en-US" dirty="0" smtClean="0">
                  <a:solidFill>
                    <a:srgbClr val="0000FF"/>
                  </a:solidFill>
                </a:rPr>
                <a:t>Count Probability of each Symbol</a:t>
              </a:r>
              <a:endParaRPr lang="en-US" dirty="0">
                <a:solidFill>
                  <a:srgbClr val="0000FF"/>
                </a:solidFill>
              </a:endParaRPr>
            </a:p>
          </p:txBody>
        </p:sp>
      </p:grpSp>
      <p:cxnSp>
        <p:nvCxnSpPr>
          <p:cNvPr id="33" name="Straight Arrow Connector 32"/>
          <p:cNvCxnSpPr>
            <a:stCxn id="8" idx="2"/>
            <a:endCxn id="12" idx="0"/>
          </p:cNvCxnSpPr>
          <p:nvPr/>
        </p:nvCxnSpPr>
        <p:spPr bwMode="auto">
          <a:xfrm flipH="1">
            <a:off x="1886497" y="1667938"/>
            <a:ext cx="12084" cy="32250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5" name="Straight Arrow Connector 34"/>
          <p:cNvCxnSpPr>
            <a:stCxn id="12" idx="2"/>
            <a:endCxn id="15" idx="0"/>
          </p:cNvCxnSpPr>
          <p:nvPr/>
        </p:nvCxnSpPr>
        <p:spPr bwMode="auto">
          <a:xfrm>
            <a:off x="1886497" y="2845181"/>
            <a:ext cx="3141" cy="342966"/>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7" name="Straight Arrow Connector 36"/>
          <p:cNvCxnSpPr>
            <a:stCxn id="15" idx="2"/>
          </p:cNvCxnSpPr>
          <p:nvPr/>
        </p:nvCxnSpPr>
        <p:spPr bwMode="auto">
          <a:xfrm>
            <a:off x="1889638" y="4042889"/>
            <a:ext cx="2662" cy="38517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40" name="Group 39"/>
          <p:cNvGrpSpPr/>
          <p:nvPr/>
        </p:nvGrpSpPr>
        <p:grpSpPr>
          <a:xfrm>
            <a:off x="3450169" y="3318934"/>
            <a:ext cx="1727118" cy="618067"/>
            <a:chOff x="3674533" y="3657600"/>
            <a:chExt cx="1727118" cy="618067"/>
          </a:xfrm>
        </p:grpSpPr>
        <p:sp>
          <p:nvSpPr>
            <p:cNvPr id="38" name="Can 37"/>
            <p:cNvSpPr/>
            <p:nvPr/>
          </p:nvSpPr>
          <p:spPr bwMode="auto">
            <a:xfrm>
              <a:off x="3682999" y="3657600"/>
              <a:ext cx="1693334" cy="618067"/>
            </a:xfrm>
            <a:prstGeom prst="ca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39" name="TextBox 38"/>
            <p:cNvSpPr txBox="1"/>
            <p:nvPr/>
          </p:nvSpPr>
          <p:spPr>
            <a:xfrm>
              <a:off x="3674533" y="3877733"/>
              <a:ext cx="1727118" cy="369332"/>
            </a:xfrm>
            <a:prstGeom prst="rect">
              <a:avLst/>
            </a:prstGeom>
            <a:noFill/>
          </p:spPr>
          <p:txBody>
            <a:bodyPr wrap="none" rtlCol="0">
              <a:spAutoFit/>
            </a:bodyPr>
            <a:lstStyle/>
            <a:p>
              <a:r>
                <a:rPr lang="en-US" dirty="0" smtClean="0"/>
                <a:t>Symbol Table</a:t>
              </a:r>
              <a:endParaRPr lang="en-US" dirty="0"/>
            </a:p>
          </p:txBody>
        </p:sp>
      </p:grpSp>
      <p:cxnSp>
        <p:nvCxnSpPr>
          <p:cNvPr id="42" name="Straight Arrow Connector 41"/>
          <p:cNvCxnSpPr>
            <a:stCxn id="15" idx="3"/>
            <a:endCxn id="38" idx="2"/>
          </p:cNvCxnSpPr>
          <p:nvPr/>
        </p:nvCxnSpPr>
        <p:spPr bwMode="auto">
          <a:xfrm>
            <a:off x="3007237" y="3615518"/>
            <a:ext cx="451398" cy="1245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5" name="Straight Arrow Connector 44"/>
          <p:cNvCxnSpPr>
            <a:stCxn id="38" idx="4"/>
            <a:endCxn id="27" idx="1"/>
          </p:cNvCxnSpPr>
          <p:nvPr/>
        </p:nvCxnSpPr>
        <p:spPr bwMode="auto">
          <a:xfrm flipV="1">
            <a:off x="5151969" y="3610960"/>
            <a:ext cx="649934" cy="17008"/>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47" name="Straight Arrow Connector 46"/>
          <p:cNvCxnSpPr>
            <a:stCxn id="21" idx="2"/>
            <a:endCxn id="24" idx="0"/>
          </p:cNvCxnSpPr>
          <p:nvPr/>
        </p:nvCxnSpPr>
        <p:spPr bwMode="auto">
          <a:xfrm>
            <a:off x="6913032" y="1664327"/>
            <a:ext cx="1573" cy="301955"/>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49" name="Straight Arrow Connector 48"/>
          <p:cNvCxnSpPr>
            <a:stCxn id="24" idx="2"/>
            <a:endCxn id="27" idx="0"/>
          </p:cNvCxnSpPr>
          <p:nvPr/>
        </p:nvCxnSpPr>
        <p:spPr bwMode="auto">
          <a:xfrm>
            <a:off x="6914605" y="2821024"/>
            <a:ext cx="4898" cy="362565"/>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51" name="Straight Arrow Connector 50"/>
          <p:cNvCxnSpPr>
            <a:stCxn id="27" idx="2"/>
            <a:endCxn id="30" idx="0"/>
          </p:cNvCxnSpPr>
          <p:nvPr/>
        </p:nvCxnSpPr>
        <p:spPr bwMode="auto">
          <a:xfrm flipH="1">
            <a:off x="6914925" y="4038331"/>
            <a:ext cx="4578" cy="253677"/>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grpSp>
        <p:nvGrpSpPr>
          <p:cNvPr id="57" name="Group 56"/>
          <p:cNvGrpSpPr/>
          <p:nvPr/>
        </p:nvGrpSpPr>
        <p:grpSpPr>
          <a:xfrm>
            <a:off x="3581400" y="4432300"/>
            <a:ext cx="1676400" cy="774700"/>
            <a:chOff x="3581400" y="4876800"/>
            <a:chExt cx="1676400" cy="774700"/>
          </a:xfrm>
        </p:grpSpPr>
        <p:sp>
          <p:nvSpPr>
            <p:cNvPr id="52" name="Cube 51"/>
            <p:cNvSpPr/>
            <p:nvPr/>
          </p:nvSpPr>
          <p:spPr bwMode="auto">
            <a:xfrm>
              <a:off x="3581400" y="48768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53" name="Cube 52"/>
            <p:cNvSpPr/>
            <p:nvPr/>
          </p:nvSpPr>
          <p:spPr bwMode="auto">
            <a:xfrm>
              <a:off x="3683000" y="49276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54" name="Cube 53"/>
            <p:cNvSpPr/>
            <p:nvPr/>
          </p:nvSpPr>
          <p:spPr bwMode="auto">
            <a:xfrm>
              <a:off x="3835400" y="5016500"/>
              <a:ext cx="1422400" cy="635000"/>
            </a:xfrm>
            <a:prstGeom prst="cub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56" name="TextBox 55"/>
            <p:cNvSpPr txBox="1"/>
            <p:nvPr/>
          </p:nvSpPr>
          <p:spPr>
            <a:xfrm>
              <a:off x="4097869" y="5228167"/>
              <a:ext cx="867470" cy="369332"/>
            </a:xfrm>
            <a:prstGeom prst="rect">
              <a:avLst/>
            </a:prstGeom>
            <a:noFill/>
          </p:spPr>
          <p:txBody>
            <a:bodyPr wrap="none" rtlCol="0">
              <a:spAutoFit/>
            </a:bodyPr>
            <a:lstStyle/>
            <a:p>
              <a:r>
                <a:rPr lang="en-US" dirty="0" smtClean="0"/>
                <a:t>HMMs</a:t>
              </a:r>
              <a:endParaRPr lang="en-US" dirty="0"/>
            </a:p>
          </p:txBody>
        </p:sp>
      </p:grpSp>
      <p:cxnSp>
        <p:nvCxnSpPr>
          <p:cNvPr id="59" name="Straight Arrow Connector 58"/>
          <p:cNvCxnSpPr>
            <a:stCxn id="18" idx="3"/>
            <a:endCxn id="52" idx="2"/>
          </p:cNvCxnSpPr>
          <p:nvPr/>
        </p:nvCxnSpPr>
        <p:spPr bwMode="auto">
          <a:xfrm>
            <a:off x="3049572" y="4804287"/>
            <a:ext cx="531828" cy="248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64" name="Diamond 63"/>
          <p:cNvSpPr/>
          <p:nvPr/>
        </p:nvSpPr>
        <p:spPr bwMode="auto">
          <a:xfrm>
            <a:off x="3937000" y="5588000"/>
            <a:ext cx="2324100" cy="914400"/>
          </a:xfrm>
          <a:prstGeom prst="diamond">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FF"/>
              </a:solidFill>
              <a:effectLst/>
              <a:latin typeface="Verdana" pitchFamily="34" charset="0"/>
              <a:ea typeface="ＭＳ Ｐゴシック" charset="-128"/>
            </a:endParaRPr>
          </a:p>
        </p:txBody>
      </p:sp>
      <p:sp>
        <p:nvSpPr>
          <p:cNvPr id="65" name="TextBox 64"/>
          <p:cNvSpPr txBox="1"/>
          <p:nvPr/>
        </p:nvSpPr>
        <p:spPr>
          <a:xfrm>
            <a:off x="4135969" y="5850467"/>
            <a:ext cx="1967205" cy="369332"/>
          </a:xfrm>
          <a:prstGeom prst="rect">
            <a:avLst/>
          </a:prstGeom>
          <a:noFill/>
        </p:spPr>
        <p:txBody>
          <a:bodyPr wrap="none" rtlCol="0">
            <a:spAutoFit/>
          </a:bodyPr>
          <a:lstStyle/>
          <a:p>
            <a:r>
              <a:rPr lang="en-US" dirty="0" smtClean="0">
                <a:solidFill>
                  <a:srgbClr val="0000FF"/>
                </a:solidFill>
              </a:rPr>
              <a:t>Chi-square test</a:t>
            </a:r>
            <a:endParaRPr lang="en-US" dirty="0">
              <a:solidFill>
                <a:srgbClr val="0000FF"/>
              </a:solidFill>
            </a:endParaRPr>
          </a:p>
        </p:txBody>
      </p:sp>
      <p:cxnSp>
        <p:nvCxnSpPr>
          <p:cNvPr id="67" name="Straight Arrow Connector 66"/>
          <p:cNvCxnSpPr>
            <a:stCxn id="54" idx="3"/>
          </p:cNvCxnSpPr>
          <p:nvPr/>
        </p:nvCxnSpPr>
        <p:spPr bwMode="auto">
          <a:xfrm>
            <a:off x="4467225" y="5207000"/>
            <a:ext cx="295275" cy="55880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69" name="Straight Arrow Connector 68"/>
          <p:cNvCxnSpPr/>
          <p:nvPr/>
        </p:nvCxnSpPr>
        <p:spPr bwMode="auto">
          <a:xfrm flipH="1">
            <a:off x="5676902" y="5283200"/>
            <a:ext cx="342898" cy="54610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grpSp>
        <p:nvGrpSpPr>
          <p:cNvPr id="76" name="Group 75"/>
          <p:cNvGrpSpPr/>
          <p:nvPr/>
        </p:nvGrpSpPr>
        <p:grpSpPr>
          <a:xfrm>
            <a:off x="1943100" y="5892800"/>
            <a:ext cx="1155700" cy="774700"/>
            <a:chOff x="2006600" y="5727700"/>
            <a:chExt cx="1155700" cy="774700"/>
          </a:xfrm>
        </p:grpSpPr>
        <p:sp>
          <p:nvSpPr>
            <p:cNvPr id="72" name="Oval 71"/>
            <p:cNvSpPr/>
            <p:nvPr/>
          </p:nvSpPr>
          <p:spPr bwMode="auto">
            <a:xfrm>
              <a:off x="2006600" y="5727700"/>
              <a:ext cx="1155700" cy="774700"/>
            </a:xfrm>
            <a:prstGeom prst="ellipse">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FF"/>
                </a:solidFill>
                <a:effectLst/>
                <a:latin typeface="Verdana" pitchFamily="34" charset="0"/>
                <a:ea typeface="ＭＳ Ｐゴシック" charset="-128"/>
              </a:endParaRPr>
            </a:p>
          </p:txBody>
        </p:sp>
        <p:sp>
          <p:nvSpPr>
            <p:cNvPr id="73" name="TextBox 72"/>
            <p:cNvSpPr txBox="1"/>
            <p:nvPr/>
          </p:nvSpPr>
          <p:spPr>
            <a:xfrm>
              <a:off x="2108200" y="5943600"/>
              <a:ext cx="979730" cy="369332"/>
            </a:xfrm>
            <a:prstGeom prst="rect">
              <a:avLst/>
            </a:prstGeom>
            <a:noFill/>
            <a:ln>
              <a:noFill/>
            </a:ln>
          </p:spPr>
          <p:txBody>
            <a:bodyPr wrap="none" rtlCol="0">
              <a:spAutoFit/>
            </a:bodyPr>
            <a:lstStyle/>
            <a:p>
              <a:r>
                <a:rPr lang="en-US" dirty="0" smtClean="0">
                  <a:solidFill>
                    <a:srgbClr val="0000FF"/>
                  </a:solidFill>
                </a:rPr>
                <a:t>Benign</a:t>
              </a:r>
              <a:endParaRPr lang="en-US" dirty="0">
                <a:solidFill>
                  <a:srgbClr val="0000FF"/>
                </a:solidFill>
              </a:endParaRPr>
            </a:p>
          </p:txBody>
        </p:sp>
      </p:grpSp>
      <p:grpSp>
        <p:nvGrpSpPr>
          <p:cNvPr id="77" name="Group 76"/>
          <p:cNvGrpSpPr/>
          <p:nvPr/>
        </p:nvGrpSpPr>
        <p:grpSpPr>
          <a:xfrm>
            <a:off x="7035800" y="5905500"/>
            <a:ext cx="1333500" cy="736600"/>
            <a:chOff x="6883400" y="5778500"/>
            <a:chExt cx="1333500" cy="736600"/>
          </a:xfrm>
        </p:grpSpPr>
        <p:sp>
          <p:nvSpPr>
            <p:cNvPr id="74" name="Oval 73"/>
            <p:cNvSpPr/>
            <p:nvPr/>
          </p:nvSpPr>
          <p:spPr bwMode="auto">
            <a:xfrm>
              <a:off x="6883400" y="5778500"/>
              <a:ext cx="1333500" cy="736600"/>
            </a:xfrm>
            <a:prstGeom prst="ellipse">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FF"/>
                </a:solidFill>
                <a:effectLst/>
                <a:latin typeface="Verdana" pitchFamily="34" charset="0"/>
                <a:ea typeface="ＭＳ Ｐゴシック" charset="-128"/>
              </a:endParaRPr>
            </a:p>
          </p:txBody>
        </p:sp>
        <p:sp>
          <p:nvSpPr>
            <p:cNvPr id="75" name="TextBox 74"/>
            <p:cNvSpPr txBox="1"/>
            <p:nvPr/>
          </p:nvSpPr>
          <p:spPr>
            <a:xfrm>
              <a:off x="6896100" y="5930900"/>
              <a:ext cx="1234570" cy="369332"/>
            </a:xfrm>
            <a:prstGeom prst="rect">
              <a:avLst/>
            </a:prstGeom>
            <a:noFill/>
            <a:ln>
              <a:noFill/>
            </a:ln>
          </p:spPr>
          <p:txBody>
            <a:bodyPr wrap="none" rtlCol="0">
              <a:spAutoFit/>
            </a:bodyPr>
            <a:lstStyle/>
            <a:p>
              <a:r>
                <a:rPr lang="en-US" dirty="0" smtClean="0">
                  <a:solidFill>
                    <a:srgbClr val="0000FF"/>
                  </a:solidFill>
                </a:rPr>
                <a:t>Malicious</a:t>
              </a:r>
              <a:endParaRPr lang="en-US" dirty="0">
                <a:solidFill>
                  <a:srgbClr val="0000FF"/>
                </a:solidFill>
              </a:endParaRPr>
            </a:p>
          </p:txBody>
        </p:sp>
      </p:grpSp>
      <p:cxnSp>
        <p:nvCxnSpPr>
          <p:cNvPr id="79" name="Straight Arrow Connector 78"/>
          <p:cNvCxnSpPr>
            <a:stCxn id="64" idx="1"/>
            <a:endCxn id="72" idx="6"/>
          </p:cNvCxnSpPr>
          <p:nvPr/>
        </p:nvCxnSpPr>
        <p:spPr bwMode="auto">
          <a:xfrm flipH="1">
            <a:off x="3098800" y="6045200"/>
            <a:ext cx="838200" cy="23495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81" name="Straight Arrow Connector 80"/>
          <p:cNvCxnSpPr>
            <a:stCxn id="64" idx="3"/>
            <a:endCxn id="74" idx="2"/>
          </p:cNvCxnSpPr>
          <p:nvPr/>
        </p:nvCxnSpPr>
        <p:spPr bwMode="auto">
          <a:xfrm>
            <a:off x="6261100" y="6045200"/>
            <a:ext cx="774700" cy="22860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82" name="TextBox 81"/>
          <p:cNvSpPr txBox="1"/>
          <p:nvPr/>
        </p:nvSpPr>
        <p:spPr>
          <a:xfrm>
            <a:off x="5715000" y="6235700"/>
            <a:ext cx="1395300" cy="307777"/>
          </a:xfrm>
          <a:prstGeom prst="rect">
            <a:avLst/>
          </a:prstGeom>
          <a:noFill/>
        </p:spPr>
        <p:txBody>
          <a:bodyPr wrap="none" rtlCol="0">
            <a:spAutoFit/>
          </a:bodyPr>
          <a:lstStyle/>
          <a:p>
            <a:r>
              <a:rPr lang="en-US" sz="1400" i="1" dirty="0" smtClean="0">
                <a:solidFill>
                  <a:srgbClr val="0000FF"/>
                </a:solidFill>
              </a:rPr>
              <a:t>Not matched</a:t>
            </a:r>
            <a:endParaRPr lang="en-US" sz="1400" i="1" dirty="0">
              <a:solidFill>
                <a:srgbClr val="0000FF"/>
              </a:solidFill>
            </a:endParaRPr>
          </a:p>
        </p:txBody>
      </p:sp>
      <p:sp>
        <p:nvSpPr>
          <p:cNvPr id="83" name="TextBox 82"/>
          <p:cNvSpPr txBox="1"/>
          <p:nvPr/>
        </p:nvSpPr>
        <p:spPr>
          <a:xfrm>
            <a:off x="3263900" y="6273800"/>
            <a:ext cx="994762" cy="307777"/>
          </a:xfrm>
          <a:prstGeom prst="rect">
            <a:avLst/>
          </a:prstGeom>
          <a:noFill/>
        </p:spPr>
        <p:txBody>
          <a:bodyPr wrap="none" rtlCol="0">
            <a:spAutoFit/>
          </a:bodyPr>
          <a:lstStyle/>
          <a:p>
            <a:r>
              <a:rPr lang="en-US" sz="1400" i="1" dirty="0" smtClean="0">
                <a:solidFill>
                  <a:srgbClr val="0000FF"/>
                </a:solidFill>
              </a:rPr>
              <a:t>Matched</a:t>
            </a:r>
            <a:endParaRPr lang="en-US" sz="1400" i="1" dirty="0">
              <a:solidFill>
                <a:srgbClr val="0000FF"/>
              </a:solidFill>
            </a:endParaRPr>
          </a:p>
        </p:txBody>
      </p:sp>
      <p:sp>
        <p:nvSpPr>
          <p:cNvPr id="5" name="TextBox 4"/>
          <p:cNvSpPr txBox="1"/>
          <p:nvPr/>
        </p:nvSpPr>
        <p:spPr>
          <a:xfrm>
            <a:off x="5753100" y="5334000"/>
            <a:ext cx="1346200" cy="523220"/>
          </a:xfrm>
          <a:prstGeom prst="rect">
            <a:avLst/>
          </a:prstGeom>
          <a:noFill/>
        </p:spPr>
        <p:txBody>
          <a:bodyPr wrap="square" rtlCol="0">
            <a:spAutoFit/>
          </a:bodyPr>
          <a:lstStyle/>
          <a:p>
            <a:pPr algn="ctr"/>
            <a:r>
              <a:rPr lang="en-US" sz="1400" i="1" dirty="0" smtClean="0">
                <a:solidFill>
                  <a:srgbClr val="0000FF"/>
                </a:solidFill>
              </a:rPr>
              <a:t>Sufficient sampling</a:t>
            </a:r>
            <a:endParaRPr lang="en-US" sz="1400" i="1" dirty="0">
              <a:solidFill>
                <a:srgbClr val="0000FF"/>
              </a:solidFill>
            </a:endParaRPr>
          </a:p>
        </p:txBody>
      </p:sp>
      <p:cxnSp>
        <p:nvCxnSpPr>
          <p:cNvPr id="61" name="Straight Arrow Connector 60"/>
          <p:cNvCxnSpPr>
            <a:endCxn id="74" idx="0"/>
          </p:cNvCxnSpPr>
          <p:nvPr/>
        </p:nvCxnSpPr>
        <p:spPr bwMode="auto">
          <a:xfrm>
            <a:off x="7226300" y="5257800"/>
            <a:ext cx="476250" cy="64770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36" name="TextBox 35"/>
          <p:cNvSpPr txBox="1"/>
          <p:nvPr/>
        </p:nvSpPr>
        <p:spPr>
          <a:xfrm>
            <a:off x="7585365" y="5257801"/>
            <a:ext cx="1418935" cy="738664"/>
          </a:xfrm>
          <a:prstGeom prst="rect">
            <a:avLst/>
          </a:prstGeom>
          <a:noFill/>
        </p:spPr>
        <p:txBody>
          <a:bodyPr wrap="square" rtlCol="0">
            <a:spAutoFit/>
          </a:bodyPr>
          <a:lstStyle/>
          <a:p>
            <a:r>
              <a:rPr lang="en-US" sz="1400" i="1" dirty="0" smtClean="0">
                <a:solidFill>
                  <a:srgbClr val="0000FF"/>
                </a:solidFill>
              </a:rPr>
              <a:t>Insufficient </a:t>
            </a:r>
            <a:r>
              <a:rPr lang="en-US" sz="1400" i="1" dirty="0">
                <a:solidFill>
                  <a:srgbClr val="0000FF"/>
                </a:solidFill>
              </a:rPr>
              <a:t>sampling</a:t>
            </a:r>
          </a:p>
          <a:p>
            <a:endParaRPr lang="en-US" sz="1400" dirty="0"/>
          </a:p>
        </p:txBody>
      </p:sp>
    </p:spTree>
    <p:extLst>
      <p:ext uri="{BB962C8B-B14F-4D97-AF65-F5344CB8AC3E}">
        <p14:creationId xmlns:p14="http://schemas.microsoft.com/office/powerpoint/2010/main" val="1666331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dirty="0" smtClean="0"/>
              <a:t>Evaluation</a:t>
            </a:r>
            <a:endParaRPr lang="en-US" sz="4000" dirty="0"/>
          </a:p>
        </p:txBody>
      </p:sp>
      <p:sp>
        <p:nvSpPr>
          <p:cNvPr id="3" name="Content Placeholder 2"/>
          <p:cNvSpPr>
            <a:spLocks noGrp="1"/>
          </p:cNvSpPr>
          <p:nvPr>
            <p:ph idx="1"/>
          </p:nvPr>
        </p:nvSpPr>
        <p:spPr>
          <a:xfrm>
            <a:off x="428550" y="1250367"/>
            <a:ext cx="8284532" cy="4418066"/>
          </a:xfrm>
        </p:spPr>
        <p:txBody>
          <a:bodyPr/>
          <a:lstStyle/>
          <a:p>
            <a:r>
              <a:rPr lang="en-US" dirty="0" smtClean="0"/>
              <a:t>The processing time of each packet</a:t>
            </a:r>
          </a:p>
          <a:p>
            <a:pPr lvl="1"/>
            <a:r>
              <a:rPr lang="en-US" dirty="0" smtClean="0"/>
              <a:t>Lightweight detection system</a:t>
            </a:r>
          </a:p>
          <a:p>
            <a:pPr lvl="1"/>
            <a:r>
              <a:rPr lang="en-US" dirty="0" smtClean="0"/>
              <a:t>IDS instances</a:t>
            </a:r>
          </a:p>
          <a:p>
            <a:pPr lvl="1"/>
            <a:r>
              <a:rPr lang="en-US" dirty="0" smtClean="0"/>
              <a:t>Expectation of the hybrid of two</a:t>
            </a:r>
          </a:p>
          <a:p>
            <a:r>
              <a:rPr lang="en-US" dirty="0" smtClean="0"/>
              <a:t>False positive rate lightweight detection system</a:t>
            </a:r>
            <a:endParaRPr lang="en-US" dirty="0"/>
          </a:p>
        </p:txBody>
      </p:sp>
    </p:spTree>
    <p:extLst>
      <p:ext uri="{BB962C8B-B14F-4D97-AF65-F5344CB8AC3E}">
        <p14:creationId xmlns:p14="http://schemas.microsoft.com/office/powerpoint/2010/main" val="4025511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dirty="0" smtClean="0"/>
              <a:t>Evaluation Setup</a:t>
            </a:r>
            <a:endParaRPr lang="en-US" sz="4000" dirty="0"/>
          </a:p>
        </p:txBody>
      </p:sp>
      <p:sp>
        <p:nvSpPr>
          <p:cNvPr id="3" name="Content Placeholder 2"/>
          <p:cNvSpPr>
            <a:spLocks noGrp="1"/>
          </p:cNvSpPr>
          <p:nvPr>
            <p:ph idx="1"/>
          </p:nvPr>
        </p:nvSpPr>
        <p:spPr>
          <a:xfrm>
            <a:off x="428550" y="1250367"/>
            <a:ext cx="8284532" cy="4418066"/>
          </a:xfrm>
        </p:spPr>
        <p:txBody>
          <a:bodyPr/>
          <a:lstStyle/>
          <a:p>
            <a:r>
              <a:rPr lang="en-US" dirty="0" smtClean="0"/>
              <a:t>Data Collection</a:t>
            </a:r>
          </a:p>
          <a:p>
            <a:pPr lvl="1"/>
            <a:r>
              <a:rPr lang="en-US" dirty="0" err="1" smtClean="0"/>
              <a:t>GridFTP</a:t>
            </a:r>
            <a:r>
              <a:rPr lang="en-US" dirty="0" smtClean="0"/>
              <a:t> (benign) vs. SCP (malicious)</a:t>
            </a:r>
          </a:p>
          <a:p>
            <a:pPr lvl="1"/>
            <a:r>
              <a:rPr lang="en-US" dirty="0" smtClean="0"/>
              <a:t>Each flow transfers 10GB data</a:t>
            </a:r>
          </a:p>
          <a:p>
            <a:pPr lvl="1"/>
            <a:r>
              <a:rPr lang="en-US" dirty="0" smtClean="0"/>
              <a:t>Generated through VMs on CloudLab at Clemson</a:t>
            </a:r>
          </a:p>
          <a:p>
            <a:r>
              <a:rPr lang="en-US" dirty="0" smtClean="0"/>
              <a:t>System Configuration</a:t>
            </a:r>
          </a:p>
          <a:p>
            <a:pPr lvl="1"/>
            <a:r>
              <a:rPr lang="en-US" dirty="0" smtClean="0"/>
              <a:t>Implement lightweight detection system</a:t>
            </a:r>
          </a:p>
          <a:p>
            <a:pPr lvl="1"/>
            <a:r>
              <a:rPr lang="en-US" dirty="0" smtClean="0"/>
              <a:t>Bro as IDS instances</a:t>
            </a:r>
            <a:endParaRPr lang="en-US" dirty="0"/>
          </a:p>
        </p:txBody>
      </p:sp>
    </p:spTree>
    <p:extLst>
      <p:ext uri="{BB962C8B-B14F-4D97-AF65-F5344CB8AC3E}">
        <p14:creationId xmlns:p14="http://schemas.microsoft.com/office/powerpoint/2010/main" val="27999512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201613"/>
            <a:ext cx="8902700" cy="576262"/>
          </a:xfrm>
        </p:spPr>
        <p:txBody>
          <a:bodyPr/>
          <a:lstStyle/>
          <a:p>
            <a:r>
              <a:rPr lang="en-US" sz="4000" b="0" dirty="0" smtClean="0"/>
              <a:t>Processing Time of Each Packet</a:t>
            </a:r>
            <a:endParaRPr lang="en-US" sz="4000" dirty="0"/>
          </a:p>
        </p:txBody>
      </p:sp>
      <p:sp>
        <p:nvSpPr>
          <p:cNvPr id="3" name="Content Placeholder 2"/>
          <p:cNvSpPr>
            <a:spLocks noGrp="1"/>
          </p:cNvSpPr>
          <p:nvPr>
            <p:ph idx="1"/>
          </p:nvPr>
        </p:nvSpPr>
        <p:spPr>
          <a:xfrm>
            <a:off x="466650" y="1758366"/>
            <a:ext cx="8284532" cy="4921833"/>
          </a:xfrm>
        </p:spPr>
        <p:txBody>
          <a:bodyPr/>
          <a:lstStyle/>
          <a:p>
            <a:r>
              <a:rPr lang="en-US" dirty="0" smtClean="0"/>
              <a:t>T: expectation of processing time of each packet</a:t>
            </a:r>
          </a:p>
          <a:p>
            <a:r>
              <a:rPr lang="en-US" dirty="0" smtClean="0"/>
              <a:t>L: processing time of lightweight detection system</a:t>
            </a:r>
          </a:p>
          <a:p>
            <a:r>
              <a:rPr lang="en-US" dirty="0" smtClean="0"/>
              <a:t>I: processing time of IDS instances</a:t>
            </a:r>
          </a:p>
          <a:p>
            <a:r>
              <a:rPr lang="en-US" dirty="0" smtClean="0"/>
              <a:t>   : the ratio of traffic to analyze for filtering</a:t>
            </a:r>
          </a:p>
          <a:p>
            <a:r>
              <a:rPr lang="en-US" dirty="0" smtClean="0"/>
              <a:t>   : the ratio of malicious traffic</a:t>
            </a:r>
          </a:p>
          <a:p>
            <a:r>
              <a:rPr lang="en-US" dirty="0" smtClean="0"/>
              <a:t>   : false positive rate</a:t>
            </a:r>
          </a:p>
          <a:p>
            <a:pPr lvl="1"/>
            <a:endParaRPr lang="en-US" dirty="0"/>
          </a:p>
        </p:txBody>
      </p:sp>
      <p:pic>
        <p:nvPicPr>
          <p:cNvPr id="4" name="Picture 3" descr="equ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392" y="1033501"/>
            <a:ext cx="7068093" cy="61007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819160559"/>
              </p:ext>
            </p:extLst>
          </p:nvPr>
        </p:nvGraphicFramePr>
        <p:xfrm>
          <a:off x="874927" y="4820344"/>
          <a:ext cx="449515" cy="412055"/>
        </p:xfrm>
        <a:graphic>
          <a:graphicData uri="http://schemas.openxmlformats.org/presentationml/2006/ole">
            <mc:AlternateContent xmlns:mc="http://schemas.openxmlformats.org/markup-compatibility/2006">
              <mc:Choice xmlns:v="urn:schemas-microsoft-com:vml" Requires="v">
                <p:oleObj spid="_x0000_s1882" name="Equation" r:id="rId5" imgW="152400" imgH="139700" progId="Equation.DSMT4">
                  <p:embed/>
                </p:oleObj>
              </mc:Choice>
              <mc:Fallback>
                <p:oleObj name="Equation" r:id="rId5" imgW="152400" imgH="139700" progId="Equation.DSMT4">
                  <p:embed/>
                  <p:pic>
                    <p:nvPicPr>
                      <p:cNvPr id="0" name=""/>
                      <p:cNvPicPr/>
                      <p:nvPr/>
                    </p:nvPicPr>
                    <p:blipFill>
                      <a:blip r:embed="rId6"/>
                      <a:stretch>
                        <a:fillRect/>
                      </a:stretch>
                    </p:blipFill>
                    <p:spPr>
                      <a:xfrm>
                        <a:off x="874927" y="4820344"/>
                        <a:ext cx="449515" cy="41205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32230878"/>
              </p:ext>
            </p:extLst>
          </p:nvPr>
        </p:nvGraphicFramePr>
        <p:xfrm>
          <a:off x="874713" y="5369983"/>
          <a:ext cx="449262" cy="601663"/>
        </p:xfrm>
        <a:graphic>
          <a:graphicData uri="http://schemas.openxmlformats.org/presentationml/2006/ole">
            <mc:AlternateContent xmlns:mc="http://schemas.openxmlformats.org/markup-compatibility/2006">
              <mc:Choice xmlns:v="urn:schemas-microsoft-com:vml" Requires="v">
                <p:oleObj spid="_x0000_s1883" name="Equation" r:id="rId7" imgW="152400" imgH="203200" progId="Equation.3">
                  <p:embed/>
                </p:oleObj>
              </mc:Choice>
              <mc:Fallback>
                <p:oleObj name="Equation" r:id="rId7" imgW="152400" imgH="203200" progId="Equation.3">
                  <p:embed/>
                  <p:pic>
                    <p:nvPicPr>
                      <p:cNvPr id="0" name=""/>
                      <p:cNvPicPr/>
                      <p:nvPr/>
                    </p:nvPicPr>
                    <p:blipFill>
                      <a:blip r:embed="rId8"/>
                      <a:stretch>
                        <a:fillRect/>
                      </a:stretch>
                    </p:blipFill>
                    <p:spPr>
                      <a:xfrm>
                        <a:off x="874713" y="5369983"/>
                        <a:ext cx="449262" cy="60166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47540502"/>
              </p:ext>
            </p:extLst>
          </p:nvPr>
        </p:nvGraphicFramePr>
        <p:xfrm>
          <a:off x="849313" y="6111875"/>
          <a:ext cx="412750" cy="488950"/>
        </p:xfrm>
        <a:graphic>
          <a:graphicData uri="http://schemas.openxmlformats.org/presentationml/2006/ole">
            <mc:AlternateContent xmlns:mc="http://schemas.openxmlformats.org/markup-compatibility/2006">
              <mc:Choice xmlns:v="urn:schemas-microsoft-com:vml" Requires="v">
                <p:oleObj spid="_x0000_s1884" name="Equation" r:id="rId9" imgW="139700" imgH="165100" progId="Equation.DSMT4">
                  <p:embed/>
                </p:oleObj>
              </mc:Choice>
              <mc:Fallback>
                <p:oleObj name="Equation" r:id="rId9" imgW="139700" imgH="165100" progId="Equation.DSMT4">
                  <p:embed/>
                  <p:pic>
                    <p:nvPicPr>
                      <p:cNvPr id="0" name=""/>
                      <p:cNvPicPr/>
                      <p:nvPr/>
                    </p:nvPicPr>
                    <p:blipFill>
                      <a:blip r:embed="rId10"/>
                      <a:stretch>
                        <a:fillRect/>
                      </a:stretch>
                    </p:blipFill>
                    <p:spPr>
                      <a:xfrm>
                        <a:off x="849313" y="6111875"/>
                        <a:ext cx="412750" cy="488950"/>
                      </a:xfrm>
                      <a:prstGeom prst="rect">
                        <a:avLst/>
                      </a:prstGeom>
                    </p:spPr>
                  </p:pic>
                </p:oleObj>
              </mc:Fallback>
            </mc:AlternateContent>
          </a:graphicData>
        </a:graphic>
      </p:graphicFrame>
    </p:spTree>
    <p:extLst>
      <p:ext uri="{BB962C8B-B14F-4D97-AF65-F5344CB8AC3E}">
        <p14:creationId xmlns:p14="http://schemas.microsoft.com/office/powerpoint/2010/main" val="8226309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201613"/>
            <a:ext cx="8902700" cy="576262"/>
          </a:xfrm>
        </p:spPr>
        <p:txBody>
          <a:bodyPr/>
          <a:lstStyle/>
          <a:p>
            <a:r>
              <a:rPr lang="en-US" sz="4000" b="0" dirty="0" smtClean="0"/>
              <a:t>Result Analysis</a:t>
            </a:r>
            <a:endParaRPr lang="en-US" sz="40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48020391"/>
              </p:ext>
            </p:extLst>
          </p:nvPr>
        </p:nvGraphicFramePr>
        <p:xfrm>
          <a:off x="404809" y="1174073"/>
          <a:ext cx="3189290" cy="1347538"/>
        </p:xfrm>
        <a:graphic>
          <a:graphicData uri="http://schemas.openxmlformats.org/drawingml/2006/table">
            <a:tbl>
              <a:tblPr firstRow="1" bandRow="1">
                <a:tableStyleId>{69012ECD-51FC-41F1-AA8D-1B2483CD663E}</a:tableStyleId>
              </a:tblPr>
              <a:tblGrid>
                <a:gridCol w="2109791"/>
                <a:gridCol w="1079499"/>
              </a:tblGrid>
              <a:tr h="464227">
                <a:tc>
                  <a:txBody>
                    <a:bodyPr/>
                    <a:lstStyle/>
                    <a:p>
                      <a:pPr algn="ctr"/>
                      <a:r>
                        <a:rPr lang="en-US" dirty="0" smtClean="0"/>
                        <a:t>Parameters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Value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3758">
                <a:tc>
                  <a:txBody>
                    <a:bodyPr/>
                    <a:lstStyle/>
                    <a:p>
                      <a:pPr algn="r"/>
                      <a:r>
                        <a:rPr lang="en-US" dirty="0" smtClean="0"/>
                        <a:t>(Analysis ratio)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9553">
                <a:tc>
                  <a:txBody>
                    <a:bodyPr/>
                    <a:lstStyle/>
                    <a:p>
                      <a:pPr algn="r"/>
                      <a:r>
                        <a:rPr lang="en-US" dirty="0" smtClean="0"/>
                        <a:t>(Malicious</a:t>
                      </a:r>
                      <a:r>
                        <a:rPr lang="en-US" baseline="0" dirty="0" smtClean="0"/>
                        <a:t> ratio)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83149531"/>
              </p:ext>
            </p:extLst>
          </p:nvPr>
        </p:nvGraphicFramePr>
        <p:xfrm>
          <a:off x="506627" y="1734245"/>
          <a:ext cx="283261" cy="259656"/>
        </p:xfrm>
        <a:graphic>
          <a:graphicData uri="http://schemas.openxmlformats.org/presentationml/2006/ole">
            <mc:AlternateContent xmlns:mc="http://schemas.openxmlformats.org/markup-compatibility/2006">
              <mc:Choice xmlns:v="urn:schemas-microsoft-com:vml" Requires="v">
                <p:oleObj spid="_x0000_s5591" name="Equation" r:id="rId4" imgW="152400" imgH="139700" progId="Equation.DSMT4">
                  <p:embed/>
                </p:oleObj>
              </mc:Choice>
              <mc:Fallback>
                <p:oleObj name="Equation" r:id="rId4" imgW="152400" imgH="139700" progId="Equation.DSMT4">
                  <p:embed/>
                  <p:pic>
                    <p:nvPicPr>
                      <p:cNvPr id="0" name=""/>
                      <p:cNvPicPr/>
                      <p:nvPr/>
                    </p:nvPicPr>
                    <p:blipFill>
                      <a:blip r:embed="rId5"/>
                      <a:stretch>
                        <a:fillRect/>
                      </a:stretch>
                    </p:blipFill>
                    <p:spPr>
                      <a:xfrm>
                        <a:off x="506627" y="1734245"/>
                        <a:ext cx="283261" cy="259656"/>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09660072"/>
              </p:ext>
            </p:extLst>
          </p:nvPr>
        </p:nvGraphicFramePr>
        <p:xfrm>
          <a:off x="506413" y="2118783"/>
          <a:ext cx="280987" cy="376305"/>
        </p:xfrm>
        <a:graphic>
          <a:graphicData uri="http://schemas.openxmlformats.org/presentationml/2006/ole">
            <mc:AlternateContent xmlns:mc="http://schemas.openxmlformats.org/markup-compatibility/2006">
              <mc:Choice xmlns:v="urn:schemas-microsoft-com:vml" Requires="v">
                <p:oleObj spid="_x0000_s5592" name="Equation" r:id="rId6" imgW="152400" imgH="203200" progId="Equation.3">
                  <p:embed/>
                </p:oleObj>
              </mc:Choice>
              <mc:Fallback>
                <p:oleObj name="Equation" r:id="rId6" imgW="152400" imgH="203200" progId="Equation.3">
                  <p:embed/>
                  <p:pic>
                    <p:nvPicPr>
                      <p:cNvPr id="0" name=""/>
                      <p:cNvPicPr/>
                      <p:nvPr/>
                    </p:nvPicPr>
                    <p:blipFill>
                      <a:blip r:embed="rId7"/>
                      <a:stretch>
                        <a:fillRect/>
                      </a:stretch>
                    </p:blipFill>
                    <p:spPr>
                      <a:xfrm>
                        <a:off x="506413" y="2118783"/>
                        <a:ext cx="280987" cy="376305"/>
                      </a:xfrm>
                      <a:prstGeom prst="rect">
                        <a:avLst/>
                      </a:prstGeom>
                    </p:spPr>
                  </p:pic>
                </p:oleObj>
              </mc:Fallback>
            </mc:AlternateContent>
          </a:graphicData>
        </a:graphic>
      </p:graphicFrame>
      <p:graphicFrame>
        <p:nvGraphicFramePr>
          <p:cNvPr id="12" name="Content Placeholder 8"/>
          <p:cNvGraphicFramePr>
            <a:graphicFrameLocks/>
          </p:cNvGraphicFramePr>
          <p:nvPr>
            <p:extLst>
              <p:ext uri="{D42A27DB-BD31-4B8C-83A1-F6EECF244321}">
                <p14:modId xmlns:p14="http://schemas.microsoft.com/office/powerpoint/2010/main" val="787394132"/>
              </p:ext>
            </p:extLst>
          </p:nvPr>
        </p:nvGraphicFramePr>
        <p:xfrm>
          <a:off x="4329105" y="1148672"/>
          <a:ext cx="4395794" cy="2337984"/>
        </p:xfrm>
        <a:graphic>
          <a:graphicData uri="http://schemas.openxmlformats.org/drawingml/2006/table">
            <a:tbl>
              <a:tblPr firstRow="1" bandRow="1">
                <a:tableStyleId>{69012ECD-51FC-41F1-AA8D-1B2483CD663E}</a:tableStyleId>
              </a:tblPr>
              <a:tblGrid>
                <a:gridCol w="2058995"/>
                <a:gridCol w="2336799"/>
              </a:tblGrid>
              <a:tr h="469347">
                <a:tc>
                  <a:txBody>
                    <a:bodyPr/>
                    <a:lstStyle/>
                    <a:p>
                      <a:pPr algn="ctr"/>
                      <a:r>
                        <a:rPr lang="en-US" dirty="0" smtClean="0"/>
                        <a:t>Tested</a:t>
                      </a:r>
                      <a:r>
                        <a:rPr lang="en-US" baseline="0" dirty="0" smtClean="0"/>
                        <a:t> Variables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Observed Value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8653">
                <a:tc>
                  <a:txBody>
                    <a:bodyPr/>
                    <a:lstStyle/>
                    <a:p>
                      <a:pPr algn="ctr"/>
                      <a:r>
                        <a:rPr lang="en-US" sz="2000" b="1" i="1" dirty="0" smtClean="0"/>
                        <a:t>L </a:t>
                      </a:r>
                      <a:endParaRPr lang="en-US" sz="12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0.66</a:t>
                      </a:r>
                      <a:r>
                        <a:rPr lang="en-US" baseline="0" dirty="0" smtClean="0"/>
                        <a:t> microsecond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3328">
                <a:tc>
                  <a:txBody>
                    <a:bodyPr/>
                    <a:lstStyle/>
                    <a:p>
                      <a:pPr algn="ctr"/>
                      <a:r>
                        <a:rPr lang="en-US" sz="2000" b="1" i="1" dirty="0" smtClean="0"/>
                        <a:t>I</a:t>
                      </a:r>
                      <a:endParaRPr lang="en-US" sz="2000" b="1"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44.46</a:t>
                      </a:r>
                      <a:r>
                        <a:rPr lang="en-US" baseline="0" dirty="0" smtClean="0"/>
                        <a:t> microseconds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3328">
                <a:tc>
                  <a:txBody>
                    <a:bodyPr/>
                    <a:lstStyle/>
                    <a:p>
                      <a:pPr algn="ctr"/>
                      <a:endParaRPr lang="en-US" sz="2000" b="1"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0.38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3328">
                <a:tc>
                  <a:txBody>
                    <a:bodyPr/>
                    <a:lstStyle/>
                    <a:p>
                      <a:pPr algn="ctr"/>
                      <a:r>
                        <a:rPr lang="en-US" sz="2000" b="1" i="1" dirty="0" smtClean="0"/>
                        <a:t>T</a:t>
                      </a:r>
                      <a:endParaRPr lang="en-US" sz="2000" b="1"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32.7 microseconds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710621221"/>
              </p:ext>
            </p:extLst>
          </p:nvPr>
        </p:nvGraphicFramePr>
        <p:xfrm>
          <a:off x="5230813" y="2581275"/>
          <a:ext cx="280987" cy="332862"/>
        </p:xfrm>
        <a:graphic>
          <a:graphicData uri="http://schemas.openxmlformats.org/presentationml/2006/ole">
            <mc:AlternateContent xmlns:mc="http://schemas.openxmlformats.org/markup-compatibility/2006">
              <mc:Choice xmlns:v="urn:schemas-microsoft-com:vml" Requires="v">
                <p:oleObj spid="_x0000_s5593" name="Equation" r:id="rId8" imgW="139700" imgH="165100" progId="Equation.DSMT4">
                  <p:embed/>
                </p:oleObj>
              </mc:Choice>
              <mc:Fallback>
                <p:oleObj name="Equation" r:id="rId8" imgW="139700" imgH="165100" progId="Equation.DSMT4">
                  <p:embed/>
                  <p:pic>
                    <p:nvPicPr>
                      <p:cNvPr id="0" name=""/>
                      <p:cNvPicPr/>
                      <p:nvPr/>
                    </p:nvPicPr>
                    <p:blipFill>
                      <a:blip r:embed="rId9"/>
                      <a:stretch>
                        <a:fillRect/>
                      </a:stretch>
                    </p:blipFill>
                    <p:spPr>
                      <a:xfrm>
                        <a:off x="5230813" y="2581275"/>
                        <a:ext cx="280987" cy="332862"/>
                      </a:xfrm>
                      <a:prstGeom prst="rect">
                        <a:avLst/>
                      </a:prstGeom>
                    </p:spPr>
                  </p:pic>
                </p:oleObj>
              </mc:Fallback>
            </mc:AlternateContent>
          </a:graphicData>
        </a:graphic>
      </p:graphicFrame>
    </p:spTree>
    <p:extLst>
      <p:ext uri="{BB962C8B-B14F-4D97-AF65-F5344CB8AC3E}">
        <p14:creationId xmlns:p14="http://schemas.microsoft.com/office/powerpoint/2010/main" val="15435856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201613"/>
            <a:ext cx="8902700" cy="576262"/>
          </a:xfrm>
        </p:spPr>
        <p:txBody>
          <a:bodyPr/>
          <a:lstStyle/>
          <a:p>
            <a:r>
              <a:rPr lang="en-US" sz="4000" b="0" dirty="0" smtClean="0"/>
              <a:t>Result Analysis</a:t>
            </a:r>
            <a:endParaRPr lang="en-US" sz="40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64684300"/>
              </p:ext>
            </p:extLst>
          </p:nvPr>
        </p:nvGraphicFramePr>
        <p:xfrm>
          <a:off x="404809" y="1174073"/>
          <a:ext cx="3189290" cy="1347538"/>
        </p:xfrm>
        <a:graphic>
          <a:graphicData uri="http://schemas.openxmlformats.org/drawingml/2006/table">
            <a:tbl>
              <a:tblPr firstRow="1" bandRow="1">
                <a:tableStyleId>{69012ECD-51FC-41F1-AA8D-1B2483CD663E}</a:tableStyleId>
              </a:tblPr>
              <a:tblGrid>
                <a:gridCol w="2109791"/>
                <a:gridCol w="1079499"/>
              </a:tblGrid>
              <a:tr h="464227">
                <a:tc>
                  <a:txBody>
                    <a:bodyPr/>
                    <a:lstStyle/>
                    <a:p>
                      <a:pPr algn="ctr"/>
                      <a:r>
                        <a:rPr lang="en-US" dirty="0" smtClean="0"/>
                        <a:t>Parameters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Value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3758">
                <a:tc>
                  <a:txBody>
                    <a:bodyPr/>
                    <a:lstStyle/>
                    <a:p>
                      <a:pPr algn="r"/>
                      <a:r>
                        <a:rPr lang="en-US" dirty="0" smtClean="0"/>
                        <a:t>(Analysis ratio)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9553">
                <a:tc>
                  <a:txBody>
                    <a:bodyPr/>
                    <a:lstStyle/>
                    <a:p>
                      <a:pPr algn="r"/>
                      <a:r>
                        <a:rPr lang="en-US" dirty="0" smtClean="0"/>
                        <a:t>(Malicious</a:t>
                      </a:r>
                      <a:r>
                        <a:rPr lang="en-US" baseline="0" dirty="0" smtClean="0"/>
                        <a:t> ratio)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71362898"/>
              </p:ext>
            </p:extLst>
          </p:nvPr>
        </p:nvGraphicFramePr>
        <p:xfrm>
          <a:off x="506627" y="1734245"/>
          <a:ext cx="283261" cy="259656"/>
        </p:xfrm>
        <a:graphic>
          <a:graphicData uri="http://schemas.openxmlformats.org/presentationml/2006/ole">
            <mc:AlternateContent xmlns:mc="http://schemas.openxmlformats.org/markup-compatibility/2006">
              <mc:Choice xmlns:v="urn:schemas-microsoft-com:vml" Requires="v">
                <p:oleObj spid="_x0000_s6555" name="Equation" r:id="rId4" imgW="152400" imgH="139700" progId="Equation.DSMT4">
                  <p:embed/>
                </p:oleObj>
              </mc:Choice>
              <mc:Fallback>
                <p:oleObj name="Equation" r:id="rId4" imgW="152400" imgH="139700" progId="Equation.DSMT4">
                  <p:embed/>
                  <p:pic>
                    <p:nvPicPr>
                      <p:cNvPr id="0" name=""/>
                      <p:cNvPicPr/>
                      <p:nvPr/>
                    </p:nvPicPr>
                    <p:blipFill>
                      <a:blip r:embed="rId5"/>
                      <a:stretch>
                        <a:fillRect/>
                      </a:stretch>
                    </p:blipFill>
                    <p:spPr>
                      <a:xfrm>
                        <a:off x="506627" y="1734245"/>
                        <a:ext cx="283261" cy="259656"/>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61936615"/>
              </p:ext>
            </p:extLst>
          </p:nvPr>
        </p:nvGraphicFramePr>
        <p:xfrm>
          <a:off x="506413" y="2118783"/>
          <a:ext cx="280987" cy="376305"/>
        </p:xfrm>
        <a:graphic>
          <a:graphicData uri="http://schemas.openxmlformats.org/presentationml/2006/ole">
            <mc:AlternateContent xmlns:mc="http://schemas.openxmlformats.org/markup-compatibility/2006">
              <mc:Choice xmlns:v="urn:schemas-microsoft-com:vml" Requires="v">
                <p:oleObj spid="_x0000_s6556" name="Equation" r:id="rId6" imgW="152400" imgH="203200" progId="Equation.3">
                  <p:embed/>
                </p:oleObj>
              </mc:Choice>
              <mc:Fallback>
                <p:oleObj name="Equation" r:id="rId6" imgW="152400" imgH="203200" progId="Equation.3">
                  <p:embed/>
                  <p:pic>
                    <p:nvPicPr>
                      <p:cNvPr id="0" name=""/>
                      <p:cNvPicPr/>
                      <p:nvPr/>
                    </p:nvPicPr>
                    <p:blipFill>
                      <a:blip r:embed="rId7"/>
                      <a:stretch>
                        <a:fillRect/>
                      </a:stretch>
                    </p:blipFill>
                    <p:spPr>
                      <a:xfrm>
                        <a:off x="506413" y="2118783"/>
                        <a:ext cx="280987" cy="376305"/>
                      </a:xfrm>
                      <a:prstGeom prst="rect">
                        <a:avLst/>
                      </a:prstGeom>
                    </p:spPr>
                  </p:pic>
                </p:oleObj>
              </mc:Fallback>
            </mc:AlternateContent>
          </a:graphicData>
        </a:graphic>
      </p:graphicFrame>
      <p:graphicFrame>
        <p:nvGraphicFramePr>
          <p:cNvPr id="12" name="Content Placeholder 8"/>
          <p:cNvGraphicFramePr>
            <a:graphicFrameLocks/>
          </p:cNvGraphicFramePr>
          <p:nvPr>
            <p:extLst>
              <p:ext uri="{D42A27DB-BD31-4B8C-83A1-F6EECF244321}">
                <p14:modId xmlns:p14="http://schemas.microsoft.com/office/powerpoint/2010/main" val="3808304974"/>
              </p:ext>
            </p:extLst>
          </p:nvPr>
        </p:nvGraphicFramePr>
        <p:xfrm>
          <a:off x="4329105" y="1148672"/>
          <a:ext cx="4395794" cy="2337984"/>
        </p:xfrm>
        <a:graphic>
          <a:graphicData uri="http://schemas.openxmlformats.org/drawingml/2006/table">
            <a:tbl>
              <a:tblPr firstRow="1" bandRow="1">
                <a:tableStyleId>{69012ECD-51FC-41F1-AA8D-1B2483CD663E}</a:tableStyleId>
              </a:tblPr>
              <a:tblGrid>
                <a:gridCol w="2058995"/>
                <a:gridCol w="2336799"/>
              </a:tblGrid>
              <a:tr h="469347">
                <a:tc>
                  <a:txBody>
                    <a:bodyPr/>
                    <a:lstStyle/>
                    <a:p>
                      <a:pPr algn="ctr"/>
                      <a:r>
                        <a:rPr lang="en-US" dirty="0" smtClean="0"/>
                        <a:t>Tested</a:t>
                      </a:r>
                      <a:r>
                        <a:rPr lang="en-US" baseline="0" dirty="0" smtClean="0"/>
                        <a:t> Variables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Observed Value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8653">
                <a:tc>
                  <a:txBody>
                    <a:bodyPr/>
                    <a:lstStyle/>
                    <a:p>
                      <a:pPr algn="ctr"/>
                      <a:r>
                        <a:rPr lang="en-US" sz="2000" b="1" i="1" dirty="0" smtClean="0"/>
                        <a:t>L</a:t>
                      </a:r>
                      <a:endParaRPr lang="en-US" sz="12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0.66</a:t>
                      </a:r>
                      <a:r>
                        <a:rPr lang="en-US" baseline="0" dirty="0" smtClean="0"/>
                        <a:t> microsecond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3328">
                <a:tc>
                  <a:txBody>
                    <a:bodyPr/>
                    <a:lstStyle/>
                    <a:p>
                      <a:pPr algn="ctr"/>
                      <a:r>
                        <a:rPr lang="en-US" sz="2000" b="1" i="1" dirty="0" smtClean="0"/>
                        <a:t>I</a:t>
                      </a:r>
                      <a:endParaRPr lang="en-US" sz="2000" b="1"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44.46</a:t>
                      </a:r>
                      <a:r>
                        <a:rPr lang="en-US" baseline="0" dirty="0" smtClean="0"/>
                        <a:t> microseconds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3328">
                <a:tc>
                  <a:txBody>
                    <a:bodyPr/>
                    <a:lstStyle/>
                    <a:p>
                      <a:pPr algn="ctr"/>
                      <a:endParaRPr lang="en-US" sz="2000" b="1"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0.38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3328">
                <a:tc>
                  <a:txBody>
                    <a:bodyPr/>
                    <a:lstStyle/>
                    <a:p>
                      <a:pPr algn="ctr"/>
                      <a:r>
                        <a:rPr lang="en-US" sz="2000" b="1" i="1" dirty="0" smtClean="0"/>
                        <a:t>T</a:t>
                      </a:r>
                      <a:endParaRPr lang="en-US" sz="2000" b="1"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32.7 microseconds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319840648"/>
              </p:ext>
            </p:extLst>
          </p:nvPr>
        </p:nvGraphicFramePr>
        <p:xfrm>
          <a:off x="5230813" y="2581275"/>
          <a:ext cx="280987" cy="332862"/>
        </p:xfrm>
        <a:graphic>
          <a:graphicData uri="http://schemas.openxmlformats.org/presentationml/2006/ole">
            <mc:AlternateContent xmlns:mc="http://schemas.openxmlformats.org/markup-compatibility/2006">
              <mc:Choice xmlns:v="urn:schemas-microsoft-com:vml" Requires="v">
                <p:oleObj spid="_x0000_s6557" name="Equation" r:id="rId8" imgW="139700" imgH="165100" progId="Equation.DSMT4">
                  <p:embed/>
                </p:oleObj>
              </mc:Choice>
              <mc:Fallback>
                <p:oleObj name="Equation" r:id="rId8" imgW="139700" imgH="165100" progId="Equation.DSMT4">
                  <p:embed/>
                  <p:pic>
                    <p:nvPicPr>
                      <p:cNvPr id="0" name=""/>
                      <p:cNvPicPr/>
                      <p:nvPr/>
                    </p:nvPicPr>
                    <p:blipFill>
                      <a:blip r:embed="rId9"/>
                      <a:stretch>
                        <a:fillRect/>
                      </a:stretch>
                    </p:blipFill>
                    <p:spPr>
                      <a:xfrm>
                        <a:off x="5230813" y="2581275"/>
                        <a:ext cx="280987" cy="332862"/>
                      </a:xfrm>
                      <a:prstGeom prst="rect">
                        <a:avLst/>
                      </a:prstGeom>
                    </p:spPr>
                  </p:pic>
                </p:oleObj>
              </mc:Fallback>
            </mc:AlternateContent>
          </a:graphicData>
        </a:graphic>
      </p:graphicFrame>
      <p:graphicFrame>
        <p:nvGraphicFramePr>
          <p:cNvPr id="3" name="Chart 2"/>
          <p:cNvGraphicFramePr/>
          <p:nvPr>
            <p:extLst>
              <p:ext uri="{D42A27DB-BD31-4B8C-83A1-F6EECF244321}">
                <p14:modId xmlns:p14="http://schemas.microsoft.com/office/powerpoint/2010/main" val="877216101"/>
              </p:ext>
            </p:extLst>
          </p:nvPr>
        </p:nvGraphicFramePr>
        <p:xfrm>
          <a:off x="279400" y="3644900"/>
          <a:ext cx="7442200" cy="2895600"/>
        </p:xfrm>
        <a:graphic>
          <a:graphicData uri="http://schemas.openxmlformats.org/drawingml/2006/chart">
            <c:chart xmlns:c="http://schemas.openxmlformats.org/drawingml/2006/chart" xmlns:r="http://schemas.openxmlformats.org/officeDocument/2006/relationships" r:id="rId10"/>
          </a:graphicData>
        </a:graphic>
      </p:graphicFrame>
      <p:cxnSp>
        <p:nvCxnSpPr>
          <p:cNvPr id="5" name="Straight Connector 4"/>
          <p:cNvCxnSpPr/>
          <p:nvPr/>
        </p:nvCxnSpPr>
        <p:spPr bwMode="auto">
          <a:xfrm>
            <a:off x="749300" y="4476750"/>
            <a:ext cx="6819900" cy="12700"/>
          </a:xfrm>
          <a:prstGeom prst="line">
            <a:avLst/>
          </a:prstGeom>
          <a:solidFill>
            <a:schemeClr val="accent1"/>
          </a:solidFill>
          <a:ln w="38100" cap="flat" cmpd="sng" algn="ctr">
            <a:solidFill>
              <a:srgbClr val="FF0000"/>
            </a:solidFill>
            <a:prstDash val="solid"/>
            <a:round/>
            <a:headEnd type="none" w="med" len="med"/>
            <a:tailEnd type="none"/>
          </a:ln>
          <a:effectLst/>
        </p:spPr>
      </p:cxnSp>
      <p:cxnSp>
        <p:nvCxnSpPr>
          <p:cNvPr id="13" name="Straight Connector 12"/>
          <p:cNvCxnSpPr/>
          <p:nvPr/>
        </p:nvCxnSpPr>
        <p:spPr bwMode="auto">
          <a:xfrm>
            <a:off x="736600" y="4927600"/>
            <a:ext cx="6819900" cy="12700"/>
          </a:xfrm>
          <a:prstGeom prst="line">
            <a:avLst/>
          </a:prstGeom>
          <a:solidFill>
            <a:schemeClr val="accent1"/>
          </a:solidFill>
          <a:ln w="38100" cap="flat" cmpd="sng" algn="ctr">
            <a:solidFill>
              <a:srgbClr val="FF0000"/>
            </a:solidFill>
            <a:prstDash val="solid"/>
            <a:round/>
            <a:headEnd type="none" w="med" len="med"/>
            <a:tailEnd type="none"/>
          </a:ln>
          <a:effectLst/>
        </p:spPr>
      </p:cxnSp>
      <p:cxnSp>
        <p:nvCxnSpPr>
          <p:cNvPr id="7" name="Straight Arrow Connector 6"/>
          <p:cNvCxnSpPr/>
          <p:nvPr/>
        </p:nvCxnSpPr>
        <p:spPr bwMode="auto">
          <a:xfrm flipH="1">
            <a:off x="7378700" y="4495800"/>
            <a:ext cx="12700" cy="444500"/>
          </a:xfrm>
          <a:prstGeom prst="straightConnector1">
            <a:avLst/>
          </a:prstGeom>
          <a:solidFill>
            <a:schemeClr val="accent1"/>
          </a:solidFill>
          <a:ln w="38100" cap="flat" cmpd="sng" algn="ctr">
            <a:solidFill>
              <a:srgbClr val="FF0000"/>
            </a:solidFill>
            <a:prstDash val="solid"/>
            <a:round/>
            <a:headEnd type="arrow"/>
            <a:tailEnd type="arrow"/>
          </a:ln>
          <a:effectLst/>
        </p:spPr>
      </p:cxnSp>
      <p:sp>
        <p:nvSpPr>
          <p:cNvPr id="16" name="TextBox 15"/>
          <p:cNvSpPr txBox="1"/>
          <p:nvPr/>
        </p:nvSpPr>
        <p:spPr>
          <a:xfrm>
            <a:off x="7510780" y="4546600"/>
            <a:ext cx="1586977" cy="369332"/>
          </a:xfrm>
          <a:prstGeom prst="rect">
            <a:avLst/>
          </a:prstGeom>
          <a:noFill/>
        </p:spPr>
        <p:txBody>
          <a:bodyPr wrap="none" rtlCol="0">
            <a:spAutoFit/>
          </a:bodyPr>
          <a:lstStyle/>
          <a:p>
            <a:r>
              <a:rPr lang="en-US" i="1" dirty="0" smtClean="0">
                <a:solidFill>
                  <a:srgbClr val="FF0000"/>
                </a:solidFill>
              </a:rPr>
              <a:t>Saved 26%</a:t>
            </a:r>
            <a:endParaRPr lang="en-US" i="1" dirty="0">
              <a:solidFill>
                <a:srgbClr val="FF0000"/>
              </a:solidFill>
            </a:endParaRPr>
          </a:p>
        </p:txBody>
      </p:sp>
    </p:spTree>
    <p:extLst>
      <p:ext uri="{BB962C8B-B14F-4D97-AF65-F5344CB8AC3E}">
        <p14:creationId xmlns:p14="http://schemas.microsoft.com/office/powerpoint/2010/main" val="27784915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3600" b="0" dirty="0" smtClean="0"/>
              <a:t>Traditional High Performance Data Transfer</a:t>
            </a:r>
            <a:endParaRPr lang="en-US" sz="3600" b="0" dirty="0"/>
          </a:p>
        </p:txBody>
      </p:sp>
      <p:sp>
        <p:nvSpPr>
          <p:cNvPr id="3" name="TextBox 2"/>
          <p:cNvSpPr txBox="1"/>
          <p:nvPr/>
        </p:nvSpPr>
        <p:spPr>
          <a:xfrm>
            <a:off x="1257905" y="1342571"/>
            <a:ext cx="184666" cy="369332"/>
          </a:xfrm>
          <a:prstGeom prst="rect">
            <a:avLst/>
          </a:prstGeom>
          <a:noFill/>
        </p:spPr>
        <p:txBody>
          <a:bodyPr wrap="none" rtlCol="0">
            <a:spAutoFit/>
          </a:bodyPr>
          <a:lstStyle/>
          <a:p>
            <a:endParaRPr lang="en-US" dirty="0"/>
          </a:p>
        </p:txBody>
      </p:sp>
      <p:grpSp>
        <p:nvGrpSpPr>
          <p:cNvPr id="61" name="Group 60"/>
          <p:cNvGrpSpPr/>
          <p:nvPr/>
        </p:nvGrpSpPr>
        <p:grpSpPr>
          <a:xfrm>
            <a:off x="3595362" y="1977902"/>
            <a:ext cx="1606558" cy="805937"/>
            <a:chOff x="7537442" y="3349502"/>
            <a:chExt cx="1606558" cy="805937"/>
          </a:xfrm>
        </p:grpSpPr>
        <p:sp>
          <p:nvSpPr>
            <p:cNvPr id="62" name="Cloud 61"/>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63" name="TextBox 62"/>
            <p:cNvSpPr txBox="1"/>
            <p:nvPr/>
          </p:nvSpPr>
          <p:spPr>
            <a:xfrm>
              <a:off x="7994019" y="3539234"/>
              <a:ext cx="676287" cy="338554"/>
            </a:xfrm>
            <a:prstGeom prst="rect">
              <a:avLst/>
            </a:prstGeom>
            <a:noFill/>
          </p:spPr>
          <p:txBody>
            <a:bodyPr wrap="none" rtlCol="0">
              <a:spAutoFit/>
            </a:bodyPr>
            <a:lstStyle/>
            <a:p>
              <a:r>
                <a:rPr lang="en-US" sz="1600" dirty="0" smtClean="0"/>
                <a:t>WAN</a:t>
              </a:r>
              <a:endParaRPr lang="en-US" sz="1600" dirty="0"/>
            </a:p>
          </p:txBody>
        </p:sp>
      </p:grpSp>
      <p:grpSp>
        <p:nvGrpSpPr>
          <p:cNvPr id="70" name="Group 69"/>
          <p:cNvGrpSpPr/>
          <p:nvPr/>
        </p:nvGrpSpPr>
        <p:grpSpPr>
          <a:xfrm>
            <a:off x="5200581" y="1932804"/>
            <a:ext cx="3171259" cy="3951343"/>
            <a:chOff x="5860981" y="1597524"/>
            <a:chExt cx="3171259" cy="3951343"/>
          </a:xfrm>
        </p:grpSpPr>
        <p:grpSp>
          <p:nvGrpSpPr>
            <p:cNvPr id="24" name="Group 23"/>
            <p:cNvGrpSpPr/>
            <p:nvPr/>
          </p:nvGrpSpPr>
          <p:grpSpPr>
            <a:xfrm>
              <a:off x="7130200" y="1597524"/>
              <a:ext cx="1826450" cy="3951343"/>
              <a:chOff x="7004806" y="1338842"/>
              <a:chExt cx="1826450" cy="3951343"/>
            </a:xfrm>
          </p:grpSpPr>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806" y="4467107"/>
                <a:ext cx="823078" cy="823078"/>
              </a:xfrm>
              <a:prstGeom prst="rect">
                <a:avLst/>
              </a:prstGeom>
            </p:spPr>
          </p:pic>
          <p:grpSp>
            <p:nvGrpSpPr>
              <p:cNvPr id="13" name="Group 12"/>
              <p:cNvGrpSpPr/>
              <p:nvPr/>
            </p:nvGrpSpPr>
            <p:grpSpPr>
              <a:xfrm>
                <a:off x="7337462" y="1338842"/>
                <a:ext cx="1244264" cy="1082900"/>
                <a:chOff x="5808808" y="1597524"/>
                <a:chExt cx="1244264" cy="1082900"/>
              </a:xfrm>
            </p:grpSpPr>
            <p:pic>
              <p:nvPicPr>
                <p:cNvPr id="8" name="Picture 7"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4" name="Picture 3"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178" y="4439934"/>
                <a:ext cx="823078" cy="823078"/>
              </a:xfrm>
              <a:prstGeom prst="rect">
                <a:avLst/>
              </a:prstGeom>
            </p:spPr>
          </p:pic>
        </p:grpSp>
        <p:grpSp>
          <p:nvGrpSpPr>
            <p:cNvPr id="35" name="Group 34"/>
            <p:cNvGrpSpPr/>
            <p:nvPr/>
          </p:nvGrpSpPr>
          <p:grpSpPr>
            <a:xfrm>
              <a:off x="7425682" y="3339342"/>
              <a:ext cx="1606558" cy="805937"/>
              <a:chOff x="7537442" y="3349502"/>
              <a:chExt cx="1606558" cy="805937"/>
            </a:xfrm>
          </p:grpSpPr>
          <p:sp>
            <p:nvSpPr>
              <p:cNvPr id="33" name="Cloud 32"/>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34" name="TextBox 33"/>
              <p:cNvSpPr txBox="1"/>
              <p:nvPr/>
            </p:nvSpPr>
            <p:spPr>
              <a:xfrm>
                <a:off x="7607939" y="353923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37" name="Straight Connector 36"/>
            <p:cNvCxnSpPr>
              <a:stCxn id="8" idx="2"/>
              <a:endCxn id="33" idx="3"/>
            </p:cNvCxnSpPr>
            <p:nvPr/>
          </p:nvCxnSpPr>
          <p:spPr bwMode="auto">
            <a:xfrm flipH="1">
              <a:off x="8228961" y="2680424"/>
              <a:ext cx="4885" cy="70499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1" name="Straight Connector 40"/>
            <p:cNvCxnSpPr>
              <a:stCxn id="62" idx="0"/>
            </p:cNvCxnSpPr>
            <p:nvPr/>
          </p:nvCxnSpPr>
          <p:spPr bwMode="auto">
            <a:xfrm>
              <a:off x="5860981" y="2045591"/>
              <a:ext cx="2094299" cy="40297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5" name="Straight Connector 54"/>
            <p:cNvCxnSpPr>
              <a:stCxn id="33" idx="1"/>
              <a:endCxn id="5" idx="0"/>
            </p:cNvCxnSpPr>
            <p:nvPr/>
          </p:nvCxnSpPr>
          <p:spPr bwMode="auto">
            <a:xfrm flipH="1">
              <a:off x="7541739" y="4144421"/>
              <a:ext cx="687222" cy="58136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8" name="Straight Connector 57"/>
            <p:cNvCxnSpPr>
              <a:stCxn id="33" idx="1"/>
              <a:endCxn id="11" idx="0"/>
            </p:cNvCxnSpPr>
            <p:nvPr/>
          </p:nvCxnSpPr>
          <p:spPr bwMode="auto">
            <a:xfrm>
              <a:off x="8228961" y="4144421"/>
              <a:ext cx="316150" cy="554195"/>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71" name="Group 70"/>
          <p:cNvGrpSpPr/>
          <p:nvPr/>
        </p:nvGrpSpPr>
        <p:grpSpPr>
          <a:xfrm flipH="1">
            <a:off x="440011" y="1841364"/>
            <a:ext cx="3160334" cy="3941183"/>
            <a:chOff x="6060476" y="1597524"/>
            <a:chExt cx="3160334" cy="3941183"/>
          </a:xfrm>
        </p:grpSpPr>
        <p:grpSp>
          <p:nvGrpSpPr>
            <p:cNvPr id="72" name="Group 71"/>
            <p:cNvGrpSpPr/>
            <p:nvPr/>
          </p:nvGrpSpPr>
          <p:grpSpPr>
            <a:xfrm>
              <a:off x="7462856" y="1597524"/>
              <a:ext cx="1757954" cy="3941183"/>
              <a:chOff x="7337462" y="1338842"/>
              <a:chExt cx="1757954" cy="3941183"/>
            </a:xfrm>
          </p:grpSpPr>
          <p:pic>
            <p:nvPicPr>
              <p:cNvPr id="82" name="Picture 81"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886" y="4456947"/>
                <a:ext cx="823078" cy="823078"/>
              </a:xfrm>
              <a:prstGeom prst="rect">
                <a:avLst/>
              </a:prstGeom>
            </p:spPr>
          </p:pic>
          <p:grpSp>
            <p:nvGrpSpPr>
              <p:cNvPr id="84" name="Group 83"/>
              <p:cNvGrpSpPr/>
              <p:nvPr/>
            </p:nvGrpSpPr>
            <p:grpSpPr>
              <a:xfrm>
                <a:off x="7337462" y="1338842"/>
                <a:ext cx="1244264" cy="1082900"/>
                <a:chOff x="5808808" y="1597524"/>
                <a:chExt cx="1244264" cy="1082900"/>
              </a:xfrm>
            </p:grpSpPr>
            <p:pic>
              <p:nvPicPr>
                <p:cNvPr id="87" name="Picture 86"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88" name="Picture 87"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86" name="Picture 85"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338" y="4409454"/>
                <a:ext cx="823078" cy="823078"/>
              </a:xfrm>
              <a:prstGeom prst="rect">
                <a:avLst/>
              </a:prstGeom>
            </p:spPr>
          </p:pic>
        </p:grpSp>
        <p:grpSp>
          <p:nvGrpSpPr>
            <p:cNvPr id="73" name="Group 72"/>
            <p:cNvGrpSpPr/>
            <p:nvPr/>
          </p:nvGrpSpPr>
          <p:grpSpPr>
            <a:xfrm>
              <a:off x="7456162" y="3095502"/>
              <a:ext cx="1606558" cy="805937"/>
              <a:chOff x="7567922" y="3105662"/>
              <a:chExt cx="1606558" cy="805937"/>
            </a:xfrm>
          </p:grpSpPr>
          <p:sp>
            <p:nvSpPr>
              <p:cNvPr id="80" name="Cloud 79"/>
              <p:cNvSpPr/>
              <p:nvPr/>
            </p:nvSpPr>
            <p:spPr bwMode="auto">
              <a:xfrm>
                <a:off x="7567922" y="310566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81" name="TextBox 80"/>
              <p:cNvSpPr txBox="1"/>
              <p:nvPr/>
            </p:nvSpPr>
            <p:spPr>
              <a:xfrm>
                <a:off x="7607939" y="334619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74" name="Straight Connector 73"/>
            <p:cNvCxnSpPr>
              <a:stCxn id="87" idx="2"/>
              <a:endCxn id="80" idx="3"/>
            </p:cNvCxnSpPr>
            <p:nvPr/>
          </p:nvCxnSpPr>
          <p:spPr bwMode="auto">
            <a:xfrm>
              <a:off x="8233846" y="2680424"/>
              <a:ext cx="25595" cy="46115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5" name="Straight Connector 74"/>
            <p:cNvCxnSpPr>
              <a:stCxn id="62" idx="2"/>
              <a:endCxn id="88" idx="2"/>
            </p:cNvCxnSpPr>
            <p:nvPr/>
          </p:nvCxnSpPr>
          <p:spPr bwMode="auto">
            <a:xfrm>
              <a:off x="6060476" y="2137031"/>
              <a:ext cx="1890348" cy="43642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flipH="1">
              <a:off x="7877019" y="3892223"/>
              <a:ext cx="494833" cy="80308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8402332" y="3892223"/>
              <a:ext cx="386619" cy="7555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97" name="TextBox 96"/>
          <p:cNvSpPr txBox="1"/>
          <p:nvPr/>
        </p:nvSpPr>
        <p:spPr>
          <a:xfrm>
            <a:off x="243840" y="5801360"/>
            <a:ext cx="2153920" cy="307777"/>
          </a:xfrm>
          <a:prstGeom prst="rect">
            <a:avLst/>
          </a:prstGeom>
          <a:noFill/>
        </p:spPr>
        <p:txBody>
          <a:bodyPr wrap="square" rtlCol="0">
            <a:spAutoFit/>
          </a:bodyPr>
          <a:lstStyle/>
          <a:p>
            <a:pPr algn="ctr"/>
            <a:r>
              <a:rPr lang="en-US" sz="1400" dirty="0" smtClean="0"/>
              <a:t>Data Servers</a:t>
            </a:r>
            <a:endParaRPr lang="en-US" sz="1400" dirty="0"/>
          </a:p>
        </p:txBody>
      </p:sp>
      <p:sp>
        <p:nvSpPr>
          <p:cNvPr id="98" name="TextBox 97"/>
          <p:cNvSpPr txBox="1"/>
          <p:nvPr/>
        </p:nvSpPr>
        <p:spPr>
          <a:xfrm>
            <a:off x="6329680" y="5913120"/>
            <a:ext cx="2153920" cy="307777"/>
          </a:xfrm>
          <a:prstGeom prst="rect">
            <a:avLst/>
          </a:prstGeom>
          <a:noFill/>
        </p:spPr>
        <p:txBody>
          <a:bodyPr wrap="square" rtlCol="0">
            <a:spAutoFit/>
          </a:bodyPr>
          <a:lstStyle/>
          <a:p>
            <a:pPr algn="ctr"/>
            <a:r>
              <a:rPr lang="en-US" sz="1400" dirty="0" smtClean="0"/>
              <a:t>Data Servers</a:t>
            </a:r>
            <a:endParaRPr lang="en-US" sz="1400" dirty="0"/>
          </a:p>
        </p:txBody>
      </p:sp>
      <p:sp>
        <p:nvSpPr>
          <p:cNvPr id="99" name="TextBox 98"/>
          <p:cNvSpPr txBox="1"/>
          <p:nvPr/>
        </p:nvSpPr>
        <p:spPr>
          <a:xfrm>
            <a:off x="7071360" y="152400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
        <p:nvSpPr>
          <p:cNvPr id="100" name="TextBox 99"/>
          <p:cNvSpPr txBox="1"/>
          <p:nvPr/>
        </p:nvSpPr>
        <p:spPr>
          <a:xfrm>
            <a:off x="284480" y="137160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Tree>
    <p:custDataLst>
      <p:tags r:id="rId1"/>
    </p:custDataLst>
    <p:extLst>
      <p:ext uri="{BB962C8B-B14F-4D97-AF65-F5344CB8AC3E}">
        <p14:creationId xmlns:p14="http://schemas.microsoft.com/office/powerpoint/2010/main" val="3712690642"/>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241300" y="1778000"/>
            <a:ext cx="8415773" cy="4440592"/>
          </a:xfrm>
        </p:spPr>
        <p:txBody>
          <a:bodyPr/>
          <a:lstStyle/>
          <a:p>
            <a:pPr>
              <a:lnSpc>
                <a:spcPct val="70000"/>
              </a:lnSpc>
            </a:pPr>
            <a:r>
              <a:rPr lang="en-US" sz="2800" dirty="0" smtClean="0"/>
              <a:t>Malicious ratio and FPR fixed</a:t>
            </a:r>
          </a:p>
          <a:p>
            <a:pPr>
              <a:lnSpc>
                <a:spcPct val="70000"/>
              </a:lnSpc>
            </a:pPr>
            <a:endParaRPr lang="en-US" altLang="zh-CN" sz="2800" dirty="0" smtClean="0"/>
          </a:p>
          <a:p>
            <a:pPr>
              <a:lnSpc>
                <a:spcPct val="70000"/>
              </a:lnSpc>
            </a:pPr>
            <a:endParaRPr lang="en-US" sz="2800" dirty="0" smtClean="0"/>
          </a:p>
          <a:p>
            <a:pPr>
              <a:lnSpc>
                <a:spcPct val="70000"/>
              </a:lnSpc>
            </a:pPr>
            <a:r>
              <a:rPr lang="en-US" sz="2800" dirty="0" smtClean="0"/>
              <a:t>Analysis ratio and FPR fixed</a:t>
            </a:r>
            <a:endParaRPr lang="en-US" altLang="zh-CN" sz="2800" dirty="0" smtClean="0"/>
          </a:p>
          <a:p>
            <a:pPr>
              <a:lnSpc>
                <a:spcPct val="70000"/>
              </a:lnSpc>
            </a:pPr>
            <a:endParaRPr lang="en-US" altLang="zh-CN" sz="2800" dirty="0" smtClean="0"/>
          </a:p>
          <a:p>
            <a:pPr>
              <a:lnSpc>
                <a:spcPct val="70000"/>
              </a:lnSpc>
            </a:pPr>
            <a:endParaRPr lang="en-US" sz="2800" dirty="0" smtClean="0"/>
          </a:p>
          <a:p>
            <a:pPr>
              <a:lnSpc>
                <a:spcPct val="70000"/>
              </a:lnSpc>
            </a:pPr>
            <a:r>
              <a:rPr lang="en-US" altLang="zh-CN" sz="2800" dirty="0" smtClean="0"/>
              <a:t>Analysis ratio and malicious ratio fixed</a:t>
            </a:r>
            <a:endParaRPr lang="en-US" altLang="zh-CN" sz="2400" dirty="0" smtClean="0"/>
          </a:p>
          <a:p>
            <a:pPr lvl="1">
              <a:lnSpc>
                <a:spcPct val="70000"/>
              </a:lnSpc>
            </a:pPr>
            <a:endParaRPr lang="en-US" altLang="zh-CN" sz="2400" dirty="0" smtClean="0"/>
          </a:p>
        </p:txBody>
      </p:sp>
      <p:sp>
        <p:nvSpPr>
          <p:cNvPr id="2" name="Title 1"/>
          <p:cNvSpPr>
            <a:spLocks noGrp="1"/>
          </p:cNvSpPr>
          <p:nvPr>
            <p:ph type="title"/>
          </p:nvPr>
        </p:nvSpPr>
        <p:spPr>
          <a:xfrm>
            <a:off x="101600" y="201613"/>
            <a:ext cx="8902700" cy="576262"/>
          </a:xfrm>
        </p:spPr>
        <p:txBody>
          <a:bodyPr/>
          <a:lstStyle/>
          <a:p>
            <a:r>
              <a:rPr lang="en-US" sz="4000" b="0" dirty="0" smtClean="0"/>
              <a:t>Result Analysis</a:t>
            </a:r>
            <a:endParaRPr lang="en-US" sz="4000" dirty="0"/>
          </a:p>
        </p:txBody>
      </p:sp>
      <p:graphicFrame>
        <p:nvGraphicFramePr>
          <p:cNvPr id="6" name="Object 5"/>
          <p:cNvGraphicFramePr>
            <a:graphicFrameLocks noChangeAspect="1"/>
          </p:cNvGraphicFramePr>
          <p:nvPr>
            <p:extLst>
              <p:ext uri="{D42A27DB-BD31-4B8C-83A1-F6EECF244321}">
                <p14:modId xmlns:p14="http://schemas.microsoft.com/office/powerpoint/2010/main" val="850113991"/>
              </p:ext>
            </p:extLst>
          </p:nvPr>
        </p:nvGraphicFramePr>
        <p:xfrm>
          <a:off x="298449" y="1060450"/>
          <a:ext cx="6102351" cy="561137"/>
        </p:xfrm>
        <a:graphic>
          <a:graphicData uri="http://schemas.openxmlformats.org/presentationml/2006/ole">
            <mc:AlternateContent xmlns:mc="http://schemas.openxmlformats.org/markup-compatibility/2006">
              <mc:Choice xmlns:v="urn:schemas-microsoft-com:vml" Requires="v">
                <p:oleObj spid="_x0000_s8061" name="Equation" r:id="rId4" imgW="2209800" imgH="203200" progId="Equation.DSMT4">
                  <p:embed/>
                </p:oleObj>
              </mc:Choice>
              <mc:Fallback>
                <p:oleObj name="Equation" r:id="rId4" imgW="2209800" imgH="203200" progId="Equation.DSMT4">
                  <p:embed/>
                  <p:pic>
                    <p:nvPicPr>
                      <p:cNvPr id="0" name=""/>
                      <p:cNvPicPr/>
                      <p:nvPr/>
                    </p:nvPicPr>
                    <p:blipFill>
                      <a:blip r:embed="rId5"/>
                      <a:stretch>
                        <a:fillRect/>
                      </a:stretch>
                    </p:blipFill>
                    <p:spPr>
                      <a:xfrm>
                        <a:off x="298449" y="1060450"/>
                        <a:ext cx="6102351" cy="561137"/>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4007086258"/>
              </p:ext>
            </p:extLst>
          </p:nvPr>
        </p:nvGraphicFramePr>
        <p:xfrm>
          <a:off x="922876" y="2343150"/>
          <a:ext cx="4116387" cy="548405"/>
        </p:xfrm>
        <a:graphic>
          <a:graphicData uri="http://schemas.openxmlformats.org/presentationml/2006/ole">
            <mc:AlternateContent xmlns:mc="http://schemas.openxmlformats.org/markup-compatibility/2006">
              <mc:Choice xmlns:v="urn:schemas-microsoft-com:vml" Requires="v">
                <p:oleObj spid="_x0000_s8062" name="Equation" r:id="rId6" imgW="1524000" imgH="203200" progId="Equation.3">
                  <p:embed/>
                </p:oleObj>
              </mc:Choice>
              <mc:Fallback>
                <p:oleObj name="Equation" r:id="rId6" imgW="1524000" imgH="203200" progId="Equation.3">
                  <p:embed/>
                  <p:pic>
                    <p:nvPicPr>
                      <p:cNvPr id="0" name=""/>
                      <p:cNvPicPr/>
                      <p:nvPr/>
                    </p:nvPicPr>
                    <p:blipFill>
                      <a:blip r:embed="rId7"/>
                      <a:stretch>
                        <a:fillRect/>
                      </a:stretch>
                    </p:blipFill>
                    <p:spPr>
                      <a:xfrm>
                        <a:off x="922876" y="2343150"/>
                        <a:ext cx="4116387" cy="54840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690560685"/>
              </p:ext>
            </p:extLst>
          </p:nvPr>
        </p:nvGraphicFramePr>
        <p:xfrm>
          <a:off x="965738" y="3676650"/>
          <a:ext cx="4124325" cy="544848"/>
        </p:xfrm>
        <a:graphic>
          <a:graphicData uri="http://schemas.openxmlformats.org/presentationml/2006/ole">
            <mc:AlternateContent xmlns:mc="http://schemas.openxmlformats.org/markup-compatibility/2006">
              <mc:Choice xmlns:v="urn:schemas-microsoft-com:vml" Requires="v">
                <p:oleObj spid="_x0000_s8063" name="Equation" r:id="rId8" imgW="1536700" imgH="203200" progId="Equation.DSMT4">
                  <p:embed/>
                </p:oleObj>
              </mc:Choice>
              <mc:Fallback>
                <p:oleObj name="Equation" r:id="rId8" imgW="1536700" imgH="203200" progId="Equation.DSMT4">
                  <p:embed/>
                  <p:pic>
                    <p:nvPicPr>
                      <p:cNvPr id="0" name=""/>
                      <p:cNvPicPr/>
                      <p:nvPr/>
                    </p:nvPicPr>
                    <p:blipFill>
                      <a:blip r:embed="rId9"/>
                      <a:stretch>
                        <a:fillRect/>
                      </a:stretch>
                    </p:blipFill>
                    <p:spPr>
                      <a:xfrm>
                        <a:off x="965738" y="3676650"/>
                        <a:ext cx="4124325" cy="544848"/>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082260884"/>
              </p:ext>
            </p:extLst>
          </p:nvPr>
        </p:nvGraphicFramePr>
        <p:xfrm>
          <a:off x="921288" y="4965700"/>
          <a:ext cx="4223678" cy="596899"/>
        </p:xfrm>
        <a:graphic>
          <a:graphicData uri="http://schemas.openxmlformats.org/presentationml/2006/ole">
            <mc:AlternateContent xmlns:mc="http://schemas.openxmlformats.org/markup-compatibility/2006">
              <mc:Choice xmlns:v="urn:schemas-microsoft-com:vml" Requires="v">
                <p:oleObj spid="_x0000_s8064" name="Equation" r:id="rId10" imgW="1524000" imgH="215900" progId="Equation.3">
                  <p:embed/>
                </p:oleObj>
              </mc:Choice>
              <mc:Fallback>
                <p:oleObj name="Equation" r:id="rId10" imgW="1524000" imgH="215900" progId="Equation.3">
                  <p:embed/>
                  <p:pic>
                    <p:nvPicPr>
                      <p:cNvPr id="0" name=""/>
                      <p:cNvPicPr/>
                      <p:nvPr/>
                    </p:nvPicPr>
                    <p:blipFill>
                      <a:blip r:embed="rId11"/>
                      <a:stretch>
                        <a:fillRect/>
                      </a:stretch>
                    </p:blipFill>
                    <p:spPr>
                      <a:xfrm>
                        <a:off x="921288" y="4965700"/>
                        <a:ext cx="4223678" cy="596899"/>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147034052"/>
              </p:ext>
            </p:extLst>
          </p:nvPr>
        </p:nvGraphicFramePr>
        <p:xfrm>
          <a:off x="6513513" y="1060450"/>
          <a:ext cx="2384425" cy="560388"/>
        </p:xfrm>
        <a:graphic>
          <a:graphicData uri="http://schemas.openxmlformats.org/presentationml/2006/ole">
            <mc:AlternateContent xmlns:mc="http://schemas.openxmlformats.org/markup-compatibility/2006">
              <mc:Choice xmlns:v="urn:schemas-microsoft-com:vml" Requires="v">
                <p:oleObj spid="_x0000_s8065" name="Equation" r:id="rId12" imgW="863600" imgH="203200" progId="Equation.3">
                  <p:embed/>
                </p:oleObj>
              </mc:Choice>
              <mc:Fallback>
                <p:oleObj name="Equation" r:id="rId12" imgW="863600" imgH="203200" progId="Equation.3">
                  <p:embed/>
                  <p:pic>
                    <p:nvPicPr>
                      <p:cNvPr id="0" name=""/>
                      <p:cNvPicPr/>
                      <p:nvPr/>
                    </p:nvPicPr>
                    <p:blipFill>
                      <a:blip r:embed="rId13"/>
                      <a:stretch>
                        <a:fillRect/>
                      </a:stretch>
                    </p:blipFill>
                    <p:spPr>
                      <a:xfrm>
                        <a:off x="6513513" y="1060450"/>
                        <a:ext cx="2384425" cy="560388"/>
                      </a:xfrm>
                      <a:prstGeom prst="rect">
                        <a:avLst/>
                      </a:prstGeom>
                    </p:spPr>
                  </p:pic>
                </p:oleObj>
              </mc:Fallback>
            </mc:AlternateContent>
          </a:graphicData>
        </a:graphic>
      </p:graphicFrame>
      <p:graphicFrame>
        <p:nvGraphicFramePr>
          <p:cNvPr id="24" name="Content Placeholder 8"/>
          <p:cNvGraphicFramePr>
            <a:graphicFrameLocks/>
          </p:cNvGraphicFramePr>
          <p:nvPr>
            <p:extLst>
              <p:ext uri="{D42A27DB-BD31-4B8C-83A1-F6EECF244321}">
                <p14:modId xmlns:p14="http://schemas.microsoft.com/office/powerpoint/2010/main" val="2225665385"/>
              </p:ext>
            </p:extLst>
          </p:nvPr>
        </p:nvGraphicFramePr>
        <p:xfrm>
          <a:off x="5624509" y="1974173"/>
          <a:ext cx="3189290" cy="1787091"/>
        </p:xfrm>
        <a:graphic>
          <a:graphicData uri="http://schemas.openxmlformats.org/drawingml/2006/table">
            <a:tbl>
              <a:tblPr firstRow="1" bandRow="1">
                <a:tableStyleId>{69012ECD-51FC-41F1-AA8D-1B2483CD663E}</a:tableStyleId>
              </a:tblPr>
              <a:tblGrid>
                <a:gridCol w="2109791"/>
                <a:gridCol w="1079499"/>
              </a:tblGrid>
              <a:tr h="464227">
                <a:tc>
                  <a:txBody>
                    <a:bodyPr/>
                    <a:lstStyle/>
                    <a:p>
                      <a:pPr algn="ctr"/>
                      <a:r>
                        <a:rPr lang="en-US" dirty="0" smtClean="0"/>
                        <a:t>Parameters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Value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3758">
                <a:tc>
                  <a:txBody>
                    <a:bodyPr/>
                    <a:lstStyle/>
                    <a:p>
                      <a:pPr algn="r"/>
                      <a:r>
                        <a:rPr lang="en-US" dirty="0" smtClean="0"/>
                        <a:t>(Analysis ratio)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9553">
                <a:tc>
                  <a:txBody>
                    <a:bodyPr/>
                    <a:lstStyle/>
                    <a:p>
                      <a:pPr algn="r"/>
                      <a:r>
                        <a:rPr lang="en-US" dirty="0" smtClean="0"/>
                        <a:t>(Malicious</a:t>
                      </a:r>
                      <a:r>
                        <a:rPr lang="en-US" baseline="0" dirty="0" smtClean="0"/>
                        <a:t> ratio)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9553">
                <a:tc>
                  <a:txBody>
                    <a:bodyPr/>
                    <a:lstStyle/>
                    <a:p>
                      <a:pPr algn="ctr"/>
                      <a:r>
                        <a:rPr lang="en-US" dirty="0" smtClean="0"/>
                        <a:t>(FPR)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0.38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640677259"/>
              </p:ext>
            </p:extLst>
          </p:nvPr>
        </p:nvGraphicFramePr>
        <p:xfrm>
          <a:off x="5726327" y="2534345"/>
          <a:ext cx="283261" cy="259656"/>
        </p:xfrm>
        <a:graphic>
          <a:graphicData uri="http://schemas.openxmlformats.org/presentationml/2006/ole">
            <mc:AlternateContent xmlns:mc="http://schemas.openxmlformats.org/markup-compatibility/2006">
              <mc:Choice xmlns:v="urn:schemas-microsoft-com:vml" Requires="v">
                <p:oleObj spid="_x0000_s8066" name="Equation" r:id="rId14" imgW="152400" imgH="139700" progId="Equation.DSMT4">
                  <p:embed/>
                </p:oleObj>
              </mc:Choice>
              <mc:Fallback>
                <p:oleObj name="Equation" r:id="rId14" imgW="152400" imgH="139700" progId="Equation.DSMT4">
                  <p:embed/>
                  <p:pic>
                    <p:nvPicPr>
                      <p:cNvPr id="0" name=""/>
                      <p:cNvPicPr/>
                      <p:nvPr/>
                    </p:nvPicPr>
                    <p:blipFill>
                      <a:blip r:embed="rId15"/>
                      <a:stretch>
                        <a:fillRect/>
                      </a:stretch>
                    </p:blipFill>
                    <p:spPr>
                      <a:xfrm>
                        <a:off x="5726327" y="2534345"/>
                        <a:ext cx="283261" cy="259656"/>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01254796"/>
              </p:ext>
            </p:extLst>
          </p:nvPr>
        </p:nvGraphicFramePr>
        <p:xfrm>
          <a:off x="5726113" y="2918883"/>
          <a:ext cx="280987" cy="376305"/>
        </p:xfrm>
        <a:graphic>
          <a:graphicData uri="http://schemas.openxmlformats.org/presentationml/2006/ole">
            <mc:AlternateContent xmlns:mc="http://schemas.openxmlformats.org/markup-compatibility/2006">
              <mc:Choice xmlns:v="urn:schemas-microsoft-com:vml" Requires="v">
                <p:oleObj spid="_x0000_s8067" name="Equation" r:id="rId16" imgW="152400" imgH="203200" progId="Equation.3">
                  <p:embed/>
                </p:oleObj>
              </mc:Choice>
              <mc:Fallback>
                <p:oleObj name="Equation" r:id="rId16" imgW="152400" imgH="203200" progId="Equation.3">
                  <p:embed/>
                  <p:pic>
                    <p:nvPicPr>
                      <p:cNvPr id="0" name=""/>
                      <p:cNvPicPr/>
                      <p:nvPr/>
                    </p:nvPicPr>
                    <p:blipFill>
                      <a:blip r:embed="rId17"/>
                      <a:stretch>
                        <a:fillRect/>
                      </a:stretch>
                    </p:blipFill>
                    <p:spPr>
                      <a:xfrm>
                        <a:off x="5726113" y="2918883"/>
                        <a:ext cx="280987" cy="376305"/>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240337919"/>
              </p:ext>
            </p:extLst>
          </p:nvPr>
        </p:nvGraphicFramePr>
        <p:xfrm>
          <a:off x="5776913" y="3381375"/>
          <a:ext cx="280987" cy="332862"/>
        </p:xfrm>
        <a:graphic>
          <a:graphicData uri="http://schemas.openxmlformats.org/presentationml/2006/ole">
            <mc:AlternateContent xmlns:mc="http://schemas.openxmlformats.org/markup-compatibility/2006">
              <mc:Choice xmlns:v="urn:schemas-microsoft-com:vml" Requires="v">
                <p:oleObj spid="_x0000_s8068" name="Equation" r:id="rId18" imgW="139700" imgH="165100" progId="Equation.DSMT4">
                  <p:embed/>
                </p:oleObj>
              </mc:Choice>
              <mc:Fallback>
                <p:oleObj name="Equation" r:id="rId18" imgW="139700" imgH="165100" progId="Equation.DSMT4">
                  <p:embed/>
                  <p:pic>
                    <p:nvPicPr>
                      <p:cNvPr id="0" name=""/>
                      <p:cNvPicPr/>
                      <p:nvPr/>
                    </p:nvPicPr>
                    <p:blipFill>
                      <a:blip r:embed="rId19"/>
                      <a:stretch>
                        <a:fillRect/>
                      </a:stretch>
                    </p:blipFill>
                    <p:spPr>
                      <a:xfrm>
                        <a:off x="5776913" y="3381375"/>
                        <a:ext cx="280987" cy="332862"/>
                      </a:xfrm>
                      <a:prstGeom prst="rect">
                        <a:avLst/>
                      </a:prstGeom>
                    </p:spPr>
                  </p:pic>
                </p:oleObj>
              </mc:Fallback>
            </mc:AlternateContent>
          </a:graphicData>
        </a:graphic>
      </p:graphicFrame>
      <p:sp>
        <p:nvSpPr>
          <p:cNvPr id="28" name="Rounded Rectangle 27"/>
          <p:cNvSpPr/>
          <p:nvPr/>
        </p:nvSpPr>
        <p:spPr>
          <a:xfrm>
            <a:off x="660399" y="5829300"/>
            <a:ext cx="8009467" cy="800102"/>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b="1" dirty="0" smtClean="0">
                <a:solidFill>
                  <a:srgbClr val="FFFFFF"/>
                </a:solidFill>
              </a:rPr>
              <a:t>Decreasing any of this parameters will further reduce the expectation of processing time!</a:t>
            </a:r>
            <a:endParaRPr lang="en-US" sz="2400" b="1" dirty="0">
              <a:solidFill>
                <a:srgbClr val="FFFFFF"/>
              </a:solidFill>
            </a:endParaRPr>
          </a:p>
        </p:txBody>
      </p:sp>
    </p:spTree>
    <p:extLst>
      <p:ext uri="{BB962C8B-B14F-4D97-AF65-F5344CB8AC3E}">
        <p14:creationId xmlns:p14="http://schemas.microsoft.com/office/powerpoint/2010/main" val="27422789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dirty="0" smtClean="0"/>
              <a:t>Conclusion and </a:t>
            </a:r>
            <a:r>
              <a:rPr lang="en-US" sz="4000" b="0" dirty="0"/>
              <a:t>F</a:t>
            </a:r>
            <a:r>
              <a:rPr lang="en-US" sz="4000" b="0" dirty="0" smtClean="0"/>
              <a:t>uture </a:t>
            </a:r>
            <a:r>
              <a:rPr lang="en-US" sz="4000" b="0" dirty="0"/>
              <a:t>W</a:t>
            </a:r>
            <a:r>
              <a:rPr lang="en-US" sz="4000" b="0" dirty="0" smtClean="0"/>
              <a:t>ork</a:t>
            </a:r>
            <a:endParaRPr lang="en-US" sz="4000" b="0" dirty="0"/>
          </a:p>
        </p:txBody>
      </p:sp>
      <p:sp>
        <p:nvSpPr>
          <p:cNvPr id="3" name="Content Placeholder 2"/>
          <p:cNvSpPr>
            <a:spLocks noGrp="1"/>
          </p:cNvSpPr>
          <p:nvPr>
            <p:ph idx="1"/>
          </p:nvPr>
        </p:nvSpPr>
        <p:spPr>
          <a:xfrm>
            <a:off x="317501" y="1045637"/>
            <a:ext cx="8661400" cy="5532963"/>
          </a:xfrm>
        </p:spPr>
        <p:txBody>
          <a:bodyPr/>
          <a:lstStyle/>
          <a:p>
            <a:r>
              <a:rPr lang="en-US" sz="2800" dirty="0" smtClean="0"/>
              <a:t>Conclusion</a:t>
            </a:r>
          </a:p>
          <a:p>
            <a:pPr lvl="1"/>
            <a:r>
              <a:rPr lang="en-US" sz="2400" dirty="0" smtClean="0"/>
              <a:t>Present a new architecture for traffic monitoring in Science DMZ</a:t>
            </a:r>
          </a:p>
          <a:p>
            <a:pPr lvl="1"/>
            <a:r>
              <a:rPr lang="en-US" sz="2400" dirty="0" smtClean="0"/>
              <a:t>Demonstrate efficiency of side-channel based traffic winnowing</a:t>
            </a:r>
          </a:p>
          <a:p>
            <a:r>
              <a:rPr lang="en-US" sz="2800" dirty="0" smtClean="0"/>
              <a:t>Future work</a:t>
            </a:r>
          </a:p>
          <a:p>
            <a:pPr lvl="1"/>
            <a:r>
              <a:rPr lang="en-US" sz="2400" dirty="0" smtClean="0"/>
              <a:t>Evaluate </a:t>
            </a:r>
            <a:r>
              <a:rPr lang="en-US" sz="2400" dirty="0"/>
              <a:t>on real-world Science DMZ data</a:t>
            </a:r>
            <a:endParaRPr lang="en-US" altLang="zh-CN" sz="2400" dirty="0"/>
          </a:p>
          <a:p>
            <a:pPr lvl="2"/>
            <a:r>
              <a:rPr lang="en-US" sz="2000" dirty="0"/>
              <a:t>More protocols</a:t>
            </a:r>
          </a:p>
          <a:p>
            <a:pPr lvl="2"/>
            <a:r>
              <a:rPr lang="en-US" sz="2000" dirty="0"/>
              <a:t>More use </a:t>
            </a:r>
            <a:r>
              <a:rPr lang="en-US" sz="2000" dirty="0" smtClean="0"/>
              <a:t>scenarios</a:t>
            </a:r>
          </a:p>
          <a:p>
            <a:pPr lvl="1"/>
            <a:r>
              <a:rPr lang="en-US" sz="2400" dirty="0" smtClean="0"/>
              <a:t>Investigate more side-channel features</a:t>
            </a:r>
          </a:p>
          <a:p>
            <a:pPr lvl="2"/>
            <a:r>
              <a:rPr lang="en-US" altLang="zh-CN" sz="2000" dirty="0" smtClean="0"/>
              <a:t>Packet size, time interval deviations, etc.</a:t>
            </a:r>
          </a:p>
          <a:p>
            <a:pPr lvl="1"/>
            <a:r>
              <a:rPr lang="en-US" sz="2400" dirty="0" smtClean="0"/>
              <a:t>Employ advanced machine learning techniques</a:t>
            </a:r>
            <a:endParaRPr lang="en-US" altLang="zh-CN" sz="2400" dirty="0" smtClean="0"/>
          </a:p>
          <a:p>
            <a:pPr lvl="1"/>
            <a:endParaRPr lang="en-US" altLang="zh-CN" sz="2400" dirty="0" smtClean="0"/>
          </a:p>
        </p:txBody>
      </p:sp>
    </p:spTree>
    <p:extLst>
      <p:ext uri="{BB962C8B-B14F-4D97-AF65-F5344CB8AC3E}">
        <p14:creationId xmlns:p14="http://schemas.microsoft.com/office/powerpoint/2010/main" val="26623796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4000" dirty="0" smtClean="0"/>
              <a:t>Q &amp; A</a:t>
            </a:r>
            <a:endParaRPr lang="en-US" altLang="zh-CN" sz="4000" dirty="0" smtClean="0">
              <a:solidFill>
                <a:schemeClr val="tx1"/>
              </a:solidFill>
              <a:latin typeface="Garamond" pitchFamily="18" charset="0"/>
              <a:ea typeface="宋体" pitchFamily="2" charset="-122"/>
            </a:endParaRPr>
          </a:p>
        </p:txBody>
      </p:sp>
      <p:sp>
        <p:nvSpPr>
          <p:cNvPr id="8" name="Content Placeholder 7"/>
          <p:cNvSpPr>
            <a:spLocks noGrp="1"/>
          </p:cNvSpPr>
          <p:nvPr>
            <p:ph idx="1"/>
          </p:nvPr>
        </p:nvSpPr>
        <p:spPr>
          <a:xfrm>
            <a:off x="533400" y="4495800"/>
            <a:ext cx="8229600" cy="1752600"/>
          </a:xfrm>
        </p:spPr>
        <p:txBody>
          <a:bodyPr/>
          <a:lstStyle/>
          <a:p>
            <a:pPr>
              <a:buNone/>
            </a:pPr>
            <a:r>
              <a:rPr lang="en-US" sz="1800" dirty="0" smtClean="0"/>
              <a:t>	</a:t>
            </a:r>
          </a:p>
        </p:txBody>
      </p:sp>
      <p:sp>
        <p:nvSpPr>
          <p:cNvPr id="2" name="TextBox 1"/>
          <p:cNvSpPr txBox="1"/>
          <p:nvPr/>
        </p:nvSpPr>
        <p:spPr>
          <a:xfrm>
            <a:off x="244642" y="4600416"/>
            <a:ext cx="8746493" cy="461665"/>
          </a:xfrm>
          <a:prstGeom prst="rect">
            <a:avLst/>
          </a:prstGeom>
          <a:noFill/>
        </p:spPr>
        <p:txBody>
          <a:bodyPr wrap="square" rtlCol="0">
            <a:spAutoFit/>
          </a:bodyPr>
          <a:lstStyle/>
          <a:p>
            <a:pPr algn="ctr"/>
            <a:r>
              <a:rPr lang="en-US" sz="2400" dirty="0" smtClean="0"/>
              <a:t>Thank you!</a:t>
            </a:r>
          </a:p>
        </p:txBody>
      </p:sp>
      <p:pic>
        <p:nvPicPr>
          <p:cNvPr id="6" name="Picture 5" descr="C:\Documents and Settings\hongxinh\Local Settings\Temporary Internet Files\Content.IE5\TD9D8OQR\MC900311814[1].wmf"/>
          <p:cNvPicPr/>
          <p:nvPr/>
        </p:nvPicPr>
        <p:blipFill>
          <a:blip r:embed="rId3" cstate="print"/>
          <a:srcRect/>
          <a:stretch>
            <a:fillRect/>
          </a:stretch>
        </p:blipFill>
        <p:spPr bwMode="auto">
          <a:xfrm>
            <a:off x="3439946" y="2127841"/>
            <a:ext cx="2366493" cy="1987639"/>
          </a:xfrm>
          <a:prstGeom prst="rect">
            <a:avLst/>
          </a:prstGeom>
          <a:noFill/>
          <a:ln w="9525">
            <a:noFill/>
            <a:miter lim="800000"/>
            <a:headEnd/>
            <a:tailEnd/>
          </a:ln>
        </p:spPr>
      </p:pic>
    </p:spTree>
    <p:extLst>
      <p:ext uri="{BB962C8B-B14F-4D97-AF65-F5344CB8AC3E}">
        <p14:creationId xmlns:p14="http://schemas.microsoft.com/office/powerpoint/2010/main" val="18569208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4000" b="0" dirty="0" smtClean="0"/>
              <a:t>Science DMZ</a:t>
            </a:r>
            <a:endParaRPr lang="en-US" sz="4000" b="0" dirty="0"/>
          </a:p>
        </p:txBody>
      </p:sp>
      <p:sp>
        <p:nvSpPr>
          <p:cNvPr id="3" name="TextBox 2"/>
          <p:cNvSpPr txBox="1"/>
          <p:nvPr/>
        </p:nvSpPr>
        <p:spPr>
          <a:xfrm>
            <a:off x="1257905" y="1342571"/>
            <a:ext cx="184666" cy="369332"/>
          </a:xfrm>
          <a:prstGeom prst="rect">
            <a:avLst/>
          </a:prstGeom>
          <a:noFill/>
        </p:spPr>
        <p:txBody>
          <a:bodyPr wrap="none" rtlCol="0">
            <a:spAutoFit/>
          </a:bodyPr>
          <a:lstStyle/>
          <a:p>
            <a:endParaRPr lang="en-US" dirty="0"/>
          </a:p>
        </p:txBody>
      </p:sp>
      <p:grpSp>
        <p:nvGrpSpPr>
          <p:cNvPr id="61" name="Group 60"/>
          <p:cNvGrpSpPr/>
          <p:nvPr/>
        </p:nvGrpSpPr>
        <p:grpSpPr>
          <a:xfrm>
            <a:off x="3686802" y="1988062"/>
            <a:ext cx="1606558" cy="805937"/>
            <a:chOff x="7537442" y="3349502"/>
            <a:chExt cx="1606558" cy="805937"/>
          </a:xfrm>
        </p:grpSpPr>
        <p:sp>
          <p:nvSpPr>
            <p:cNvPr id="62" name="Cloud 61"/>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63" name="TextBox 62"/>
            <p:cNvSpPr txBox="1"/>
            <p:nvPr/>
          </p:nvSpPr>
          <p:spPr>
            <a:xfrm>
              <a:off x="7994019" y="3539234"/>
              <a:ext cx="676287" cy="338554"/>
            </a:xfrm>
            <a:prstGeom prst="rect">
              <a:avLst/>
            </a:prstGeom>
            <a:noFill/>
          </p:spPr>
          <p:txBody>
            <a:bodyPr wrap="none" rtlCol="0">
              <a:spAutoFit/>
            </a:bodyPr>
            <a:lstStyle/>
            <a:p>
              <a:r>
                <a:rPr lang="en-US" sz="1600" dirty="0" smtClean="0"/>
                <a:t>WAN</a:t>
              </a:r>
              <a:endParaRPr lang="en-US" sz="1600" dirty="0"/>
            </a:p>
          </p:txBody>
        </p:sp>
      </p:grpSp>
      <p:grpSp>
        <p:nvGrpSpPr>
          <p:cNvPr id="70" name="Group 69"/>
          <p:cNvGrpSpPr/>
          <p:nvPr/>
        </p:nvGrpSpPr>
        <p:grpSpPr>
          <a:xfrm>
            <a:off x="5293360" y="2166484"/>
            <a:ext cx="3698240" cy="3870063"/>
            <a:chOff x="5334000" y="1597524"/>
            <a:chExt cx="3698240" cy="3870063"/>
          </a:xfrm>
        </p:grpSpPr>
        <p:grpSp>
          <p:nvGrpSpPr>
            <p:cNvPr id="24" name="Group 23"/>
            <p:cNvGrpSpPr/>
            <p:nvPr/>
          </p:nvGrpSpPr>
          <p:grpSpPr>
            <a:xfrm>
              <a:off x="5524920" y="1597524"/>
              <a:ext cx="3182200" cy="3870063"/>
              <a:chOff x="5399526" y="1338842"/>
              <a:chExt cx="3182200" cy="3870063"/>
            </a:xfrm>
          </p:grpSpPr>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526" y="4385827"/>
                <a:ext cx="823078" cy="823078"/>
              </a:xfrm>
              <a:prstGeom prst="rect">
                <a:avLst/>
              </a:prstGeom>
            </p:spPr>
          </p:pic>
          <p:pic>
            <p:nvPicPr>
              <p:cNvPr id="6" name="Picture 5"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336" y="1705138"/>
                <a:ext cx="946549" cy="670029"/>
              </a:xfrm>
              <a:prstGeom prst="rect">
                <a:avLst/>
              </a:prstGeom>
            </p:spPr>
          </p:pic>
          <p:grpSp>
            <p:nvGrpSpPr>
              <p:cNvPr id="13" name="Group 12"/>
              <p:cNvGrpSpPr/>
              <p:nvPr/>
            </p:nvGrpSpPr>
            <p:grpSpPr>
              <a:xfrm>
                <a:off x="7337462" y="1338842"/>
                <a:ext cx="1244264" cy="1082900"/>
                <a:chOff x="5808808" y="1597524"/>
                <a:chExt cx="1244264" cy="1082900"/>
              </a:xfrm>
            </p:grpSpPr>
            <p:pic>
              <p:nvPicPr>
                <p:cNvPr id="8" name="Picture 7"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4" name="Picture 3"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10" name="Picture 9"/>
              <p:cNvPicPr>
                <a:picLocks noChangeAspect="1"/>
              </p:cNvPicPr>
              <p:nvPr/>
            </p:nvPicPr>
            <p:blipFill>
              <a:blip r:embed="rId7"/>
              <a:stretch>
                <a:fillRect/>
              </a:stretch>
            </p:blipFill>
            <p:spPr>
              <a:xfrm>
                <a:off x="5872109" y="3148952"/>
                <a:ext cx="867577" cy="433789"/>
              </a:xfrm>
              <a:prstGeom prst="rect">
                <a:avLst/>
              </a:prstGeom>
            </p:spPr>
          </p:pic>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978" y="4338334"/>
                <a:ext cx="823078" cy="823078"/>
              </a:xfrm>
              <a:prstGeom prst="rect">
                <a:avLst/>
              </a:prstGeom>
            </p:spPr>
          </p:pic>
        </p:grpSp>
        <p:grpSp>
          <p:nvGrpSpPr>
            <p:cNvPr id="35" name="Group 34"/>
            <p:cNvGrpSpPr/>
            <p:nvPr/>
          </p:nvGrpSpPr>
          <p:grpSpPr>
            <a:xfrm>
              <a:off x="7425682" y="3339342"/>
              <a:ext cx="1606558" cy="805937"/>
              <a:chOff x="7537442" y="3349502"/>
              <a:chExt cx="1606558" cy="805937"/>
            </a:xfrm>
          </p:grpSpPr>
          <p:sp>
            <p:nvSpPr>
              <p:cNvPr id="33" name="Cloud 32"/>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34" name="TextBox 33"/>
              <p:cNvSpPr txBox="1"/>
              <p:nvPr/>
            </p:nvSpPr>
            <p:spPr>
              <a:xfrm>
                <a:off x="7607939" y="353923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37" name="Straight Connector 36"/>
            <p:cNvCxnSpPr>
              <a:stCxn id="8" idx="2"/>
              <a:endCxn id="33" idx="3"/>
            </p:cNvCxnSpPr>
            <p:nvPr/>
          </p:nvCxnSpPr>
          <p:spPr bwMode="auto">
            <a:xfrm flipH="1">
              <a:off x="8228961" y="2680424"/>
              <a:ext cx="4885" cy="70499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786880" y="2438400"/>
              <a:ext cx="1016000" cy="1016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 name="Straight Connector 49"/>
            <p:cNvCxnSpPr>
              <a:stCxn id="6" idx="2"/>
              <a:endCxn id="10" idx="0"/>
            </p:cNvCxnSpPr>
            <p:nvPr/>
          </p:nvCxnSpPr>
          <p:spPr bwMode="auto">
            <a:xfrm flipH="1">
              <a:off x="6431292" y="2633849"/>
              <a:ext cx="713" cy="77378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5" name="Straight Connector 54"/>
            <p:cNvCxnSpPr>
              <a:stCxn id="10" idx="2"/>
              <a:endCxn id="5" idx="0"/>
            </p:cNvCxnSpPr>
            <p:nvPr/>
          </p:nvCxnSpPr>
          <p:spPr bwMode="auto">
            <a:xfrm flipH="1">
              <a:off x="5936459" y="3841423"/>
              <a:ext cx="494833" cy="80308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8" name="Straight Connector 57"/>
            <p:cNvCxnSpPr>
              <a:stCxn id="10" idx="2"/>
              <a:endCxn id="11" idx="0"/>
            </p:cNvCxnSpPr>
            <p:nvPr/>
          </p:nvCxnSpPr>
          <p:spPr bwMode="auto">
            <a:xfrm>
              <a:off x="6431292" y="3841423"/>
              <a:ext cx="386619" cy="7555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4" name="Straight Connector 63"/>
            <p:cNvCxnSpPr>
              <a:stCxn id="6" idx="1"/>
            </p:cNvCxnSpPr>
            <p:nvPr/>
          </p:nvCxnSpPr>
          <p:spPr bwMode="auto">
            <a:xfrm flipH="1" flipV="1">
              <a:off x="5334000" y="1859280"/>
              <a:ext cx="624730" cy="439555"/>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71" name="Group 70"/>
          <p:cNvGrpSpPr/>
          <p:nvPr/>
        </p:nvGrpSpPr>
        <p:grpSpPr>
          <a:xfrm flipH="1">
            <a:off x="110421" y="1841364"/>
            <a:ext cx="3581364" cy="3870063"/>
            <a:chOff x="5450876" y="1597524"/>
            <a:chExt cx="3581364" cy="3870063"/>
          </a:xfrm>
        </p:grpSpPr>
        <p:grpSp>
          <p:nvGrpSpPr>
            <p:cNvPr id="72" name="Group 71"/>
            <p:cNvGrpSpPr/>
            <p:nvPr/>
          </p:nvGrpSpPr>
          <p:grpSpPr>
            <a:xfrm>
              <a:off x="5524920" y="1597524"/>
              <a:ext cx="3182200" cy="3870063"/>
              <a:chOff x="5399526" y="1338842"/>
              <a:chExt cx="3182200" cy="3870063"/>
            </a:xfrm>
          </p:grpSpPr>
          <p:pic>
            <p:nvPicPr>
              <p:cNvPr id="82" name="Picture 81"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526" y="4385827"/>
                <a:ext cx="823078" cy="823078"/>
              </a:xfrm>
              <a:prstGeom prst="rect">
                <a:avLst/>
              </a:prstGeom>
            </p:spPr>
          </p:pic>
          <p:pic>
            <p:nvPicPr>
              <p:cNvPr id="83" name="Picture 82"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496" y="1766098"/>
                <a:ext cx="946549" cy="670029"/>
              </a:xfrm>
              <a:prstGeom prst="rect">
                <a:avLst/>
              </a:prstGeom>
            </p:spPr>
          </p:pic>
          <p:grpSp>
            <p:nvGrpSpPr>
              <p:cNvPr id="84" name="Group 83"/>
              <p:cNvGrpSpPr/>
              <p:nvPr/>
            </p:nvGrpSpPr>
            <p:grpSpPr>
              <a:xfrm>
                <a:off x="7337462" y="1338842"/>
                <a:ext cx="1244264" cy="1082900"/>
                <a:chOff x="5808808" y="1597524"/>
                <a:chExt cx="1244264" cy="1082900"/>
              </a:xfrm>
            </p:grpSpPr>
            <p:pic>
              <p:nvPicPr>
                <p:cNvPr id="87" name="Picture 86"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88" name="Picture 87"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85" name="Picture 84"/>
              <p:cNvPicPr>
                <a:picLocks noChangeAspect="1"/>
              </p:cNvPicPr>
              <p:nvPr/>
            </p:nvPicPr>
            <p:blipFill>
              <a:blip r:embed="rId7"/>
              <a:stretch>
                <a:fillRect/>
              </a:stretch>
            </p:blipFill>
            <p:spPr>
              <a:xfrm>
                <a:off x="5872109" y="3148952"/>
                <a:ext cx="867577" cy="433789"/>
              </a:xfrm>
              <a:prstGeom prst="rect">
                <a:avLst/>
              </a:prstGeom>
            </p:spPr>
          </p:pic>
          <p:pic>
            <p:nvPicPr>
              <p:cNvPr id="86" name="Picture 85"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978" y="4338334"/>
                <a:ext cx="823078" cy="823078"/>
              </a:xfrm>
              <a:prstGeom prst="rect">
                <a:avLst/>
              </a:prstGeom>
            </p:spPr>
          </p:pic>
        </p:grpSp>
        <p:grpSp>
          <p:nvGrpSpPr>
            <p:cNvPr id="73" name="Group 72"/>
            <p:cNvGrpSpPr/>
            <p:nvPr/>
          </p:nvGrpSpPr>
          <p:grpSpPr>
            <a:xfrm>
              <a:off x="7425682" y="3339342"/>
              <a:ext cx="1606558" cy="805937"/>
              <a:chOff x="7537442" y="3349502"/>
              <a:chExt cx="1606558" cy="805937"/>
            </a:xfrm>
          </p:grpSpPr>
          <p:sp>
            <p:nvSpPr>
              <p:cNvPr id="80" name="Cloud 79"/>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81" name="TextBox 80"/>
              <p:cNvSpPr txBox="1"/>
              <p:nvPr/>
            </p:nvSpPr>
            <p:spPr>
              <a:xfrm>
                <a:off x="7607939" y="353923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74" name="Straight Connector 73"/>
            <p:cNvCxnSpPr>
              <a:stCxn id="87" idx="2"/>
              <a:endCxn id="80" idx="3"/>
            </p:cNvCxnSpPr>
            <p:nvPr/>
          </p:nvCxnSpPr>
          <p:spPr bwMode="auto">
            <a:xfrm flipH="1">
              <a:off x="8228961" y="2680424"/>
              <a:ext cx="4885" cy="70499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6786880" y="2438400"/>
              <a:ext cx="1016000" cy="1016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6" name="Straight Connector 75"/>
            <p:cNvCxnSpPr>
              <a:stCxn id="83" idx="2"/>
              <a:endCxn id="85" idx="0"/>
            </p:cNvCxnSpPr>
            <p:nvPr/>
          </p:nvCxnSpPr>
          <p:spPr bwMode="auto">
            <a:xfrm flipH="1">
              <a:off x="6431292" y="2694809"/>
              <a:ext cx="10873" cy="7128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7" name="Straight Connector 76"/>
            <p:cNvCxnSpPr>
              <a:stCxn id="85" idx="2"/>
              <a:endCxn id="82" idx="0"/>
            </p:cNvCxnSpPr>
            <p:nvPr/>
          </p:nvCxnSpPr>
          <p:spPr bwMode="auto">
            <a:xfrm flipH="1">
              <a:off x="5936459" y="3841423"/>
              <a:ext cx="494833" cy="80308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8" name="Straight Connector 77"/>
            <p:cNvCxnSpPr>
              <a:stCxn id="85" idx="2"/>
              <a:endCxn id="86" idx="0"/>
            </p:cNvCxnSpPr>
            <p:nvPr/>
          </p:nvCxnSpPr>
          <p:spPr bwMode="auto">
            <a:xfrm>
              <a:off x="6431292" y="3841423"/>
              <a:ext cx="386619" cy="7555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9" name="Straight Connector 78"/>
            <p:cNvCxnSpPr>
              <a:stCxn id="83" idx="1"/>
              <a:endCxn id="62" idx="2"/>
            </p:cNvCxnSpPr>
            <p:nvPr/>
          </p:nvCxnSpPr>
          <p:spPr bwMode="auto">
            <a:xfrm flipH="1" flipV="1">
              <a:off x="5450876" y="2147191"/>
              <a:ext cx="518014" cy="21260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97" name="TextBox 96"/>
          <p:cNvSpPr txBox="1"/>
          <p:nvPr/>
        </p:nvSpPr>
        <p:spPr>
          <a:xfrm>
            <a:off x="1737360" y="5770880"/>
            <a:ext cx="2153920" cy="523220"/>
          </a:xfrm>
          <a:prstGeom prst="rect">
            <a:avLst/>
          </a:prstGeom>
          <a:noFill/>
        </p:spPr>
        <p:txBody>
          <a:bodyPr wrap="square" rtlCol="0">
            <a:spAutoFit/>
          </a:bodyPr>
          <a:lstStyle/>
          <a:p>
            <a:pPr algn="ctr"/>
            <a:r>
              <a:rPr lang="en-US" sz="1400" dirty="0" smtClean="0"/>
              <a:t>High performance Data Transfer Nodes</a:t>
            </a:r>
            <a:endParaRPr lang="en-US" sz="1400" dirty="0"/>
          </a:p>
        </p:txBody>
      </p:sp>
      <p:sp>
        <p:nvSpPr>
          <p:cNvPr id="98" name="TextBox 97"/>
          <p:cNvSpPr txBox="1"/>
          <p:nvPr/>
        </p:nvSpPr>
        <p:spPr>
          <a:xfrm>
            <a:off x="5262880" y="6014720"/>
            <a:ext cx="2153920" cy="523220"/>
          </a:xfrm>
          <a:prstGeom prst="rect">
            <a:avLst/>
          </a:prstGeom>
          <a:noFill/>
        </p:spPr>
        <p:txBody>
          <a:bodyPr wrap="square" rtlCol="0">
            <a:spAutoFit/>
          </a:bodyPr>
          <a:lstStyle/>
          <a:p>
            <a:pPr algn="ctr"/>
            <a:r>
              <a:rPr lang="en-US" sz="1400" dirty="0" smtClean="0"/>
              <a:t>High performance Data Transfer Nodes</a:t>
            </a:r>
            <a:endParaRPr lang="en-US" sz="1400" dirty="0"/>
          </a:p>
        </p:txBody>
      </p:sp>
      <p:sp>
        <p:nvSpPr>
          <p:cNvPr id="99" name="TextBox 98"/>
          <p:cNvSpPr txBox="1"/>
          <p:nvPr/>
        </p:nvSpPr>
        <p:spPr>
          <a:xfrm>
            <a:off x="7193280" y="168656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
        <p:nvSpPr>
          <p:cNvPr id="100" name="TextBox 99"/>
          <p:cNvSpPr txBox="1"/>
          <p:nvPr/>
        </p:nvSpPr>
        <p:spPr>
          <a:xfrm>
            <a:off x="132080" y="142240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
        <p:nvSpPr>
          <p:cNvPr id="101" name="TextBox 100"/>
          <p:cNvSpPr txBox="1"/>
          <p:nvPr/>
        </p:nvSpPr>
        <p:spPr>
          <a:xfrm>
            <a:off x="2042160" y="1971040"/>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02" name="TextBox 101"/>
          <p:cNvSpPr txBox="1"/>
          <p:nvPr/>
        </p:nvSpPr>
        <p:spPr>
          <a:xfrm>
            <a:off x="5598160" y="2235200"/>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04" name="TextBox 103"/>
          <p:cNvSpPr txBox="1"/>
          <p:nvPr/>
        </p:nvSpPr>
        <p:spPr>
          <a:xfrm>
            <a:off x="2733040" y="3180080"/>
            <a:ext cx="1259840" cy="523220"/>
          </a:xfrm>
          <a:prstGeom prst="rect">
            <a:avLst/>
          </a:prstGeom>
          <a:noFill/>
        </p:spPr>
        <p:txBody>
          <a:bodyPr wrap="square" rtlCol="0">
            <a:spAutoFit/>
          </a:bodyPr>
          <a:lstStyle/>
          <a:p>
            <a:pPr algn="ctr"/>
            <a:r>
              <a:rPr lang="en-US" sz="1400" dirty="0" smtClean="0"/>
              <a:t>Science DMZ Router</a:t>
            </a:r>
            <a:endParaRPr lang="en-US" sz="1400" dirty="0"/>
          </a:p>
        </p:txBody>
      </p:sp>
      <p:sp>
        <p:nvSpPr>
          <p:cNvPr id="105" name="TextBox 104"/>
          <p:cNvSpPr txBox="1"/>
          <p:nvPr/>
        </p:nvSpPr>
        <p:spPr>
          <a:xfrm>
            <a:off x="5029200" y="3444240"/>
            <a:ext cx="1310640" cy="523220"/>
          </a:xfrm>
          <a:prstGeom prst="rect">
            <a:avLst/>
          </a:prstGeom>
          <a:noFill/>
        </p:spPr>
        <p:txBody>
          <a:bodyPr wrap="square" rtlCol="0">
            <a:spAutoFit/>
          </a:bodyPr>
          <a:lstStyle/>
          <a:p>
            <a:pPr algn="ctr"/>
            <a:r>
              <a:rPr lang="en-US" sz="1400" dirty="0" smtClean="0"/>
              <a:t>Science DMZ Router</a:t>
            </a:r>
            <a:endParaRPr lang="en-US" sz="1400" dirty="0"/>
          </a:p>
        </p:txBody>
      </p:sp>
    </p:spTree>
    <p:custDataLst>
      <p:tags r:id="rId1"/>
    </p:custDataLst>
    <p:extLst>
      <p:ext uri="{BB962C8B-B14F-4D97-AF65-F5344CB8AC3E}">
        <p14:creationId xmlns:p14="http://schemas.microsoft.com/office/powerpoint/2010/main" val="124222838"/>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4000" b="0" dirty="0"/>
              <a:t>Threat Model</a:t>
            </a:r>
          </a:p>
        </p:txBody>
      </p:sp>
      <p:grpSp>
        <p:nvGrpSpPr>
          <p:cNvPr id="70" name="Group 69"/>
          <p:cNvGrpSpPr/>
          <p:nvPr/>
        </p:nvGrpSpPr>
        <p:grpSpPr>
          <a:xfrm>
            <a:off x="3239770" y="1719980"/>
            <a:ext cx="4050640" cy="3700114"/>
            <a:chOff x="4062730" y="1963820"/>
            <a:chExt cx="4050640" cy="3700114"/>
          </a:xfrm>
        </p:grpSpPr>
        <p:grpSp>
          <p:nvGrpSpPr>
            <p:cNvPr id="24" name="Group 23"/>
            <p:cNvGrpSpPr/>
            <p:nvPr/>
          </p:nvGrpSpPr>
          <p:grpSpPr>
            <a:xfrm>
              <a:off x="5199800" y="1963820"/>
              <a:ext cx="2913570" cy="3700114"/>
              <a:chOff x="5074406" y="1705138"/>
              <a:chExt cx="2913570" cy="3700114"/>
            </a:xfrm>
          </p:grpSpPr>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406" y="4355347"/>
                <a:ext cx="823078" cy="823078"/>
              </a:xfrm>
              <a:prstGeom prst="rect">
                <a:avLst/>
              </a:prstGeom>
            </p:spPr>
          </p:pic>
          <p:pic>
            <p:nvPicPr>
              <p:cNvPr id="6" name="Picture 5"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336" y="1705138"/>
                <a:ext cx="946549" cy="670029"/>
              </a:xfrm>
              <a:prstGeom prst="rect">
                <a:avLst/>
              </a:prstGeom>
            </p:spPr>
          </p:pic>
          <p:pic>
            <p:nvPicPr>
              <p:cNvPr id="10" name="Picture 9"/>
              <p:cNvPicPr>
                <a:picLocks noChangeAspect="1"/>
              </p:cNvPicPr>
              <p:nvPr/>
            </p:nvPicPr>
            <p:blipFill>
              <a:blip r:embed="rId6"/>
              <a:stretch>
                <a:fillRect/>
              </a:stretch>
            </p:blipFill>
            <p:spPr>
              <a:xfrm>
                <a:off x="5872109" y="3148952"/>
                <a:ext cx="867577" cy="433789"/>
              </a:xfrm>
              <a:prstGeom prst="rect">
                <a:avLst/>
              </a:prstGeom>
            </p:spPr>
          </p:pic>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898" y="4582174"/>
                <a:ext cx="823078" cy="823078"/>
              </a:xfrm>
              <a:prstGeom prst="rect">
                <a:avLst/>
              </a:prstGeom>
            </p:spPr>
          </p:pic>
        </p:grpSp>
        <p:cxnSp>
          <p:nvCxnSpPr>
            <p:cNvPr id="50" name="Straight Connector 49"/>
            <p:cNvCxnSpPr>
              <a:stCxn id="6" idx="2"/>
              <a:endCxn id="10" idx="0"/>
            </p:cNvCxnSpPr>
            <p:nvPr/>
          </p:nvCxnSpPr>
          <p:spPr bwMode="auto">
            <a:xfrm flipH="1">
              <a:off x="6431292" y="2633849"/>
              <a:ext cx="713" cy="77378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5" name="Straight Connector 54"/>
            <p:cNvCxnSpPr>
              <a:stCxn id="10" idx="2"/>
              <a:endCxn id="5" idx="0"/>
            </p:cNvCxnSpPr>
            <p:nvPr/>
          </p:nvCxnSpPr>
          <p:spPr bwMode="auto">
            <a:xfrm flipH="1">
              <a:off x="5611339" y="3841423"/>
              <a:ext cx="819953" cy="77260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8" name="Straight Connector 57"/>
            <p:cNvCxnSpPr>
              <a:stCxn id="10" idx="2"/>
              <a:endCxn id="11" idx="0"/>
            </p:cNvCxnSpPr>
            <p:nvPr/>
          </p:nvCxnSpPr>
          <p:spPr bwMode="auto">
            <a:xfrm>
              <a:off x="6431292" y="3841423"/>
              <a:ext cx="1270539" cy="999433"/>
            </a:xfrm>
            <a:prstGeom prst="line">
              <a:avLst/>
            </a:prstGeom>
            <a:solidFill>
              <a:schemeClr val="accent1"/>
            </a:solidFill>
            <a:ln w="38100" cap="flat" cmpd="sng" algn="ctr">
              <a:solidFill>
                <a:srgbClr val="0000FF"/>
              </a:solidFill>
              <a:prstDash val="solid"/>
              <a:round/>
              <a:headEnd type="none" w="med" len="med"/>
              <a:tailEnd type="none" w="med" len="med"/>
            </a:ln>
            <a:effectLst/>
          </p:spPr>
        </p:cxnSp>
        <p:cxnSp>
          <p:nvCxnSpPr>
            <p:cNvPr id="64" name="Straight Connector 63"/>
            <p:cNvCxnSpPr>
              <a:stCxn id="6" idx="1"/>
              <a:endCxn id="17" idx="0"/>
            </p:cNvCxnSpPr>
            <p:nvPr/>
          </p:nvCxnSpPr>
          <p:spPr bwMode="auto">
            <a:xfrm flipH="1" flipV="1">
              <a:off x="4062730" y="2286000"/>
              <a:ext cx="1896000" cy="12835"/>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102" name="TextBox 101"/>
          <p:cNvSpPr txBox="1"/>
          <p:nvPr/>
        </p:nvSpPr>
        <p:spPr>
          <a:xfrm>
            <a:off x="4988560" y="1412240"/>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7" name="Cloud 16"/>
          <p:cNvSpPr/>
          <p:nvPr/>
        </p:nvSpPr>
        <p:spPr bwMode="auto">
          <a:xfrm>
            <a:off x="1717040" y="1584960"/>
            <a:ext cx="1524000" cy="914400"/>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8" name="TextBox 17"/>
          <p:cNvSpPr txBox="1"/>
          <p:nvPr/>
        </p:nvSpPr>
        <p:spPr>
          <a:xfrm>
            <a:off x="2052320" y="1788160"/>
            <a:ext cx="737739" cy="369332"/>
          </a:xfrm>
          <a:prstGeom prst="rect">
            <a:avLst/>
          </a:prstGeom>
          <a:noFill/>
        </p:spPr>
        <p:txBody>
          <a:bodyPr wrap="none" rtlCol="0">
            <a:spAutoFit/>
          </a:bodyPr>
          <a:lstStyle/>
          <a:p>
            <a:r>
              <a:rPr lang="en-US" dirty="0" smtClean="0"/>
              <a:t>WAN</a:t>
            </a:r>
            <a:endParaRPr lang="en-US" dirty="0"/>
          </a:p>
        </p:txBody>
      </p:sp>
      <p:pic>
        <p:nvPicPr>
          <p:cNvPr id="21" name="Picture 20" descr="ev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4200" y="5425440"/>
            <a:ext cx="782320" cy="782320"/>
          </a:xfrm>
          <a:prstGeom prst="rect">
            <a:avLst/>
          </a:prstGeom>
        </p:spPr>
      </p:pic>
      <p:sp>
        <p:nvSpPr>
          <p:cNvPr id="68" name="TextBox 67"/>
          <p:cNvSpPr txBox="1"/>
          <p:nvPr/>
        </p:nvSpPr>
        <p:spPr>
          <a:xfrm>
            <a:off x="7254240" y="4592320"/>
            <a:ext cx="1432560" cy="738664"/>
          </a:xfrm>
          <a:prstGeom prst="rect">
            <a:avLst/>
          </a:prstGeom>
          <a:noFill/>
        </p:spPr>
        <p:txBody>
          <a:bodyPr wrap="square" rtlCol="0">
            <a:spAutoFit/>
          </a:bodyPr>
          <a:lstStyle/>
          <a:p>
            <a:pPr algn="ctr"/>
            <a:r>
              <a:rPr lang="en-US" sz="1400" dirty="0" smtClean="0">
                <a:solidFill>
                  <a:schemeClr val="tx1">
                    <a:lumMod val="95000"/>
                    <a:lumOff val="5000"/>
                  </a:schemeClr>
                </a:solidFill>
              </a:rPr>
              <a:t>Compromised Data Transfer Node</a:t>
            </a:r>
            <a:endParaRPr lang="en-US" sz="1400" dirty="0">
              <a:solidFill>
                <a:schemeClr val="tx1">
                  <a:lumMod val="95000"/>
                  <a:lumOff val="5000"/>
                </a:schemeClr>
              </a:solidFill>
            </a:endParaRPr>
          </a:p>
        </p:txBody>
      </p:sp>
      <p:pic>
        <p:nvPicPr>
          <p:cNvPr id="27" name="Picture 26" descr="applic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052820" y="4897120"/>
            <a:ext cx="683260" cy="683260"/>
          </a:xfrm>
          <a:prstGeom prst="rect">
            <a:avLst/>
          </a:prstGeom>
        </p:spPr>
      </p:pic>
      <p:sp>
        <p:nvSpPr>
          <p:cNvPr id="89" name="TextBox 88"/>
          <p:cNvSpPr txBox="1"/>
          <p:nvPr/>
        </p:nvSpPr>
        <p:spPr>
          <a:xfrm>
            <a:off x="4663440" y="5702776"/>
            <a:ext cx="2286000" cy="523220"/>
          </a:xfrm>
          <a:prstGeom prst="rect">
            <a:avLst/>
          </a:prstGeom>
          <a:noFill/>
        </p:spPr>
        <p:txBody>
          <a:bodyPr wrap="square" rtlCol="0">
            <a:spAutoFit/>
          </a:bodyPr>
          <a:lstStyle/>
          <a:p>
            <a:pPr algn="ctr"/>
            <a:r>
              <a:rPr lang="en-US" sz="1400" dirty="0" smtClean="0">
                <a:solidFill>
                  <a:srgbClr val="0000FF"/>
                </a:solidFill>
              </a:rPr>
              <a:t>Malicious programs are installed and launched</a:t>
            </a:r>
            <a:endParaRPr lang="en-US" sz="1400" dirty="0">
              <a:solidFill>
                <a:srgbClr val="0000FF"/>
              </a:solidFill>
            </a:endParaRPr>
          </a:p>
        </p:txBody>
      </p:sp>
    </p:spTree>
    <p:custDataLst>
      <p:tags r:id="rId1"/>
    </p:custDataLst>
    <p:extLst>
      <p:ext uri="{BB962C8B-B14F-4D97-AF65-F5344CB8AC3E}">
        <p14:creationId xmlns:p14="http://schemas.microsoft.com/office/powerpoint/2010/main" val="2166169261"/>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613"/>
            <a:ext cx="9144000" cy="576262"/>
          </a:xfrm>
        </p:spPr>
        <p:txBody>
          <a:bodyPr/>
          <a:lstStyle/>
          <a:p>
            <a:r>
              <a:rPr lang="en-US" sz="4000" b="0" dirty="0" smtClean="0"/>
              <a:t>Modeling Network Protocols</a:t>
            </a:r>
            <a:endParaRPr lang="en-US" sz="4000" dirty="0"/>
          </a:p>
        </p:txBody>
      </p:sp>
      <p:sp>
        <p:nvSpPr>
          <p:cNvPr id="3" name="Content Placeholder 2"/>
          <p:cNvSpPr>
            <a:spLocks noGrp="1"/>
          </p:cNvSpPr>
          <p:nvPr>
            <p:ph idx="1"/>
          </p:nvPr>
        </p:nvSpPr>
        <p:spPr>
          <a:xfrm>
            <a:off x="304801" y="1190625"/>
            <a:ext cx="8551332" cy="5142442"/>
          </a:xfrm>
        </p:spPr>
        <p:txBody>
          <a:bodyPr/>
          <a:lstStyle/>
          <a:p>
            <a:r>
              <a:rPr lang="en-US" dirty="0"/>
              <a:t>N</a:t>
            </a:r>
            <a:r>
              <a:rPr lang="en-US" dirty="0" smtClean="0"/>
              <a:t>etwork protocol modeling via Hidden Markov Models (HMMs)</a:t>
            </a:r>
          </a:p>
          <a:p>
            <a:pPr lvl="1"/>
            <a:r>
              <a:rPr lang="en-US" dirty="0" smtClean="0"/>
              <a:t>C. Lu, </a:t>
            </a:r>
            <a:r>
              <a:rPr lang="en-US" dirty="0"/>
              <a:t>et al. </a:t>
            </a:r>
            <a:r>
              <a:rPr lang="en-US" dirty="0" smtClean="0"/>
              <a:t>“A </a:t>
            </a:r>
            <a:r>
              <a:rPr lang="en-US" dirty="0"/>
              <a:t>normalized statistical metric space for hidden </a:t>
            </a:r>
            <a:r>
              <a:rPr lang="en-US" dirty="0" err="1"/>
              <a:t>markov</a:t>
            </a:r>
            <a:r>
              <a:rPr lang="en-US" dirty="0"/>
              <a:t> models</a:t>
            </a:r>
            <a:r>
              <a:rPr lang="en-US" dirty="0" smtClean="0"/>
              <a:t>.” </a:t>
            </a:r>
          </a:p>
          <a:p>
            <a:pPr lvl="1"/>
            <a:r>
              <a:rPr lang="en-US" dirty="0" smtClean="0"/>
              <a:t>L. Yu, et al</a:t>
            </a:r>
            <a:r>
              <a:rPr lang="en-US" dirty="0"/>
              <a:t>. </a:t>
            </a:r>
            <a:r>
              <a:rPr lang="en-US" dirty="0" smtClean="0"/>
              <a:t>“Inferring </a:t>
            </a:r>
            <a:r>
              <a:rPr lang="en-US" dirty="0"/>
              <a:t>statistically significant hidden </a:t>
            </a:r>
            <a:r>
              <a:rPr lang="en-US" dirty="0" err="1"/>
              <a:t>markov</a:t>
            </a:r>
            <a:r>
              <a:rPr lang="en-US" dirty="0"/>
              <a:t> models</a:t>
            </a:r>
            <a:r>
              <a:rPr lang="en-US" dirty="0" smtClean="0"/>
              <a:t>.”</a:t>
            </a:r>
          </a:p>
          <a:p>
            <a:pPr lvl="1"/>
            <a:r>
              <a:rPr lang="en-US" dirty="0" smtClean="0"/>
              <a:t>X. </a:t>
            </a:r>
            <a:r>
              <a:rPr lang="en-US" dirty="0" err="1" smtClean="0"/>
              <a:t>Zhong</a:t>
            </a:r>
            <a:r>
              <a:rPr lang="en-US" dirty="0"/>
              <a:t>, et al. </a:t>
            </a:r>
            <a:r>
              <a:rPr lang="en-US" dirty="0" smtClean="0"/>
              <a:t>“Side </a:t>
            </a:r>
            <a:r>
              <a:rPr lang="en-US" dirty="0"/>
              <a:t>channel analysis of multiple </a:t>
            </a:r>
            <a:r>
              <a:rPr lang="en-US" dirty="0" err="1"/>
              <a:t>pmu</a:t>
            </a:r>
            <a:r>
              <a:rPr lang="en-US" dirty="0"/>
              <a:t> data in electric power systems</a:t>
            </a:r>
            <a:r>
              <a:rPr lang="en-US" dirty="0" smtClean="0"/>
              <a:t>.”</a:t>
            </a:r>
          </a:p>
          <a:p>
            <a:endParaRPr lang="en-US" dirty="0"/>
          </a:p>
        </p:txBody>
      </p:sp>
    </p:spTree>
    <p:extLst>
      <p:ext uri="{BB962C8B-B14F-4D97-AF65-F5344CB8AC3E}">
        <p14:creationId xmlns:p14="http://schemas.microsoft.com/office/powerpoint/2010/main" val="19935652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3600" b="0" dirty="0" smtClean="0"/>
              <a:t>Traditional High Performance Data Transfer</a:t>
            </a:r>
            <a:endParaRPr lang="en-US" sz="3600" b="0" dirty="0"/>
          </a:p>
        </p:txBody>
      </p:sp>
      <p:sp>
        <p:nvSpPr>
          <p:cNvPr id="3" name="TextBox 2"/>
          <p:cNvSpPr txBox="1"/>
          <p:nvPr/>
        </p:nvSpPr>
        <p:spPr>
          <a:xfrm>
            <a:off x="1257905" y="1342571"/>
            <a:ext cx="184666" cy="369332"/>
          </a:xfrm>
          <a:prstGeom prst="rect">
            <a:avLst/>
          </a:prstGeom>
          <a:noFill/>
        </p:spPr>
        <p:txBody>
          <a:bodyPr wrap="none" rtlCol="0">
            <a:spAutoFit/>
          </a:bodyPr>
          <a:lstStyle/>
          <a:p>
            <a:endParaRPr lang="en-US" dirty="0"/>
          </a:p>
        </p:txBody>
      </p:sp>
      <p:grpSp>
        <p:nvGrpSpPr>
          <p:cNvPr id="61" name="Group 60"/>
          <p:cNvGrpSpPr/>
          <p:nvPr/>
        </p:nvGrpSpPr>
        <p:grpSpPr>
          <a:xfrm>
            <a:off x="3595362" y="1977902"/>
            <a:ext cx="1606558" cy="805937"/>
            <a:chOff x="7537442" y="3349502"/>
            <a:chExt cx="1606558" cy="805937"/>
          </a:xfrm>
        </p:grpSpPr>
        <p:sp>
          <p:nvSpPr>
            <p:cNvPr id="62" name="Cloud 61"/>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63" name="TextBox 62"/>
            <p:cNvSpPr txBox="1"/>
            <p:nvPr/>
          </p:nvSpPr>
          <p:spPr>
            <a:xfrm>
              <a:off x="7994019" y="3539234"/>
              <a:ext cx="676287" cy="338554"/>
            </a:xfrm>
            <a:prstGeom prst="rect">
              <a:avLst/>
            </a:prstGeom>
            <a:noFill/>
          </p:spPr>
          <p:txBody>
            <a:bodyPr wrap="none" rtlCol="0">
              <a:spAutoFit/>
            </a:bodyPr>
            <a:lstStyle/>
            <a:p>
              <a:r>
                <a:rPr lang="en-US" sz="1600" dirty="0" smtClean="0"/>
                <a:t>WAN</a:t>
              </a:r>
              <a:endParaRPr lang="en-US" sz="1600" dirty="0"/>
            </a:p>
          </p:txBody>
        </p:sp>
      </p:grpSp>
      <p:grpSp>
        <p:nvGrpSpPr>
          <p:cNvPr id="70" name="Group 69"/>
          <p:cNvGrpSpPr/>
          <p:nvPr/>
        </p:nvGrpSpPr>
        <p:grpSpPr>
          <a:xfrm>
            <a:off x="5200581" y="1932804"/>
            <a:ext cx="3171259" cy="3951343"/>
            <a:chOff x="5860981" y="1597524"/>
            <a:chExt cx="3171259" cy="3951343"/>
          </a:xfrm>
        </p:grpSpPr>
        <p:grpSp>
          <p:nvGrpSpPr>
            <p:cNvPr id="24" name="Group 23"/>
            <p:cNvGrpSpPr/>
            <p:nvPr/>
          </p:nvGrpSpPr>
          <p:grpSpPr>
            <a:xfrm>
              <a:off x="7130200" y="1597524"/>
              <a:ext cx="1826450" cy="3951343"/>
              <a:chOff x="7004806" y="1338842"/>
              <a:chExt cx="1826450" cy="3951343"/>
            </a:xfrm>
          </p:grpSpPr>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806" y="4467107"/>
                <a:ext cx="823078" cy="823078"/>
              </a:xfrm>
              <a:prstGeom prst="rect">
                <a:avLst/>
              </a:prstGeom>
            </p:spPr>
          </p:pic>
          <p:grpSp>
            <p:nvGrpSpPr>
              <p:cNvPr id="13" name="Group 12"/>
              <p:cNvGrpSpPr/>
              <p:nvPr/>
            </p:nvGrpSpPr>
            <p:grpSpPr>
              <a:xfrm>
                <a:off x="7337462" y="1338842"/>
                <a:ext cx="1244264" cy="1082900"/>
                <a:chOff x="5808808" y="1597524"/>
                <a:chExt cx="1244264" cy="1082900"/>
              </a:xfrm>
            </p:grpSpPr>
            <p:pic>
              <p:nvPicPr>
                <p:cNvPr id="8" name="Picture 7"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4" name="Picture 3"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178" y="4439934"/>
                <a:ext cx="823078" cy="823078"/>
              </a:xfrm>
              <a:prstGeom prst="rect">
                <a:avLst/>
              </a:prstGeom>
            </p:spPr>
          </p:pic>
        </p:grpSp>
        <p:grpSp>
          <p:nvGrpSpPr>
            <p:cNvPr id="35" name="Group 34"/>
            <p:cNvGrpSpPr/>
            <p:nvPr/>
          </p:nvGrpSpPr>
          <p:grpSpPr>
            <a:xfrm>
              <a:off x="7425682" y="3339342"/>
              <a:ext cx="1606558" cy="805937"/>
              <a:chOff x="7537442" y="3349502"/>
              <a:chExt cx="1606558" cy="805937"/>
            </a:xfrm>
          </p:grpSpPr>
          <p:sp>
            <p:nvSpPr>
              <p:cNvPr id="33" name="Cloud 32"/>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34" name="TextBox 33"/>
              <p:cNvSpPr txBox="1"/>
              <p:nvPr/>
            </p:nvSpPr>
            <p:spPr>
              <a:xfrm>
                <a:off x="7607939" y="353923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37" name="Straight Connector 36"/>
            <p:cNvCxnSpPr>
              <a:stCxn id="8" idx="2"/>
              <a:endCxn id="33" idx="3"/>
            </p:cNvCxnSpPr>
            <p:nvPr/>
          </p:nvCxnSpPr>
          <p:spPr bwMode="auto">
            <a:xfrm flipH="1">
              <a:off x="8228961" y="2680424"/>
              <a:ext cx="4885" cy="70499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1" name="Straight Connector 40"/>
            <p:cNvCxnSpPr>
              <a:stCxn id="62" idx="0"/>
            </p:cNvCxnSpPr>
            <p:nvPr/>
          </p:nvCxnSpPr>
          <p:spPr bwMode="auto">
            <a:xfrm>
              <a:off x="5860981" y="2045591"/>
              <a:ext cx="2094299" cy="40297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5" name="Straight Connector 54"/>
            <p:cNvCxnSpPr>
              <a:stCxn id="33" idx="1"/>
              <a:endCxn id="5" idx="0"/>
            </p:cNvCxnSpPr>
            <p:nvPr/>
          </p:nvCxnSpPr>
          <p:spPr bwMode="auto">
            <a:xfrm flipH="1">
              <a:off x="7541739" y="4144421"/>
              <a:ext cx="687222" cy="58136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8" name="Straight Connector 57"/>
            <p:cNvCxnSpPr>
              <a:stCxn id="33" idx="1"/>
              <a:endCxn id="11" idx="0"/>
            </p:cNvCxnSpPr>
            <p:nvPr/>
          </p:nvCxnSpPr>
          <p:spPr bwMode="auto">
            <a:xfrm>
              <a:off x="8228961" y="4144421"/>
              <a:ext cx="316150" cy="554195"/>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71" name="Group 70"/>
          <p:cNvGrpSpPr/>
          <p:nvPr/>
        </p:nvGrpSpPr>
        <p:grpSpPr>
          <a:xfrm flipH="1">
            <a:off x="440011" y="1841364"/>
            <a:ext cx="3160334" cy="3941183"/>
            <a:chOff x="6060476" y="1597524"/>
            <a:chExt cx="3160334" cy="3941183"/>
          </a:xfrm>
        </p:grpSpPr>
        <p:grpSp>
          <p:nvGrpSpPr>
            <p:cNvPr id="72" name="Group 71"/>
            <p:cNvGrpSpPr/>
            <p:nvPr/>
          </p:nvGrpSpPr>
          <p:grpSpPr>
            <a:xfrm>
              <a:off x="7462856" y="1597524"/>
              <a:ext cx="1757954" cy="3941183"/>
              <a:chOff x="7337462" y="1338842"/>
              <a:chExt cx="1757954" cy="3941183"/>
            </a:xfrm>
          </p:grpSpPr>
          <p:pic>
            <p:nvPicPr>
              <p:cNvPr id="82" name="Picture 81"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886" y="4456947"/>
                <a:ext cx="823078" cy="823078"/>
              </a:xfrm>
              <a:prstGeom prst="rect">
                <a:avLst/>
              </a:prstGeom>
            </p:spPr>
          </p:pic>
          <p:grpSp>
            <p:nvGrpSpPr>
              <p:cNvPr id="84" name="Group 83"/>
              <p:cNvGrpSpPr/>
              <p:nvPr/>
            </p:nvGrpSpPr>
            <p:grpSpPr>
              <a:xfrm>
                <a:off x="7337462" y="1338842"/>
                <a:ext cx="1244264" cy="1082900"/>
                <a:chOff x="5808808" y="1597524"/>
                <a:chExt cx="1244264" cy="1082900"/>
              </a:xfrm>
            </p:grpSpPr>
            <p:pic>
              <p:nvPicPr>
                <p:cNvPr id="87" name="Picture 86"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88" name="Picture 87"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86" name="Picture 85"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338" y="4409454"/>
                <a:ext cx="823078" cy="823078"/>
              </a:xfrm>
              <a:prstGeom prst="rect">
                <a:avLst/>
              </a:prstGeom>
            </p:spPr>
          </p:pic>
        </p:grpSp>
        <p:grpSp>
          <p:nvGrpSpPr>
            <p:cNvPr id="73" name="Group 72"/>
            <p:cNvGrpSpPr/>
            <p:nvPr/>
          </p:nvGrpSpPr>
          <p:grpSpPr>
            <a:xfrm>
              <a:off x="7456162" y="3095502"/>
              <a:ext cx="1606558" cy="805937"/>
              <a:chOff x="7567922" y="3105662"/>
              <a:chExt cx="1606558" cy="805937"/>
            </a:xfrm>
          </p:grpSpPr>
          <p:sp>
            <p:nvSpPr>
              <p:cNvPr id="80" name="Cloud 79"/>
              <p:cNvSpPr/>
              <p:nvPr/>
            </p:nvSpPr>
            <p:spPr bwMode="auto">
              <a:xfrm>
                <a:off x="7567922" y="310566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81" name="TextBox 80"/>
              <p:cNvSpPr txBox="1"/>
              <p:nvPr/>
            </p:nvSpPr>
            <p:spPr>
              <a:xfrm>
                <a:off x="7607939" y="334619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74" name="Straight Connector 73"/>
            <p:cNvCxnSpPr>
              <a:stCxn id="87" idx="2"/>
              <a:endCxn id="80" idx="3"/>
            </p:cNvCxnSpPr>
            <p:nvPr/>
          </p:nvCxnSpPr>
          <p:spPr bwMode="auto">
            <a:xfrm>
              <a:off x="8233846" y="2680424"/>
              <a:ext cx="25595" cy="46115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5" name="Straight Connector 74"/>
            <p:cNvCxnSpPr>
              <a:stCxn id="62" idx="2"/>
              <a:endCxn id="88" idx="2"/>
            </p:cNvCxnSpPr>
            <p:nvPr/>
          </p:nvCxnSpPr>
          <p:spPr bwMode="auto">
            <a:xfrm>
              <a:off x="6060476" y="2137031"/>
              <a:ext cx="1890348" cy="43642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flipH="1">
              <a:off x="7877019" y="3892223"/>
              <a:ext cx="494833" cy="80308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8402332" y="3892223"/>
              <a:ext cx="386619" cy="7555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97" name="TextBox 96"/>
          <p:cNvSpPr txBox="1"/>
          <p:nvPr/>
        </p:nvSpPr>
        <p:spPr>
          <a:xfrm>
            <a:off x="243840" y="5801360"/>
            <a:ext cx="2153920" cy="307777"/>
          </a:xfrm>
          <a:prstGeom prst="rect">
            <a:avLst/>
          </a:prstGeom>
          <a:noFill/>
        </p:spPr>
        <p:txBody>
          <a:bodyPr wrap="square" rtlCol="0">
            <a:spAutoFit/>
          </a:bodyPr>
          <a:lstStyle/>
          <a:p>
            <a:pPr algn="ctr"/>
            <a:r>
              <a:rPr lang="en-US" sz="1400" dirty="0" smtClean="0"/>
              <a:t>Data Servers</a:t>
            </a:r>
            <a:endParaRPr lang="en-US" sz="1400" dirty="0"/>
          </a:p>
        </p:txBody>
      </p:sp>
      <p:sp>
        <p:nvSpPr>
          <p:cNvPr id="98" name="TextBox 97"/>
          <p:cNvSpPr txBox="1"/>
          <p:nvPr/>
        </p:nvSpPr>
        <p:spPr>
          <a:xfrm>
            <a:off x="6329680" y="5913120"/>
            <a:ext cx="2153920" cy="307777"/>
          </a:xfrm>
          <a:prstGeom prst="rect">
            <a:avLst/>
          </a:prstGeom>
          <a:noFill/>
        </p:spPr>
        <p:txBody>
          <a:bodyPr wrap="square" rtlCol="0">
            <a:spAutoFit/>
          </a:bodyPr>
          <a:lstStyle/>
          <a:p>
            <a:pPr algn="ctr"/>
            <a:r>
              <a:rPr lang="en-US" sz="1400" dirty="0" smtClean="0"/>
              <a:t>Data Servers</a:t>
            </a:r>
            <a:endParaRPr lang="en-US" sz="1400" dirty="0"/>
          </a:p>
        </p:txBody>
      </p:sp>
      <p:sp>
        <p:nvSpPr>
          <p:cNvPr id="99" name="TextBox 98"/>
          <p:cNvSpPr txBox="1"/>
          <p:nvPr/>
        </p:nvSpPr>
        <p:spPr>
          <a:xfrm>
            <a:off x="7071360" y="152400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
        <p:nvSpPr>
          <p:cNvPr id="100" name="TextBox 99"/>
          <p:cNvSpPr txBox="1"/>
          <p:nvPr/>
        </p:nvSpPr>
        <p:spPr>
          <a:xfrm>
            <a:off x="284480" y="137160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
        <p:nvSpPr>
          <p:cNvPr id="89" name="TextBox 88"/>
          <p:cNvSpPr txBox="1"/>
          <p:nvPr/>
        </p:nvSpPr>
        <p:spPr>
          <a:xfrm>
            <a:off x="5171440" y="1219200"/>
            <a:ext cx="1981200" cy="584776"/>
          </a:xfrm>
          <a:prstGeom prst="rect">
            <a:avLst/>
          </a:prstGeom>
          <a:noFill/>
        </p:spPr>
        <p:txBody>
          <a:bodyPr wrap="square" rtlCol="0">
            <a:spAutoFit/>
          </a:bodyPr>
          <a:lstStyle/>
          <a:p>
            <a:pPr algn="ctr"/>
            <a:r>
              <a:rPr lang="en-US" sz="1600" dirty="0" smtClean="0">
                <a:solidFill>
                  <a:srgbClr val="FF0000"/>
                </a:solidFill>
              </a:rPr>
              <a:t>1.Inappropriate security policies</a:t>
            </a:r>
            <a:endParaRPr lang="en-US" sz="1600" dirty="0">
              <a:solidFill>
                <a:srgbClr val="FF0000"/>
              </a:solidFill>
            </a:endParaRPr>
          </a:p>
        </p:txBody>
      </p:sp>
      <p:sp>
        <p:nvSpPr>
          <p:cNvPr id="90" name="TextBox 89"/>
          <p:cNvSpPr txBox="1"/>
          <p:nvPr/>
        </p:nvSpPr>
        <p:spPr>
          <a:xfrm>
            <a:off x="5161280" y="3017520"/>
            <a:ext cx="2346960" cy="830997"/>
          </a:xfrm>
          <a:prstGeom prst="rect">
            <a:avLst/>
          </a:prstGeom>
          <a:noFill/>
        </p:spPr>
        <p:txBody>
          <a:bodyPr wrap="square" rtlCol="0">
            <a:spAutoFit/>
          </a:bodyPr>
          <a:lstStyle/>
          <a:p>
            <a:pPr algn="ctr"/>
            <a:r>
              <a:rPr lang="en-US" sz="1600" dirty="0">
                <a:solidFill>
                  <a:srgbClr val="FF0000"/>
                </a:solidFill>
              </a:rPr>
              <a:t>2</a:t>
            </a:r>
            <a:r>
              <a:rPr lang="en-US" sz="1600" dirty="0" smtClean="0">
                <a:solidFill>
                  <a:srgbClr val="FF0000"/>
                </a:solidFill>
              </a:rPr>
              <a:t>.Low-performance general-purpose networks</a:t>
            </a:r>
            <a:endParaRPr lang="en-US" sz="1600" dirty="0">
              <a:solidFill>
                <a:srgbClr val="FF0000"/>
              </a:solidFill>
            </a:endParaRPr>
          </a:p>
        </p:txBody>
      </p:sp>
      <p:sp>
        <p:nvSpPr>
          <p:cNvPr id="91" name="TextBox 90"/>
          <p:cNvSpPr txBox="1"/>
          <p:nvPr/>
        </p:nvSpPr>
        <p:spPr>
          <a:xfrm>
            <a:off x="4145280" y="5120640"/>
            <a:ext cx="2346960" cy="830997"/>
          </a:xfrm>
          <a:prstGeom prst="rect">
            <a:avLst/>
          </a:prstGeom>
          <a:noFill/>
        </p:spPr>
        <p:txBody>
          <a:bodyPr wrap="square" rtlCol="0">
            <a:spAutoFit/>
          </a:bodyPr>
          <a:lstStyle/>
          <a:p>
            <a:pPr algn="ctr"/>
            <a:r>
              <a:rPr lang="en-US" sz="1600" dirty="0">
                <a:solidFill>
                  <a:srgbClr val="FF0000"/>
                </a:solidFill>
              </a:rPr>
              <a:t>4</a:t>
            </a:r>
            <a:r>
              <a:rPr lang="en-US" sz="1600" dirty="0" smtClean="0">
                <a:solidFill>
                  <a:srgbClr val="FF0000"/>
                </a:solidFill>
              </a:rPr>
              <a:t>.Low-performance general-purpose data servers</a:t>
            </a:r>
            <a:endParaRPr lang="en-US" sz="1600" dirty="0">
              <a:solidFill>
                <a:srgbClr val="FF0000"/>
              </a:solidFill>
            </a:endParaRPr>
          </a:p>
        </p:txBody>
      </p:sp>
      <p:sp>
        <p:nvSpPr>
          <p:cNvPr id="92" name="TextBox 91"/>
          <p:cNvSpPr txBox="1"/>
          <p:nvPr/>
        </p:nvSpPr>
        <p:spPr>
          <a:xfrm>
            <a:off x="4328160" y="3992880"/>
            <a:ext cx="2346960" cy="584776"/>
          </a:xfrm>
          <a:prstGeom prst="rect">
            <a:avLst/>
          </a:prstGeom>
          <a:noFill/>
        </p:spPr>
        <p:txBody>
          <a:bodyPr wrap="square" rtlCol="0">
            <a:spAutoFit/>
          </a:bodyPr>
          <a:lstStyle/>
          <a:p>
            <a:pPr algn="ctr"/>
            <a:r>
              <a:rPr lang="en-US" sz="1600" dirty="0" smtClean="0">
                <a:solidFill>
                  <a:srgbClr val="FF0000"/>
                </a:solidFill>
              </a:rPr>
              <a:t>3.Hard to monitor performance</a:t>
            </a:r>
            <a:endParaRPr lang="en-US" sz="1600" dirty="0">
              <a:solidFill>
                <a:srgbClr val="FF0000"/>
              </a:solidFill>
            </a:endParaRPr>
          </a:p>
        </p:txBody>
      </p:sp>
    </p:spTree>
    <p:custDataLst>
      <p:tags r:id="rId1"/>
    </p:custDataLst>
    <p:extLst>
      <p:ext uri="{BB962C8B-B14F-4D97-AF65-F5344CB8AC3E}">
        <p14:creationId xmlns:p14="http://schemas.microsoft.com/office/powerpoint/2010/main" val="1614170750"/>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4000" b="0" dirty="0" smtClean="0"/>
              <a:t>Science DMZ</a:t>
            </a:r>
            <a:endParaRPr lang="en-US" sz="4000" b="0" dirty="0"/>
          </a:p>
        </p:txBody>
      </p:sp>
      <p:sp>
        <p:nvSpPr>
          <p:cNvPr id="3" name="TextBox 2"/>
          <p:cNvSpPr txBox="1"/>
          <p:nvPr/>
        </p:nvSpPr>
        <p:spPr>
          <a:xfrm>
            <a:off x="1257905" y="1342571"/>
            <a:ext cx="184666" cy="369332"/>
          </a:xfrm>
          <a:prstGeom prst="rect">
            <a:avLst/>
          </a:prstGeom>
          <a:noFill/>
        </p:spPr>
        <p:txBody>
          <a:bodyPr wrap="none" rtlCol="0">
            <a:spAutoFit/>
          </a:bodyPr>
          <a:lstStyle/>
          <a:p>
            <a:endParaRPr lang="en-US" dirty="0"/>
          </a:p>
        </p:txBody>
      </p:sp>
      <p:grpSp>
        <p:nvGrpSpPr>
          <p:cNvPr id="61" name="Group 60"/>
          <p:cNvGrpSpPr/>
          <p:nvPr/>
        </p:nvGrpSpPr>
        <p:grpSpPr>
          <a:xfrm>
            <a:off x="3686802" y="1988062"/>
            <a:ext cx="1606558" cy="805937"/>
            <a:chOff x="7537442" y="3349502"/>
            <a:chExt cx="1606558" cy="805937"/>
          </a:xfrm>
        </p:grpSpPr>
        <p:sp>
          <p:nvSpPr>
            <p:cNvPr id="62" name="Cloud 61"/>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63" name="TextBox 62"/>
            <p:cNvSpPr txBox="1"/>
            <p:nvPr/>
          </p:nvSpPr>
          <p:spPr>
            <a:xfrm>
              <a:off x="7994019" y="3539234"/>
              <a:ext cx="676287" cy="338554"/>
            </a:xfrm>
            <a:prstGeom prst="rect">
              <a:avLst/>
            </a:prstGeom>
            <a:noFill/>
          </p:spPr>
          <p:txBody>
            <a:bodyPr wrap="none" rtlCol="0">
              <a:spAutoFit/>
            </a:bodyPr>
            <a:lstStyle/>
            <a:p>
              <a:r>
                <a:rPr lang="en-US" sz="1600" dirty="0" smtClean="0"/>
                <a:t>WAN</a:t>
              </a:r>
              <a:endParaRPr lang="en-US" sz="1600" dirty="0"/>
            </a:p>
          </p:txBody>
        </p:sp>
      </p:grpSp>
      <p:grpSp>
        <p:nvGrpSpPr>
          <p:cNvPr id="70" name="Group 69"/>
          <p:cNvGrpSpPr/>
          <p:nvPr/>
        </p:nvGrpSpPr>
        <p:grpSpPr>
          <a:xfrm>
            <a:off x="5293360" y="2166484"/>
            <a:ext cx="3698240" cy="3870063"/>
            <a:chOff x="5334000" y="1597524"/>
            <a:chExt cx="3698240" cy="3870063"/>
          </a:xfrm>
        </p:grpSpPr>
        <p:grpSp>
          <p:nvGrpSpPr>
            <p:cNvPr id="24" name="Group 23"/>
            <p:cNvGrpSpPr/>
            <p:nvPr/>
          </p:nvGrpSpPr>
          <p:grpSpPr>
            <a:xfrm>
              <a:off x="5524920" y="1597524"/>
              <a:ext cx="3182200" cy="3870063"/>
              <a:chOff x="5399526" y="1338842"/>
              <a:chExt cx="3182200" cy="3870063"/>
            </a:xfrm>
          </p:grpSpPr>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526" y="4385827"/>
                <a:ext cx="823078" cy="823078"/>
              </a:xfrm>
              <a:prstGeom prst="rect">
                <a:avLst/>
              </a:prstGeom>
            </p:spPr>
          </p:pic>
          <p:pic>
            <p:nvPicPr>
              <p:cNvPr id="6" name="Picture 5"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336" y="1705138"/>
                <a:ext cx="946549" cy="670029"/>
              </a:xfrm>
              <a:prstGeom prst="rect">
                <a:avLst/>
              </a:prstGeom>
            </p:spPr>
          </p:pic>
          <p:grpSp>
            <p:nvGrpSpPr>
              <p:cNvPr id="13" name="Group 12"/>
              <p:cNvGrpSpPr/>
              <p:nvPr/>
            </p:nvGrpSpPr>
            <p:grpSpPr>
              <a:xfrm>
                <a:off x="7337462" y="1338842"/>
                <a:ext cx="1244264" cy="1082900"/>
                <a:chOff x="5808808" y="1597524"/>
                <a:chExt cx="1244264" cy="1082900"/>
              </a:xfrm>
            </p:grpSpPr>
            <p:pic>
              <p:nvPicPr>
                <p:cNvPr id="8" name="Picture 7"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4" name="Picture 3"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10" name="Picture 9"/>
              <p:cNvPicPr>
                <a:picLocks noChangeAspect="1"/>
              </p:cNvPicPr>
              <p:nvPr/>
            </p:nvPicPr>
            <p:blipFill>
              <a:blip r:embed="rId7"/>
              <a:stretch>
                <a:fillRect/>
              </a:stretch>
            </p:blipFill>
            <p:spPr>
              <a:xfrm>
                <a:off x="5872109" y="3148952"/>
                <a:ext cx="867577" cy="433789"/>
              </a:xfrm>
              <a:prstGeom prst="rect">
                <a:avLst/>
              </a:prstGeom>
            </p:spPr>
          </p:pic>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978" y="4338334"/>
                <a:ext cx="823078" cy="823078"/>
              </a:xfrm>
              <a:prstGeom prst="rect">
                <a:avLst/>
              </a:prstGeom>
            </p:spPr>
          </p:pic>
        </p:grpSp>
        <p:grpSp>
          <p:nvGrpSpPr>
            <p:cNvPr id="35" name="Group 34"/>
            <p:cNvGrpSpPr/>
            <p:nvPr/>
          </p:nvGrpSpPr>
          <p:grpSpPr>
            <a:xfrm>
              <a:off x="7425682" y="3339342"/>
              <a:ext cx="1606558" cy="805937"/>
              <a:chOff x="7537442" y="3349502"/>
              <a:chExt cx="1606558" cy="805937"/>
            </a:xfrm>
          </p:grpSpPr>
          <p:sp>
            <p:nvSpPr>
              <p:cNvPr id="33" name="Cloud 32"/>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34" name="TextBox 33"/>
              <p:cNvSpPr txBox="1"/>
              <p:nvPr/>
            </p:nvSpPr>
            <p:spPr>
              <a:xfrm>
                <a:off x="7607939" y="353923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37" name="Straight Connector 36"/>
            <p:cNvCxnSpPr>
              <a:stCxn id="8" idx="2"/>
              <a:endCxn id="33" idx="3"/>
            </p:cNvCxnSpPr>
            <p:nvPr/>
          </p:nvCxnSpPr>
          <p:spPr bwMode="auto">
            <a:xfrm flipH="1">
              <a:off x="8228961" y="2680424"/>
              <a:ext cx="4885" cy="70499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786880" y="2438400"/>
              <a:ext cx="1016000" cy="1016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 name="Straight Connector 49"/>
            <p:cNvCxnSpPr>
              <a:stCxn id="6" idx="2"/>
              <a:endCxn id="10" idx="0"/>
            </p:cNvCxnSpPr>
            <p:nvPr/>
          </p:nvCxnSpPr>
          <p:spPr bwMode="auto">
            <a:xfrm flipH="1">
              <a:off x="6431292" y="2633849"/>
              <a:ext cx="713" cy="77378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5" name="Straight Connector 54"/>
            <p:cNvCxnSpPr>
              <a:stCxn id="10" idx="2"/>
              <a:endCxn id="5" idx="0"/>
            </p:cNvCxnSpPr>
            <p:nvPr/>
          </p:nvCxnSpPr>
          <p:spPr bwMode="auto">
            <a:xfrm flipH="1">
              <a:off x="5936459" y="3841423"/>
              <a:ext cx="494833" cy="80308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8" name="Straight Connector 57"/>
            <p:cNvCxnSpPr>
              <a:stCxn id="10" idx="2"/>
              <a:endCxn id="11" idx="0"/>
            </p:cNvCxnSpPr>
            <p:nvPr/>
          </p:nvCxnSpPr>
          <p:spPr bwMode="auto">
            <a:xfrm>
              <a:off x="6431292" y="3841423"/>
              <a:ext cx="386619" cy="75559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4" name="Straight Connector 63"/>
            <p:cNvCxnSpPr>
              <a:stCxn id="6" idx="1"/>
            </p:cNvCxnSpPr>
            <p:nvPr/>
          </p:nvCxnSpPr>
          <p:spPr bwMode="auto">
            <a:xfrm flipH="1" flipV="1">
              <a:off x="5334000" y="1859280"/>
              <a:ext cx="624730" cy="439555"/>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71" name="Group 70"/>
          <p:cNvGrpSpPr/>
          <p:nvPr/>
        </p:nvGrpSpPr>
        <p:grpSpPr>
          <a:xfrm flipH="1">
            <a:off x="110421" y="1841364"/>
            <a:ext cx="3581364" cy="3870063"/>
            <a:chOff x="5450876" y="1597524"/>
            <a:chExt cx="3581364" cy="3870063"/>
          </a:xfrm>
        </p:grpSpPr>
        <p:grpSp>
          <p:nvGrpSpPr>
            <p:cNvPr id="72" name="Group 71"/>
            <p:cNvGrpSpPr/>
            <p:nvPr/>
          </p:nvGrpSpPr>
          <p:grpSpPr>
            <a:xfrm>
              <a:off x="5524920" y="1597524"/>
              <a:ext cx="3182200" cy="3870063"/>
              <a:chOff x="5399526" y="1338842"/>
              <a:chExt cx="3182200" cy="3870063"/>
            </a:xfrm>
          </p:grpSpPr>
          <p:pic>
            <p:nvPicPr>
              <p:cNvPr id="82" name="Picture 81"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526" y="4385827"/>
                <a:ext cx="823078" cy="823078"/>
              </a:xfrm>
              <a:prstGeom prst="rect">
                <a:avLst/>
              </a:prstGeom>
            </p:spPr>
          </p:pic>
          <p:pic>
            <p:nvPicPr>
              <p:cNvPr id="83" name="Picture 82"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496" y="1766098"/>
                <a:ext cx="946549" cy="670029"/>
              </a:xfrm>
              <a:prstGeom prst="rect">
                <a:avLst/>
              </a:prstGeom>
            </p:spPr>
          </p:pic>
          <p:grpSp>
            <p:nvGrpSpPr>
              <p:cNvPr id="84" name="Group 83"/>
              <p:cNvGrpSpPr/>
              <p:nvPr/>
            </p:nvGrpSpPr>
            <p:grpSpPr>
              <a:xfrm>
                <a:off x="7337462" y="1338842"/>
                <a:ext cx="1244264" cy="1082900"/>
                <a:chOff x="5808808" y="1597524"/>
                <a:chExt cx="1244264" cy="1082900"/>
              </a:xfrm>
            </p:grpSpPr>
            <p:pic>
              <p:nvPicPr>
                <p:cNvPr id="87" name="Picture 86"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523" y="2010395"/>
                  <a:ext cx="946549" cy="670029"/>
                </a:xfrm>
                <a:prstGeom prst="rect">
                  <a:avLst/>
                </a:prstGeom>
              </p:spPr>
            </p:pic>
            <p:pic>
              <p:nvPicPr>
                <p:cNvPr id="88" name="Picture 87" descr="firew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808" y="1597524"/>
                  <a:ext cx="975935" cy="975935"/>
                </a:xfrm>
                <a:prstGeom prst="rect">
                  <a:avLst/>
                </a:prstGeom>
              </p:spPr>
            </p:pic>
          </p:grpSp>
          <p:pic>
            <p:nvPicPr>
              <p:cNvPr id="85" name="Picture 84"/>
              <p:cNvPicPr>
                <a:picLocks noChangeAspect="1"/>
              </p:cNvPicPr>
              <p:nvPr/>
            </p:nvPicPr>
            <p:blipFill>
              <a:blip r:embed="rId7"/>
              <a:stretch>
                <a:fillRect/>
              </a:stretch>
            </p:blipFill>
            <p:spPr>
              <a:xfrm>
                <a:off x="5872109" y="3148952"/>
                <a:ext cx="867577" cy="433789"/>
              </a:xfrm>
              <a:prstGeom prst="rect">
                <a:avLst/>
              </a:prstGeom>
            </p:spPr>
          </p:pic>
          <p:pic>
            <p:nvPicPr>
              <p:cNvPr id="86" name="Picture 85"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978" y="4338334"/>
                <a:ext cx="823078" cy="823078"/>
              </a:xfrm>
              <a:prstGeom prst="rect">
                <a:avLst/>
              </a:prstGeom>
            </p:spPr>
          </p:pic>
        </p:grpSp>
        <p:grpSp>
          <p:nvGrpSpPr>
            <p:cNvPr id="73" name="Group 72"/>
            <p:cNvGrpSpPr/>
            <p:nvPr/>
          </p:nvGrpSpPr>
          <p:grpSpPr>
            <a:xfrm>
              <a:off x="7425682" y="3339342"/>
              <a:ext cx="1606558" cy="805937"/>
              <a:chOff x="7537442" y="3349502"/>
              <a:chExt cx="1606558" cy="805937"/>
            </a:xfrm>
          </p:grpSpPr>
          <p:sp>
            <p:nvSpPr>
              <p:cNvPr id="80" name="Cloud 79"/>
              <p:cNvSpPr/>
              <p:nvPr/>
            </p:nvSpPr>
            <p:spPr bwMode="auto">
              <a:xfrm>
                <a:off x="7537442" y="3349502"/>
                <a:ext cx="1606558" cy="805937"/>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81" name="TextBox 80"/>
              <p:cNvSpPr txBox="1"/>
              <p:nvPr/>
            </p:nvSpPr>
            <p:spPr>
              <a:xfrm>
                <a:off x="7607939" y="3539234"/>
                <a:ext cx="1495421" cy="338554"/>
              </a:xfrm>
              <a:prstGeom prst="rect">
                <a:avLst/>
              </a:prstGeom>
              <a:noFill/>
            </p:spPr>
            <p:txBody>
              <a:bodyPr wrap="none" rtlCol="0">
                <a:spAutoFit/>
              </a:bodyPr>
              <a:lstStyle/>
              <a:p>
                <a:r>
                  <a:rPr lang="en-US" sz="1600" dirty="0" smtClean="0"/>
                  <a:t>Campus LAN</a:t>
                </a:r>
                <a:endParaRPr lang="en-US" sz="1600" dirty="0"/>
              </a:p>
            </p:txBody>
          </p:sp>
        </p:grpSp>
        <p:cxnSp>
          <p:nvCxnSpPr>
            <p:cNvPr id="74" name="Straight Connector 73"/>
            <p:cNvCxnSpPr>
              <a:stCxn id="87" idx="2"/>
              <a:endCxn id="80" idx="3"/>
            </p:cNvCxnSpPr>
            <p:nvPr/>
          </p:nvCxnSpPr>
          <p:spPr bwMode="auto">
            <a:xfrm flipH="1">
              <a:off x="8228961" y="2680424"/>
              <a:ext cx="4885" cy="70499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6786880" y="2438400"/>
              <a:ext cx="1016000" cy="1016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6" name="Straight Connector 75"/>
            <p:cNvCxnSpPr>
              <a:stCxn id="83" idx="2"/>
              <a:endCxn id="85" idx="0"/>
            </p:cNvCxnSpPr>
            <p:nvPr/>
          </p:nvCxnSpPr>
          <p:spPr bwMode="auto">
            <a:xfrm flipH="1">
              <a:off x="6431292" y="2694809"/>
              <a:ext cx="10873" cy="71282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7" name="Straight Connector 76"/>
            <p:cNvCxnSpPr>
              <a:stCxn id="85" idx="2"/>
              <a:endCxn id="82" idx="0"/>
            </p:cNvCxnSpPr>
            <p:nvPr/>
          </p:nvCxnSpPr>
          <p:spPr bwMode="auto">
            <a:xfrm flipH="1">
              <a:off x="5936459" y="3841423"/>
              <a:ext cx="494833" cy="80308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8" name="Straight Connector 77"/>
            <p:cNvCxnSpPr>
              <a:stCxn id="85" idx="2"/>
              <a:endCxn id="86" idx="0"/>
            </p:cNvCxnSpPr>
            <p:nvPr/>
          </p:nvCxnSpPr>
          <p:spPr bwMode="auto">
            <a:xfrm>
              <a:off x="6431292" y="3841423"/>
              <a:ext cx="386619" cy="75559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9" name="Straight Connector 78"/>
            <p:cNvCxnSpPr>
              <a:stCxn id="83" idx="1"/>
              <a:endCxn id="62" idx="2"/>
            </p:cNvCxnSpPr>
            <p:nvPr/>
          </p:nvCxnSpPr>
          <p:spPr bwMode="auto">
            <a:xfrm flipH="1" flipV="1">
              <a:off x="5450876" y="2147191"/>
              <a:ext cx="518014" cy="21260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97" name="TextBox 96"/>
          <p:cNvSpPr txBox="1"/>
          <p:nvPr/>
        </p:nvSpPr>
        <p:spPr>
          <a:xfrm>
            <a:off x="1737360" y="5770880"/>
            <a:ext cx="2153920" cy="523220"/>
          </a:xfrm>
          <a:prstGeom prst="rect">
            <a:avLst/>
          </a:prstGeom>
          <a:noFill/>
        </p:spPr>
        <p:txBody>
          <a:bodyPr wrap="square" rtlCol="0">
            <a:spAutoFit/>
          </a:bodyPr>
          <a:lstStyle/>
          <a:p>
            <a:pPr algn="ctr"/>
            <a:r>
              <a:rPr lang="en-US" sz="1400" dirty="0" smtClean="0">
                <a:solidFill>
                  <a:srgbClr val="FF0000"/>
                </a:solidFill>
              </a:rPr>
              <a:t>High performance Data Transfer Nodes</a:t>
            </a:r>
            <a:endParaRPr lang="en-US" sz="1400" dirty="0">
              <a:solidFill>
                <a:srgbClr val="FF0000"/>
              </a:solidFill>
            </a:endParaRPr>
          </a:p>
        </p:txBody>
      </p:sp>
      <p:sp>
        <p:nvSpPr>
          <p:cNvPr id="98" name="TextBox 97"/>
          <p:cNvSpPr txBox="1"/>
          <p:nvPr/>
        </p:nvSpPr>
        <p:spPr>
          <a:xfrm>
            <a:off x="5262880" y="6014720"/>
            <a:ext cx="2153920" cy="523220"/>
          </a:xfrm>
          <a:prstGeom prst="rect">
            <a:avLst/>
          </a:prstGeom>
          <a:noFill/>
        </p:spPr>
        <p:txBody>
          <a:bodyPr wrap="square" rtlCol="0">
            <a:spAutoFit/>
          </a:bodyPr>
          <a:lstStyle/>
          <a:p>
            <a:pPr algn="ctr"/>
            <a:r>
              <a:rPr lang="en-US" sz="1400" dirty="0" smtClean="0">
                <a:solidFill>
                  <a:srgbClr val="FF0000"/>
                </a:solidFill>
              </a:rPr>
              <a:t>High performance Data Transfer Nodes</a:t>
            </a:r>
            <a:endParaRPr lang="en-US" sz="1400" dirty="0">
              <a:solidFill>
                <a:srgbClr val="FF0000"/>
              </a:solidFill>
            </a:endParaRPr>
          </a:p>
        </p:txBody>
      </p:sp>
      <p:sp>
        <p:nvSpPr>
          <p:cNvPr id="99" name="TextBox 98"/>
          <p:cNvSpPr txBox="1"/>
          <p:nvPr/>
        </p:nvSpPr>
        <p:spPr>
          <a:xfrm>
            <a:off x="7193280" y="168656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
        <p:nvSpPr>
          <p:cNvPr id="100" name="TextBox 99"/>
          <p:cNvSpPr txBox="1"/>
          <p:nvPr/>
        </p:nvSpPr>
        <p:spPr>
          <a:xfrm>
            <a:off x="132080" y="1422400"/>
            <a:ext cx="1595120" cy="528320"/>
          </a:xfrm>
          <a:prstGeom prst="rect">
            <a:avLst/>
          </a:prstGeom>
          <a:noFill/>
        </p:spPr>
        <p:txBody>
          <a:bodyPr wrap="square" rtlCol="0">
            <a:spAutoFit/>
          </a:bodyPr>
          <a:lstStyle/>
          <a:p>
            <a:pPr algn="ctr"/>
            <a:r>
              <a:rPr lang="en-US" sz="1400" dirty="0" smtClean="0"/>
              <a:t>Campus Router/Firewall</a:t>
            </a:r>
            <a:endParaRPr lang="en-US" sz="1400" dirty="0"/>
          </a:p>
        </p:txBody>
      </p:sp>
      <p:sp>
        <p:nvSpPr>
          <p:cNvPr id="101" name="TextBox 100"/>
          <p:cNvSpPr txBox="1"/>
          <p:nvPr/>
        </p:nvSpPr>
        <p:spPr>
          <a:xfrm>
            <a:off x="2042160" y="1971040"/>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02" name="TextBox 101"/>
          <p:cNvSpPr txBox="1"/>
          <p:nvPr/>
        </p:nvSpPr>
        <p:spPr>
          <a:xfrm>
            <a:off x="5598160" y="2235200"/>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04" name="TextBox 103"/>
          <p:cNvSpPr txBox="1"/>
          <p:nvPr/>
        </p:nvSpPr>
        <p:spPr>
          <a:xfrm>
            <a:off x="2733040" y="3180080"/>
            <a:ext cx="1259840" cy="523220"/>
          </a:xfrm>
          <a:prstGeom prst="rect">
            <a:avLst/>
          </a:prstGeom>
          <a:noFill/>
        </p:spPr>
        <p:txBody>
          <a:bodyPr wrap="square" rtlCol="0">
            <a:spAutoFit/>
          </a:bodyPr>
          <a:lstStyle/>
          <a:p>
            <a:pPr algn="ctr"/>
            <a:r>
              <a:rPr lang="en-US" sz="1400" dirty="0" smtClean="0">
                <a:solidFill>
                  <a:srgbClr val="FF0000"/>
                </a:solidFill>
              </a:rPr>
              <a:t>Science DMZ Router</a:t>
            </a:r>
            <a:endParaRPr lang="en-US" sz="1400" dirty="0">
              <a:solidFill>
                <a:srgbClr val="FF0000"/>
              </a:solidFill>
            </a:endParaRPr>
          </a:p>
        </p:txBody>
      </p:sp>
      <p:sp>
        <p:nvSpPr>
          <p:cNvPr id="105" name="TextBox 104"/>
          <p:cNvSpPr txBox="1"/>
          <p:nvPr/>
        </p:nvSpPr>
        <p:spPr>
          <a:xfrm>
            <a:off x="5029200" y="3444240"/>
            <a:ext cx="1310640" cy="523220"/>
          </a:xfrm>
          <a:prstGeom prst="rect">
            <a:avLst/>
          </a:prstGeom>
          <a:noFill/>
        </p:spPr>
        <p:txBody>
          <a:bodyPr wrap="square" rtlCol="0">
            <a:spAutoFit/>
          </a:bodyPr>
          <a:lstStyle/>
          <a:p>
            <a:pPr algn="ctr"/>
            <a:r>
              <a:rPr lang="en-US" sz="1400" dirty="0" smtClean="0">
                <a:solidFill>
                  <a:srgbClr val="FF0000"/>
                </a:solidFill>
              </a:rPr>
              <a:t>Science DMZ Router</a:t>
            </a:r>
            <a:endParaRPr lang="en-US" sz="1400" dirty="0">
              <a:solidFill>
                <a:srgbClr val="FF0000"/>
              </a:solidFill>
            </a:endParaRPr>
          </a:p>
        </p:txBody>
      </p:sp>
      <p:cxnSp>
        <p:nvCxnSpPr>
          <p:cNvPr id="51" name="Straight Connector 50"/>
          <p:cNvCxnSpPr>
            <a:stCxn id="6" idx="1"/>
            <a:endCxn id="83" idx="1"/>
          </p:cNvCxnSpPr>
          <p:nvPr/>
        </p:nvCxnSpPr>
        <p:spPr bwMode="auto">
          <a:xfrm flipH="1" flipV="1">
            <a:off x="3173771" y="2603635"/>
            <a:ext cx="2744319" cy="264160"/>
          </a:xfrm>
          <a:prstGeom prst="line">
            <a:avLst/>
          </a:prstGeom>
          <a:solidFill>
            <a:schemeClr val="accent1"/>
          </a:solidFill>
          <a:ln w="38100" cap="flat" cmpd="sng" algn="ctr">
            <a:solidFill>
              <a:srgbClr val="FF0000"/>
            </a:solidFill>
            <a:prstDash val="dash"/>
            <a:round/>
            <a:headEnd type="none" w="med" len="med"/>
            <a:tailEnd type="none" w="med" len="med"/>
          </a:ln>
          <a:effectLst/>
        </p:spPr>
      </p:cxnSp>
      <p:sp>
        <p:nvSpPr>
          <p:cNvPr id="57" name="TextBox 56"/>
          <p:cNvSpPr txBox="1"/>
          <p:nvPr/>
        </p:nvSpPr>
        <p:spPr>
          <a:xfrm>
            <a:off x="3434080" y="2794000"/>
            <a:ext cx="2387600" cy="523220"/>
          </a:xfrm>
          <a:prstGeom prst="rect">
            <a:avLst/>
          </a:prstGeom>
          <a:noFill/>
        </p:spPr>
        <p:txBody>
          <a:bodyPr wrap="square" rtlCol="0">
            <a:spAutoFit/>
          </a:bodyPr>
          <a:lstStyle/>
          <a:p>
            <a:pPr algn="ctr"/>
            <a:r>
              <a:rPr lang="en-US" sz="1400" dirty="0" smtClean="0">
                <a:solidFill>
                  <a:srgbClr val="FF0000"/>
                </a:solidFill>
              </a:rPr>
              <a:t>Virtual/Dedicated Connection</a:t>
            </a:r>
            <a:endParaRPr lang="en-US" sz="1400" dirty="0">
              <a:solidFill>
                <a:srgbClr val="FF0000"/>
              </a:solidFill>
            </a:endParaRPr>
          </a:p>
        </p:txBody>
      </p:sp>
    </p:spTree>
    <p:custDataLst>
      <p:tags r:id="rId1"/>
    </p:custDataLst>
    <p:extLst>
      <p:ext uri="{BB962C8B-B14F-4D97-AF65-F5344CB8AC3E}">
        <p14:creationId xmlns:p14="http://schemas.microsoft.com/office/powerpoint/2010/main" val="3228736125"/>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4000" b="0" dirty="0" smtClean="0"/>
              <a:t>Threat Model</a:t>
            </a:r>
            <a:endParaRPr lang="en-US" sz="4000" b="0" dirty="0"/>
          </a:p>
        </p:txBody>
      </p:sp>
      <p:grpSp>
        <p:nvGrpSpPr>
          <p:cNvPr id="70" name="Group 69"/>
          <p:cNvGrpSpPr/>
          <p:nvPr/>
        </p:nvGrpSpPr>
        <p:grpSpPr>
          <a:xfrm>
            <a:off x="2515870" y="1719980"/>
            <a:ext cx="4050640" cy="3700114"/>
            <a:chOff x="4062730" y="1963820"/>
            <a:chExt cx="4050640" cy="3700114"/>
          </a:xfrm>
        </p:grpSpPr>
        <p:grpSp>
          <p:nvGrpSpPr>
            <p:cNvPr id="24" name="Group 23"/>
            <p:cNvGrpSpPr/>
            <p:nvPr/>
          </p:nvGrpSpPr>
          <p:grpSpPr>
            <a:xfrm>
              <a:off x="5199800" y="1963820"/>
              <a:ext cx="2913570" cy="3700114"/>
              <a:chOff x="5074406" y="1705138"/>
              <a:chExt cx="2913570" cy="3700114"/>
            </a:xfrm>
          </p:grpSpPr>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406" y="4355347"/>
                <a:ext cx="823078" cy="823078"/>
              </a:xfrm>
              <a:prstGeom prst="rect">
                <a:avLst/>
              </a:prstGeom>
            </p:spPr>
          </p:pic>
          <p:pic>
            <p:nvPicPr>
              <p:cNvPr id="6" name="Picture 5"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336" y="1705138"/>
                <a:ext cx="946549" cy="670029"/>
              </a:xfrm>
              <a:prstGeom prst="rect">
                <a:avLst/>
              </a:prstGeom>
            </p:spPr>
          </p:pic>
          <p:pic>
            <p:nvPicPr>
              <p:cNvPr id="10" name="Picture 9"/>
              <p:cNvPicPr>
                <a:picLocks noChangeAspect="1"/>
              </p:cNvPicPr>
              <p:nvPr/>
            </p:nvPicPr>
            <p:blipFill>
              <a:blip r:embed="rId6"/>
              <a:stretch>
                <a:fillRect/>
              </a:stretch>
            </p:blipFill>
            <p:spPr>
              <a:xfrm>
                <a:off x="5872109" y="3148952"/>
                <a:ext cx="867577" cy="433789"/>
              </a:xfrm>
              <a:prstGeom prst="rect">
                <a:avLst/>
              </a:prstGeom>
            </p:spPr>
          </p:pic>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898" y="4582174"/>
                <a:ext cx="823078" cy="823078"/>
              </a:xfrm>
              <a:prstGeom prst="rect">
                <a:avLst/>
              </a:prstGeom>
            </p:spPr>
          </p:pic>
        </p:grpSp>
        <p:cxnSp>
          <p:nvCxnSpPr>
            <p:cNvPr id="50" name="Straight Connector 49"/>
            <p:cNvCxnSpPr>
              <a:stCxn id="6" idx="2"/>
              <a:endCxn id="10" idx="0"/>
            </p:cNvCxnSpPr>
            <p:nvPr/>
          </p:nvCxnSpPr>
          <p:spPr bwMode="auto">
            <a:xfrm flipH="1">
              <a:off x="6431292" y="2633849"/>
              <a:ext cx="713" cy="77378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5" name="Straight Connector 54"/>
            <p:cNvCxnSpPr>
              <a:stCxn id="10" idx="2"/>
              <a:endCxn id="5" idx="0"/>
            </p:cNvCxnSpPr>
            <p:nvPr/>
          </p:nvCxnSpPr>
          <p:spPr bwMode="auto">
            <a:xfrm flipH="1">
              <a:off x="5611339" y="3841423"/>
              <a:ext cx="819953" cy="77260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8" name="Straight Connector 57"/>
            <p:cNvCxnSpPr>
              <a:stCxn id="10" idx="2"/>
              <a:endCxn id="11" idx="0"/>
            </p:cNvCxnSpPr>
            <p:nvPr/>
          </p:nvCxnSpPr>
          <p:spPr bwMode="auto">
            <a:xfrm>
              <a:off x="6431292" y="3841423"/>
              <a:ext cx="1270539" cy="999433"/>
            </a:xfrm>
            <a:prstGeom prst="line">
              <a:avLst/>
            </a:prstGeom>
            <a:solidFill>
              <a:schemeClr val="accent1"/>
            </a:solidFill>
            <a:ln w="38100" cap="flat" cmpd="sng" algn="ctr">
              <a:solidFill>
                <a:srgbClr val="0000FF"/>
              </a:solidFill>
              <a:prstDash val="solid"/>
              <a:round/>
              <a:headEnd type="none" w="med" len="med"/>
              <a:tailEnd type="none" w="med" len="med"/>
            </a:ln>
            <a:effectLst/>
          </p:spPr>
        </p:cxnSp>
        <p:cxnSp>
          <p:nvCxnSpPr>
            <p:cNvPr id="64" name="Straight Connector 63"/>
            <p:cNvCxnSpPr>
              <a:stCxn id="6" idx="1"/>
              <a:endCxn id="17" idx="0"/>
            </p:cNvCxnSpPr>
            <p:nvPr/>
          </p:nvCxnSpPr>
          <p:spPr bwMode="auto">
            <a:xfrm flipH="1" flipV="1">
              <a:off x="4062730" y="2286000"/>
              <a:ext cx="1896000" cy="12835"/>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102" name="TextBox 101"/>
          <p:cNvSpPr txBox="1"/>
          <p:nvPr/>
        </p:nvSpPr>
        <p:spPr>
          <a:xfrm>
            <a:off x="4264660" y="1412240"/>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7" name="Cloud 16"/>
          <p:cNvSpPr/>
          <p:nvPr/>
        </p:nvSpPr>
        <p:spPr bwMode="auto">
          <a:xfrm>
            <a:off x="993140" y="1584960"/>
            <a:ext cx="1524000" cy="914400"/>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8" name="TextBox 17"/>
          <p:cNvSpPr txBox="1"/>
          <p:nvPr/>
        </p:nvSpPr>
        <p:spPr>
          <a:xfrm>
            <a:off x="1328420" y="1788160"/>
            <a:ext cx="737739" cy="369332"/>
          </a:xfrm>
          <a:prstGeom prst="rect">
            <a:avLst/>
          </a:prstGeom>
          <a:noFill/>
        </p:spPr>
        <p:txBody>
          <a:bodyPr wrap="none" rtlCol="0">
            <a:spAutoFit/>
          </a:bodyPr>
          <a:lstStyle/>
          <a:p>
            <a:r>
              <a:rPr lang="en-US" dirty="0" smtClean="0"/>
              <a:t>WAN</a:t>
            </a:r>
            <a:endParaRPr lang="en-US" dirty="0"/>
          </a:p>
        </p:txBody>
      </p:sp>
      <p:pic>
        <p:nvPicPr>
          <p:cNvPr id="21" name="Picture 20" descr="ev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0300" y="5425440"/>
            <a:ext cx="782320" cy="782320"/>
          </a:xfrm>
          <a:prstGeom prst="rect">
            <a:avLst/>
          </a:prstGeom>
        </p:spPr>
      </p:pic>
      <p:sp>
        <p:nvSpPr>
          <p:cNvPr id="68" name="TextBox 67"/>
          <p:cNvSpPr txBox="1"/>
          <p:nvPr/>
        </p:nvSpPr>
        <p:spPr>
          <a:xfrm>
            <a:off x="6530340" y="4592320"/>
            <a:ext cx="1432560" cy="738664"/>
          </a:xfrm>
          <a:prstGeom prst="rect">
            <a:avLst/>
          </a:prstGeom>
          <a:noFill/>
        </p:spPr>
        <p:txBody>
          <a:bodyPr wrap="square" rtlCol="0">
            <a:spAutoFit/>
          </a:bodyPr>
          <a:lstStyle/>
          <a:p>
            <a:pPr algn="ctr"/>
            <a:r>
              <a:rPr lang="en-US" sz="1400" dirty="0" smtClean="0">
                <a:solidFill>
                  <a:schemeClr val="tx1">
                    <a:lumMod val="95000"/>
                    <a:lumOff val="5000"/>
                  </a:schemeClr>
                </a:solidFill>
              </a:rPr>
              <a:t>Compromised Data Transfer Node</a:t>
            </a:r>
            <a:endParaRPr lang="en-US" sz="1400" dirty="0">
              <a:solidFill>
                <a:schemeClr val="tx1">
                  <a:lumMod val="95000"/>
                  <a:lumOff val="5000"/>
                </a:schemeClr>
              </a:solidFill>
            </a:endParaRPr>
          </a:p>
        </p:txBody>
      </p:sp>
      <p:pic>
        <p:nvPicPr>
          <p:cNvPr id="27" name="Picture 26" descr="applic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328920" y="4897120"/>
            <a:ext cx="683260" cy="683260"/>
          </a:xfrm>
          <a:prstGeom prst="rect">
            <a:avLst/>
          </a:prstGeom>
        </p:spPr>
      </p:pic>
      <p:sp>
        <p:nvSpPr>
          <p:cNvPr id="89" name="TextBox 88"/>
          <p:cNvSpPr txBox="1"/>
          <p:nvPr/>
        </p:nvSpPr>
        <p:spPr>
          <a:xfrm>
            <a:off x="3939540" y="5702776"/>
            <a:ext cx="2286000" cy="523220"/>
          </a:xfrm>
          <a:prstGeom prst="rect">
            <a:avLst/>
          </a:prstGeom>
          <a:noFill/>
        </p:spPr>
        <p:txBody>
          <a:bodyPr wrap="square" rtlCol="0">
            <a:spAutoFit/>
          </a:bodyPr>
          <a:lstStyle/>
          <a:p>
            <a:pPr algn="ctr"/>
            <a:r>
              <a:rPr lang="en-US" sz="1400" dirty="0" smtClean="0">
                <a:solidFill>
                  <a:srgbClr val="0000FF"/>
                </a:solidFill>
              </a:rPr>
              <a:t>Malicious programs are installed and launched</a:t>
            </a:r>
            <a:endParaRPr lang="en-US" sz="1400" dirty="0">
              <a:solidFill>
                <a:srgbClr val="0000FF"/>
              </a:solidFill>
            </a:endParaRPr>
          </a:p>
        </p:txBody>
      </p:sp>
      <p:cxnSp>
        <p:nvCxnSpPr>
          <p:cNvPr id="22" name="Straight Connector 21"/>
          <p:cNvCxnSpPr>
            <a:stCxn id="8" idx="3"/>
            <a:endCxn id="10" idx="3"/>
          </p:cNvCxnSpPr>
          <p:nvPr/>
        </p:nvCxnSpPr>
        <p:spPr bwMode="auto">
          <a:xfrm flipH="1">
            <a:off x="5318220" y="3378200"/>
            <a:ext cx="536524" cy="2489"/>
          </a:xfrm>
          <a:prstGeom prst="line">
            <a:avLst/>
          </a:prstGeom>
          <a:solidFill>
            <a:schemeClr val="accent1"/>
          </a:solidFill>
          <a:ln w="38100" cap="flat" cmpd="sng" algn="ctr">
            <a:solidFill>
              <a:srgbClr val="0000FF"/>
            </a:solidFill>
            <a:prstDash val="solid"/>
            <a:round/>
            <a:headEnd type="none" w="med" len="med"/>
            <a:tailEnd type="none" w="med" len="med"/>
          </a:ln>
          <a:effectLst/>
        </p:spPr>
      </p:cxnSp>
      <p:pic>
        <p:nvPicPr>
          <p:cNvPr id="8" name="Picture 7" descr="IP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854744" y="3017520"/>
            <a:ext cx="798967" cy="721360"/>
          </a:xfrm>
          <a:prstGeom prst="rect">
            <a:avLst/>
          </a:prstGeom>
        </p:spPr>
      </p:pic>
      <p:sp>
        <p:nvSpPr>
          <p:cNvPr id="28" name="TextBox 27"/>
          <p:cNvSpPr txBox="1"/>
          <p:nvPr/>
        </p:nvSpPr>
        <p:spPr>
          <a:xfrm>
            <a:off x="5554980" y="2458720"/>
            <a:ext cx="2346960" cy="523220"/>
          </a:xfrm>
          <a:prstGeom prst="rect">
            <a:avLst/>
          </a:prstGeom>
          <a:noFill/>
        </p:spPr>
        <p:txBody>
          <a:bodyPr wrap="square" rtlCol="0">
            <a:spAutoFit/>
          </a:bodyPr>
          <a:lstStyle/>
          <a:p>
            <a:pPr algn="ctr"/>
            <a:r>
              <a:rPr lang="en-US" sz="1400" dirty="0" smtClean="0">
                <a:solidFill>
                  <a:srgbClr val="0000FF"/>
                </a:solidFill>
              </a:rPr>
              <a:t>Traffic monitoring to capture the anomalies</a:t>
            </a:r>
            <a:endParaRPr lang="en-US" sz="1400" dirty="0">
              <a:solidFill>
                <a:srgbClr val="0000FF"/>
              </a:solidFill>
            </a:endParaRPr>
          </a:p>
        </p:txBody>
      </p:sp>
      <p:sp>
        <p:nvSpPr>
          <p:cNvPr id="23" name="TextBox 22"/>
          <p:cNvSpPr txBox="1"/>
          <p:nvPr/>
        </p:nvSpPr>
        <p:spPr>
          <a:xfrm>
            <a:off x="2931160" y="3279140"/>
            <a:ext cx="1432560" cy="523220"/>
          </a:xfrm>
          <a:prstGeom prst="rect">
            <a:avLst/>
          </a:prstGeom>
          <a:noFill/>
        </p:spPr>
        <p:txBody>
          <a:bodyPr wrap="square" rtlCol="0">
            <a:spAutoFit/>
          </a:bodyPr>
          <a:lstStyle/>
          <a:p>
            <a:pPr algn="ctr"/>
            <a:r>
              <a:rPr lang="en-US" sz="1400" dirty="0" smtClean="0"/>
              <a:t>Science DMZ Router</a:t>
            </a:r>
            <a:endParaRPr lang="en-US" sz="1400" dirty="0"/>
          </a:p>
        </p:txBody>
      </p:sp>
    </p:spTree>
    <p:custDataLst>
      <p:tags r:id="rId1"/>
    </p:custDataLst>
    <p:extLst>
      <p:ext uri="{BB962C8B-B14F-4D97-AF65-F5344CB8AC3E}">
        <p14:creationId xmlns:p14="http://schemas.microsoft.com/office/powerpoint/2010/main" val="3277944822"/>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296"/>
            <a:ext cx="9144000" cy="624429"/>
          </a:xfrm>
        </p:spPr>
        <p:txBody>
          <a:bodyPr/>
          <a:lstStyle/>
          <a:p>
            <a:r>
              <a:rPr lang="en-US" sz="4000" b="0" dirty="0"/>
              <a:t>Tension Between Two Requirements</a:t>
            </a:r>
          </a:p>
        </p:txBody>
      </p:sp>
      <p:grpSp>
        <p:nvGrpSpPr>
          <p:cNvPr id="70" name="Group 69"/>
          <p:cNvGrpSpPr/>
          <p:nvPr/>
        </p:nvGrpSpPr>
        <p:grpSpPr>
          <a:xfrm>
            <a:off x="3696970" y="1719980"/>
            <a:ext cx="4050640" cy="3700114"/>
            <a:chOff x="4062730" y="1963820"/>
            <a:chExt cx="4050640" cy="3700114"/>
          </a:xfrm>
        </p:grpSpPr>
        <p:grpSp>
          <p:nvGrpSpPr>
            <p:cNvPr id="24" name="Group 23"/>
            <p:cNvGrpSpPr/>
            <p:nvPr/>
          </p:nvGrpSpPr>
          <p:grpSpPr>
            <a:xfrm>
              <a:off x="5199800" y="1963820"/>
              <a:ext cx="2913570" cy="3700114"/>
              <a:chOff x="5074406" y="1705138"/>
              <a:chExt cx="2913570" cy="3700114"/>
            </a:xfrm>
          </p:grpSpPr>
          <p:pic>
            <p:nvPicPr>
              <p:cNvPr id="5" name="Picture 4"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406" y="4355347"/>
                <a:ext cx="823078" cy="823078"/>
              </a:xfrm>
              <a:prstGeom prst="rect">
                <a:avLst/>
              </a:prstGeom>
            </p:spPr>
          </p:pic>
          <p:pic>
            <p:nvPicPr>
              <p:cNvPr id="6" name="Picture 5" descr="router.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336" y="1705138"/>
                <a:ext cx="946549" cy="670029"/>
              </a:xfrm>
              <a:prstGeom prst="rect">
                <a:avLst/>
              </a:prstGeom>
            </p:spPr>
          </p:pic>
          <p:pic>
            <p:nvPicPr>
              <p:cNvPr id="10" name="Picture 9"/>
              <p:cNvPicPr>
                <a:picLocks noChangeAspect="1"/>
              </p:cNvPicPr>
              <p:nvPr/>
            </p:nvPicPr>
            <p:blipFill>
              <a:blip r:embed="rId6"/>
              <a:stretch>
                <a:fillRect/>
              </a:stretch>
            </p:blipFill>
            <p:spPr>
              <a:xfrm>
                <a:off x="5872109" y="3148952"/>
                <a:ext cx="867577" cy="433789"/>
              </a:xfrm>
              <a:prstGeom prst="rect">
                <a:avLst/>
              </a:prstGeom>
            </p:spPr>
          </p:pic>
          <p:pic>
            <p:nvPicPr>
              <p:cNvPr id="11" name="Picture 10" descr="server.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898" y="4582174"/>
                <a:ext cx="823078" cy="823078"/>
              </a:xfrm>
              <a:prstGeom prst="rect">
                <a:avLst/>
              </a:prstGeom>
            </p:spPr>
          </p:pic>
        </p:grpSp>
        <p:cxnSp>
          <p:nvCxnSpPr>
            <p:cNvPr id="50" name="Straight Connector 49"/>
            <p:cNvCxnSpPr>
              <a:stCxn id="6" idx="2"/>
              <a:endCxn id="10" idx="0"/>
            </p:cNvCxnSpPr>
            <p:nvPr/>
          </p:nvCxnSpPr>
          <p:spPr bwMode="auto">
            <a:xfrm flipH="1">
              <a:off x="6431292" y="2633849"/>
              <a:ext cx="713" cy="77378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5" name="Straight Connector 54"/>
            <p:cNvCxnSpPr>
              <a:stCxn id="10" idx="2"/>
              <a:endCxn id="5" idx="0"/>
            </p:cNvCxnSpPr>
            <p:nvPr/>
          </p:nvCxnSpPr>
          <p:spPr bwMode="auto">
            <a:xfrm flipH="1">
              <a:off x="5611339" y="3841423"/>
              <a:ext cx="819953" cy="77260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8" name="Straight Connector 57"/>
            <p:cNvCxnSpPr>
              <a:stCxn id="10" idx="2"/>
              <a:endCxn id="11" idx="0"/>
            </p:cNvCxnSpPr>
            <p:nvPr/>
          </p:nvCxnSpPr>
          <p:spPr bwMode="auto">
            <a:xfrm>
              <a:off x="6431292" y="3841423"/>
              <a:ext cx="1270539" cy="999433"/>
            </a:xfrm>
            <a:prstGeom prst="line">
              <a:avLst/>
            </a:prstGeom>
            <a:solidFill>
              <a:schemeClr val="accent1"/>
            </a:solidFill>
            <a:ln w="38100" cap="flat" cmpd="sng" algn="ctr">
              <a:solidFill>
                <a:srgbClr val="0000FF"/>
              </a:solidFill>
              <a:prstDash val="solid"/>
              <a:round/>
              <a:headEnd type="none" w="med" len="med"/>
              <a:tailEnd type="none" w="med" len="med"/>
            </a:ln>
            <a:effectLst/>
          </p:spPr>
        </p:cxnSp>
        <p:cxnSp>
          <p:nvCxnSpPr>
            <p:cNvPr id="64" name="Straight Connector 63"/>
            <p:cNvCxnSpPr>
              <a:stCxn id="6" idx="1"/>
              <a:endCxn id="17" idx="0"/>
            </p:cNvCxnSpPr>
            <p:nvPr/>
          </p:nvCxnSpPr>
          <p:spPr bwMode="auto">
            <a:xfrm flipH="1" flipV="1">
              <a:off x="4062730" y="2286000"/>
              <a:ext cx="1896000" cy="12835"/>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102" name="TextBox 101"/>
          <p:cNvSpPr txBox="1"/>
          <p:nvPr/>
        </p:nvSpPr>
        <p:spPr>
          <a:xfrm>
            <a:off x="5445760" y="1412240"/>
            <a:ext cx="1432560" cy="307777"/>
          </a:xfrm>
          <a:prstGeom prst="rect">
            <a:avLst/>
          </a:prstGeom>
          <a:noFill/>
        </p:spPr>
        <p:txBody>
          <a:bodyPr wrap="square" rtlCol="0">
            <a:spAutoFit/>
          </a:bodyPr>
          <a:lstStyle/>
          <a:p>
            <a:pPr algn="ctr"/>
            <a:r>
              <a:rPr lang="en-US" sz="1400" dirty="0" smtClean="0"/>
              <a:t>Border Router</a:t>
            </a:r>
            <a:endParaRPr lang="en-US" sz="1400" dirty="0"/>
          </a:p>
        </p:txBody>
      </p:sp>
      <p:sp>
        <p:nvSpPr>
          <p:cNvPr id="17" name="Cloud 16"/>
          <p:cNvSpPr/>
          <p:nvPr/>
        </p:nvSpPr>
        <p:spPr bwMode="auto">
          <a:xfrm>
            <a:off x="2174240" y="1584960"/>
            <a:ext cx="1524000" cy="914400"/>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a typeface="ＭＳ Ｐゴシック" charset="-128"/>
            </a:endParaRPr>
          </a:p>
        </p:txBody>
      </p:sp>
      <p:sp>
        <p:nvSpPr>
          <p:cNvPr id="18" name="TextBox 17"/>
          <p:cNvSpPr txBox="1"/>
          <p:nvPr/>
        </p:nvSpPr>
        <p:spPr>
          <a:xfrm>
            <a:off x="2509520" y="1788160"/>
            <a:ext cx="737739" cy="369332"/>
          </a:xfrm>
          <a:prstGeom prst="rect">
            <a:avLst/>
          </a:prstGeom>
          <a:noFill/>
        </p:spPr>
        <p:txBody>
          <a:bodyPr wrap="none" rtlCol="0">
            <a:spAutoFit/>
          </a:bodyPr>
          <a:lstStyle/>
          <a:p>
            <a:r>
              <a:rPr lang="en-US" dirty="0" smtClean="0"/>
              <a:t>WAN</a:t>
            </a:r>
            <a:endParaRPr lang="en-US" dirty="0"/>
          </a:p>
        </p:txBody>
      </p:sp>
      <p:pic>
        <p:nvPicPr>
          <p:cNvPr id="21" name="Picture 20" descr="ev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91400" y="5425440"/>
            <a:ext cx="782320" cy="782320"/>
          </a:xfrm>
          <a:prstGeom prst="rect">
            <a:avLst/>
          </a:prstGeom>
        </p:spPr>
      </p:pic>
      <p:sp>
        <p:nvSpPr>
          <p:cNvPr id="68" name="TextBox 67"/>
          <p:cNvSpPr txBox="1"/>
          <p:nvPr/>
        </p:nvSpPr>
        <p:spPr>
          <a:xfrm>
            <a:off x="7711440" y="4592320"/>
            <a:ext cx="1432560" cy="738664"/>
          </a:xfrm>
          <a:prstGeom prst="rect">
            <a:avLst/>
          </a:prstGeom>
          <a:noFill/>
        </p:spPr>
        <p:txBody>
          <a:bodyPr wrap="square" rtlCol="0">
            <a:spAutoFit/>
          </a:bodyPr>
          <a:lstStyle/>
          <a:p>
            <a:pPr algn="ctr"/>
            <a:r>
              <a:rPr lang="en-US" sz="1400" dirty="0" smtClean="0">
                <a:solidFill>
                  <a:schemeClr val="tx1">
                    <a:lumMod val="95000"/>
                    <a:lumOff val="5000"/>
                  </a:schemeClr>
                </a:solidFill>
              </a:rPr>
              <a:t>Compromised Data Transfer Node</a:t>
            </a:r>
            <a:endParaRPr lang="en-US" sz="1400" dirty="0">
              <a:solidFill>
                <a:schemeClr val="tx1">
                  <a:lumMod val="95000"/>
                  <a:lumOff val="5000"/>
                </a:schemeClr>
              </a:solidFill>
            </a:endParaRPr>
          </a:p>
        </p:txBody>
      </p:sp>
      <p:pic>
        <p:nvPicPr>
          <p:cNvPr id="27" name="Picture 26" descr="applic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510020" y="4897120"/>
            <a:ext cx="683260" cy="683260"/>
          </a:xfrm>
          <a:prstGeom prst="rect">
            <a:avLst/>
          </a:prstGeom>
        </p:spPr>
      </p:pic>
      <p:sp>
        <p:nvSpPr>
          <p:cNvPr id="89" name="TextBox 88"/>
          <p:cNvSpPr txBox="1"/>
          <p:nvPr/>
        </p:nvSpPr>
        <p:spPr>
          <a:xfrm>
            <a:off x="5120640" y="5702776"/>
            <a:ext cx="2286000" cy="523220"/>
          </a:xfrm>
          <a:prstGeom prst="rect">
            <a:avLst/>
          </a:prstGeom>
          <a:noFill/>
        </p:spPr>
        <p:txBody>
          <a:bodyPr wrap="square" rtlCol="0">
            <a:spAutoFit/>
          </a:bodyPr>
          <a:lstStyle/>
          <a:p>
            <a:pPr algn="ctr"/>
            <a:r>
              <a:rPr lang="en-US" sz="1400" dirty="0" smtClean="0">
                <a:solidFill>
                  <a:srgbClr val="0000FF"/>
                </a:solidFill>
              </a:rPr>
              <a:t>Malicious programs are installed and launched</a:t>
            </a:r>
            <a:endParaRPr lang="en-US" sz="1400" dirty="0">
              <a:solidFill>
                <a:srgbClr val="0000FF"/>
              </a:solidFill>
            </a:endParaRPr>
          </a:p>
        </p:txBody>
      </p:sp>
      <p:cxnSp>
        <p:nvCxnSpPr>
          <p:cNvPr id="22" name="Straight Connector 21"/>
          <p:cNvCxnSpPr>
            <a:stCxn id="8" idx="3"/>
            <a:endCxn id="10" idx="3"/>
          </p:cNvCxnSpPr>
          <p:nvPr/>
        </p:nvCxnSpPr>
        <p:spPr bwMode="auto">
          <a:xfrm flipH="1">
            <a:off x="6499320" y="3378200"/>
            <a:ext cx="536524" cy="2489"/>
          </a:xfrm>
          <a:prstGeom prst="line">
            <a:avLst/>
          </a:prstGeom>
          <a:solidFill>
            <a:schemeClr val="accent1"/>
          </a:solidFill>
          <a:ln w="38100" cap="flat" cmpd="sng" algn="ctr">
            <a:solidFill>
              <a:srgbClr val="0000FF"/>
            </a:solidFill>
            <a:prstDash val="solid"/>
            <a:round/>
            <a:headEnd type="none" w="med" len="med"/>
            <a:tailEnd type="none" w="med" len="med"/>
          </a:ln>
          <a:effectLst/>
        </p:spPr>
      </p:cxnSp>
      <p:pic>
        <p:nvPicPr>
          <p:cNvPr id="8" name="Picture 7" descr="IP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7035844" y="3017520"/>
            <a:ext cx="798967" cy="721360"/>
          </a:xfrm>
          <a:prstGeom prst="rect">
            <a:avLst/>
          </a:prstGeom>
        </p:spPr>
      </p:pic>
      <p:sp>
        <p:nvSpPr>
          <p:cNvPr id="28" name="TextBox 27"/>
          <p:cNvSpPr txBox="1"/>
          <p:nvPr/>
        </p:nvSpPr>
        <p:spPr>
          <a:xfrm>
            <a:off x="6736080" y="2458720"/>
            <a:ext cx="2346960" cy="523220"/>
          </a:xfrm>
          <a:prstGeom prst="rect">
            <a:avLst/>
          </a:prstGeom>
          <a:noFill/>
        </p:spPr>
        <p:txBody>
          <a:bodyPr wrap="square" rtlCol="0">
            <a:spAutoFit/>
          </a:bodyPr>
          <a:lstStyle/>
          <a:p>
            <a:pPr algn="ctr"/>
            <a:r>
              <a:rPr lang="en-US" sz="1400" dirty="0" smtClean="0">
                <a:solidFill>
                  <a:srgbClr val="0000FF"/>
                </a:solidFill>
              </a:rPr>
              <a:t>Traffic monitoring to capture the anomalies</a:t>
            </a:r>
            <a:endParaRPr lang="en-US" sz="1400" dirty="0">
              <a:solidFill>
                <a:srgbClr val="0000FF"/>
              </a:solidFill>
            </a:endParaRPr>
          </a:p>
        </p:txBody>
      </p:sp>
      <p:sp>
        <p:nvSpPr>
          <p:cNvPr id="23" name="Content Placeholder 2"/>
          <p:cNvSpPr txBox="1">
            <a:spLocks/>
          </p:cNvSpPr>
          <p:nvPr/>
        </p:nvSpPr>
        <p:spPr bwMode="auto">
          <a:xfrm>
            <a:off x="91440" y="2612699"/>
            <a:ext cx="5405120" cy="3716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a:lstStyle>
          <a:p>
            <a:r>
              <a:rPr lang="en-US" sz="2400" dirty="0" smtClean="0"/>
              <a:t>High-performance data transfer</a:t>
            </a:r>
          </a:p>
          <a:p>
            <a:pPr lvl="1"/>
            <a:r>
              <a:rPr lang="en-US" sz="2000" dirty="0" smtClean="0"/>
              <a:t>100 </a:t>
            </a:r>
            <a:r>
              <a:rPr lang="en-US" sz="2000" dirty="0" err="1" smtClean="0"/>
              <a:t>Gbps</a:t>
            </a:r>
            <a:r>
              <a:rPr lang="en-US" sz="2000" dirty="0" smtClean="0"/>
              <a:t> or higher</a:t>
            </a:r>
          </a:p>
          <a:p>
            <a:r>
              <a:rPr lang="en-US" sz="2400" dirty="0" smtClean="0"/>
              <a:t>Low-performance traffic monitoring</a:t>
            </a:r>
          </a:p>
          <a:p>
            <a:pPr lvl="1">
              <a:buClr>
                <a:srgbClr val="FF0000"/>
              </a:buClr>
              <a:buSzPct val="100000"/>
              <a:buFont typeface="Lucida Grande"/>
              <a:buChar char="●"/>
            </a:pPr>
            <a:r>
              <a:rPr lang="en-US" sz="2000" dirty="0" smtClean="0"/>
              <a:t>Snort with 800 Mbps per processor</a:t>
            </a:r>
          </a:p>
          <a:p>
            <a:pPr lvl="1">
              <a:buClr>
                <a:srgbClr val="FF0000"/>
              </a:buClr>
              <a:buSzPct val="100000"/>
              <a:buFont typeface="Lucida Grande"/>
              <a:buChar char="●"/>
            </a:pPr>
            <a:r>
              <a:rPr lang="en-US" sz="2000" dirty="0" smtClean="0"/>
              <a:t>Bro with 80 Mbps per core</a:t>
            </a:r>
          </a:p>
        </p:txBody>
      </p:sp>
    </p:spTree>
    <p:custDataLst>
      <p:tags r:id="rId1"/>
    </p:custDataLst>
    <p:extLst>
      <p:ext uri="{BB962C8B-B14F-4D97-AF65-F5344CB8AC3E}">
        <p14:creationId xmlns:p14="http://schemas.microsoft.com/office/powerpoint/2010/main" val="2261503327"/>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xmlns:p14="http://schemas.microsoft.com/office/powerpoint/2010/main" spd="slow" advTm="19569"/>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703"/>
            <a:ext cx="9144000" cy="528583"/>
          </a:xfrm>
        </p:spPr>
        <p:txBody>
          <a:bodyPr/>
          <a:lstStyle/>
          <a:p>
            <a:r>
              <a:rPr lang="en-US" sz="4000" b="0" dirty="0" smtClean="0"/>
              <a:t>Limitations of Existing Approaches </a:t>
            </a:r>
            <a:endParaRPr lang="en-US" sz="4000" b="0" dirty="0"/>
          </a:p>
        </p:txBody>
      </p:sp>
      <p:sp>
        <p:nvSpPr>
          <p:cNvPr id="52" name="Content Placeholder 2"/>
          <p:cNvSpPr txBox="1">
            <a:spLocks/>
          </p:cNvSpPr>
          <p:nvPr/>
        </p:nvSpPr>
        <p:spPr bwMode="auto">
          <a:xfrm>
            <a:off x="369842" y="1058219"/>
            <a:ext cx="8393928" cy="5352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a:lstStyle>
          <a:p>
            <a:r>
              <a:rPr lang="en-US" dirty="0" smtClean="0"/>
              <a:t>Improving the processing capacity of </a:t>
            </a:r>
            <a:r>
              <a:rPr lang="en-US" dirty="0" err="1" smtClean="0"/>
              <a:t>IDSes</a:t>
            </a:r>
            <a:endParaRPr lang="en-US" dirty="0" smtClean="0"/>
          </a:p>
          <a:p>
            <a:pPr lvl="1"/>
            <a:r>
              <a:rPr lang="en-US" dirty="0" smtClean="0"/>
              <a:t>Multi-thread</a:t>
            </a:r>
            <a:r>
              <a:rPr lang="en-US" dirty="0" smtClean="0"/>
              <a:t>/core </a:t>
            </a:r>
            <a:r>
              <a:rPr lang="en-US" dirty="0" err="1" smtClean="0"/>
              <a:t>IDSes</a:t>
            </a:r>
            <a:r>
              <a:rPr lang="en-US" dirty="0" smtClean="0"/>
              <a:t> </a:t>
            </a:r>
          </a:p>
          <a:p>
            <a:pPr lvl="1"/>
            <a:r>
              <a:rPr lang="en-US" dirty="0" smtClean="0"/>
              <a:t>Cluster-based </a:t>
            </a:r>
            <a:r>
              <a:rPr lang="en-US" dirty="0" err="1" smtClean="0"/>
              <a:t>IDSes</a:t>
            </a:r>
            <a:endParaRPr lang="en-US" dirty="0" smtClean="0"/>
          </a:p>
          <a:p>
            <a:pPr lvl="1"/>
            <a:r>
              <a:rPr lang="en-US" dirty="0" smtClean="0"/>
              <a:t>Special hardware </a:t>
            </a:r>
            <a:r>
              <a:rPr lang="en-US" dirty="0" err="1" smtClean="0"/>
              <a:t>IDSes</a:t>
            </a:r>
            <a:endParaRPr lang="en-US" dirty="0"/>
          </a:p>
          <a:p>
            <a:pPr lvl="1"/>
            <a:endParaRPr lang="en-US" altLang="zh-CN" dirty="0"/>
          </a:p>
        </p:txBody>
      </p:sp>
    </p:spTree>
    <p:custDataLst>
      <p:tags r:id="rId1"/>
    </p:custDataLst>
    <p:extLst>
      <p:ext uri="{BB962C8B-B14F-4D97-AF65-F5344CB8AC3E}">
        <p14:creationId xmlns:p14="http://schemas.microsoft.com/office/powerpoint/2010/main" val="3533178615"/>
      </p:ext>
    </p:extLst>
  </p:cSld>
  <p:clrMapOvr>
    <a:masterClrMapping/>
  </p:clrMapOvr>
  <mc:AlternateContent xmlns:mc="http://schemas.openxmlformats.org/markup-compatibility/2006" xmlns:p14="http://schemas.microsoft.com/office/powerpoint/2010/main">
    <mc:Choice Requires="p14">
      <p:transition spd="slow" p14:dur="2000" advTm="42056"/>
    </mc:Choice>
    <mc:Fallback xmlns="">
      <p:transition xmlns:p14="http://schemas.microsoft.com/office/powerpoint/2010/main" spd="slow" advTm="42056"/>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703"/>
            <a:ext cx="9144000" cy="528583"/>
          </a:xfrm>
        </p:spPr>
        <p:txBody>
          <a:bodyPr/>
          <a:lstStyle/>
          <a:p>
            <a:r>
              <a:rPr lang="en-US" sz="4000" b="0" dirty="0" smtClean="0"/>
              <a:t>Limitations of Existing Approaches </a:t>
            </a:r>
            <a:endParaRPr lang="en-US" sz="4000" b="0" dirty="0"/>
          </a:p>
        </p:txBody>
      </p:sp>
      <p:sp>
        <p:nvSpPr>
          <p:cNvPr id="52" name="Content Placeholder 2"/>
          <p:cNvSpPr txBox="1">
            <a:spLocks/>
          </p:cNvSpPr>
          <p:nvPr/>
        </p:nvSpPr>
        <p:spPr bwMode="auto">
          <a:xfrm>
            <a:off x="369842" y="1058219"/>
            <a:ext cx="8393928" cy="5352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bg2"/>
              </a:buClr>
              <a:buSzPct val="9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FF3300"/>
              </a:buClr>
              <a:buSzPct val="80000"/>
              <a:buFont typeface="Wingdings" pitchFamily="2" charset="2"/>
              <a:buChar char="l"/>
              <a:defRPr kumimoji="1" sz="2800">
                <a:solidFill>
                  <a:schemeClr val="tx1"/>
                </a:solidFill>
                <a:latin typeface="+mn-lt"/>
                <a:ea typeface="+mn-ea"/>
              </a:defRPr>
            </a:lvl2pPr>
            <a:lvl3pPr marL="1085850" indent="-228600" algn="l" rtl="0" eaLnBrk="0" fontAlgn="base" hangingPunct="0">
              <a:spcBef>
                <a:spcPct val="35000"/>
              </a:spcBef>
              <a:spcAft>
                <a:spcPct val="0"/>
              </a:spcAft>
              <a:buClr>
                <a:srgbClr val="336699"/>
              </a:buClr>
              <a:buSzPct val="75000"/>
              <a:buFont typeface="Webdings" pitchFamily="18" charset="2"/>
              <a:buChar char="4"/>
              <a:defRPr kumimoji="1" sz="2400">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n-ea"/>
              </a:defRPr>
            </a:lvl4pPr>
            <a:lvl5pPr marL="1771650" indent="-228600" algn="l" rtl="0" eaLnBrk="0" fontAlgn="base" hangingPunct="0">
              <a:spcBef>
                <a:spcPct val="35000"/>
              </a:spcBef>
              <a:spcAft>
                <a:spcPct val="0"/>
              </a:spcAft>
              <a:buClr>
                <a:srgbClr val="99CCFF"/>
              </a:buClr>
              <a:buSzPct val="75000"/>
              <a:buFont typeface="Arial" charset="0"/>
              <a:buChar char="»"/>
              <a:defRPr kumimoji="1" sz="2000">
                <a:solidFill>
                  <a:schemeClr val="tx1"/>
                </a:solidFill>
                <a:latin typeface="+mn-lt"/>
                <a:ea typeface="+mn-ea"/>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a:lstStyle>
          <a:p>
            <a:r>
              <a:rPr lang="en-US" dirty="0" smtClean="0"/>
              <a:t>Improving the processing capacity of </a:t>
            </a:r>
            <a:r>
              <a:rPr lang="en-US" dirty="0" err="1" smtClean="0"/>
              <a:t>IDSes</a:t>
            </a:r>
            <a:endParaRPr lang="en-US" dirty="0" smtClean="0"/>
          </a:p>
          <a:p>
            <a:pPr lvl="1"/>
            <a:r>
              <a:rPr lang="en-US" dirty="0" smtClean="0"/>
              <a:t>Multi-thread/core </a:t>
            </a:r>
            <a:r>
              <a:rPr lang="en-US" dirty="0" err="1" smtClean="0"/>
              <a:t>IDSes</a:t>
            </a:r>
            <a:endParaRPr lang="en-US" dirty="0" smtClean="0"/>
          </a:p>
          <a:p>
            <a:pPr lvl="1"/>
            <a:r>
              <a:rPr lang="en-US" dirty="0" smtClean="0"/>
              <a:t>Cluster-based </a:t>
            </a:r>
            <a:r>
              <a:rPr lang="en-US" dirty="0" err="1" smtClean="0"/>
              <a:t>IDSes</a:t>
            </a:r>
            <a:endParaRPr lang="en-US" dirty="0" smtClean="0"/>
          </a:p>
          <a:p>
            <a:pPr lvl="1"/>
            <a:r>
              <a:rPr lang="en-US" dirty="0" smtClean="0"/>
              <a:t>Special hardware </a:t>
            </a:r>
            <a:r>
              <a:rPr lang="en-US" dirty="0" err="1" smtClean="0"/>
              <a:t>IDSes</a:t>
            </a:r>
            <a:endParaRPr lang="en-US" dirty="0"/>
          </a:p>
        </p:txBody>
      </p:sp>
      <p:sp>
        <p:nvSpPr>
          <p:cNvPr id="5" name="Rounded Rectangle 4"/>
          <p:cNvSpPr/>
          <p:nvPr/>
        </p:nvSpPr>
        <p:spPr>
          <a:xfrm>
            <a:off x="5673264" y="1914702"/>
            <a:ext cx="2988379" cy="737058"/>
          </a:xfrm>
          <a:prstGeom prst="roundRect">
            <a:avLst/>
          </a:prstGeom>
          <a:solidFill>
            <a:srgbClr val="F79646"/>
          </a:solidFill>
          <a:effectLst>
            <a:outerShdw blurRad="50800" dist="50800" dir="2700000" algn="tl" rotWithShape="0">
              <a:srgbClr val="000000">
                <a:alpha val="55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000" b="1" dirty="0" smtClean="0">
                <a:solidFill>
                  <a:srgbClr val="FFFFFF"/>
                </a:solidFill>
              </a:rPr>
              <a:t>Devoting more resources</a:t>
            </a:r>
            <a:endParaRPr lang="en-US" sz="2000" b="1" dirty="0">
              <a:solidFill>
                <a:srgbClr val="FFFFFF"/>
              </a:solidFill>
            </a:endParaRPr>
          </a:p>
        </p:txBody>
      </p:sp>
    </p:spTree>
    <p:custDataLst>
      <p:tags r:id="rId1"/>
    </p:custDataLst>
    <p:extLst>
      <p:ext uri="{BB962C8B-B14F-4D97-AF65-F5344CB8AC3E}">
        <p14:creationId xmlns:p14="http://schemas.microsoft.com/office/powerpoint/2010/main" val="3923043070"/>
      </p:ext>
    </p:extLst>
  </p:cSld>
  <p:clrMapOvr>
    <a:masterClrMapping/>
  </p:clrMapOvr>
  <mc:AlternateContent xmlns:mc="http://schemas.openxmlformats.org/markup-compatibility/2006" xmlns:p14="http://schemas.microsoft.com/office/powerpoint/2010/main">
    <mc:Choice Requires="p14">
      <p:transition spd="slow" p14:dur="2000" advTm="42056"/>
    </mc:Choice>
    <mc:Fallback xmlns="">
      <p:transition xmlns:p14="http://schemas.microsoft.com/office/powerpoint/2010/main" spd="slow" advTm="42056"/>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6|8.2"/>
</p:tagLst>
</file>

<file path=ppt/tags/tag10.xml><?xml version="1.0" encoding="utf-8"?>
<p:tagLst xmlns:a="http://schemas.openxmlformats.org/drawingml/2006/main" xmlns:r="http://schemas.openxmlformats.org/officeDocument/2006/relationships" xmlns:p="http://schemas.openxmlformats.org/presentationml/2006/main">
  <p:tag name="TIMING" val="|6.6|10.1|6.4"/>
</p:tagLst>
</file>

<file path=ppt/tags/tag11.xml><?xml version="1.0" encoding="utf-8"?>
<p:tagLst xmlns:a="http://schemas.openxmlformats.org/drawingml/2006/main" xmlns:r="http://schemas.openxmlformats.org/officeDocument/2006/relationships" xmlns:p="http://schemas.openxmlformats.org/presentationml/2006/main">
  <p:tag name="TIMING" val="|6.6|10.1|6.4"/>
</p:tagLst>
</file>

<file path=ppt/tags/tag12.xml><?xml version="1.0" encoding="utf-8"?>
<p:tagLst xmlns:a="http://schemas.openxmlformats.org/drawingml/2006/main" xmlns:r="http://schemas.openxmlformats.org/officeDocument/2006/relationships" xmlns:p="http://schemas.openxmlformats.org/presentationml/2006/main">
  <p:tag name="TIMING" val="|2.6|8.2"/>
</p:tagLst>
</file>

<file path=ppt/tags/tag13.xml><?xml version="1.0" encoding="utf-8"?>
<p:tagLst xmlns:a="http://schemas.openxmlformats.org/drawingml/2006/main" xmlns:r="http://schemas.openxmlformats.org/officeDocument/2006/relationships" xmlns:p="http://schemas.openxmlformats.org/presentationml/2006/main">
  <p:tag name="TIMING" val="|2.6|8.2"/>
</p:tagLst>
</file>

<file path=ppt/tags/tag14.xml><?xml version="1.0" encoding="utf-8"?>
<p:tagLst xmlns:a="http://schemas.openxmlformats.org/drawingml/2006/main" xmlns:r="http://schemas.openxmlformats.org/officeDocument/2006/relationships" xmlns:p="http://schemas.openxmlformats.org/presentationml/2006/main">
  <p:tag name="TIMING" val="|2.6|8.2"/>
</p:tagLst>
</file>

<file path=ppt/tags/tag2.xml><?xml version="1.0" encoding="utf-8"?>
<p:tagLst xmlns:a="http://schemas.openxmlformats.org/drawingml/2006/main" xmlns:r="http://schemas.openxmlformats.org/officeDocument/2006/relationships" xmlns:p="http://schemas.openxmlformats.org/presentationml/2006/main">
  <p:tag name="TIMING" val="|2.6|8.2"/>
</p:tagLst>
</file>

<file path=ppt/tags/tag3.xml><?xml version="1.0" encoding="utf-8"?>
<p:tagLst xmlns:a="http://schemas.openxmlformats.org/drawingml/2006/main" xmlns:r="http://schemas.openxmlformats.org/officeDocument/2006/relationships" xmlns:p="http://schemas.openxmlformats.org/presentationml/2006/main">
  <p:tag name="TIMING" val="|2.6|8.2"/>
</p:tagLst>
</file>

<file path=ppt/tags/tag4.xml><?xml version="1.0" encoding="utf-8"?>
<p:tagLst xmlns:a="http://schemas.openxmlformats.org/drawingml/2006/main" xmlns:r="http://schemas.openxmlformats.org/officeDocument/2006/relationships" xmlns:p="http://schemas.openxmlformats.org/presentationml/2006/main">
  <p:tag name="TIMING" val="|2.6|8.2"/>
</p:tagLst>
</file>

<file path=ppt/tags/tag5.xml><?xml version="1.0" encoding="utf-8"?>
<p:tagLst xmlns:a="http://schemas.openxmlformats.org/drawingml/2006/main" xmlns:r="http://schemas.openxmlformats.org/officeDocument/2006/relationships" xmlns:p="http://schemas.openxmlformats.org/presentationml/2006/main">
  <p:tag name="TIMING" val="|2.6|8.2"/>
</p:tagLst>
</file>

<file path=ppt/tags/tag6.xml><?xml version="1.0" encoding="utf-8"?>
<p:tagLst xmlns:a="http://schemas.openxmlformats.org/drawingml/2006/main" xmlns:r="http://schemas.openxmlformats.org/officeDocument/2006/relationships" xmlns:p="http://schemas.openxmlformats.org/presentationml/2006/main">
  <p:tag name="TIMING" val="|6.6|10.1|6.4"/>
</p:tagLst>
</file>

<file path=ppt/tags/tag7.xml><?xml version="1.0" encoding="utf-8"?>
<p:tagLst xmlns:a="http://schemas.openxmlformats.org/drawingml/2006/main" xmlns:r="http://schemas.openxmlformats.org/officeDocument/2006/relationships" xmlns:p="http://schemas.openxmlformats.org/presentationml/2006/main">
  <p:tag name="TIMING" val="|6.6|10.1|6.4"/>
</p:tagLst>
</file>

<file path=ppt/tags/tag8.xml><?xml version="1.0" encoding="utf-8"?>
<p:tagLst xmlns:a="http://schemas.openxmlformats.org/drawingml/2006/main" xmlns:r="http://schemas.openxmlformats.org/officeDocument/2006/relationships" xmlns:p="http://schemas.openxmlformats.org/presentationml/2006/main">
  <p:tag name="TIMING" val="|6.6|10.1|6.4"/>
</p:tagLst>
</file>

<file path=ppt/tags/tag9.xml><?xml version="1.0" encoding="utf-8"?>
<p:tagLst xmlns:a="http://schemas.openxmlformats.org/drawingml/2006/main" xmlns:r="http://schemas.openxmlformats.org/officeDocument/2006/relationships" xmlns:p="http://schemas.openxmlformats.org/presentationml/2006/main">
  <p:tag name="TIMING" val="|6.6|10.1|6.4"/>
</p:tagLst>
</file>

<file path=ppt/theme/theme1.xml><?xml version="1.0" encoding="utf-8"?>
<a:theme xmlns:a="http://schemas.openxmlformats.org/drawingml/2006/main" name="2_os-8">
  <a:themeElements>
    <a:clrScheme name="2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2_os-8">
      <a:majorFont>
        <a:latin typeface="Arial"/>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lnDef>
  </a:objectDefaults>
  <a:extraClrSchemeLst>
    <a:extraClrScheme>
      <a:clrScheme name="2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2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2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2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2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2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2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2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s-8">
  <a:themeElements>
    <a:clrScheme name="3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3_os-8">
      <a:majorFont>
        <a:latin typeface="Arial"/>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lnDef>
  </a:objectDefaults>
  <a:extraClrSchemeLst>
    <a:extraClrScheme>
      <a:clrScheme name="3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3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3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3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3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3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3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3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s-8">
  <a:themeElements>
    <a:clrScheme name="4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4_os-8">
      <a:majorFont>
        <a:latin typeface="Arial"/>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spDef>
    <a:lnDef>
      <a:spPr bwMode="auto">
        <a:solidFill>
          <a:schemeClr val="accent1"/>
        </a:solidFill>
        <a:ln w="38100" cap="flat" cmpd="sng" algn="ctr">
          <a:solidFill>
            <a:schemeClr val="tx1"/>
          </a:solidFill>
          <a:prstDash val="solid"/>
          <a:round/>
          <a:headEnd type="none" w="med" len="med"/>
          <a:tailEnd type="arrow"/>
        </a:ln>
        <a:effectLst/>
      </a:spPr>
      <a:bodyPr/>
      <a:lstStyle/>
    </a:lnDef>
  </a:objectDefaults>
  <a:extraClrSchemeLst>
    <a:extraClrScheme>
      <a:clrScheme name="4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4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4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4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4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4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4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4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OS8</Template>
  <TotalTime>50215</TotalTime>
  <Words>2207</Words>
  <Application>Microsoft Macintosh PowerPoint</Application>
  <PresentationFormat>On-screen Show (4:3)</PresentationFormat>
  <Paragraphs>361</Paragraphs>
  <Slides>35</Slides>
  <Notes>25</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35</vt:i4>
      </vt:variant>
    </vt:vector>
  </HeadingPairs>
  <TitlesOfParts>
    <vt:vector size="40" baseType="lpstr">
      <vt:lpstr>2_os-8</vt:lpstr>
      <vt:lpstr>3_os-8</vt:lpstr>
      <vt:lpstr>os-8</vt:lpstr>
      <vt:lpstr>4_os-8</vt:lpstr>
      <vt:lpstr>Equation</vt:lpstr>
      <vt:lpstr>Towards Efficient Traffic Monitoring for Science DMZ with Side-Channel based Traffic Winnowing</vt:lpstr>
      <vt:lpstr>Outline</vt:lpstr>
      <vt:lpstr>Traditional High Performance Data Transfer</vt:lpstr>
      <vt:lpstr>Traditional High Performance Data Transfer</vt:lpstr>
      <vt:lpstr>Science DMZ</vt:lpstr>
      <vt:lpstr>Threat Model</vt:lpstr>
      <vt:lpstr>Tension Between Two Requirements</vt:lpstr>
      <vt:lpstr>Limitations of Existing Approaches </vt:lpstr>
      <vt:lpstr>Limitations of Existing Approaches </vt:lpstr>
      <vt:lpstr>Limitations of Existing Approaches </vt:lpstr>
      <vt:lpstr>Limitations of Existing Approaches </vt:lpstr>
      <vt:lpstr>Limitations of Existing Approaches </vt:lpstr>
      <vt:lpstr>Limitations of Existing Approaches </vt:lpstr>
      <vt:lpstr>Overview of Our Approach</vt:lpstr>
      <vt:lpstr>Lightweight Detection System Requirements</vt:lpstr>
      <vt:lpstr>Insight #1 of Science DMZ</vt:lpstr>
      <vt:lpstr>Insight #1 of Science DMZ</vt:lpstr>
      <vt:lpstr>Insight #1 of Science DMZ</vt:lpstr>
      <vt:lpstr>Modeling Network Protocols</vt:lpstr>
      <vt:lpstr>Insight #2 of Science DMZ</vt:lpstr>
      <vt:lpstr>Insight #2 of Science DMZ</vt:lpstr>
      <vt:lpstr>Lightweight Detection System Design</vt:lpstr>
      <vt:lpstr>Offline Training Process</vt:lpstr>
      <vt:lpstr>Online Detection Process</vt:lpstr>
      <vt:lpstr>Evaluation</vt:lpstr>
      <vt:lpstr>Evaluation Setup</vt:lpstr>
      <vt:lpstr>Processing Time of Each Packet</vt:lpstr>
      <vt:lpstr>Result Analysis</vt:lpstr>
      <vt:lpstr>Result Analysis</vt:lpstr>
      <vt:lpstr>Result Analysis</vt:lpstr>
      <vt:lpstr>Conclusion and Future Work</vt:lpstr>
      <vt:lpstr>Q &amp; A</vt:lpstr>
      <vt:lpstr>Science DMZ</vt:lpstr>
      <vt:lpstr>Threat Model</vt:lpstr>
      <vt:lpstr>Modeling Network Protocols</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Hongda Li</cp:lastModifiedBy>
  <cp:revision>8845</cp:revision>
  <cp:lastPrinted>2015-04-02T05:48:51Z</cp:lastPrinted>
  <dcterms:created xsi:type="dcterms:W3CDTF">2009-08-21T15:45:49Z</dcterms:created>
  <dcterms:modified xsi:type="dcterms:W3CDTF">2018-03-21T23:42:04Z</dcterms:modified>
</cp:coreProperties>
</file>