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723" r:id="rId2"/>
  </p:sldMasterIdLst>
  <p:notesMasterIdLst>
    <p:notesMasterId r:id="rId34"/>
  </p:notesMasterIdLst>
  <p:handoutMasterIdLst>
    <p:handoutMasterId r:id="rId35"/>
  </p:handoutMasterIdLst>
  <p:sldIdLst>
    <p:sldId id="257" r:id="rId3"/>
    <p:sldId id="333" r:id="rId4"/>
    <p:sldId id="288" r:id="rId5"/>
    <p:sldId id="292" r:id="rId6"/>
    <p:sldId id="282" r:id="rId7"/>
    <p:sldId id="259" r:id="rId8"/>
    <p:sldId id="260" r:id="rId9"/>
    <p:sldId id="313" r:id="rId10"/>
    <p:sldId id="314" r:id="rId11"/>
    <p:sldId id="262" r:id="rId12"/>
    <p:sldId id="315" r:id="rId13"/>
    <p:sldId id="265" r:id="rId14"/>
    <p:sldId id="266" r:id="rId15"/>
    <p:sldId id="268" r:id="rId16"/>
    <p:sldId id="336" r:id="rId17"/>
    <p:sldId id="312" r:id="rId18"/>
    <p:sldId id="284" r:id="rId19"/>
    <p:sldId id="338" r:id="rId20"/>
    <p:sldId id="318" r:id="rId21"/>
    <p:sldId id="344" r:id="rId22"/>
    <p:sldId id="322" r:id="rId23"/>
    <p:sldId id="324" r:id="rId24"/>
    <p:sldId id="345" r:id="rId25"/>
    <p:sldId id="325" r:id="rId26"/>
    <p:sldId id="346" r:id="rId27"/>
    <p:sldId id="347" r:id="rId28"/>
    <p:sldId id="349" r:id="rId29"/>
    <p:sldId id="277" r:id="rId30"/>
    <p:sldId id="278" r:id="rId31"/>
    <p:sldId id="279" r:id="rId32"/>
    <p:sldId id="332" r:id="rId33"/>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Times New Roman" pitchFamily="18" charset="0"/>
        <a:ea typeface="+mn-ea"/>
        <a:cs typeface="+mn-cs"/>
      </a:defRPr>
    </a:lvl1pPr>
    <a:lvl2pPr marL="457200" algn="l" rtl="0" fontAlgn="base">
      <a:spcBef>
        <a:spcPct val="0"/>
      </a:spcBef>
      <a:spcAft>
        <a:spcPct val="0"/>
      </a:spcAft>
      <a:defRPr sz="2200" kern="1200">
        <a:solidFill>
          <a:schemeClr val="tx1"/>
        </a:solidFill>
        <a:latin typeface="Times New Roman" pitchFamily="18" charset="0"/>
        <a:ea typeface="+mn-ea"/>
        <a:cs typeface="+mn-cs"/>
      </a:defRPr>
    </a:lvl2pPr>
    <a:lvl3pPr marL="914400" algn="l" rtl="0" fontAlgn="base">
      <a:spcBef>
        <a:spcPct val="0"/>
      </a:spcBef>
      <a:spcAft>
        <a:spcPct val="0"/>
      </a:spcAft>
      <a:defRPr sz="2200" kern="1200">
        <a:solidFill>
          <a:schemeClr val="tx1"/>
        </a:solidFill>
        <a:latin typeface="Times New Roman" pitchFamily="18" charset="0"/>
        <a:ea typeface="+mn-ea"/>
        <a:cs typeface="+mn-cs"/>
      </a:defRPr>
    </a:lvl3pPr>
    <a:lvl4pPr marL="1371600" algn="l" rtl="0" fontAlgn="base">
      <a:spcBef>
        <a:spcPct val="0"/>
      </a:spcBef>
      <a:spcAft>
        <a:spcPct val="0"/>
      </a:spcAft>
      <a:defRPr sz="2200" kern="1200">
        <a:solidFill>
          <a:schemeClr val="tx1"/>
        </a:solidFill>
        <a:latin typeface="Times New Roman" pitchFamily="18" charset="0"/>
        <a:ea typeface="+mn-ea"/>
        <a:cs typeface="+mn-cs"/>
      </a:defRPr>
    </a:lvl4pPr>
    <a:lvl5pPr marL="1828800" algn="l" rtl="0" fontAlgn="base">
      <a:spcBef>
        <a:spcPct val="0"/>
      </a:spcBef>
      <a:spcAft>
        <a:spcPct val="0"/>
      </a:spcAft>
      <a:defRPr sz="2200" kern="1200">
        <a:solidFill>
          <a:schemeClr val="tx1"/>
        </a:solidFill>
        <a:latin typeface="Times New Roman" pitchFamily="18" charset="0"/>
        <a:ea typeface="+mn-ea"/>
        <a:cs typeface="+mn-cs"/>
      </a:defRPr>
    </a:lvl5pPr>
    <a:lvl6pPr marL="2286000" algn="l" defTabSz="914400" rtl="0" eaLnBrk="1" latinLnBrk="0" hangingPunct="1">
      <a:defRPr sz="2200" kern="1200">
        <a:solidFill>
          <a:schemeClr val="tx1"/>
        </a:solidFill>
        <a:latin typeface="Times New Roman" pitchFamily="18" charset="0"/>
        <a:ea typeface="+mn-ea"/>
        <a:cs typeface="+mn-cs"/>
      </a:defRPr>
    </a:lvl6pPr>
    <a:lvl7pPr marL="2743200" algn="l" defTabSz="914400" rtl="0" eaLnBrk="1" latinLnBrk="0" hangingPunct="1">
      <a:defRPr sz="2200" kern="1200">
        <a:solidFill>
          <a:schemeClr val="tx1"/>
        </a:solidFill>
        <a:latin typeface="Times New Roman" pitchFamily="18" charset="0"/>
        <a:ea typeface="+mn-ea"/>
        <a:cs typeface="+mn-cs"/>
      </a:defRPr>
    </a:lvl7pPr>
    <a:lvl8pPr marL="3200400" algn="l" defTabSz="914400" rtl="0" eaLnBrk="1" latinLnBrk="0" hangingPunct="1">
      <a:defRPr sz="2200" kern="1200">
        <a:solidFill>
          <a:schemeClr val="tx1"/>
        </a:solidFill>
        <a:latin typeface="Times New Roman" pitchFamily="18" charset="0"/>
        <a:ea typeface="+mn-ea"/>
        <a:cs typeface="+mn-cs"/>
      </a:defRPr>
    </a:lvl8pPr>
    <a:lvl9pPr marL="3657600" algn="l" defTabSz="914400" rtl="0" eaLnBrk="1" latinLnBrk="0" hangingPunct="1">
      <a:defRPr sz="22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673" autoAdjust="0"/>
    <p:restoredTop sz="72835" autoAdjust="0"/>
  </p:normalViewPr>
  <p:slideViewPr>
    <p:cSldViewPr>
      <p:cViewPr varScale="1">
        <p:scale>
          <a:sx n="39" d="100"/>
          <a:sy n="39" d="100"/>
        </p:scale>
        <p:origin x="1080"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53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dirty="0"/>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vl1pPr>
          </a:lstStyle>
          <a:p>
            <a:pPr>
              <a:defRPr/>
            </a:pPr>
            <a:fld id="{4C7AC561-FEF4-4564-B1BB-B4891A40ACD7}" type="slidenum">
              <a:rPr lang="en-US"/>
              <a:pPr>
                <a:defRPr/>
              </a:pPr>
              <a:t>‹#›</a:t>
            </a:fld>
            <a:endParaRPr lang="en-US" dirty="0"/>
          </a:p>
        </p:txBody>
      </p:sp>
    </p:spTree>
    <p:extLst>
      <p:ext uri="{BB962C8B-B14F-4D97-AF65-F5344CB8AC3E}">
        <p14:creationId xmlns:p14="http://schemas.microsoft.com/office/powerpoint/2010/main" val="2562974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dirty="0"/>
            </a:lvl1pPr>
          </a:lstStyle>
          <a:p>
            <a:pPr>
              <a:defRPr/>
            </a:pPr>
            <a:endParaRPr lang="en-US" dirty="0"/>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vl1pPr>
          </a:lstStyle>
          <a:p>
            <a:pPr>
              <a:defRPr/>
            </a:pPr>
            <a:fld id="{D4FD6BFF-8DB4-463C-8B03-99A14BC43E25}" type="slidenum">
              <a:rPr lang="en-US"/>
              <a:pPr>
                <a:defRPr/>
              </a:pPr>
              <a:t>‹#›</a:t>
            </a:fld>
            <a:endParaRPr lang="en-US" dirty="0"/>
          </a:p>
        </p:txBody>
      </p:sp>
    </p:spTree>
    <p:extLst>
      <p:ext uri="{BB962C8B-B14F-4D97-AF65-F5344CB8AC3E}">
        <p14:creationId xmlns:p14="http://schemas.microsoft.com/office/powerpoint/2010/main" val="1374656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eaLnBrk="1" hangingPunct="1"/>
            <a:endParaRPr lang="en-US" dirty="0"/>
          </a:p>
        </p:txBody>
      </p:sp>
      <p:sp>
        <p:nvSpPr>
          <p:cNvPr id="59396" name="Slide Number Placeholder 3"/>
          <p:cNvSpPr>
            <a:spLocks noGrp="1"/>
          </p:cNvSpPr>
          <p:nvPr>
            <p:ph type="sldNum" sz="quarter" idx="5"/>
          </p:nvPr>
        </p:nvSpPr>
        <p:spPr>
          <a:noFill/>
        </p:spPr>
        <p:txBody>
          <a:bodyPr/>
          <a:lstStyle/>
          <a:p>
            <a:fld id="{86EC327F-7E80-4D08-B8B0-0F574A3B94BC}" type="slidenum">
              <a:rPr lang="en-US" smtClean="0"/>
              <a:pPr/>
              <a:t>1</a:t>
            </a:fld>
            <a:endParaRPr lang="en-US" dirty="0"/>
          </a:p>
        </p:txBody>
      </p:sp>
    </p:spTree>
    <p:extLst>
      <p:ext uri="{BB962C8B-B14F-4D97-AF65-F5344CB8AC3E}">
        <p14:creationId xmlns:p14="http://schemas.microsoft.com/office/powerpoint/2010/main" val="449982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portfolio : </a:t>
            </a:r>
            <a:r>
              <a:rPr lang="en-US" dirty="0" err="1"/>
              <a:t>danh</a:t>
            </a:r>
            <a:r>
              <a:rPr lang="en-US" dirty="0"/>
              <a:t> </a:t>
            </a:r>
            <a:r>
              <a:rPr lang="en-US" dirty="0" err="1"/>
              <a:t>mục</a:t>
            </a:r>
            <a:r>
              <a:rPr lang="en-US" baseline="0" dirty="0"/>
              <a:t> </a:t>
            </a:r>
            <a:r>
              <a:rPr lang="en-US" baseline="0" dirty="0" err="1"/>
              <a:t>đầu</a:t>
            </a:r>
            <a:r>
              <a:rPr lang="en-US" baseline="0" dirty="0"/>
              <a:t> </a:t>
            </a:r>
            <a:r>
              <a:rPr lang="en-US" baseline="0"/>
              <a:t>tư</a:t>
            </a:r>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3</a:t>
            </a:fld>
            <a:endParaRPr lang="en-US" dirty="0"/>
          </a:p>
        </p:txBody>
      </p:sp>
    </p:spTree>
    <p:extLst>
      <p:ext uri="{BB962C8B-B14F-4D97-AF65-F5344CB8AC3E}">
        <p14:creationId xmlns:p14="http://schemas.microsoft.com/office/powerpoint/2010/main" val="3775436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temporary endeavor undertaken : </a:t>
            </a:r>
            <a:r>
              <a:rPr lang="en-US" dirty="0" err="1"/>
              <a:t>một</a:t>
            </a:r>
            <a:r>
              <a:rPr lang="en-US" dirty="0"/>
              <a:t> </a:t>
            </a:r>
            <a:r>
              <a:rPr lang="en-US" dirty="0" err="1"/>
              <a:t>nỗ</a:t>
            </a:r>
            <a:r>
              <a:rPr lang="en-US" dirty="0"/>
              <a:t> </a:t>
            </a:r>
            <a:r>
              <a:rPr lang="en-US" dirty="0" err="1"/>
              <a:t>lực</a:t>
            </a:r>
            <a:r>
              <a:rPr lang="en-US" dirty="0"/>
              <a:t> </a:t>
            </a:r>
            <a:r>
              <a:rPr lang="en-US" dirty="0" err="1"/>
              <a:t>tạm</a:t>
            </a:r>
            <a:r>
              <a:rPr lang="en-US" dirty="0"/>
              <a:t> </a:t>
            </a:r>
            <a:r>
              <a:rPr lang="en-US" dirty="0" err="1"/>
              <a:t>thời</a:t>
            </a:r>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6</a:t>
            </a:fld>
            <a:endParaRPr lang="en-US" dirty="0"/>
          </a:p>
        </p:txBody>
      </p:sp>
    </p:spTree>
    <p:extLst>
      <p:ext uri="{BB962C8B-B14F-4D97-AF65-F5344CB8AC3E}">
        <p14:creationId xmlns:p14="http://schemas.microsoft.com/office/powerpoint/2010/main" val="501242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Integrity: chính</a:t>
            </a:r>
            <a:r>
              <a:rPr lang="en-US" baseline="0"/>
              <a:t> trực</a:t>
            </a:r>
          </a:p>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22</a:t>
            </a:fld>
            <a:endParaRPr lang="en-US" dirty="0"/>
          </a:p>
        </p:txBody>
      </p:sp>
    </p:spTree>
    <p:extLst>
      <p:ext uri="{BB962C8B-B14F-4D97-AF65-F5344CB8AC3E}">
        <p14:creationId xmlns:p14="http://schemas.microsoft.com/office/powerpoint/2010/main" val="1669161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Các</a:t>
            </a:r>
            <a:r>
              <a:rPr lang="en-US" dirty="0"/>
              <a:t> </a:t>
            </a:r>
            <a:r>
              <a:rPr lang="en-US" dirty="0" err="1"/>
              <a:t>dự</a:t>
            </a:r>
            <a:r>
              <a:rPr lang="en-US" dirty="0"/>
              <a:t> </a:t>
            </a:r>
            <a:r>
              <a:rPr lang="en-US" dirty="0" err="1"/>
              <a:t>án</a:t>
            </a:r>
            <a:r>
              <a:rPr lang="en-US" dirty="0"/>
              <a:t> </a:t>
            </a:r>
            <a:r>
              <a:rPr lang="en-US" dirty="0" err="1"/>
              <a:t>không</a:t>
            </a:r>
            <a:r>
              <a:rPr lang="en-US" dirty="0"/>
              <a:t> </a:t>
            </a:r>
            <a:r>
              <a:rPr lang="en-US" dirty="0" err="1"/>
              <a:t>chắc</a:t>
            </a:r>
            <a:r>
              <a:rPr lang="en-US" dirty="0"/>
              <a:t> </a:t>
            </a:r>
            <a:r>
              <a:rPr lang="en-US" dirty="0" err="1"/>
              <a:t>chắn</a:t>
            </a:r>
            <a:r>
              <a:rPr lang="en-US" dirty="0"/>
              <a:t> </a:t>
            </a:r>
            <a:r>
              <a:rPr lang="en-US" dirty="0" err="1"/>
              <a:t>cao</a:t>
            </a:r>
            <a:endParaRPr lang="en-US" dirty="0"/>
          </a:p>
          <a:p>
            <a:r>
              <a:rPr lang="en-US" dirty="0" err="1"/>
              <a:t>Các</a:t>
            </a:r>
            <a:r>
              <a:rPr lang="en-US" dirty="0"/>
              <a:t> </a:t>
            </a:r>
            <a:r>
              <a:rPr lang="en-US" dirty="0" err="1"/>
              <a:t>dự</a:t>
            </a:r>
            <a:r>
              <a:rPr lang="en-US" dirty="0"/>
              <a:t> </a:t>
            </a:r>
            <a:r>
              <a:rPr lang="en-US" dirty="0" err="1"/>
              <a:t>án</a:t>
            </a:r>
            <a:r>
              <a:rPr lang="en-US" dirty="0"/>
              <a:t> </a:t>
            </a:r>
            <a:r>
              <a:rPr lang="en-US" dirty="0" err="1"/>
              <a:t>rất</a:t>
            </a:r>
            <a:r>
              <a:rPr lang="en-US" dirty="0"/>
              <a:t> </a:t>
            </a:r>
            <a:r>
              <a:rPr lang="en-US" dirty="0" err="1"/>
              <a:t>mới</a:t>
            </a:r>
            <a:r>
              <a:rPr lang="en-US" dirty="0"/>
              <a:t> </a:t>
            </a:r>
            <a:r>
              <a:rPr lang="en-US" dirty="0" err="1"/>
              <a:t>lạ</a:t>
            </a:r>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23</a:t>
            </a:fld>
            <a:endParaRPr lang="en-US" dirty="0"/>
          </a:p>
        </p:txBody>
      </p:sp>
    </p:spTree>
    <p:extLst>
      <p:ext uri="{BB962C8B-B14F-4D97-AF65-F5344CB8AC3E}">
        <p14:creationId xmlns:p14="http://schemas.microsoft.com/office/powerpoint/2010/main" val="2974780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Information Technology Project Management, Seventh Edition</a:t>
            </a:r>
          </a:p>
        </p:txBody>
      </p:sp>
      <p:sp>
        <p:nvSpPr>
          <p:cNvPr id="6" name="Slide Number Placeholder 5"/>
          <p:cNvSpPr>
            <a:spLocks noGrp="1"/>
          </p:cNvSpPr>
          <p:nvPr>
            <p:ph type="sldNum" sz="quarter" idx="12"/>
          </p:nvPr>
        </p:nvSpPr>
        <p:spPr/>
        <p:txBody>
          <a:bodyPr/>
          <a:lstStyle>
            <a:lvl1pPr>
              <a:defRPr/>
            </a:lvl1pPr>
          </a:lstStyle>
          <a:p>
            <a:pPr>
              <a:defRPr/>
            </a:pPr>
            <a:fld id="{F60968EA-9007-4822-BA5B-1633A4F2287C}"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Information Technology Project Management, Seventh Edition</a:t>
            </a:r>
          </a:p>
        </p:txBody>
      </p:sp>
      <p:sp>
        <p:nvSpPr>
          <p:cNvPr id="6" name="Slide Number Placeholder 5"/>
          <p:cNvSpPr>
            <a:spLocks noGrp="1"/>
          </p:cNvSpPr>
          <p:nvPr>
            <p:ph type="sldNum" sz="quarter" idx="12"/>
          </p:nvPr>
        </p:nvSpPr>
        <p:spPr/>
        <p:txBody>
          <a:bodyPr/>
          <a:lstStyle>
            <a:lvl1pPr>
              <a:defRPr/>
            </a:lvl1pPr>
          </a:lstStyle>
          <a:p>
            <a:pPr>
              <a:defRPr/>
            </a:pPr>
            <a:fld id="{0C718841-D471-438C-AFD5-3B29A9E32CE2}"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Information Technology Project Management, Seventh Edition</a:t>
            </a:r>
          </a:p>
        </p:txBody>
      </p:sp>
      <p:sp>
        <p:nvSpPr>
          <p:cNvPr id="6" name="Slide Number Placeholder 5"/>
          <p:cNvSpPr>
            <a:spLocks noGrp="1"/>
          </p:cNvSpPr>
          <p:nvPr>
            <p:ph type="sldNum" sz="quarter" idx="12"/>
          </p:nvPr>
        </p:nvSpPr>
        <p:spPr/>
        <p:txBody>
          <a:bodyPr/>
          <a:lstStyle>
            <a:lvl1pPr>
              <a:defRPr/>
            </a:lvl1pPr>
          </a:lstStyle>
          <a:p>
            <a:pPr>
              <a:defRPr/>
            </a:pPr>
            <a:fld id="{B7F7040E-CCEE-43E4-9215-66886D546796}"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grpSp>
        <p:nvGrpSpPr>
          <p:cNvPr id="2"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dirty="0"/>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dirty="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dirty="0"/>
              <a:t>Information Technology Project Management, Seventh Edition</a:t>
            </a:r>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B07F9D3B-BD25-4DCF-AF32-D3854EEF4F1D}"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21"/>
          <p:cNvSpPr txBox="1">
            <a:spLocks/>
          </p:cNvSpPr>
          <p:nvPr/>
        </p:nvSpPr>
        <p:spPr>
          <a:xfrm>
            <a:off x="5486400" y="6492875"/>
            <a:ext cx="1600200" cy="365125"/>
          </a:xfrm>
          <a:prstGeom prst="rect">
            <a:avLst/>
          </a:prstGeom>
        </p:spPr>
        <p:txBody>
          <a:bodyPr anchor="b"/>
          <a:lstStyle>
            <a:lvl1pPr algn="l">
              <a:buFontTx/>
              <a:buNone/>
              <a:defRPr smtClean="0"/>
            </a:lvl1pPr>
          </a:lstStyle>
          <a:p>
            <a:pPr>
              <a:defRPr/>
            </a:pPr>
            <a:r>
              <a:rPr lang="en-US" sz="1200" dirty="0">
                <a:latin typeface="+mn-lt"/>
              </a:rPr>
              <a:t>Copyright 2014</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p:txBody>
          <a:bodyPr rtlCol="0"/>
          <a:lstStyle/>
          <a:p>
            <a:r>
              <a:rPr lang="en-US"/>
              <a:t>Click to edit Master title style</a:t>
            </a:r>
            <a:endParaRPr lang="en-US" dirty="0"/>
          </a:p>
        </p:txBody>
      </p:sp>
      <p:sp>
        <p:nvSpPr>
          <p:cNvPr id="5" name="Footer Placeholder 21"/>
          <p:cNvSpPr>
            <a:spLocks noGrp="1"/>
          </p:cNvSpPr>
          <p:nvPr>
            <p:ph type="ftr" sz="quarter" idx="10"/>
          </p:nvPr>
        </p:nvSpPr>
        <p:spPr>
          <a:xfrm>
            <a:off x="0" y="6492875"/>
            <a:ext cx="2590800" cy="365125"/>
          </a:xfrm>
        </p:spPr>
        <p:txBody>
          <a:bodyPr/>
          <a:lstStyle>
            <a:lvl1pPr algn="l">
              <a:buFontTx/>
              <a:buNone/>
              <a:defRPr sz="1200">
                <a:latin typeface="+mn-lt"/>
              </a:defRPr>
            </a:lvl1pPr>
          </a:lstStyle>
          <a:p>
            <a:pPr>
              <a:defRPr/>
            </a:pPr>
            <a:r>
              <a:rPr lang="en-US" dirty="0"/>
              <a:t>Information Technology Project Management, Seventh Edition</a:t>
            </a:r>
          </a:p>
        </p:txBody>
      </p:sp>
      <p:sp>
        <p:nvSpPr>
          <p:cNvPr id="6" name="Slide Number Placeholder 17"/>
          <p:cNvSpPr>
            <a:spLocks noGrp="1"/>
          </p:cNvSpPr>
          <p:nvPr>
            <p:ph type="sldNum" sz="quarter" idx="11"/>
          </p:nvPr>
        </p:nvSpPr>
        <p:spPr>
          <a:xfrm>
            <a:off x="8588375" y="6492875"/>
            <a:ext cx="555625" cy="365125"/>
          </a:xfrm>
        </p:spPr>
        <p:txBody>
          <a:bodyPr/>
          <a:lstStyle>
            <a:lvl1pPr>
              <a:buFontTx/>
              <a:buNone/>
              <a:defRPr sz="1200">
                <a:latin typeface="+mn-lt"/>
              </a:defRPr>
            </a:lvl1pPr>
          </a:lstStyle>
          <a:p>
            <a:pPr>
              <a:defRPr/>
            </a:pPr>
            <a:fld id="{1F8276A5-8D43-491D-83BE-00FCABAA1517}"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dirty="0"/>
          </a:p>
        </p:txBody>
      </p:sp>
      <p:sp>
        <p:nvSpPr>
          <p:cNvPr id="7" name="Footer Placeholder 4"/>
          <p:cNvSpPr>
            <a:spLocks noGrp="1"/>
          </p:cNvSpPr>
          <p:nvPr>
            <p:ph type="ftr" sz="quarter" idx="11"/>
          </p:nvPr>
        </p:nvSpPr>
        <p:spPr/>
        <p:txBody>
          <a:bodyPr/>
          <a:lstStyle>
            <a:lvl1pPr>
              <a:defRPr/>
            </a:lvl1pPr>
            <a:extLst/>
          </a:lstStyle>
          <a:p>
            <a:pPr>
              <a:defRPr/>
            </a:pPr>
            <a:r>
              <a:rPr lang="en-US" dirty="0"/>
              <a:t>Information Technology Project Management, Seventh Edition</a:t>
            </a:r>
          </a:p>
        </p:txBody>
      </p:sp>
      <p:sp>
        <p:nvSpPr>
          <p:cNvPr id="8" name="Slide Number Placeholder 5"/>
          <p:cNvSpPr>
            <a:spLocks noGrp="1"/>
          </p:cNvSpPr>
          <p:nvPr>
            <p:ph type="sldNum" sz="quarter" idx="12"/>
          </p:nvPr>
        </p:nvSpPr>
        <p:spPr/>
        <p:txBody>
          <a:bodyPr/>
          <a:lstStyle>
            <a:lvl1pPr>
              <a:defRPr/>
            </a:lvl1pPr>
            <a:extLst/>
          </a:lstStyle>
          <a:p>
            <a:pPr>
              <a:defRPr/>
            </a:pPr>
            <a:fld id="{3CDB78CB-3422-490B-B33A-0EFCD59A8AA8}"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dirty="0"/>
              <a:t>Information Technology Project Management, Seventh Edition</a:t>
            </a:r>
          </a:p>
        </p:txBody>
      </p:sp>
      <p:sp>
        <p:nvSpPr>
          <p:cNvPr id="7" name="Slide Number Placeholder 6"/>
          <p:cNvSpPr>
            <a:spLocks noGrp="1"/>
          </p:cNvSpPr>
          <p:nvPr>
            <p:ph type="sldNum" sz="quarter" idx="12"/>
          </p:nvPr>
        </p:nvSpPr>
        <p:spPr/>
        <p:txBody>
          <a:bodyPr/>
          <a:lstStyle>
            <a:lvl1pPr>
              <a:defRPr/>
            </a:lvl1pPr>
            <a:extLst/>
          </a:lstStyle>
          <a:p>
            <a:pPr>
              <a:defRPr/>
            </a:pPr>
            <a:fld id="{0AD20D06-D837-4474-A924-C0EEF7F63047}"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extLst/>
          </a:lstStyle>
          <a:p>
            <a:pPr>
              <a:defRPr/>
            </a:pPr>
            <a:endParaRPr lang="en-US" dirty="0"/>
          </a:p>
        </p:txBody>
      </p:sp>
      <p:sp>
        <p:nvSpPr>
          <p:cNvPr id="8" name="Footer Placeholder 7"/>
          <p:cNvSpPr>
            <a:spLocks noGrp="1"/>
          </p:cNvSpPr>
          <p:nvPr>
            <p:ph type="ftr" sz="quarter" idx="11"/>
          </p:nvPr>
        </p:nvSpPr>
        <p:spPr/>
        <p:txBody>
          <a:bodyPr/>
          <a:lstStyle>
            <a:lvl1pPr>
              <a:defRPr/>
            </a:lvl1pPr>
            <a:extLst/>
          </a:lstStyle>
          <a:p>
            <a:pPr>
              <a:defRPr/>
            </a:pPr>
            <a:r>
              <a:rPr lang="en-US" dirty="0"/>
              <a:t>Information Technology Project Management, Seventh Edition</a:t>
            </a:r>
          </a:p>
        </p:txBody>
      </p:sp>
      <p:sp>
        <p:nvSpPr>
          <p:cNvPr id="9" name="Slide Number Placeholder 8"/>
          <p:cNvSpPr>
            <a:spLocks noGrp="1"/>
          </p:cNvSpPr>
          <p:nvPr>
            <p:ph type="sldNum" sz="quarter" idx="12"/>
          </p:nvPr>
        </p:nvSpPr>
        <p:spPr/>
        <p:txBody>
          <a:bodyPr/>
          <a:lstStyle>
            <a:lvl1pPr>
              <a:defRPr/>
            </a:lvl1pPr>
            <a:extLst/>
          </a:lstStyle>
          <a:p>
            <a:pPr>
              <a:defRPr/>
            </a:pPr>
            <a:fld id="{A8C7087B-5585-4BF4-877F-DCE878DD0A5A}"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extLst/>
          </a:lstStyle>
          <a:p>
            <a:pPr>
              <a:defRPr/>
            </a:pPr>
            <a:endParaRPr lang="en-US" dirty="0"/>
          </a:p>
        </p:txBody>
      </p:sp>
      <p:sp>
        <p:nvSpPr>
          <p:cNvPr id="4" name="Footer Placeholder 3"/>
          <p:cNvSpPr>
            <a:spLocks noGrp="1"/>
          </p:cNvSpPr>
          <p:nvPr>
            <p:ph type="ftr" sz="quarter" idx="11"/>
          </p:nvPr>
        </p:nvSpPr>
        <p:spPr/>
        <p:txBody>
          <a:bodyPr/>
          <a:lstStyle>
            <a:lvl1pPr>
              <a:defRPr/>
            </a:lvl1pPr>
            <a:extLst/>
          </a:lstStyle>
          <a:p>
            <a:pPr>
              <a:defRPr/>
            </a:pPr>
            <a:r>
              <a:rPr lang="en-US" dirty="0"/>
              <a:t>Information Technology Project Management, Seventh Edition</a:t>
            </a:r>
          </a:p>
        </p:txBody>
      </p:sp>
      <p:sp>
        <p:nvSpPr>
          <p:cNvPr id="5" name="Slide Number Placeholder 4"/>
          <p:cNvSpPr>
            <a:spLocks noGrp="1"/>
          </p:cNvSpPr>
          <p:nvPr>
            <p:ph type="sldNum" sz="quarter" idx="12"/>
          </p:nvPr>
        </p:nvSpPr>
        <p:spPr/>
        <p:txBody>
          <a:bodyPr/>
          <a:lstStyle>
            <a:lvl1pPr>
              <a:defRPr/>
            </a:lvl1pPr>
            <a:extLst/>
          </a:lstStyle>
          <a:p>
            <a:pPr>
              <a:defRPr/>
            </a:pPr>
            <a:fld id="{74627A9B-B1EF-4088-9195-D95AFC8BA39B}"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dirty="0"/>
          </a:p>
        </p:txBody>
      </p:sp>
      <p:sp>
        <p:nvSpPr>
          <p:cNvPr id="3" name="Footer Placeholder 21"/>
          <p:cNvSpPr>
            <a:spLocks noGrp="1"/>
          </p:cNvSpPr>
          <p:nvPr>
            <p:ph type="ftr" sz="quarter" idx="11"/>
          </p:nvPr>
        </p:nvSpPr>
        <p:spPr/>
        <p:txBody>
          <a:bodyPr/>
          <a:lstStyle>
            <a:lvl1pPr>
              <a:defRPr/>
            </a:lvl1pPr>
          </a:lstStyle>
          <a:p>
            <a:pPr>
              <a:defRPr/>
            </a:pPr>
            <a:r>
              <a:rPr lang="en-US" dirty="0"/>
              <a:t>Information Technology Project Management, Seventh Edition</a:t>
            </a:r>
          </a:p>
        </p:txBody>
      </p:sp>
      <p:sp>
        <p:nvSpPr>
          <p:cNvPr id="4" name="Slide Number Placeholder 17"/>
          <p:cNvSpPr>
            <a:spLocks noGrp="1"/>
          </p:cNvSpPr>
          <p:nvPr>
            <p:ph type="sldNum" sz="quarter" idx="12"/>
          </p:nvPr>
        </p:nvSpPr>
        <p:spPr/>
        <p:txBody>
          <a:bodyPr/>
          <a:lstStyle>
            <a:lvl1pPr>
              <a:defRPr/>
            </a:lvl1pPr>
          </a:lstStyle>
          <a:p>
            <a:pPr>
              <a:defRPr/>
            </a:pPr>
            <a:fld id="{192A033E-8EDD-4339-B466-9532F96458E1}"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dirty="0"/>
              <a:t>Information Technology Project Management, Seventh Edition</a:t>
            </a:r>
          </a:p>
        </p:txBody>
      </p:sp>
      <p:sp>
        <p:nvSpPr>
          <p:cNvPr id="7" name="Slide Number Placeholder 6"/>
          <p:cNvSpPr>
            <a:spLocks noGrp="1"/>
          </p:cNvSpPr>
          <p:nvPr>
            <p:ph type="sldNum" sz="quarter" idx="12"/>
          </p:nvPr>
        </p:nvSpPr>
        <p:spPr/>
        <p:txBody>
          <a:bodyPr/>
          <a:lstStyle>
            <a:lvl1pPr>
              <a:defRPr/>
            </a:lvl1pPr>
            <a:extLst/>
          </a:lstStyle>
          <a:p>
            <a:pPr>
              <a:defRPr/>
            </a:pPr>
            <a:fld id="{749969FD-CB8E-48F9-A41B-0AACA2151B83}"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Information Technology Project Management, Seventh Edition</a:t>
            </a:r>
          </a:p>
        </p:txBody>
      </p:sp>
      <p:sp>
        <p:nvSpPr>
          <p:cNvPr id="6" name="Slide Number Placeholder 5"/>
          <p:cNvSpPr>
            <a:spLocks noGrp="1"/>
          </p:cNvSpPr>
          <p:nvPr>
            <p:ph type="sldNum" sz="quarter" idx="12"/>
          </p:nvPr>
        </p:nvSpPr>
        <p:spPr/>
        <p:txBody>
          <a:bodyPr/>
          <a:lstStyle>
            <a:lvl1pPr>
              <a:defRPr/>
            </a:lvl1pPr>
          </a:lstStyle>
          <a:p>
            <a:pPr>
              <a:defRPr/>
            </a:pPr>
            <a:fld id="{B7B78917-4704-4D78-826B-10DBFDA44206}"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dirty="0"/>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dirty="0"/>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a:t>Click icon to add picture</a:t>
            </a: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dirty="0"/>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r>
              <a:rPr lang="en-US" dirty="0"/>
              <a:t>Information Technology Project Management, Seventh Edition</a:t>
            </a:r>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F1540E53-27DF-44E5-9BF4-BA90E52A7533}"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dirty="0"/>
              <a:t>Information Technology Project Management, Seventh Edition</a:t>
            </a:r>
          </a:p>
        </p:txBody>
      </p:sp>
      <p:sp>
        <p:nvSpPr>
          <p:cNvPr id="6" name="Slide Number Placeholder 17"/>
          <p:cNvSpPr>
            <a:spLocks noGrp="1"/>
          </p:cNvSpPr>
          <p:nvPr>
            <p:ph type="sldNum" sz="quarter" idx="12"/>
          </p:nvPr>
        </p:nvSpPr>
        <p:spPr/>
        <p:txBody>
          <a:bodyPr/>
          <a:lstStyle>
            <a:lvl1pPr>
              <a:defRPr/>
            </a:lvl1pPr>
          </a:lstStyle>
          <a:p>
            <a:pPr>
              <a:defRPr/>
            </a:pPr>
            <a:fld id="{59133165-E992-4DBA-A9ED-59178CD6CF3A}"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dirty="0"/>
              <a:t>Information Technology Project Management, Seventh Edition</a:t>
            </a:r>
          </a:p>
        </p:txBody>
      </p:sp>
      <p:sp>
        <p:nvSpPr>
          <p:cNvPr id="6" name="Slide Number Placeholder 17"/>
          <p:cNvSpPr>
            <a:spLocks noGrp="1"/>
          </p:cNvSpPr>
          <p:nvPr>
            <p:ph type="sldNum" sz="quarter" idx="12"/>
          </p:nvPr>
        </p:nvSpPr>
        <p:spPr/>
        <p:txBody>
          <a:bodyPr/>
          <a:lstStyle>
            <a:lvl1pPr>
              <a:defRPr/>
            </a:lvl1pPr>
          </a:lstStyle>
          <a:p>
            <a:pPr>
              <a:defRPr/>
            </a:pPr>
            <a:fld id="{F32F0DD1-7F29-40C4-B5F0-16CFC2F162E3}"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Information Technology Project Management, Seventh Edition</a:t>
            </a:r>
          </a:p>
        </p:txBody>
      </p:sp>
      <p:sp>
        <p:nvSpPr>
          <p:cNvPr id="6" name="Slide Number Placeholder 5"/>
          <p:cNvSpPr>
            <a:spLocks noGrp="1"/>
          </p:cNvSpPr>
          <p:nvPr>
            <p:ph type="sldNum" sz="quarter" idx="12"/>
          </p:nvPr>
        </p:nvSpPr>
        <p:spPr/>
        <p:txBody>
          <a:bodyPr/>
          <a:lstStyle>
            <a:lvl1pPr>
              <a:defRPr/>
            </a:lvl1pPr>
          </a:lstStyle>
          <a:p>
            <a:pPr>
              <a:defRPr/>
            </a:pPr>
            <a:fld id="{E35D66CA-A197-4899-8BDB-4E4DE830BA3F}"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Information Technology Project Management, Seventh Edition</a:t>
            </a:r>
          </a:p>
        </p:txBody>
      </p:sp>
      <p:sp>
        <p:nvSpPr>
          <p:cNvPr id="7" name="Slide Number Placeholder 5"/>
          <p:cNvSpPr>
            <a:spLocks noGrp="1"/>
          </p:cNvSpPr>
          <p:nvPr>
            <p:ph type="sldNum" sz="quarter" idx="12"/>
          </p:nvPr>
        </p:nvSpPr>
        <p:spPr/>
        <p:txBody>
          <a:bodyPr/>
          <a:lstStyle>
            <a:lvl1pPr>
              <a:defRPr/>
            </a:lvl1pPr>
          </a:lstStyle>
          <a:p>
            <a:pPr>
              <a:defRPr/>
            </a:pPr>
            <a:fld id="{8B1D0A2D-0EE2-44ED-A76D-692680691BFE}"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a:t>Information Technology Project Management, Seventh Edition</a:t>
            </a:r>
          </a:p>
        </p:txBody>
      </p:sp>
      <p:sp>
        <p:nvSpPr>
          <p:cNvPr id="9" name="Slide Number Placeholder 5"/>
          <p:cNvSpPr>
            <a:spLocks noGrp="1"/>
          </p:cNvSpPr>
          <p:nvPr>
            <p:ph type="sldNum" sz="quarter" idx="12"/>
          </p:nvPr>
        </p:nvSpPr>
        <p:spPr/>
        <p:txBody>
          <a:bodyPr/>
          <a:lstStyle>
            <a:lvl1pPr>
              <a:defRPr/>
            </a:lvl1pPr>
          </a:lstStyle>
          <a:p>
            <a:pPr>
              <a:defRPr/>
            </a:pPr>
            <a:fld id="{5B157F59-2531-410C-9090-B03A8E324DD6}"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dirty="0"/>
              <a:t>Information Technology Project Management, Seventh Edition</a:t>
            </a:r>
          </a:p>
        </p:txBody>
      </p:sp>
      <p:sp>
        <p:nvSpPr>
          <p:cNvPr id="5" name="Slide Number Placeholder 5"/>
          <p:cNvSpPr>
            <a:spLocks noGrp="1"/>
          </p:cNvSpPr>
          <p:nvPr>
            <p:ph type="sldNum" sz="quarter" idx="12"/>
          </p:nvPr>
        </p:nvSpPr>
        <p:spPr/>
        <p:txBody>
          <a:bodyPr/>
          <a:lstStyle>
            <a:lvl1pPr>
              <a:defRPr/>
            </a:lvl1pPr>
          </a:lstStyle>
          <a:p>
            <a:pPr>
              <a:defRPr/>
            </a:pPr>
            <a:fld id="{E92F903F-C465-4A59-A758-30804C0EFDDB}"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dirty="0"/>
              <a:t>Information Technology Project Management, Seventh Edition</a:t>
            </a:r>
          </a:p>
        </p:txBody>
      </p:sp>
      <p:sp>
        <p:nvSpPr>
          <p:cNvPr id="4" name="Slide Number Placeholder 5"/>
          <p:cNvSpPr>
            <a:spLocks noGrp="1"/>
          </p:cNvSpPr>
          <p:nvPr>
            <p:ph type="sldNum" sz="quarter" idx="12"/>
          </p:nvPr>
        </p:nvSpPr>
        <p:spPr/>
        <p:txBody>
          <a:bodyPr/>
          <a:lstStyle>
            <a:lvl1pPr>
              <a:defRPr/>
            </a:lvl1pPr>
          </a:lstStyle>
          <a:p>
            <a:pPr>
              <a:defRPr/>
            </a:pPr>
            <a:fld id="{C4762DBC-F8F3-4C6E-BA80-15F26F72A80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Information Technology Project Management, Seventh Edition</a:t>
            </a:r>
          </a:p>
        </p:txBody>
      </p:sp>
      <p:sp>
        <p:nvSpPr>
          <p:cNvPr id="7" name="Slide Number Placeholder 5"/>
          <p:cNvSpPr>
            <a:spLocks noGrp="1"/>
          </p:cNvSpPr>
          <p:nvPr>
            <p:ph type="sldNum" sz="quarter" idx="12"/>
          </p:nvPr>
        </p:nvSpPr>
        <p:spPr/>
        <p:txBody>
          <a:bodyPr/>
          <a:lstStyle>
            <a:lvl1pPr>
              <a:defRPr/>
            </a:lvl1pPr>
          </a:lstStyle>
          <a:p>
            <a:pPr>
              <a:defRPr/>
            </a:pPr>
            <a:fld id="{F9C593FD-BDCF-404E-85EA-10F2C4C4083F}"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Information Technology Project Management, Seventh Edition</a:t>
            </a:r>
          </a:p>
        </p:txBody>
      </p:sp>
      <p:sp>
        <p:nvSpPr>
          <p:cNvPr id="7" name="Slide Number Placeholder 5"/>
          <p:cNvSpPr>
            <a:spLocks noGrp="1"/>
          </p:cNvSpPr>
          <p:nvPr>
            <p:ph type="sldNum" sz="quarter" idx="12"/>
          </p:nvPr>
        </p:nvSpPr>
        <p:spPr/>
        <p:txBody>
          <a:bodyPr/>
          <a:lstStyle>
            <a:lvl1pPr>
              <a:defRPr/>
            </a:lvl1pPr>
          </a:lstStyle>
          <a:p>
            <a:pPr>
              <a:defRPr/>
            </a:pPr>
            <a:fld id="{49269D97-7780-4E3E-B88D-70050D68E3E0}"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lnSpc>
                <a:spcPct val="90000"/>
              </a:lnSpc>
              <a:spcBef>
                <a:spcPct val="20000"/>
              </a:spcBef>
              <a:buFontTx/>
              <a:buChar char="•"/>
              <a:defRPr sz="1200" dirty="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lnSpc>
                <a:spcPct val="90000"/>
              </a:lnSpc>
              <a:spcBef>
                <a:spcPct val="20000"/>
              </a:spcBef>
              <a:buFontTx/>
              <a:buChar char="•"/>
              <a:defRPr sz="1200" dirty="0" smtClean="0">
                <a:solidFill>
                  <a:schemeClr val="tx1">
                    <a:tint val="75000"/>
                  </a:schemeClr>
                </a:solidFill>
              </a:defRPr>
            </a:lvl1pPr>
          </a:lstStyle>
          <a:p>
            <a:pPr>
              <a:defRPr/>
            </a:pPr>
            <a:r>
              <a:rPr lang="en-US" dirty="0"/>
              <a:t>Information Technology Project Management, Seventh Edition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smtClean="0">
                <a:solidFill>
                  <a:schemeClr val="tx1">
                    <a:tint val="75000"/>
                  </a:schemeClr>
                </a:solidFill>
              </a:defRPr>
            </a:lvl1pPr>
          </a:lstStyle>
          <a:p>
            <a:pPr>
              <a:defRPr/>
            </a:pPr>
            <a:fld id="{2F11DC2A-2F4E-4F79-A3F5-88DB509F96F8}"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dirty="0"/>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dirty="0"/>
              <a:t>Information Technology Project Management, Seventh Edition</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2F11DC2A-2F4E-4F79-A3F5-88DB509F96F8}"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hf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ms.iuh.edu.vn/"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hyperlink" Target="http://www.pmi.org/" TargetMode="Externa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600200"/>
            <a:ext cx="7772400" cy="1349375"/>
          </a:xfrm>
        </p:spPr>
        <p:txBody>
          <a:bodyPr>
            <a:noAutofit/>
          </a:bodyPr>
          <a:lstStyle/>
          <a:p>
            <a:pPr fontAlgn="auto">
              <a:spcAft>
                <a:spcPts val="0"/>
              </a:spcAft>
              <a:defRPr/>
            </a:pPr>
            <a:r>
              <a:rPr dirty="0">
                <a:effectLst>
                  <a:outerShdw blurRad="38100" dist="38100" dir="2700000" algn="tl">
                    <a:srgbClr val="FFFFFF"/>
                  </a:outerShdw>
                </a:effectLst>
                <a:latin typeface="Arial Rounded MT Bold" pitchFamily="34" charset="0"/>
              </a:rPr>
              <a:t>Chapter 1:</a:t>
            </a:r>
            <a:br>
              <a:rPr dirty="0">
                <a:effectLst>
                  <a:outerShdw blurRad="38100" dist="38100" dir="2700000" algn="tl">
                    <a:srgbClr val="FFFFFF"/>
                  </a:outerShdw>
                </a:effectLst>
                <a:latin typeface="Arial Rounded MT Bold" pitchFamily="34" charset="0"/>
              </a:rPr>
            </a:br>
            <a:r>
              <a:rPr dirty="0">
                <a:effectLst>
                  <a:outerShdw blurRad="38100" dist="38100" dir="2700000" algn="tl">
                    <a:srgbClr val="FFFFFF"/>
                  </a:outerShdw>
                </a:effectLst>
                <a:latin typeface="Arial Rounded MT Bold" pitchFamily="34" charset="0"/>
              </a:rPr>
              <a:t>Introduction to Project Management</a:t>
            </a:r>
          </a:p>
        </p:txBody>
      </p:sp>
      <p:sp>
        <p:nvSpPr>
          <p:cNvPr id="3075"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Management, Seventh Edition</a:t>
            </a:r>
          </a:p>
        </p:txBody>
      </p:sp>
      <p:sp>
        <p:nvSpPr>
          <p:cNvPr id="6" name="TextBox 5"/>
          <p:cNvSpPr txBox="1"/>
          <p:nvPr/>
        </p:nvSpPr>
        <p:spPr>
          <a:xfrm>
            <a:off x="304800" y="5486400"/>
            <a:ext cx="3257623" cy="1446550"/>
          </a:xfrm>
          <a:prstGeom prst="rect">
            <a:avLst/>
          </a:prstGeom>
          <a:noFill/>
        </p:spPr>
        <p:txBody>
          <a:bodyPr wrap="none" rtlCol="0">
            <a:spAutoFit/>
          </a:bodyPr>
          <a:lstStyle/>
          <a:p>
            <a:r>
              <a:rPr lang="en-US" dirty="0" err="1"/>
              <a:t>Tôn</a:t>
            </a:r>
            <a:r>
              <a:rPr lang="en-US" dirty="0"/>
              <a:t> Long </a:t>
            </a:r>
            <a:r>
              <a:rPr lang="en-US" dirty="0" err="1"/>
              <a:t>Phước</a:t>
            </a:r>
            <a:r>
              <a:rPr lang="en-US" dirty="0"/>
              <a:t>– SE </a:t>
            </a:r>
          </a:p>
          <a:p>
            <a:r>
              <a:rPr lang="en-US" dirty="0" err="1"/>
              <a:t>tonlongphuoc@iuh.edu.vn</a:t>
            </a:r>
            <a:r>
              <a:rPr lang="en-US" dirty="0"/>
              <a:t> </a:t>
            </a:r>
          </a:p>
          <a:p>
            <a:r>
              <a:rPr lang="en-US" dirty="0">
                <a:hlinkClick r:id="rId3"/>
              </a:rPr>
              <a:t>https://lms.iuh.edu.vn</a:t>
            </a:r>
            <a:r>
              <a:rPr lang="en-US" dirty="0"/>
              <a:t> </a:t>
            </a:r>
          </a:p>
          <a:p>
            <a:r>
              <a:rPr lang="en-US" dirty="0"/>
              <a:t>.</a:t>
            </a:r>
          </a:p>
        </p:txBody>
      </p:sp>
      <p:pic>
        <p:nvPicPr>
          <p:cNvPr id="7" name="Picture 5" descr="Information Technology Project Manage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0153" y="3034843"/>
            <a:ext cx="2971800" cy="297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r>
              <a:rPr lang="en-US" dirty="0"/>
              <a:t>Figure 1-1 The Triple Constraint of Project Management</a:t>
            </a:r>
          </a:p>
        </p:txBody>
      </p:sp>
      <p:sp>
        <p:nvSpPr>
          <p:cNvPr id="21510" name="Footer Placeholder 7"/>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buFontTx/>
              <a:buNone/>
            </a:pPr>
            <a:r>
              <a:rPr lang="en-US" dirty="0"/>
              <a:t>Information Technology Project Management, Seventh Edition</a:t>
            </a:r>
          </a:p>
        </p:txBody>
      </p:sp>
      <p:sp>
        <p:nvSpPr>
          <p:cNvPr id="7" name="Slide Number Placeholder 6"/>
          <p:cNvSpPr>
            <a:spLocks noGrp="1"/>
          </p:cNvSpPr>
          <p:nvPr>
            <p:ph type="sldNum" sz="quarter" idx="11"/>
          </p:nvPr>
        </p:nvSpPr>
        <p:spPr/>
        <p:txBody>
          <a:bodyPr/>
          <a:lstStyle/>
          <a:p>
            <a:pPr>
              <a:buFontTx/>
              <a:buNone/>
              <a:defRPr/>
            </a:pPr>
            <a:fld id="{E73CE052-F1B7-490B-A5C4-C391F856A612}" type="slidenum">
              <a:rPr lang="en-US"/>
              <a:pPr>
                <a:buFontTx/>
                <a:buNone/>
                <a:defRPr/>
              </a:pPr>
              <a:t>10</a:t>
            </a:fld>
            <a:endParaRPr lang="en-US" dirty="0"/>
          </a:p>
        </p:txBody>
      </p:sp>
      <p:sp>
        <p:nvSpPr>
          <p:cNvPr id="21509" name="Rectangle 6"/>
          <p:cNvSpPr>
            <a:spLocks noChangeArrowheads="1"/>
          </p:cNvSpPr>
          <p:nvPr/>
        </p:nvSpPr>
        <p:spPr bwMode="auto">
          <a:xfrm>
            <a:off x="3276600" y="1600200"/>
            <a:ext cx="2209800" cy="1143000"/>
          </a:xfrm>
          <a:prstGeom prst="rect">
            <a:avLst/>
          </a:prstGeom>
          <a:solidFill>
            <a:schemeClr val="bg1"/>
          </a:solidFill>
          <a:ln w="9525">
            <a:noFill/>
            <a:miter lim="800000"/>
            <a:headEnd/>
            <a:tailEnd/>
          </a:ln>
        </p:spPr>
        <p:txBody>
          <a:bodyPr wrap="none" anchor="ctr"/>
          <a:lstStyle/>
          <a:p>
            <a:pPr>
              <a:lnSpc>
                <a:spcPct val="90000"/>
              </a:lnSpc>
              <a:spcBef>
                <a:spcPct val="20000"/>
              </a:spcBef>
              <a:buFontTx/>
              <a:buChar cha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1447801"/>
            <a:ext cx="3947553" cy="4876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81000" y="1371600"/>
            <a:ext cx="8077200" cy="4572000"/>
          </a:xfrm>
        </p:spPr>
        <p:txBody>
          <a:bodyPr/>
          <a:lstStyle/>
          <a:p>
            <a:pPr>
              <a:spcBef>
                <a:spcPct val="100000"/>
              </a:spcBef>
            </a:pPr>
            <a:r>
              <a:rPr lang="en-US" b="1" dirty="0"/>
              <a:t>Project management </a:t>
            </a:r>
            <a:r>
              <a:rPr lang="en-US" dirty="0"/>
              <a:t>is</a:t>
            </a:r>
            <a:r>
              <a:rPr lang="en-US" b="1" dirty="0"/>
              <a:t> </a:t>
            </a:r>
            <a:r>
              <a:rPr lang="en-US" dirty="0"/>
              <a:t>“the application of knowledge, skills, tools and techniques to project activities to meet project requirements” (PMBOK</a:t>
            </a:r>
            <a:r>
              <a:rPr lang="en-US" dirty="0">
                <a:cs typeface="Times New Roman" pitchFamily="18" charset="0"/>
              </a:rPr>
              <a:t>®</a:t>
            </a:r>
            <a:r>
              <a:rPr lang="en-US" dirty="0"/>
              <a:t> Guide, Fourth Edition, 2012)</a:t>
            </a:r>
          </a:p>
          <a:p>
            <a:r>
              <a:rPr lang="en-US" dirty="0"/>
              <a:t>Project managers strive to meet the </a:t>
            </a:r>
            <a:r>
              <a:rPr lang="en-US" b="1" dirty="0"/>
              <a:t>triple constraint </a:t>
            </a:r>
            <a:r>
              <a:rPr lang="en-US" dirty="0"/>
              <a:t>(project scope, time, and cost goals) and also facilitate the entire process to meet the needs and expectations of project stakeholders</a:t>
            </a:r>
          </a:p>
        </p:txBody>
      </p:sp>
      <p:sp>
        <p:nvSpPr>
          <p:cNvPr id="22530" name="Rectangle 2"/>
          <p:cNvSpPr>
            <a:spLocks noGrp="1" noChangeArrowheads="1"/>
          </p:cNvSpPr>
          <p:nvPr>
            <p:ph type="title"/>
          </p:nvPr>
        </p:nvSpPr>
        <p:spPr/>
        <p:txBody>
          <a:bodyPr/>
          <a:lstStyle/>
          <a:p>
            <a:r>
              <a:rPr lang="en-US" dirty="0"/>
              <a:t>What is Project Management?</a:t>
            </a:r>
          </a:p>
        </p:txBody>
      </p:sp>
      <p:sp>
        <p:nvSpPr>
          <p:cNvPr id="22532"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BBD10AEE-A1C4-442C-A1CB-1C513439EF3C}" type="slidenum">
              <a:rPr lang="en-US"/>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n-US" dirty="0"/>
              <a:t>Figure 1-2 Project Management Framework</a:t>
            </a:r>
          </a:p>
        </p:txBody>
      </p:sp>
      <p:sp>
        <p:nvSpPr>
          <p:cNvPr id="23555"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buFontTx/>
              <a:buNone/>
            </a:pPr>
            <a:r>
              <a:rPr lang="en-US" dirty="0"/>
              <a:t>Information Technology Project Management, Seventh Edition</a:t>
            </a:r>
          </a:p>
        </p:txBody>
      </p:sp>
      <p:sp>
        <p:nvSpPr>
          <p:cNvPr id="6" name="Slide Number Placeholder 5"/>
          <p:cNvSpPr>
            <a:spLocks noGrp="1"/>
          </p:cNvSpPr>
          <p:nvPr>
            <p:ph type="sldNum" sz="quarter" idx="11"/>
          </p:nvPr>
        </p:nvSpPr>
        <p:spPr/>
        <p:txBody>
          <a:bodyPr/>
          <a:lstStyle/>
          <a:p>
            <a:pPr>
              <a:buFontTx/>
              <a:buNone/>
              <a:defRPr/>
            </a:pPr>
            <a:fld id="{7D655A70-A149-4DA4-995F-382037F2D2FB}" type="slidenum">
              <a:rPr lang="en-US"/>
              <a:pPr>
                <a:buFontTx/>
                <a:buNone/>
                <a:defRPr/>
              </a:pPr>
              <a:t>12</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676400"/>
            <a:ext cx="8534400" cy="4038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609600" y="1524000"/>
            <a:ext cx="8186738" cy="4791075"/>
          </a:xfrm>
        </p:spPr>
        <p:txBody>
          <a:bodyPr/>
          <a:lstStyle/>
          <a:p>
            <a:pPr>
              <a:lnSpc>
                <a:spcPct val="90000"/>
              </a:lnSpc>
            </a:pPr>
            <a:r>
              <a:rPr lang="en-US" b="1" dirty="0"/>
              <a:t>Stakeholders </a:t>
            </a:r>
            <a:r>
              <a:rPr lang="en-US" dirty="0"/>
              <a:t>are the people involved in or affected by project activities</a:t>
            </a:r>
          </a:p>
          <a:p>
            <a:pPr>
              <a:lnSpc>
                <a:spcPct val="90000"/>
              </a:lnSpc>
            </a:pPr>
            <a:r>
              <a:rPr lang="en-US" dirty="0"/>
              <a:t>Stakeholders include</a:t>
            </a:r>
          </a:p>
          <a:p>
            <a:pPr lvl="1">
              <a:lnSpc>
                <a:spcPct val="90000"/>
              </a:lnSpc>
            </a:pPr>
            <a:r>
              <a:rPr lang="en-US" dirty="0"/>
              <a:t>the project sponsor</a:t>
            </a:r>
          </a:p>
          <a:p>
            <a:pPr lvl="1">
              <a:lnSpc>
                <a:spcPct val="90000"/>
              </a:lnSpc>
            </a:pPr>
            <a:r>
              <a:rPr lang="en-US" dirty="0"/>
              <a:t>the project manager</a:t>
            </a:r>
          </a:p>
          <a:p>
            <a:pPr lvl="1">
              <a:lnSpc>
                <a:spcPct val="90000"/>
              </a:lnSpc>
            </a:pPr>
            <a:r>
              <a:rPr lang="en-US" dirty="0"/>
              <a:t>the project team</a:t>
            </a:r>
          </a:p>
          <a:p>
            <a:pPr lvl="1">
              <a:lnSpc>
                <a:spcPct val="90000"/>
              </a:lnSpc>
            </a:pPr>
            <a:r>
              <a:rPr lang="en-US" dirty="0"/>
              <a:t>support staff</a:t>
            </a:r>
          </a:p>
          <a:p>
            <a:pPr lvl="1">
              <a:lnSpc>
                <a:spcPct val="90000"/>
              </a:lnSpc>
            </a:pPr>
            <a:r>
              <a:rPr lang="en-US" dirty="0"/>
              <a:t>customers</a:t>
            </a:r>
          </a:p>
          <a:p>
            <a:pPr lvl="1">
              <a:lnSpc>
                <a:spcPct val="90000"/>
              </a:lnSpc>
            </a:pPr>
            <a:r>
              <a:rPr lang="en-US" dirty="0"/>
              <a:t>users</a:t>
            </a:r>
          </a:p>
          <a:p>
            <a:pPr lvl="1">
              <a:lnSpc>
                <a:spcPct val="90000"/>
              </a:lnSpc>
            </a:pPr>
            <a:r>
              <a:rPr lang="en-US" dirty="0"/>
              <a:t>suppliers</a:t>
            </a:r>
          </a:p>
          <a:p>
            <a:pPr lvl="1">
              <a:lnSpc>
                <a:spcPct val="90000"/>
              </a:lnSpc>
            </a:pPr>
            <a:r>
              <a:rPr lang="en-US" dirty="0"/>
              <a:t>opponents to the project</a:t>
            </a:r>
          </a:p>
        </p:txBody>
      </p:sp>
      <p:sp>
        <p:nvSpPr>
          <p:cNvPr id="24578" name="Rectangle 2"/>
          <p:cNvSpPr>
            <a:spLocks noGrp="1" noChangeArrowheads="1"/>
          </p:cNvSpPr>
          <p:nvPr>
            <p:ph type="title"/>
          </p:nvPr>
        </p:nvSpPr>
        <p:spPr/>
        <p:txBody>
          <a:bodyPr/>
          <a:lstStyle/>
          <a:p>
            <a:r>
              <a:rPr lang="en-US" dirty="0"/>
              <a:t>Project Stakeholders</a:t>
            </a:r>
          </a:p>
        </p:txBody>
      </p:sp>
      <p:sp>
        <p:nvSpPr>
          <p:cNvPr id="24580"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F32BD8DC-3670-4F66-BAF1-AB767FF85EC4}" type="slidenum">
              <a:rPr lang="en-US"/>
              <a:pPr>
                <a:defRPr/>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381000" y="1612900"/>
            <a:ext cx="8458200" cy="4330700"/>
          </a:xfrm>
        </p:spPr>
        <p:txBody>
          <a:bodyPr/>
          <a:lstStyle/>
          <a:p>
            <a:r>
              <a:rPr lang="en-US" b="1" dirty="0"/>
              <a:t>Project management tools and techniques </a:t>
            </a:r>
            <a:r>
              <a:rPr lang="en-US" dirty="0"/>
              <a:t>assist project managers and their teams in various aspects of project management</a:t>
            </a:r>
          </a:p>
          <a:p>
            <a:r>
              <a:rPr lang="en-US" dirty="0"/>
              <a:t>Some specific ones include</a:t>
            </a:r>
          </a:p>
          <a:p>
            <a:pPr lvl="1"/>
            <a:r>
              <a:rPr lang="en-US" dirty="0"/>
              <a:t>Project charter, scope statement, and WBS (scope)</a:t>
            </a:r>
          </a:p>
          <a:p>
            <a:pPr lvl="1"/>
            <a:r>
              <a:rPr lang="en-US" dirty="0"/>
              <a:t>Gantt charts, network diagrams, critical path analysis, critical chain scheduling (time)</a:t>
            </a:r>
          </a:p>
          <a:p>
            <a:pPr lvl="1"/>
            <a:r>
              <a:rPr lang="en-US" dirty="0"/>
              <a:t>Cost estimates and earned value management (cost)</a:t>
            </a:r>
          </a:p>
          <a:p>
            <a:pPr lvl="1"/>
            <a:r>
              <a:rPr lang="en-US" dirty="0"/>
              <a:t>See Table 1-1 for many more</a:t>
            </a:r>
            <a:endParaRPr lang="en-US" sz="3000" dirty="0"/>
          </a:p>
          <a:p>
            <a:pPr lvl="1">
              <a:lnSpc>
                <a:spcPct val="90000"/>
              </a:lnSpc>
            </a:pPr>
            <a:endParaRPr lang="en-US" dirty="0"/>
          </a:p>
        </p:txBody>
      </p:sp>
      <p:sp>
        <p:nvSpPr>
          <p:cNvPr id="26626" name="Rectangle 2"/>
          <p:cNvSpPr>
            <a:spLocks noGrp="1" noChangeArrowheads="1"/>
          </p:cNvSpPr>
          <p:nvPr>
            <p:ph type="title"/>
          </p:nvPr>
        </p:nvSpPr>
        <p:spPr/>
        <p:txBody>
          <a:bodyPr>
            <a:normAutofit fontScale="90000"/>
          </a:bodyPr>
          <a:lstStyle/>
          <a:p>
            <a:r>
              <a:rPr lang="en-US" dirty="0"/>
              <a:t>Project Management Tools and Techniques</a:t>
            </a:r>
          </a:p>
        </p:txBody>
      </p:sp>
      <p:sp>
        <p:nvSpPr>
          <p:cNvPr id="26628"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91DE2A35-A3A0-48F2-BAA4-D5904553118B}" type="slidenum">
              <a:rPr lang="en-US"/>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81000" y="1371600"/>
            <a:ext cx="8305800" cy="4953000"/>
          </a:xfrm>
        </p:spPr>
        <p:txBody>
          <a:bodyPr>
            <a:normAutofit fontScale="92500" lnSpcReduction="20000"/>
          </a:bodyPr>
          <a:lstStyle/>
          <a:p>
            <a:pPr>
              <a:defRPr/>
            </a:pPr>
            <a:r>
              <a:rPr lang="en-US" sz="2900" dirty="0"/>
              <a:t>“</a:t>
            </a:r>
            <a:r>
              <a:rPr lang="en-US" sz="2900" b="1" dirty="0"/>
              <a:t>Super tools</a:t>
            </a:r>
            <a:r>
              <a:rPr lang="en-US" sz="2900" dirty="0"/>
              <a:t>” are those tools that have high use and high potential for improving project success, such as:</a:t>
            </a:r>
          </a:p>
          <a:p>
            <a:pPr lvl="1">
              <a:defRPr/>
            </a:pPr>
            <a:r>
              <a:rPr lang="en-US" sz="2500" dirty="0"/>
              <a:t>Software for task scheduling (such as project management software)</a:t>
            </a:r>
          </a:p>
          <a:p>
            <a:pPr lvl="1">
              <a:defRPr/>
            </a:pPr>
            <a:r>
              <a:rPr lang="en-US" sz="2500" dirty="0"/>
              <a:t>Scope statements</a:t>
            </a:r>
          </a:p>
          <a:p>
            <a:pPr lvl="1">
              <a:defRPr/>
            </a:pPr>
            <a:r>
              <a:rPr lang="en-US" sz="2500" dirty="0"/>
              <a:t>Requirements analyses</a:t>
            </a:r>
          </a:p>
          <a:p>
            <a:pPr lvl="1">
              <a:defRPr/>
            </a:pPr>
            <a:r>
              <a:rPr lang="en-US" sz="2500" dirty="0"/>
              <a:t>Lessons-learned reports</a:t>
            </a:r>
          </a:p>
          <a:p>
            <a:pPr marL="274320" indent="-274320" fontAlgn="auto">
              <a:spcBef>
                <a:spcPts val="580"/>
              </a:spcBef>
              <a:spcAft>
                <a:spcPts val="0"/>
              </a:spcAft>
              <a:defRPr/>
            </a:pPr>
            <a:r>
              <a:rPr lang="en-US" dirty="0"/>
              <a:t>Tools already extensively used that have been found to improve project importance include:</a:t>
            </a:r>
          </a:p>
          <a:p>
            <a:pPr lvl="1">
              <a:defRPr/>
            </a:pPr>
            <a:r>
              <a:rPr lang="en-US" sz="2500" dirty="0"/>
              <a:t>Progress reports</a:t>
            </a:r>
          </a:p>
          <a:p>
            <a:pPr lvl="1">
              <a:defRPr/>
            </a:pPr>
            <a:r>
              <a:rPr lang="en-US" sz="2500" dirty="0"/>
              <a:t>Kick-off meetings</a:t>
            </a:r>
          </a:p>
          <a:p>
            <a:pPr lvl="1">
              <a:defRPr/>
            </a:pPr>
            <a:r>
              <a:rPr lang="en-US" sz="2500" dirty="0"/>
              <a:t>Gantt charts</a:t>
            </a:r>
          </a:p>
          <a:p>
            <a:pPr lvl="1">
              <a:defRPr/>
            </a:pPr>
            <a:r>
              <a:rPr lang="en-US" sz="2500" dirty="0"/>
              <a:t>Change requests</a:t>
            </a:r>
          </a:p>
        </p:txBody>
      </p:sp>
      <p:sp>
        <p:nvSpPr>
          <p:cNvPr id="27650" name="Title 1"/>
          <p:cNvSpPr>
            <a:spLocks noGrp="1"/>
          </p:cNvSpPr>
          <p:nvPr>
            <p:ph type="title"/>
          </p:nvPr>
        </p:nvSpPr>
        <p:spPr/>
        <p:txBody>
          <a:bodyPr/>
          <a:lstStyle/>
          <a:p>
            <a:r>
              <a:rPr lang="en-US" dirty="0"/>
              <a:t>Super Tools</a:t>
            </a:r>
          </a:p>
        </p:txBody>
      </p:sp>
      <p:sp>
        <p:nvSpPr>
          <p:cNvPr id="27651"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7132B57E-CCBF-4C8F-88E1-28CBB211023F}" type="slidenum">
              <a:rPr lang="en-US"/>
              <a:pPr>
                <a:defRPr/>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762000" y="152400"/>
            <a:ext cx="7772400" cy="1206500"/>
          </a:xfrm>
          <a:prstGeom prst="rect">
            <a:avLst/>
          </a:prstGeom>
          <a:noFill/>
          <a:ln w="12700" cap="sq">
            <a:noFill/>
            <a:miter lim="800000"/>
            <a:headEnd type="none" w="sm" len="sm"/>
            <a:tailEnd type="none" w="sm" len="sm"/>
          </a:ln>
        </p:spPr>
        <p:txBody>
          <a:bodyPr anchor="ctr"/>
          <a:lstStyle/>
          <a:p>
            <a:pPr algn="ctr"/>
            <a:r>
              <a:rPr lang="en-US" sz="4100" b="1" dirty="0">
                <a:solidFill>
                  <a:schemeClr val="tx2"/>
                </a:solidFill>
                <a:effectLst>
                  <a:outerShdw blurRad="31750" dist="25400" dir="5400000" algn="tl" rotWithShape="0">
                    <a:srgbClr val="000000">
                      <a:alpha val="25000"/>
                    </a:srgbClr>
                  </a:outerShdw>
                </a:effectLst>
                <a:latin typeface="+mj-lt"/>
                <a:ea typeface="+mj-ea"/>
                <a:cs typeface="+mj-cs"/>
              </a:rPr>
              <a:t>What Went Right? Improved Project Performance</a:t>
            </a:r>
          </a:p>
        </p:txBody>
      </p:sp>
      <p:sp>
        <p:nvSpPr>
          <p:cNvPr id="28675" name="Rectangle 5"/>
          <p:cNvSpPr>
            <a:spLocks noChangeArrowheads="1"/>
          </p:cNvSpPr>
          <p:nvPr/>
        </p:nvSpPr>
        <p:spPr bwMode="auto">
          <a:xfrm>
            <a:off x="457200" y="1524000"/>
            <a:ext cx="8229600" cy="4572000"/>
          </a:xfrm>
          <a:prstGeom prst="rect">
            <a:avLst/>
          </a:prstGeom>
          <a:noFill/>
          <a:ln w="12700" cap="sq">
            <a:noFill/>
            <a:miter lim="800000"/>
            <a:headEnd type="none" w="sm" len="sm"/>
            <a:tailEnd type="none" w="sm" len="sm"/>
          </a:ln>
        </p:spPr>
        <p:txBody>
          <a:bodyPr/>
          <a:lstStyle/>
          <a:p>
            <a:pPr marL="342900" indent="-342900">
              <a:spcBef>
                <a:spcPct val="20000"/>
              </a:spcBef>
            </a:pPr>
            <a:r>
              <a:rPr lang="en-US" sz="2800" dirty="0"/>
              <a:t>    </a:t>
            </a:r>
            <a:r>
              <a:rPr lang="en-US" sz="2700" dirty="0">
                <a:latin typeface="+mn-lt"/>
              </a:rPr>
              <a:t>The Standish Group’s CHAOS studies show improvements in IT projects in the past decade:</a:t>
            </a:r>
          </a:p>
          <a:p>
            <a:pPr marL="274320" lvl="1" indent="-274320" fontAlgn="auto">
              <a:lnSpc>
                <a:spcPct val="80000"/>
              </a:lnSpc>
              <a:spcBef>
                <a:spcPts val="580"/>
              </a:spcBef>
              <a:spcAft>
                <a:spcPts val="0"/>
              </a:spcAft>
              <a:buClr>
                <a:schemeClr val="accent1"/>
              </a:buClr>
              <a:buSzPct val="68000"/>
              <a:buFont typeface="Wingdings 3" pitchFamily="18" charset="2"/>
              <a:buChar char=""/>
              <a:defRPr/>
            </a:pPr>
            <a:r>
              <a:rPr lang="en-US" sz="2500" dirty="0">
                <a:latin typeface="+mn-lt"/>
              </a:rPr>
              <a:t>The number of successful IT projects has more than doubled, from 16 percent in 1994 to 37 percent in 2010</a:t>
            </a:r>
          </a:p>
          <a:p>
            <a:pPr marL="274320" lvl="1" indent="-274320" fontAlgn="auto">
              <a:lnSpc>
                <a:spcPct val="80000"/>
              </a:lnSpc>
              <a:spcBef>
                <a:spcPts val="580"/>
              </a:spcBef>
              <a:spcAft>
                <a:spcPts val="0"/>
              </a:spcAft>
              <a:buClr>
                <a:schemeClr val="accent1"/>
              </a:buClr>
              <a:buSzPct val="68000"/>
              <a:buFont typeface="Wingdings 3" pitchFamily="18" charset="2"/>
              <a:buChar char=""/>
              <a:defRPr/>
            </a:pPr>
            <a:r>
              <a:rPr lang="en-US" sz="2500" dirty="0">
                <a:latin typeface="+mn-lt"/>
              </a:rPr>
              <a:t>The number of failed projects decreased from 31 percent in 1994 to 21 percent in 2010</a:t>
            </a:r>
          </a:p>
          <a:p>
            <a:pPr marL="274320" lvl="1" indent="-274320" fontAlgn="auto">
              <a:lnSpc>
                <a:spcPct val="80000"/>
              </a:lnSpc>
              <a:spcBef>
                <a:spcPts val="580"/>
              </a:spcBef>
              <a:spcAft>
                <a:spcPts val="0"/>
              </a:spcAft>
              <a:buClr>
                <a:schemeClr val="accent1"/>
              </a:buClr>
              <a:buSzPct val="68000"/>
              <a:buFont typeface="Wingdings 3" pitchFamily="18" charset="2"/>
              <a:buChar char=""/>
              <a:defRPr/>
            </a:pPr>
            <a:r>
              <a:rPr lang="en-US" sz="2500" dirty="0">
                <a:latin typeface="+mn-lt"/>
              </a:rPr>
              <a:t>Success rates were the highest ever in the most recent CHAOS study</a:t>
            </a:r>
          </a:p>
          <a:p>
            <a:pPr marL="0" lvl="1" fontAlgn="auto">
              <a:lnSpc>
                <a:spcPct val="80000"/>
              </a:lnSpc>
              <a:spcBef>
                <a:spcPts val="580"/>
              </a:spcBef>
              <a:spcAft>
                <a:spcPts val="0"/>
              </a:spcAft>
              <a:buClr>
                <a:schemeClr val="accent1"/>
              </a:buClr>
              <a:buSzPct val="68000"/>
              <a:defRPr/>
            </a:pPr>
            <a:endParaRPr lang="en-US" sz="2500" dirty="0">
              <a:latin typeface="+mn-lt"/>
            </a:endParaRPr>
          </a:p>
          <a:p>
            <a:pPr marL="742950" lvl="1" indent="-285750">
              <a:spcBef>
                <a:spcPct val="20000"/>
              </a:spcBef>
            </a:pPr>
            <a:endParaRPr lang="en-US" sz="2600" dirty="0"/>
          </a:p>
        </p:txBody>
      </p:sp>
      <p:sp>
        <p:nvSpPr>
          <p:cNvPr id="28677"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a:t>Information Technology Project Management, Seventh Edition</a:t>
            </a:r>
          </a:p>
        </p:txBody>
      </p:sp>
      <p:sp>
        <p:nvSpPr>
          <p:cNvPr id="7" name="Slide Number Placeholder 6"/>
          <p:cNvSpPr>
            <a:spLocks noGrp="1"/>
          </p:cNvSpPr>
          <p:nvPr>
            <p:ph type="sldNum" sz="quarter" idx="11"/>
          </p:nvPr>
        </p:nvSpPr>
        <p:spPr/>
        <p:txBody>
          <a:bodyPr/>
          <a:lstStyle/>
          <a:p>
            <a:pPr>
              <a:defRPr/>
            </a:pPr>
            <a:fld id="{24C648EA-8287-42F4-9255-DEF3B2333BDF}" type="slidenum">
              <a:rPr lang="en-US"/>
              <a:pPr>
                <a:defRPr/>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381000" y="1371600"/>
            <a:ext cx="8382000" cy="4572000"/>
          </a:xfrm>
        </p:spPr>
        <p:txBody>
          <a:bodyPr/>
          <a:lstStyle/>
          <a:p>
            <a:pPr>
              <a:buFontTx/>
              <a:buNone/>
            </a:pPr>
            <a:r>
              <a:rPr lang="en-US" dirty="0">
                <a:cs typeface="Times New Roman" pitchFamily="18" charset="0"/>
              </a:rPr>
              <a:t>  "The reasons for the increase in successful projects vary.  First, the average cost of a project has been more than cut in half.  Better tools have been created to monitor and control progress and </a:t>
            </a:r>
            <a:r>
              <a:rPr lang="en-US" b="1" dirty="0">
                <a:cs typeface="Times New Roman" pitchFamily="18" charset="0"/>
              </a:rPr>
              <a:t>better skilled project managers with better management processes</a:t>
            </a:r>
            <a:r>
              <a:rPr lang="en-US" dirty="0">
                <a:cs typeface="Times New Roman" pitchFamily="18" charset="0"/>
              </a:rPr>
              <a:t> are being used.  The fact that there are processes is significant in itself.”*</a:t>
            </a:r>
          </a:p>
          <a:p>
            <a:pPr>
              <a:buFontTx/>
              <a:buNone/>
            </a:pPr>
            <a:endParaRPr lang="en-US" dirty="0">
              <a:cs typeface="Times New Roman" pitchFamily="18" charset="0"/>
            </a:endParaRPr>
          </a:p>
          <a:p>
            <a:pPr>
              <a:buFontTx/>
              <a:buNone/>
            </a:pPr>
            <a:endParaRPr lang="en-US" dirty="0">
              <a:cs typeface="Times New Roman" pitchFamily="18" charset="0"/>
            </a:endParaRPr>
          </a:p>
          <a:p>
            <a:pPr>
              <a:buFontTx/>
              <a:buNone/>
            </a:pPr>
            <a:endParaRPr lang="en-US" dirty="0">
              <a:cs typeface="Times New Roman" pitchFamily="18" charset="0"/>
            </a:endParaRPr>
          </a:p>
          <a:p>
            <a:pPr>
              <a:buFontTx/>
              <a:buNone/>
            </a:pPr>
            <a:r>
              <a:rPr lang="en-US" sz="1800" dirty="0">
                <a:cs typeface="Times New Roman" pitchFamily="18" charset="0"/>
              </a:rPr>
              <a:t>    *Standish Group, "CHAOS 2001: A Recipe for Success" (2001).</a:t>
            </a:r>
            <a:endParaRPr lang="en-US" sz="1800" dirty="0"/>
          </a:p>
        </p:txBody>
      </p:sp>
      <p:sp>
        <p:nvSpPr>
          <p:cNvPr id="29698" name="Rectangle 2"/>
          <p:cNvSpPr>
            <a:spLocks noGrp="1" noChangeArrowheads="1"/>
          </p:cNvSpPr>
          <p:nvPr>
            <p:ph type="title"/>
          </p:nvPr>
        </p:nvSpPr>
        <p:spPr/>
        <p:txBody>
          <a:bodyPr/>
          <a:lstStyle/>
          <a:p>
            <a:r>
              <a:rPr lang="en-US" dirty="0"/>
              <a:t>Why the Improvements?</a:t>
            </a:r>
          </a:p>
        </p:txBody>
      </p:sp>
      <p:sp>
        <p:nvSpPr>
          <p:cNvPr id="29700"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7A4D512E-8C8B-462F-8838-D72EDDFF093D}" type="slidenum">
              <a:rPr lang="en-US"/>
              <a:pPr>
                <a:defRPr/>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Content Placeholder 3"/>
          <p:cNvSpPr>
            <a:spLocks noGrp="1"/>
          </p:cNvSpPr>
          <p:nvPr>
            <p:ph idx="1"/>
          </p:nvPr>
        </p:nvSpPr>
        <p:spPr/>
        <p:txBody>
          <a:bodyPr/>
          <a:lstStyle/>
          <a:p>
            <a:r>
              <a:rPr lang="en-US" dirty="0"/>
              <a:t>There are several ways to define project success:</a:t>
            </a:r>
          </a:p>
          <a:p>
            <a:pPr lvl="1"/>
            <a:r>
              <a:rPr lang="en-US" dirty="0"/>
              <a:t>The project met scope, time, and cost goals</a:t>
            </a:r>
          </a:p>
          <a:p>
            <a:pPr lvl="1"/>
            <a:r>
              <a:rPr lang="en-US" dirty="0"/>
              <a:t>The project satisfied the customer/sponsor</a:t>
            </a:r>
          </a:p>
          <a:p>
            <a:pPr lvl="1"/>
            <a:r>
              <a:rPr lang="en-US" dirty="0"/>
              <a:t>The results of the project met its main objective, such as making or saving a certain amount of money, providing a good return on investment, or simply making the sponsors happy</a:t>
            </a:r>
          </a:p>
        </p:txBody>
      </p:sp>
      <p:sp>
        <p:nvSpPr>
          <p:cNvPr id="30722" name="Title 1"/>
          <p:cNvSpPr>
            <a:spLocks noGrp="1"/>
          </p:cNvSpPr>
          <p:nvPr>
            <p:ph type="title"/>
          </p:nvPr>
        </p:nvSpPr>
        <p:spPr/>
        <p:txBody>
          <a:bodyPr/>
          <a:lstStyle/>
          <a:p>
            <a:r>
              <a:rPr lang="en-US" dirty="0"/>
              <a:t>Project Success</a:t>
            </a:r>
          </a:p>
        </p:txBody>
      </p:sp>
      <p:sp>
        <p:nvSpPr>
          <p:cNvPr id="30723"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B96FF679-B247-40A7-B574-6049B4430BD8}" type="slidenum">
              <a:rPr lang="en-US"/>
              <a:pPr>
                <a:defRPr/>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5"/>
          <p:cNvSpPr>
            <a:spLocks noGrp="1" noChangeArrowheads="1"/>
          </p:cNvSpPr>
          <p:nvPr>
            <p:ph idx="1"/>
          </p:nvPr>
        </p:nvSpPr>
        <p:spPr>
          <a:xfrm>
            <a:off x="381000" y="838200"/>
            <a:ext cx="8229600" cy="4525962"/>
          </a:xfrm>
        </p:spPr>
        <p:txBody>
          <a:bodyPr/>
          <a:lstStyle/>
          <a:p>
            <a:pPr marL="109537" indent="0">
              <a:buNone/>
            </a:pPr>
            <a:r>
              <a:rPr lang="en-US" dirty="0"/>
              <a:t>1. User involvement</a:t>
            </a:r>
          </a:p>
          <a:p>
            <a:pPr marL="109537" indent="0">
              <a:buNone/>
            </a:pPr>
            <a:r>
              <a:rPr lang="en-US" dirty="0"/>
              <a:t>2. Executive support</a:t>
            </a:r>
          </a:p>
          <a:p>
            <a:pPr marL="109537" indent="0">
              <a:buNone/>
            </a:pPr>
            <a:r>
              <a:rPr lang="en-US" dirty="0"/>
              <a:t>3. Clear business objectives</a:t>
            </a:r>
          </a:p>
          <a:p>
            <a:pPr marL="109537" indent="0">
              <a:buNone/>
            </a:pPr>
            <a:r>
              <a:rPr lang="en-US" dirty="0"/>
              <a:t>4. Emotional maturity</a:t>
            </a:r>
          </a:p>
          <a:p>
            <a:pPr marL="109537" indent="0">
              <a:buNone/>
            </a:pPr>
            <a:r>
              <a:rPr lang="en-US" dirty="0"/>
              <a:t>5. Optimizing scope</a:t>
            </a:r>
          </a:p>
          <a:p>
            <a:pPr marL="109537" indent="0">
              <a:buNone/>
            </a:pPr>
            <a:r>
              <a:rPr lang="en-US" dirty="0"/>
              <a:t>6. Agile process</a:t>
            </a:r>
          </a:p>
          <a:p>
            <a:pPr marL="109537" indent="0">
              <a:buNone/>
            </a:pPr>
            <a:r>
              <a:rPr lang="en-US" dirty="0"/>
              <a:t>7. Project management expertise</a:t>
            </a:r>
          </a:p>
          <a:p>
            <a:pPr marL="109537" indent="0">
              <a:buNone/>
            </a:pPr>
            <a:r>
              <a:rPr lang="en-US" dirty="0"/>
              <a:t>8. Skilled resources</a:t>
            </a:r>
          </a:p>
          <a:p>
            <a:pPr marL="109537" indent="0">
              <a:buNone/>
            </a:pPr>
            <a:r>
              <a:rPr lang="en-US" dirty="0"/>
              <a:t>9. Execution</a:t>
            </a:r>
          </a:p>
          <a:p>
            <a:pPr marL="109537" indent="0">
              <a:buNone/>
            </a:pPr>
            <a:r>
              <a:rPr lang="en-US" dirty="0"/>
              <a:t>10. Tools and infrastructure</a:t>
            </a:r>
          </a:p>
          <a:p>
            <a:pPr marL="109537" indent="0">
              <a:buNone/>
            </a:pPr>
            <a:endParaRPr lang="en-US" dirty="0"/>
          </a:p>
        </p:txBody>
      </p:sp>
      <p:sp>
        <p:nvSpPr>
          <p:cNvPr id="87044" name="Rectangle 4"/>
          <p:cNvSpPr>
            <a:spLocks noGrp="1" noChangeArrowheads="1"/>
          </p:cNvSpPr>
          <p:nvPr>
            <p:ph type="title"/>
          </p:nvPr>
        </p:nvSpPr>
        <p:spPr>
          <a:xfrm>
            <a:off x="3958" y="152400"/>
            <a:ext cx="9144000" cy="639762"/>
          </a:xfrm>
        </p:spPr>
        <p:txBody>
          <a:bodyPr>
            <a:noAutofit/>
          </a:bodyPr>
          <a:lstStyle/>
          <a:p>
            <a:pPr fontAlgn="auto">
              <a:spcAft>
                <a:spcPts val="0"/>
              </a:spcAft>
              <a:defRPr/>
            </a:pPr>
            <a:r>
              <a:rPr lang="en-US" sz="3200" dirty="0"/>
              <a:t>Table 1-2: What Helps Projects Succeed?*</a:t>
            </a:r>
          </a:p>
        </p:txBody>
      </p:sp>
      <p:sp>
        <p:nvSpPr>
          <p:cNvPr id="31749"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buFontTx/>
              <a:buNone/>
            </a:pPr>
            <a:r>
              <a:rPr lang="en-US" dirty="0"/>
              <a:t>Information Technology Project Management, Seventh Edition</a:t>
            </a:r>
          </a:p>
        </p:txBody>
      </p:sp>
      <p:sp>
        <p:nvSpPr>
          <p:cNvPr id="7" name="Slide Number Placeholder 6"/>
          <p:cNvSpPr>
            <a:spLocks noGrp="1"/>
          </p:cNvSpPr>
          <p:nvPr>
            <p:ph type="sldNum" sz="quarter" idx="11"/>
          </p:nvPr>
        </p:nvSpPr>
        <p:spPr/>
        <p:txBody>
          <a:bodyPr/>
          <a:lstStyle/>
          <a:p>
            <a:pPr>
              <a:buFontTx/>
              <a:buNone/>
              <a:defRPr/>
            </a:pPr>
            <a:fld id="{6C2C6F4C-C329-4CFA-975D-E75569AC7E83}" type="slidenum">
              <a:rPr lang="en-US"/>
              <a:pPr>
                <a:buFontTx/>
                <a:buNone/>
                <a:defRPr/>
              </a:pPr>
              <a:t>19</a:t>
            </a:fld>
            <a:endParaRPr lang="en-US" dirty="0"/>
          </a:p>
        </p:txBody>
      </p:sp>
      <p:sp>
        <p:nvSpPr>
          <p:cNvPr id="31750" name="TextBox 8"/>
          <p:cNvSpPr txBox="1">
            <a:spLocks noChangeArrowheads="1"/>
          </p:cNvSpPr>
          <p:nvPr/>
        </p:nvSpPr>
        <p:spPr bwMode="auto">
          <a:xfrm>
            <a:off x="381000" y="5562600"/>
            <a:ext cx="7405810" cy="769441"/>
          </a:xfrm>
          <a:prstGeom prst="rect">
            <a:avLst/>
          </a:prstGeom>
          <a:noFill/>
          <a:ln w="9525">
            <a:noFill/>
            <a:miter lim="800000"/>
            <a:headEnd/>
            <a:tailEnd/>
          </a:ln>
        </p:spPr>
        <p:txBody>
          <a:bodyPr wrap="none">
            <a:spAutoFit/>
          </a:bodyPr>
          <a:lstStyle/>
          <a:p>
            <a:pPr>
              <a:lnSpc>
                <a:spcPct val="90000"/>
              </a:lnSpc>
              <a:spcBef>
                <a:spcPct val="20000"/>
              </a:spcBef>
            </a:pPr>
            <a:r>
              <a:rPr lang="en-US" dirty="0"/>
              <a:t>*The Standish Group, “CHAOS Activity News” (August 2011).</a:t>
            </a:r>
          </a:p>
          <a:p>
            <a:pPr>
              <a:lnSpc>
                <a:spcPct val="90000"/>
              </a:lnSpc>
              <a:spcBef>
                <a:spcPct val="20000"/>
              </a:spcBef>
              <a:buFontTx/>
              <a:buChar char="•"/>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6"/>
          <p:cNvSpPr>
            <a:spLocks noGrp="1"/>
          </p:cNvSpPr>
          <p:nvPr>
            <p:ph idx="1"/>
          </p:nvPr>
        </p:nvSpPr>
        <p:spPr>
          <a:xfrm>
            <a:off x="381000" y="1295400"/>
            <a:ext cx="8540750" cy="4191000"/>
          </a:xfrm>
        </p:spPr>
        <p:txBody>
          <a:bodyPr/>
          <a:lstStyle/>
          <a:p>
            <a:r>
              <a:rPr lang="en-US" sz="2400" dirty="0"/>
              <a:t>Understand the growing need for better project management, especially for information technology (IT) projects</a:t>
            </a:r>
          </a:p>
          <a:p>
            <a:r>
              <a:rPr lang="en-US" sz="2400" dirty="0"/>
              <a:t>Explain what a project is, provide examples of IT projects, list various attributes of projects, and describe the triple constraint of project management</a:t>
            </a:r>
          </a:p>
          <a:p>
            <a:r>
              <a:rPr lang="en-US" sz="2400" dirty="0"/>
              <a:t>Describe project management and discuss key elements of the project management framework, including project stakeholders, the project management knowledge areas, common tools and techniques, and project success</a:t>
            </a:r>
            <a:endParaRPr lang="en-US" sz="2600" dirty="0"/>
          </a:p>
        </p:txBody>
      </p:sp>
      <p:sp>
        <p:nvSpPr>
          <p:cNvPr id="9218" name="Title 5"/>
          <p:cNvSpPr>
            <a:spLocks noGrp="1"/>
          </p:cNvSpPr>
          <p:nvPr>
            <p:ph type="title"/>
          </p:nvPr>
        </p:nvSpPr>
        <p:spPr/>
        <p:txBody>
          <a:bodyPr/>
          <a:lstStyle/>
          <a:p>
            <a:r>
              <a:rPr lang="en-US" dirty="0"/>
              <a:t>Learning Objectives</a:t>
            </a:r>
          </a:p>
        </p:txBody>
      </p:sp>
      <p:sp>
        <p:nvSpPr>
          <p:cNvPr id="9220" name="Footer Placeholder 7"/>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3BD7578B-FDA5-49A9-927E-B5F79B796B65}" type="slidenum">
              <a:rPr lang="en-US"/>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Content Placeholder 3"/>
          <p:cNvSpPr>
            <a:spLocks noGrp="1"/>
          </p:cNvSpPr>
          <p:nvPr>
            <p:ph idx="1"/>
          </p:nvPr>
        </p:nvSpPr>
        <p:spPr/>
        <p:txBody>
          <a:bodyPr/>
          <a:lstStyle/>
          <a:p>
            <a:pPr>
              <a:spcBef>
                <a:spcPct val="100000"/>
              </a:spcBef>
            </a:pPr>
            <a:r>
              <a:rPr lang="en-US" dirty="0"/>
              <a:t>Job descriptions vary, but most include responsibilities like planning, scheduling, coordinating, and working with people to achieve project goals</a:t>
            </a:r>
          </a:p>
          <a:p>
            <a:pPr>
              <a:spcBef>
                <a:spcPct val="100000"/>
              </a:spcBef>
            </a:pPr>
            <a:r>
              <a:rPr lang="en-US" dirty="0"/>
              <a:t>Remember that 97% of successful projects were led by experienced project managers, who can often help influence success factors</a:t>
            </a:r>
          </a:p>
        </p:txBody>
      </p:sp>
      <p:sp>
        <p:nvSpPr>
          <p:cNvPr id="40962" name="Title 1"/>
          <p:cNvSpPr>
            <a:spLocks noGrp="1"/>
          </p:cNvSpPr>
          <p:nvPr>
            <p:ph type="title"/>
          </p:nvPr>
        </p:nvSpPr>
        <p:spPr/>
        <p:txBody>
          <a:bodyPr/>
          <a:lstStyle/>
          <a:p>
            <a:r>
              <a:rPr lang="en-US" dirty="0"/>
              <a:t>The Role of the Project Manager</a:t>
            </a:r>
          </a:p>
        </p:txBody>
      </p:sp>
      <p:sp>
        <p:nvSpPr>
          <p:cNvPr id="40963"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8BB5399D-7FF4-4603-99A0-4BD1F7EE85E4}" type="slidenum">
              <a:rPr lang="en-US"/>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457200" y="1452563"/>
            <a:ext cx="8229600" cy="4410075"/>
          </a:xfrm>
        </p:spPr>
        <p:txBody>
          <a:bodyPr/>
          <a:lstStyle/>
          <a:p>
            <a:r>
              <a:rPr lang="en-US" dirty="0"/>
              <a:t>The Project Management Body of Knowledge</a:t>
            </a:r>
          </a:p>
          <a:p>
            <a:r>
              <a:rPr lang="en-US" dirty="0"/>
              <a:t>Application area knowledge, standards, and regulations</a:t>
            </a:r>
          </a:p>
          <a:p>
            <a:r>
              <a:rPr lang="en-US" dirty="0"/>
              <a:t>Project environment knowledge</a:t>
            </a:r>
          </a:p>
          <a:p>
            <a:r>
              <a:rPr lang="en-US" dirty="0"/>
              <a:t>General management knowledge and skills</a:t>
            </a:r>
          </a:p>
          <a:p>
            <a:r>
              <a:rPr lang="en-US" dirty="0"/>
              <a:t>Soft skills or human relations skills</a:t>
            </a:r>
          </a:p>
          <a:p>
            <a:pPr>
              <a:lnSpc>
                <a:spcPct val="90000"/>
              </a:lnSpc>
              <a:buFont typeface="Symbol" pitchFamily="18" charset="2"/>
              <a:buNone/>
            </a:pPr>
            <a:endParaRPr lang="en-US" dirty="0"/>
          </a:p>
        </p:txBody>
      </p:sp>
      <p:sp>
        <p:nvSpPr>
          <p:cNvPr id="41986" name="Rectangle 2"/>
          <p:cNvSpPr>
            <a:spLocks noGrp="1" noChangeArrowheads="1"/>
          </p:cNvSpPr>
          <p:nvPr>
            <p:ph type="title"/>
          </p:nvPr>
        </p:nvSpPr>
        <p:spPr>
          <a:xfrm>
            <a:off x="533400" y="304800"/>
            <a:ext cx="8305800" cy="1143000"/>
          </a:xfrm>
        </p:spPr>
        <p:txBody>
          <a:bodyPr>
            <a:normAutofit fontScale="90000"/>
          </a:bodyPr>
          <a:lstStyle/>
          <a:p>
            <a:r>
              <a:rPr lang="en-US" dirty="0"/>
              <a:t>Suggested Skills for Project Managers</a:t>
            </a:r>
          </a:p>
        </p:txBody>
      </p:sp>
      <p:sp>
        <p:nvSpPr>
          <p:cNvPr id="41988"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FD36ECF7-8567-4808-B33A-1102952D5552}" type="slidenum">
              <a:rPr lang="en-US"/>
              <a:pPr>
                <a:defRPr/>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fontScale="90000"/>
          </a:bodyPr>
          <a:lstStyle/>
          <a:p>
            <a:r>
              <a:rPr lang="en-US" sz="3500" dirty="0"/>
              <a:t>Table 1-3 Ten Most Important Skills and Competencies for Project Managers</a:t>
            </a:r>
          </a:p>
        </p:txBody>
      </p:sp>
      <p:sp>
        <p:nvSpPr>
          <p:cNvPr id="43011"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buFontTx/>
              <a:buNone/>
            </a:pPr>
            <a:r>
              <a:rPr lang="en-US" dirty="0"/>
              <a:t>Information Technology Project Management, Seventh Edition</a:t>
            </a:r>
          </a:p>
        </p:txBody>
      </p:sp>
      <p:sp>
        <p:nvSpPr>
          <p:cNvPr id="5" name="Slide Number Placeholder 4"/>
          <p:cNvSpPr>
            <a:spLocks noGrp="1"/>
          </p:cNvSpPr>
          <p:nvPr>
            <p:ph type="sldNum" sz="quarter" idx="11"/>
          </p:nvPr>
        </p:nvSpPr>
        <p:spPr/>
        <p:txBody>
          <a:bodyPr/>
          <a:lstStyle/>
          <a:p>
            <a:pPr>
              <a:buFontTx/>
              <a:buNone/>
              <a:defRPr/>
            </a:pPr>
            <a:fld id="{1F201878-C638-47B4-9B50-A9EAB8702767}" type="slidenum">
              <a:rPr lang="en-US"/>
              <a:pPr>
                <a:buFontTx/>
                <a:buNone/>
                <a:defRPr/>
              </a:pPr>
              <a:t>22</a:t>
            </a:fld>
            <a:endParaRPr lang="en-US" dirty="0"/>
          </a:p>
        </p:txBody>
      </p:sp>
      <p:sp>
        <p:nvSpPr>
          <p:cNvPr id="43012" name="Rectangle 7"/>
          <p:cNvSpPr>
            <a:spLocks noChangeArrowheads="1"/>
          </p:cNvSpPr>
          <p:nvPr/>
        </p:nvSpPr>
        <p:spPr bwMode="auto">
          <a:xfrm>
            <a:off x="685800" y="1676400"/>
            <a:ext cx="6705600" cy="3748088"/>
          </a:xfrm>
          <a:prstGeom prst="rect">
            <a:avLst/>
          </a:prstGeom>
          <a:noFill/>
          <a:ln w="9525">
            <a:noFill/>
            <a:miter lim="800000"/>
            <a:headEnd/>
            <a:tailEnd/>
          </a:ln>
        </p:spPr>
        <p:txBody>
          <a:bodyPr>
            <a:spAutoFit/>
          </a:bodyPr>
          <a:lstStyle/>
          <a:p>
            <a:pPr>
              <a:lnSpc>
                <a:spcPct val="90000"/>
              </a:lnSpc>
              <a:spcBef>
                <a:spcPct val="20000"/>
              </a:spcBef>
            </a:pPr>
            <a:r>
              <a:rPr lang="en-US" dirty="0"/>
              <a:t>1. People skills</a:t>
            </a:r>
          </a:p>
          <a:p>
            <a:pPr>
              <a:lnSpc>
                <a:spcPct val="90000"/>
              </a:lnSpc>
              <a:spcBef>
                <a:spcPct val="20000"/>
              </a:spcBef>
            </a:pPr>
            <a:r>
              <a:rPr lang="en-US" dirty="0"/>
              <a:t>2. Leadership</a:t>
            </a:r>
          </a:p>
          <a:p>
            <a:pPr>
              <a:lnSpc>
                <a:spcPct val="90000"/>
              </a:lnSpc>
              <a:spcBef>
                <a:spcPct val="20000"/>
              </a:spcBef>
            </a:pPr>
            <a:r>
              <a:rPr lang="en-US" dirty="0"/>
              <a:t>3. Listening</a:t>
            </a:r>
          </a:p>
          <a:p>
            <a:pPr>
              <a:lnSpc>
                <a:spcPct val="90000"/>
              </a:lnSpc>
              <a:spcBef>
                <a:spcPct val="20000"/>
              </a:spcBef>
            </a:pPr>
            <a:r>
              <a:rPr lang="en-US" dirty="0"/>
              <a:t>4. Integrity, ethical behavior, consistent</a:t>
            </a:r>
          </a:p>
          <a:p>
            <a:pPr>
              <a:lnSpc>
                <a:spcPct val="90000"/>
              </a:lnSpc>
              <a:spcBef>
                <a:spcPct val="20000"/>
              </a:spcBef>
            </a:pPr>
            <a:r>
              <a:rPr lang="en-US" dirty="0"/>
              <a:t>5. Strong at building trust</a:t>
            </a:r>
          </a:p>
          <a:p>
            <a:pPr>
              <a:lnSpc>
                <a:spcPct val="90000"/>
              </a:lnSpc>
              <a:spcBef>
                <a:spcPct val="20000"/>
              </a:spcBef>
            </a:pPr>
            <a:r>
              <a:rPr lang="en-US" dirty="0"/>
              <a:t>6. Verbal communication</a:t>
            </a:r>
          </a:p>
          <a:p>
            <a:pPr>
              <a:lnSpc>
                <a:spcPct val="90000"/>
              </a:lnSpc>
              <a:spcBef>
                <a:spcPct val="20000"/>
              </a:spcBef>
            </a:pPr>
            <a:r>
              <a:rPr lang="en-US" dirty="0"/>
              <a:t>7. Strong at building teams</a:t>
            </a:r>
          </a:p>
          <a:p>
            <a:pPr>
              <a:lnSpc>
                <a:spcPct val="90000"/>
              </a:lnSpc>
              <a:spcBef>
                <a:spcPct val="20000"/>
              </a:spcBef>
            </a:pPr>
            <a:r>
              <a:rPr lang="en-US" dirty="0"/>
              <a:t>8. Conflict resolution, conflict management</a:t>
            </a:r>
          </a:p>
          <a:p>
            <a:pPr>
              <a:lnSpc>
                <a:spcPct val="90000"/>
              </a:lnSpc>
              <a:spcBef>
                <a:spcPct val="20000"/>
              </a:spcBef>
            </a:pPr>
            <a:r>
              <a:rPr lang="en-US" dirty="0"/>
              <a:t>9. Critical thinking, problem solving</a:t>
            </a:r>
          </a:p>
          <a:p>
            <a:pPr>
              <a:lnSpc>
                <a:spcPct val="90000"/>
              </a:lnSpc>
              <a:spcBef>
                <a:spcPct val="20000"/>
              </a:spcBef>
            </a:pPr>
            <a:r>
              <a:rPr lang="en-US" dirty="0"/>
              <a:t>10. Understands, balances priorities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Content Placeholder 6"/>
          <p:cNvSpPr>
            <a:spLocks noGrp="1"/>
          </p:cNvSpPr>
          <p:nvPr>
            <p:ph idx="1"/>
          </p:nvPr>
        </p:nvSpPr>
        <p:spPr/>
        <p:txBody>
          <a:bodyPr/>
          <a:lstStyle/>
          <a:p>
            <a:r>
              <a:rPr lang="en-US" sz="2400" dirty="0"/>
              <a:t>Large projects: Leadership, relevant prior experience, planning, people skills, verbal communication, and team-building skills were most important</a:t>
            </a:r>
          </a:p>
          <a:p>
            <a:r>
              <a:rPr lang="en-US" sz="2400" dirty="0"/>
              <a:t>High uncertainty projects: Risk management, expectation management, leadership, people skills, and planning skills were most important</a:t>
            </a:r>
          </a:p>
          <a:p>
            <a:r>
              <a:rPr lang="en-US" sz="2400" dirty="0"/>
              <a:t>Very novel projects: Leadership, people skills, having vision and goals, self confidence, expectations management, and listening skills were most important</a:t>
            </a:r>
          </a:p>
          <a:p>
            <a:endParaRPr lang="en-US" dirty="0"/>
          </a:p>
        </p:txBody>
      </p:sp>
      <p:sp>
        <p:nvSpPr>
          <p:cNvPr id="6" name="Title 5"/>
          <p:cNvSpPr>
            <a:spLocks noGrp="1"/>
          </p:cNvSpPr>
          <p:nvPr>
            <p:ph type="title"/>
          </p:nvPr>
        </p:nvSpPr>
        <p:spPr/>
        <p:txBody>
          <a:bodyPr>
            <a:normAutofit fontScale="90000"/>
          </a:bodyPr>
          <a:lstStyle/>
          <a:p>
            <a:pPr fontAlgn="auto">
              <a:spcAft>
                <a:spcPts val="0"/>
              </a:spcAft>
              <a:defRPr/>
            </a:pPr>
            <a:r>
              <a:rPr lang="en-US" dirty="0"/>
              <a:t>Different Skills Needed in Different Situations</a:t>
            </a:r>
          </a:p>
        </p:txBody>
      </p:sp>
      <p:sp>
        <p:nvSpPr>
          <p:cNvPr id="44035"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A34ED926-9658-4D81-B566-B142CB5DB71E}" type="slidenum">
              <a:rPr lang="en-US"/>
              <a:pPr>
                <a:defRPr/>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p:txBody>
          <a:bodyPr/>
          <a:lstStyle/>
          <a:p>
            <a:pPr>
              <a:spcBef>
                <a:spcPct val="55000"/>
              </a:spcBef>
            </a:pPr>
            <a:r>
              <a:rPr lang="en-US" dirty="0"/>
              <a:t>Effective project managers provide leadership by example</a:t>
            </a:r>
          </a:p>
          <a:p>
            <a:pPr>
              <a:spcBef>
                <a:spcPct val="55000"/>
              </a:spcBef>
            </a:pPr>
            <a:r>
              <a:rPr lang="en-US" dirty="0"/>
              <a:t>A </a:t>
            </a:r>
            <a:r>
              <a:rPr lang="en-US" b="1" dirty="0"/>
              <a:t>leader</a:t>
            </a:r>
            <a:r>
              <a:rPr lang="en-US" dirty="0"/>
              <a:t> focuses on long-term goals and big-picture objectives while inspiring people to reach those goals</a:t>
            </a:r>
          </a:p>
          <a:p>
            <a:pPr>
              <a:spcBef>
                <a:spcPct val="55000"/>
              </a:spcBef>
            </a:pPr>
            <a:r>
              <a:rPr lang="en-US" dirty="0"/>
              <a:t>A </a:t>
            </a:r>
            <a:r>
              <a:rPr lang="en-US" b="1" dirty="0"/>
              <a:t>manager</a:t>
            </a:r>
            <a:r>
              <a:rPr lang="en-US" dirty="0"/>
              <a:t> deals with the day-to-day details of meeting specific goals</a:t>
            </a:r>
          </a:p>
          <a:p>
            <a:pPr>
              <a:spcBef>
                <a:spcPct val="55000"/>
              </a:spcBef>
            </a:pPr>
            <a:r>
              <a:rPr lang="en-US" dirty="0"/>
              <a:t>Project managers often take on the role of both leader and manager</a:t>
            </a:r>
          </a:p>
        </p:txBody>
      </p:sp>
      <p:sp>
        <p:nvSpPr>
          <p:cNvPr id="45058" name="Rectangle 2"/>
          <p:cNvSpPr>
            <a:spLocks noGrp="1" noChangeArrowheads="1"/>
          </p:cNvSpPr>
          <p:nvPr>
            <p:ph type="title"/>
          </p:nvPr>
        </p:nvSpPr>
        <p:spPr/>
        <p:txBody>
          <a:bodyPr/>
          <a:lstStyle/>
          <a:p>
            <a:r>
              <a:rPr lang="en-US" dirty="0"/>
              <a:t>Importance of Leadership Skills</a:t>
            </a:r>
          </a:p>
        </p:txBody>
      </p:sp>
      <p:sp>
        <p:nvSpPr>
          <p:cNvPr id="45060"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DEC959A6-48E5-415C-84F8-E933F11A099D}" type="slidenum">
              <a:rPr lang="en-US"/>
              <a:pPr>
                <a:defRPr/>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Content Placeholder 3"/>
          <p:cNvSpPr>
            <a:spLocks noGrp="1"/>
          </p:cNvSpPr>
          <p:nvPr>
            <p:ph idx="1"/>
          </p:nvPr>
        </p:nvSpPr>
        <p:spPr/>
        <p:txBody>
          <a:bodyPr/>
          <a:lstStyle/>
          <a:p>
            <a:r>
              <a:rPr lang="en-US" dirty="0"/>
              <a:t>In a 2011 survey, IT executives listed the “nine hottest skills” they planned to hire for in 2012</a:t>
            </a:r>
          </a:p>
          <a:p>
            <a:r>
              <a:rPr lang="en-US" dirty="0"/>
              <a:t>Project management was second only to programming and application development</a:t>
            </a:r>
          </a:p>
        </p:txBody>
      </p:sp>
      <p:sp>
        <p:nvSpPr>
          <p:cNvPr id="46082" name="Title 1"/>
          <p:cNvSpPr>
            <a:spLocks noGrp="1"/>
          </p:cNvSpPr>
          <p:nvPr>
            <p:ph type="title"/>
          </p:nvPr>
        </p:nvSpPr>
        <p:spPr/>
        <p:txBody>
          <a:bodyPr/>
          <a:lstStyle/>
          <a:p>
            <a:r>
              <a:rPr lang="en-US" dirty="0"/>
              <a:t>Careers for IT Project Managers</a:t>
            </a:r>
          </a:p>
        </p:txBody>
      </p:sp>
      <p:sp>
        <p:nvSpPr>
          <p:cNvPr id="46083"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0DFA8B34-76AB-4EE8-919F-3AC6DDD25898}" type="slidenum">
              <a:rPr lang="en-US"/>
              <a:pPr>
                <a:defRPr/>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normAutofit/>
          </a:bodyPr>
          <a:lstStyle/>
          <a:p>
            <a:r>
              <a:rPr lang="en-US" dirty="0"/>
              <a:t>Table 1-4. Nine Hottest Skills*</a:t>
            </a:r>
          </a:p>
        </p:txBody>
      </p:sp>
      <p:sp>
        <p:nvSpPr>
          <p:cNvPr id="47107"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2B84603B-DDE4-4FBD-A7B8-BEDE3E1684B7}" type="slidenum">
              <a:rPr lang="en-US"/>
              <a:pPr>
                <a:defRPr/>
              </a:pPr>
              <a:t>26</a:t>
            </a:fld>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20624317"/>
              </p:ext>
            </p:extLst>
          </p:nvPr>
        </p:nvGraphicFramePr>
        <p:xfrm>
          <a:off x="457200" y="1295400"/>
          <a:ext cx="8458200" cy="4030856"/>
        </p:xfrm>
        <a:graphic>
          <a:graphicData uri="http://schemas.openxmlformats.org/drawingml/2006/table">
            <a:tbl>
              <a:tblPr>
                <a:tableStyleId>{5C22544A-7EE6-4342-B048-85BDC9FD1C3A}</a:tableStyleId>
              </a:tblPr>
              <a:tblGrid>
                <a:gridCol w="4419600">
                  <a:extLst>
                    <a:ext uri="{9D8B030D-6E8A-4147-A177-3AD203B41FA5}">
                      <a16:colId xmlns:a16="http://schemas.microsoft.com/office/drawing/2014/main" val="20000"/>
                    </a:ext>
                  </a:extLst>
                </a:gridCol>
                <a:gridCol w="68934">
                  <a:extLst>
                    <a:ext uri="{9D8B030D-6E8A-4147-A177-3AD203B41FA5}">
                      <a16:colId xmlns:a16="http://schemas.microsoft.com/office/drawing/2014/main" val="20001"/>
                    </a:ext>
                  </a:extLst>
                </a:gridCol>
                <a:gridCol w="1455066">
                  <a:extLst>
                    <a:ext uri="{9D8B030D-6E8A-4147-A177-3AD203B41FA5}">
                      <a16:colId xmlns:a16="http://schemas.microsoft.com/office/drawing/2014/main" val="20002"/>
                    </a:ext>
                  </a:extLst>
                </a:gridCol>
                <a:gridCol w="2514600">
                  <a:extLst>
                    <a:ext uri="{9D8B030D-6E8A-4147-A177-3AD203B41FA5}">
                      <a16:colId xmlns:a16="http://schemas.microsoft.com/office/drawing/2014/main" val="20003"/>
                    </a:ext>
                  </a:extLst>
                </a:gridCol>
              </a:tblGrid>
              <a:tr h="394561">
                <a:tc>
                  <a:txBody>
                    <a:bodyPr/>
                    <a:lstStyle/>
                    <a:p>
                      <a:pPr marL="0" marR="0">
                        <a:spcBef>
                          <a:spcPts val="0"/>
                        </a:spcBef>
                        <a:spcAft>
                          <a:spcPts val="340"/>
                        </a:spcAft>
                      </a:pPr>
                      <a:r>
                        <a:rPr lang="en-US" sz="2400" b="1" dirty="0">
                          <a:effectLst/>
                        </a:rPr>
                        <a:t>Skill</a:t>
                      </a:r>
                      <a:endParaRPr lang="en-US" sz="2000" b="1" dirty="0">
                        <a:effectLst/>
                        <a:latin typeface="Times New Roman"/>
                        <a:ea typeface="Times"/>
                        <a:cs typeface="Times New Roman"/>
                      </a:endParaRPr>
                    </a:p>
                  </a:txBody>
                  <a:tcPr marL="9525" marR="9525" marT="9525" marB="9525"/>
                </a:tc>
                <a:tc>
                  <a:txBody>
                    <a:bodyPr/>
                    <a:lstStyle/>
                    <a:p>
                      <a:pPr marL="0" marR="0">
                        <a:spcBef>
                          <a:spcPts val="0"/>
                        </a:spcBef>
                        <a:spcAft>
                          <a:spcPts val="0"/>
                        </a:spcAft>
                      </a:pPr>
                      <a:r>
                        <a:rPr lang="en-US" sz="800" b="1" dirty="0">
                          <a:effectLst/>
                        </a:rPr>
                        <a:t> </a:t>
                      </a:r>
                      <a:endParaRPr lang="en-US" sz="2000" b="1" dirty="0">
                        <a:effectLst/>
                        <a:latin typeface="Times"/>
                        <a:ea typeface="Times New Roman"/>
                        <a:cs typeface="Times New Roman"/>
                      </a:endParaRPr>
                    </a:p>
                  </a:txBody>
                  <a:tcPr marL="9525" marR="9525" marT="9525" marB="9525"/>
                </a:tc>
                <a:tc gridSpan="2">
                  <a:txBody>
                    <a:bodyPr/>
                    <a:lstStyle/>
                    <a:p>
                      <a:pPr marL="0" marR="0" algn="ctr">
                        <a:spcBef>
                          <a:spcPts val="0"/>
                        </a:spcBef>
                        <a:spcAft>
                          <a:spcPts val="340"/>
                        </a:spcAft>
                      </a:pPr>
                      <a:r>
                        <a:rPr lang="en-US" sz="2400" b="1" dirty="0">
                          <a:effectLst/>
                        </a:rPr>
                        <a:t>Percentage of</a:t>
                      </a:r>
                    </a:p>
                    <a:p>
                      <a:pPr marL="0" marR="0" algn="ctr">
                        <a:spcBef>
                          <a:spcPts val="0"/>
                        </a:spcBef>
                        <a:spcAft>
                          <a:spcPts val="340"/>
                        </a:spcAft>
                      </a:pPr>
                      <a:r>
                        <a:rPr lang="en-US" sz="2400" b="1" dirty="0">
                          <a:effectLst/>
                        </a:rPr>
                        <a:t> Respondents</a:t>
                      </a:r>
                      <a:endParaRPr lang="en-US" sz="2000" b="1" dirty="0">
                        <a:effectLst/>
                        <a:latin typeface="Times New Roman"/>
                        <a:ea typeface="Times"/>
                        <a:cs typeface="Times New Roman"/>
                      </a:endParaRPr>
                    </a:p>
                  </a:txBody>
                  <a:tcPr marL="9525" marR="9525" marT="9525" marB="9525"/>
                </a:tc>
                <a:tc hMerge="1">
                  <a:txBody>
                    <a:bodyPr/>
                    <a:lstStyle/>
                    <a:p>
                      <a:endParaRPr lang="en-US"/>
                    </a:p>
                  </a:txBody>
                  <a:tcPr/>
                </a:tc>
                <a:extLst>
                  <a:ext uri="{0D108BD9-81ED-4DB2-BD59-A6C34878D82A}">
                    <a16:rowId xmlns:a16="http://schemas.microsoft.com/office/drawing/2014/main" val="10000"/>
                  </a:ext>
                </a:extLst>
              </a:tr>
              <a:tr h="354330">
                <a:tc>
                  <a:txBody>
                    <a:bodyPr/>
                    <a:lstStyle/>
                    <a:p>
                      <a:pPr marL="0" marR="0">
                        <a:spcBef>
                          <a:spcPts val="0"/>
                        </a:spcBef>
                        <a:spcAft>
                          <a:spcPts val="340"/>
                        </a:spcAft>
                      </a:pPr>
                      <a:r>
                        <a:rPr lang="en-US" sz="1800" dirty="0">
                          <a:effectLst/>
                        </a:rPr>
                        <a:t>Programming and application development</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0"/>
                        </a:spcAft>
                      </a:pPr>
                      <a:r>
                        <a:rPr lang="en-US" sz="800" dirty="0">
                          <a:effectLst/>
                        </a:rPr>
                        <a:t> </a:t>
                      </a:r>
                      <a:endParaRPr lang="en-US" sz="2000" dirty="0">
                        <a:effectLst/>
                        <a:latin typeface="Times"/>
                        <a:ea typeface="Times New Roman"/>
                        <a:cs typeface="Times New Roman"/>
                      </a:endParaRPr>
                    </a:p>
                  </a:txBody>
                  <a:tcPr marL="9525" marR="9525" marT="9525" marB="9525"/>
                </a:tc>
                <a:tc>
                  <a:txBody>
                    <a:bodyPr/>
                    <a:lstStyle/>
                    <a:p>
                      <a:pPr marL="0" marR="0">
                        <a:spcBef>
                          <a:spcPts val="0"/>
                        </a:spcBef>
                        <a:spcAft>
                          <a:spcPts val="340"/>
                        </a:spcAft>
                      </a:pPr>
                      <a:r>
                        <a:rPr lang="en-US" sz="800" dirty="0">
                          <a:effectLst/>
                        </a:rPr>
                        <a:t> </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340"/>
                        </a:spcAft>
                      </a:pPr>
                      <a:r>
                        <a:rPr lang="en-US" sz="1800" dirty="0">
                          <a:effectLst/>
                        </a:rPr>
                        <a:t>60%</a:t>
                      </a:r>
                      <a:endParaRPr lang="en-US" sz="2000" dirty="0">
                        <a:effectLst/>
                        <a:latin typeface="Times New Roman"/>
                        <a:ea typeface="Times"/>
                        <a:cs typeface="Times New Roman"/>
                      </a:endParaRPr>
                    </a:p>
                  </a:txBody>
                  <a:tcPr marL="9525" marR="9525" marT="9525" marB="9525"/>
                </a:tc>
                <a:extLst>
                  <a:ext uri="{0D108BD9-81ED-4DB2-BD59-A6C34878D82A}">
                    <a16:rowId xmlns:a16="http://schemas.microsoft.com/office/drawing/2014/main" val="10001"/>
                  </a:ext>
                </a:extLst>
              </a:tr>
              <a:tr h="360982">
                <a:tc>
                  <a:txBody>
                    <a:bodyPr/>
                    <a:lstStyle/>
                    <a:p>
                      <a:pPr marL="0" marR="0">
                        <a:spcBef>
                          <a:spcPts val="0"/>
                        </a:spcBef>
                        <a:spcAft>
                          <a:spcPts val="340"/>
                        </a:spcAft>
                      </a:pPr>
                      <a:r>
                        <a:rPr lang="en-US" sz="1800" dirty="0">
                          <a:effectLst/>
                        </a:rPr>
                        <a:t>Project management</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0"/>
                        </a:spcAft>
                      </a:pPr>
                      <a:r>
                        <a:rPr lang="en-US" sz="800" dirty="0">
                          <a:effectLst/>
                        </a:rPr>
                        <a:t> </a:t>
                      </a:r>
                      <a:endParaRPr lang="en-US" sz="2000" dirty="0">
                        <a:effectLst/>
                        <a:latin typeface="Times"/>
                        <a:ea typeface="Times New Roman"/>
                        <a:cs typeface="Times New Roman"/>
                      </a:endParaRPr>
                    </a:p>
                  </a:txBody>
                  <a:tcPr marL="9525" marR="9525" marT="9525" marB="9525"/>
                </a:tc>
                <a:tc>
                  <a:txBody>
                    <a:bodyPr/>
                    <a:lstStyle/>
                    <a:p>
                      <a:pPr marL="0" marR="0">
                        <a:spcBef>
                          <a:spcPts val="0"/>
                        </a:spcBef>
                        <a:spcAft>
                          <a:spcPts val="340"/>
                        </a:spcAft>
                      </a:pPr>
                      <a:r>
                        <a:rPr lang="en-US" sz="800" dirty="0">
                          <a:effectLst/>
                        </a:rPr>
                        <a:t> </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340"/>
                        </a:spcAft>
                      </a:pPr>
                      <a:r>
                        <a:rPr lang="en-US" sz="1800" dirty="0">
                          <a:effectLst/>
                        </a:rPr>
                        <a:t>44%</a:t>
                      </a:r>
                      <a:endParaRPr lang="en-US" sz="2000" dirty="0">
                        <a:effectLst/>
                        <a:latin typeface="Times New Roman"/>
                        <a:ea typeface="Times"/>
                        <a:cs typeface="Times New Roman"/>
                      </a:endParaRPr>
                    </a:p>
                  </a:txBody>
                  <a:tcPr marL="9525" marR="9525" marT="9525" marB="9525"/>
                </a:tc>
                <a:extLst>
                  <a:ext uri="{0D108BD9-81ED-4DB2-BD59-A6C34878D82A}">
                    <a16:rowId xmlns:a16="http://schemas.microsoft.com/office/drawing/2014/main" val="10002"/>
                  </a:ext>
                </a:extLst>
              </a:tr>
              <a:tr h="360982">
                <a:tc>
                  <a:txBody>
                    <a:bodyPr/>
                    <a:lstStyle/>
                    <a:p>
                      <a:pPr marL="0" marR="0">
                        <a:spcBef>
                          <a:spcPts val="0"/>
                        </a:spcBef>
                        <a:spcAft>
                          <a:spcPts val="340"/>
                        </a:spcAft>
                      </a:pPr>
                      <a:r>
                        <a:rPr lang="en-US" sz="1800" dirty="0">
                          <a:effectLst/>
                        </a:rPr>
                        <a:t>Help desk/technical support</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0"/>
                        </a:spcAft>
                      </a:pPr>
                      <a:r>
                        <a:rPr lang="en-US" sz="800" dirty="0">
                          <a:effectLst/>
                        </a:rPr>
                        <a:t> </a:t>
                      </a:r>
                      <a:endParaRPr lang="en-US" sz="2000" dirty="0">
                        <a:effectLst/>
                        <a:latin typeface="Times"/>
                        <a:ea typeface="Times New Roman"/>
                        <a:cs typeface="Times New Roman"/>
                      </a:endParaRPr>
                    </a:p>
                  </a:txBody>
                  <a:tcPr marL="9525" marR="9525" marT="9525" marB="9525"/>
                </a:tc>
                <a:tc>
                  <a:txBody>
                    <a:bodyPr/>
                    <a:lstStyle/>
                    <a:p>
                      <a:pPr marL="0" marR="0">
                        <a:spcBef>
                          <a:spcPts val="0"/>
                        </a:spcBef>
                        <a:spcAft>
                          <a:spcPts val="340"/>
                        </a:spcAft>
                      </a:pPr>
                      <a:r>
                        <a:rPr lang="en-US" sz="800" dirty="0">
                          <a:effectLst/>
                        </a:rPr>
                        <a:t> </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340"/>
                        </a:spcAft>
                      </a:pPr>
                      <a:r>
                        <a:rPr lang="en-US" sz="1800" dirty="0">
                          <a:effectLst/>
                        </a:rPr>
                        <a:t>35%</a:t>
                      </a:r>
                      <a:endParaRPr lang="en-US" sz="2000" dirty="0">
                        <a:effectLst/>
                        <a:latin typeface="Times New Roman"/>
                        <a:ea typeface="Times"/>
                        <a:cs typeface="Times New Roman"/>
                      </a:endParaRPr>
                    </a:p>
                  </a:txBody>
                  <a:tcPr marL="9525" marR="9525" marT="9525" marB="9525"/>
                </a:tc>
                <a:extLst>
                  <a:ext uri="{0D108BD9-81ED-4DB2-BD59-A6C34878D82A}">
                    <a16:rowId xmlns:a16="http://schemas.microsoft.com/office/drawing/2014/main" val="10003"/>
                  </a:ext>
                </a:extLst>
              </a:tr>
              <a:tr h="360982">
                <a:tc>
                  <a:txBody>
                    <a:bodyPr/>
                    <a:lstStyle/>
                    <a:p>
                      <a:pPr marL="0" marR="0">
                        <a:spcBef>
                          <a:spcPts val="0"/>
                        </a:spcBef>
                        <a:spcAft>
                          <a:spcPts val="340"/>
                        </a:spcAft>
                      </a:pPr>
                      <a:r>
                        <a:rPr lang="en-US" sz="1800" dirty="0">
                          <a:effectLst/>
                        </a:rPr>
                        <a:t>Networking</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0"/>
                        </a:spcAft>
                      </a:pPr>
                      <a:r>
                        <a:rPr lang="en-US" sz="800" dirty="0">
                          <a:effectLst/>
                        </a:rPr>
                        <a:t> </a:t>
                      </a:r>
                      <a:endParaRPr lang="en-US" sz="2000" dirty="0">
                        <a:effectLst/>
                        <a:latin typeface="Times"/>
                        <a:ea typeface="Times New Roman"/>
                        <a:cs typeface="Times New Roman"/>
                      </a:endParaRPr>
                    </a:p>
                  </a:txBody>
                  <a:tcPr marL="9525" marR="9525" marT="9525" marB="9525"/>
                </a:tc>
                <a:tc>
                  <a:txBody>
                    <a:bodyPr/>
                    <a:lstStyle/>
                    <a:p>
                      <a:pPr marL="0" marR="0">
                        <a:spcBef>
                          <a:spcPts val="0"/>
                        </a:spcBef>
                        <a:spcAft>
                          <a:spcPts val="340"/>
                        </a:spcAft>
                      </a:pPr>
                      <a:r>
                        <a:rPr lang="en-US" sz="800" dirty="0">
                          <a:effectLst/>
                        </a:rPr>
                        <a:t> </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340"/>
                        </a:spcAft>
                      </a:pPr>
                      <a:r>
                        <a:rPr lang="en-US" sz="1800" dirty="0">
                          <a:effectLst/>
                        </a:rPr>
                        <a:t>35%</a:t>
                      </a:r>
                      <a:endParaRPr lang="en-US" sz="2000" dirty="0">
                        <a:effectLst/>
                        <a:latin typeface="Times New Roman"/>
                        <a:ea typeface="Times"/>
                        <a:cs typeface="Times New Roman"/>
                      </a:endParaRPr>
                    </a:p>
                  </a:txBody>
                  <a:tcPr marL="9525" marR="9525" marT="9525" marB="9525"/>
                </a:tc>
                <a:extLst>
                  <a:ext uri="{0D108BD9-81ED-4DB2-BD59-A6C34878D82A}">
                    <a16:rowId xmlns:a16="http://schemas.microsoft.com/office/drawing/2014/main" val="10004"/>
                  </a:ext>
                </a:extLst>
              </a:tr>
              <a:tr h="360982">
                <a:tc>
                  <a:txBody>
                    <a:bodyPr/>
                    <a:lstStyle/>
                    <a:p>
                      <a:pPr marL="0" marR="0">
                        <a:spcBef>
                          <a:spcPts val="0"/>
                        </a:spcBef>
                        <a:spcAft>
                          <a:spcPts val="340"/>
                        </a:spcAft>
                      </a:pPr>
                      <a:r>
                        <a:rPr lang="en-US" sz="1800" dirty="0">
                          <a:effectLst/>
                        </a:rPr>
                        <a:t>Business intelligence</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0"/>
                        </a:spcAft>
                      </a:pPr>
                      <a:r>
                        <a:rPr lang="en-US" sz="800" dirty="0">
                          <a:effectLst/>
                        </a:rPr>
                        <a:t> </a:t>
                      </a:r>
                      <a:endParaRPr lang="en-US" sz="2000" dirty="0">
                        <a:effectLst/>
                        <a:latin typeface="Times"/>
                        <a:ea typeface="Times New Roman"/>
                        <a:cs typeface="Times New Roman"/>
                      </a:endParaRPr>
                    </a:p>
                  </a:txBody>
                  <a:tcPr marL="9525" marR="9525" marT="9525" marB="9525"/>
                </a:tc>
                <a:tc>
                  <a:txBody>
                    <a:bodyPr/>
                    <a:lstStyle/>
                    <a:p>
                      <a:pPr marL="0" marR="0">
                        <a:spcBef>
                          <a:spcPts val="0"/>
                        </a:spcBef>
                        <a:spcAft>
                          <a:spcPts val="340"/>
                        </a:spcAft>
                      </a:pPr>
                      <a:r>
                        <a:rPr lang="en-US" sz="800" dirty="0">
                          <a:effectLst/>
                        </a:rPr>
                        <a:t> </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340"/>
                        </a:spcAft>
                      </a:pPr>
                      <a:r>
                        <a:rPr lang="en-US" sz="1800" dirty="0">
                          <a:effectLst/>
                        </a:rPr>
                        <a:t>23%</a:t>
                      </a:r>
                      <a:endParaRPr lang="en-US" sz="2000" dirty="0">
                        <a:effectLst/>
                        <a:latin typeface="Times New Roman"/>
                        <a:ea typeface="Times"/>
                        <a:cs typeface="Times New Roman"/>
                      </a:endParaRPr>
                    </a:p>
                  </a:txBody>
                  <a:tcPr marL="9525" marR="9525" marT="9525" marB="9525"/>
                </a:tc>
                <a:extLst>
                  <a:ext uri="{0D108BD9-81ED-4DB2-BD59-A6C34878D82A}">
                    <a16:rowId xmlns:a16="http://schemas.microsoft.com/office/drawing/2014/main" val="10005"/>
                  </a:ext>
                </a:extLst>
              </a:tr>
              <a:tr h="360982">
                <a:tc>
                  <a:txBody>
                    <a:bodyPr/>
                    <a:lstStyle/>
                    <a:p>
                      <a:pPr marL="0" marR="0">
                        <a:spcBef>
                          <a:spcPts val="0"/>
                        </a:spcBef>
                        <a:spcAft>
                          <a:spcPts val="340"/>
                        </a:spcAft>
                      </a:pPr>
                      <a:r>
                        <a:rPr lang="en-US" sz="1800" dirty="0">
                          <a:effectLst/>
                        </a:rPr>
                        <a:t>Data center</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0"/>
                        </a:spcAft>
                      </a:pPr>
                      <a:r>
                        <a:rPr lang="en-US" sz="800" dirty="0">
                          <a:effectLst/>
                        </a:rPr>
                        <a:t> </a:t>
                      </a:r>
                      <a:endParaRPr lang="en-US" sz="2000" dirty="0">
                        <a:effectLst/>
                        <a:latin typeface="Times"/>
                        <a:ea typeface="Times New Roman"/>
                        <a:cs typeface="Times New Roman"/>
                      </a:endParaRPr>
                    </a:p>
                  </a:txBody>
                  <a:tcPr marL="9525" marR="9525" marT="9525" marB="9525"/>
                </a:tc>
                <a:tc>
                  <a:txBody>
                    <a:bodyPr/>
                    <a:lstStyle/>
                    <a:p>
                      <a:pPr marL="0" marR="0">
                        <a:spcBef>
                          <a:spcPts val="0"/>
                        </a:spcBef>
                        <a:spcAft>
                          <a:spcPts val="340"/>
                        </a:spcAft>
                      </a:pPr>
                      <a:r>
                        <a:rPr lang="en-US" sz="800" dirty="0">
                          <a:effectLst/>
                        </a:rPr>
                        <a:t> </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340"/>
                        </a:spcAft>
                      </a:pPr>
                      <a:r>
                        <a:rPr lang="en-US" sz="1800" dirty="0">
                          <a:effectLst/>
                        </a:rPr>
                        <a:t>18%</a:t>
                      </a:r>
                      <a:endParaRPr lang="en-US" sz="2000" dirty="0">
                        <a:effectLst/>
                        <a:latin typeface="Times New Roman"/>
                        <a:ea typeface="Times"/>
                        <a:cs typeface="Times New Roman"/>
                      </a:endParaRPr>
                    </a:p>
                  </a:txBody>
                  <a:tcPr marL="9525" marR="9525" marT="9525" marB="9525"/>
                </a:tc>
                <a:extLst>
                  <a:ext uri="{0D108BD9-81ED-4DB2-BD59-A6C34878D82A}">
                    <a16:rowId xmlns:a16="http://schemas.microsoft.com/office/drawing/2014/main" val="10006"/>
                  </a:ext>
                </a:extLst>
              </a:tr>
              <a:tr h="360982">
                <a:tc>
                  <a:txBody>
                    <a:bodyPr/>
                    <a:lstStyle/>
                    <a:p>
                      <a:pPr marL="0" marR="0">
                        <a:spcBef>
                          <a:spcPts val="0"/>
                        </a:spcBef>
                        <a:spcAft>
                          <a:spcPts val="340"/>
                        </a:spcAft>
                      </a:pPr>
                      <a:r>
                        <a:rPr lang="en-US" sz="1800" dirty="0">
                          <a:effectLst/>
                        </a:rPr>
                        <a:t>Web 2.0</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0"/>
                        </a:spcAft>
                      </a:pPr>
                      <a:r>
                        <a:rPr lang="en-US" sz="800" dirty="0">
                          <a:effectLst/>
                        </a:rPr>
                        <a:t> </a:t>
                      </a:r>
                      <a:endParaRPr lang="en-US" sz="2000" dirty="0">
                        <a:effectLst/>
                        <a:latin typeface="Times"/>
                        <a:ea typeface="Times New Roman"/>
                        <a:cs typeface="Times New Roman"/>
                      </a:endParaRPr>
                    </a:p>
                  </a:txBody>
                  <a:tcPr marL="9525" marR="9525" marT="9525" marB="9525"/>
                </a:tc>
                <a:tc>
                  <a:txBody>
                    <a:bodyPr/>
                    <a:lstStyle/>
                    <a:p>
                      <a:pPr marL="0" marR="0">
                        <a:spcBef>
                          <a:spcPts val="0"/>
                        </a:spcBef>
                        <a:spcAft>
                          <a:spcPts val="340"/>
                        </a:spcAft>
                      </a:pPr>
                      <a:r>
                        <a:rPr lang="en-US" sz="800" dirty="0">
                          <a:effectLst/>
                        </a:rPr>
                        <a:t> </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340"/>
                        </a:spcAft>
                      </a:pPr>
                      <a:r>
                        <a:rPr lang="en-US" sz="1800" dirty="0">
                          <a:effectLst/>
                        </a:rPr>
                        <a:t>18%</a:t>
                      </a:r>
                      <a:endParaRPr lang="en-US" sz="2000" dirty="0">
                        <a:effectLst/>
                        <a:latin typeface="Times New Roman"/>
                        <a:ea typeface="Times"/>
                        <a:cs typeface="Times New Roman"/>
                      </a:endParaRPr>
                    </a:p>
                  </a:txBody>
                  <a:tcPr marL="9525" marR="9525" marT="9525" marB="9525"/>
                </a:tc>
                <a:extLst>
                  <a:ext uri="{0D108BD9-81ED-4DB2-BD59-A6C34878D82A}">
                    <a16:rowId xmlns:a16="http://schemas.microsoft.com/office/drawing/2014/main" val="10007"/>
                  </a:ext>
                </a:extLst>
              </a:tr>
              <a:tr h="360982">
                <a:tc>
                  <a:txBody>
                    <a:bodyPr/>
                    <a:lstStyle/>
                    <a:p>
                      <a:pPr marL="0" marR="0">
                        <a:spcBef>
                          <a:spcPts val="0"/>
                        </a:spcBef>
                        <a:spcAft>
                          <a:spcPts val="340"/>
                        </a:spcAft>
                      </a:pPr>
                      <a:r>
                        <a:rPr lang="en-US" sz="1800" dirty="0">
                          <a:effectLst/>
                        </a:rPr>
                        <a:t>Security</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0"/>
                        </a:spcAft>
                      </a:pPr>
                      <a:r>
                        <a:rPr lang="en-US" sz="800" dirty="0">
                          <a:effectLst/>
                        </a:rPr>
                        <a:t> </a:t>
                      </a:r>
                      <a:endParaRPr lang="en-US" sz="2000" dirty="0">
                        <a:effectLst/>
                        <a:latin typeface="Times"/>
                        <a:ea typeface="Times New Roman"/>
                        <a:cs typeface="Times New Roman"/>
                      </a:endParaRPr>
                    </a:p>
                  </a:txBody>
                  <a:tcPr marL="9525" marR="9525" marT="9525" marB="9525"/>
                </a:tc>
                <a:tc>
                  <a:txBody>
                    <a:bodyPr/>
                    <a:lstStyle/>
                    <a:p>
                      <a:pPr marL="0" marR="0">
                        <a:spcBef>
                          <a:spcPts val="0"/>
                        </a:spcBef>
                        <a:spcAft>
                          <a:spcPts val="340"/>
                        </a:spcAft>
                      </a:pPr>
                      <a:r>
                        <a:rPr lang="en-US" sz="800" dirty="0">
                          <a:effectLst/>
                        </a:rPr>
                        <a:t> </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340"/>
                        </a:spcAft>
                      </a:pPr>
                      <a:r>
                        <a:rPr lang="en-US" sz="1800" dirty="0">
                          <a:effectLst/>
                        </a:rPr>
                        <a:t>17%</a:t>
                      </a:r>
                      <a:endParaRPr lang="en-US" sz="2000" dirty="0">
                        <a:effectLst/>
                        <a:latin typeface="Times New Roman"/>
                        <a:ea typeface="Times"/>
                        <a:cs typeface="Times New Roman"/>
                      </a:endParaRPr>
                    </a:p>
                  </a:txBody>
                  <a:tcPr marL="9525" marR="9525" marT="9525" marB="9525"/>
                </a:tc>
                <a:extLst>
                  <a:ext uri="{0D108BD9-81ED-4DB2-BD59-A6C34878D82A}">
                    <a16:rowId xmlns:a16="http://schemas.microsoft.com/office/drawing/2014/main" val="10008"/>
                  </a:ext>
                </a:extLst>
              </a:tr>
              <a:tr h="360982">
                <a:tc>
                  <a:txBody>
                    <a:bodyPr/>
                    <a:lstStyle/>
                    <a:p>
                      <a:pPr marL="0" marR="0">
                        <a:spcBef>
                          <a:spcPts val="0"/>
                        </a:spcBef>
                        <a:spcAft>
                          <a:spcPts val="340"/>
                        </a:spcAft>
                      </a:pPr>
                      <a:r>
                        <a:rPr lang="en-US" sz="1800" dirty="0">
                          <a:effectLst/>
                        </a:rPr>
                        <a:t>Telecommunications</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0"/>
                        </a:spcAft>
                      </a:pPr>
                      <a:r>
                        <a:rPr lang="en-US" sz="800" dirty="0">
                          <a:effectLst/>
                        </a:rPr>
                        <a:t> </a:t>
                      </a:r>
                      <a:endParaRPr lang="en-US" sz="2000" dirty="0">
                        <a:effectLst/>
                        <a:latin typeface="Times"/>
                        <a:ea typeface="Times New Roman"/>
                        <a:cs typeface="Times New Roman"/>
                      </a:endParaRPr>
                    </a:p>
                  </a:txBody>
                  <a:tcPr marL="9525" marR="9525" marT="9525" marB="9525"/>
                </a:tc>
                <a:tc>
                  <a:txBody>
                    <a:bodyPr/>
                    <a:lstStyle/>
                    <a:p>
                      <a:pPr marL="0" marR="0">
                        <a:spcBef>
                          <a:spcPts val="0"/>
                        </a:spcBef>
                        <a:spcAft>
                          <a:spcPts val="340"/>
                        </a:spcAft>
                      </a:pPr>
                      <a:r>
                        <a:rPr lang="en-US" sz="800" dirty="0">
                          <a:effectLst/>
                        </a:rPr>
                        <a:t> </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340"/>
                        </a:spcAft>
                      </a:pPr>
                      <a:r>
                        <a:rPr lang="en-US" sz="1800" dirty="0">
                          <a:effectLst/>
                        </a:rPr>
                        <a:t>  9%</a:t>
                      </a:r>
                      <a:endParaRPr lang="en-US" sz="2000" dirty="0">
                        <a:effectLst/>
                        <a:latin typeface="Times New Roman"/>
                        <a:ea typeface="Times"/>
                        <a:cs typeface="Times New Roman"/>
                      </a:endParaRPr>
                    </a:p>
                  </a:txBody>
                  <a:tcPr marL="9525" marR="9525" marT="9525" marB="9525"/>
                </a:tc>
                <a:extLst>
                  <a:ext uri="{0D108BD9-81ED-4DB2-BD59-A6C34878D82A}">
                    <a16:rowId xmlns:a16="http://schemas.microsoft.com/office/drawing/2014/main" val="10009"/>
                  </a:ext>
                </a:extLst>
              </a:tr>
            </a:tbl>
          </a:graphicData>
        </a:graphic>
      </p:graphicFrame>
      <p:sp>
        <p:nvSpPr>
          <p:cNvPr id="7" name="TextBox 6"/>
          <p:cNvSpPr txBox="1"/>
          <p:nvPr/>
        </p:nvSpPr>
        <p:spPr>
          <a:xfrm>
            <a:off x="2362200" y="5638800"/>
            <a:ext cx="5525615" cy="769441"/>
          </a:xfrm>
          <a:prstGeom prst="rect">
            <a:avLst/>
          </a:prstGeom>
          <a:noFill/>
        </p:spPr>
        <p:txBody>
          <a:bodyPr wrap="none" rtlCol="0">
            <a:spAutoFit/>
          </a:bodyPr>
          <a:lstStyle/>
          <a:p>
            <a:r>
              <a:rPr lang="en-US" dirty="0"/>
              <a:t>*Source: Rick Saia, “9 Hot IT Skills for 2012,”</a:t>
            </a:r>
          </a:p>
          <a:p>
            <a:r>
              <a:rPr lang="en-US" dirty="0"/>
              <a:t> Computerworld, September 26, 2011.</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Content Placeholder 3"/>
          <p:cNvSpPr>
            <a:spLocks noGrp="1"/>
          </p:cNvSpPr>
          <p:nvPr>
            <p:ph idx="1"/>
          </p:nvPr>
        </p:nvSpPr>
        <p:spPr/>
        <p:txBody>
          <a:bodyPr/>
          <a:lstStyle/>
          <a:p>
            <a:r>
              <a:rPr lang="en-US" dirty="0"/>
              <a:t>The profession of project management is growing at a very rapid pace</a:t>
            </a:r>
          </a:p>
          <a:p>
            <a:r>
              <a:rPr lang="en-US" dirty="0"/>
              <a:t>It is helpful to understand the history of the field,  the role of professional societies like the Project Management Institute, and the growth in project management software</a:t>
            </a:r>
          </a:p>
        </p:txBody>
      </p:sp>
      <p:sp>
        <p:nvSpPr>
          <p:cNvPr id="48130" name="Title 1"/>
          <p:cNvSpPr>
            <a:spLocks noGrp="1"/>
          </p:cNvSpPr>
          <p:nvPr>
            <p:ph type="title"/>
          </p:nvPr>
        </p:nvSpPr>
        <p:spPr/>
        <p:txBody>
          <a:bodyPr>
            <a:normAutofit fontScale="90000"/>
          </a:bodyPr>
          <a:lstStyle/>
          <a:p>
            <a:r>
              <a:rPr lang="en-US" dirty="0"/>
              <a:t>The Project Management Profession</a:t>
            </a:r>
          </a:p>
        </p:txBody>
      </p:sp>
      <p:sp>
        <p:nvSpPr>
          <p:cNvPr id="48131"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FDE510E2-3781-4D46-AF2A-406AF0091381}" type="slidenum">
              <a:rPr lang="en-US"/>
              <a:pPr>
                <a:defRPr/>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Rectangle 6"/>
          <p:cNvSpPr>
            <a:spLocks noGrp="1" noChangeArrowheads="1"/>
          </p:cNvSpPr>
          <p:nvPr>
            <p:ph idx="1"/>
          </p:nvPr>
        </p:nvSpPr>
        <p:spPr>
          <a:xfrm>
            <a:off x="533400" y="1447800"/>
            <a:ext cx="8077200" cy="4800600"/>
          </a:xfrm>
        </p:spPr>
        <p:txBody>
          <a:bodyPr lIns="90488" tIns="44450" rIns="90488" bIns="44450">
            <a:normAutofit fontScale="92500" lnSpcReduction="20000"/>
          </a:bodyPr>
          <a:lstStyle/>
          <a:p>
            <a:pPr marL="274320" indent="-274320" fontAlgn="auto">
              <a:spcBef>
                <a:spcPts val="580"/>
              </a:spcBef>
              <a:spcAft>
                <a:spcPts val="0"/>
              </a:spcAft>
              <a:defRPr/>
            </a:pPr>
            <a:r>
              <a:rPr lang="en-US" dirty="0"/>
              <a:t>The Project Management Institute (PMI) is an international professional society for project managers founded in 1969</a:t>
            </a:r>
          </a:p>
          <a:p>
            <a:pPr marL="274320" indent="-274320" fontAlgn="auto">
              <a:spcBef>
                <a:spcPts val="580"/>
              </a:spcBef>
              <a:spcAft>
                <a:spcPts val="0"/>
              </a:spcAft>
              <a:defRPr/>
            </a:pPr>
            <a:r>
              <a:rPr lang="en-US" dirty="0"/>
              <a:t>PMI has continued to attract and retain members, reporting more than 380,000 members worldwide by 2012</a:t>
            </a:r>
          </a:p>
          <a:p>
            <a:pPr marL="274320" indent="-274320" fontAlgn="auto">
              <a:spcBef>
                <a:spcPts val="580"/>
              </a:spcBef>
              <a:spcAft>
                <a:spcPts val="0"/>
              </a:spcAft>
              <a:defRPr/>
            </a:pPr>
            <a:r>
              <a:rPr lang="en-US" dirty="0"/>
              <a:t>There are communities of practices in many areas, like information systems, financial services, and health care</a:t>
            </a:r>
          </a:p>
          <a:p>
            <a:pPr marL="274320" indent="-274320" fontAlgn="auto">
              <a:spcBef>
                <a:spcPts val="580"/>
              </a:spcBef>
              <a:spcAft>
                <a:spcPts val="0"/>
              </a:spcAft>
              <a:defRPr/>
            </a:pPr>
            <a:r>
              <a:rPr lang="en-US" dirty="0"/>
              <a:t>Project management research and certification programs continue to grow</a:t>
            </a:r>
          </a:p>
          <a:p>
            <a:pPr marL="274320" indent="-274320" fontAlgn="auto">
              <a:spcBef>
                <a:spcPts val="580"/>
              </a:spcBef>
              <a:spcAft>
                <a:spcPts val="0"/>
              </a:spcAft>
              <a:defRPr/>
            </a:pPr>
            <a:r>
              <a:rPr lang="en-US" dirty="0"/>
              <a:t>Students can join PMI at a reduced fee and earn the Certified Associate in Project Management (CAPM) certification(see </a:t>
            </a:r>
            <a:r>
              <a:rPr lang="en-US" dirty="0">
                <a:hlinkClick r:id="rId2"/>
              </a:rPr>
              <a:t>www.pmi.org</a:t>
            </a:r>
            <a:r>
              <a:rPr lang="en-US" dirty="0"/>
              <a:t> for details)</a:t>
            </a:r>
          </a:p>
        </p:txBody>
      </p:sp>
      <p:sp>
        <p:nvSpPr>
          <p:cNvPr id="52226" name="Rectangle 5"/>
          <p:cNvSpPr>
            <a:spLocks noGrp="1" noChangeArrowheads="1"/>
          </p:cNvSpPr>
          <p:nvPr>
            <p:ph type="title"/>
          </p:nvPr>
        </p:nvSpPr>
        <p:spPr>
          <a:xfrm>
            <a:off x="531813" y="304800"/>
            <a:ext cx="8307387" cy="762000"/>
          </a:xfrm>
        </p:spPr>
        <p:txBody>
          <a:bodyPr lIns="90488" tIns="44450" rIns="90488" bIns="44450">
            <a:normAutofit fontScale="90000"/>
          </a:bodyPr>
          <a:lstStyle/>
          <a:p>
            <a:r>
              <a:rPr lang="en-US" dirty="0"/>
              <a:t>The Project Management Institute</a:t>
            </a:r>
          </a:p>
        </p:txBody>
      </p:sp>
      <p:sp>
        <p:nvSpPr>
          <p:cNvPr id="52231" name="Footer Placeholder 8"/>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a:t>Information Technology Project Management, Seventh Edition</a:t>
            </a:r>
          </a:p>
        </p:txBody>
      </p:sp>
      <p:sp>
        <p:nvSpPr>
          <p:cNvPr id="8" name="Slide Number Placeholder 7"/>
          <p:cNvSpPr>
            <a:spLocks noGrp="1"/>
          </p:cNvSpPr>
          <p:nvPr>
            <p:ph type="sldNum" sz="quarter" idx="11"/>
          </p:nvPr>
        </p:nvSpPr>
        <p:spPr/>
        <p:txBody>
          <a:bodyPr/>
          <a:lstStyle/>
          <a:p>
            <a:pPr>
              <a:defRPr/>
            </a:pPr>
            <a:fld id="{CBCD01B3-F06C-4208-B1A9-3C01528555EF}" type="slidenum">
              <a:rPr lang="en-US"/>
              <a:pPr>
                <a:defRPr/>
              </a:pPr>
              <a:t>28</a:t>
            </a:fld>
            <a:endParaRPr lang="en-US" dirty="0"/>
          </a:p>
        </p:txBody>
      </p:sp>
      <p:sp>
        <p:nvSpPr>
          <p:cNvPr id="52228"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pPr>
              <a:lnSpc>
                <a:spcPct val="90000"/>
              </a:lnSpc>
              <a:spcBef>
                <a:spcPct val="20000"/>
              </a:spcBef>
              <a:buFontTx/>
              <a:buChar char="•"/>
            </a:pPr>
            <a:endParaRPr lang="en-US" dirty="0"/>
          </a:p>
        </p:txBody>
      </p:sp>
      <p:sp>
        <p:nvSpPr>
          <p:cNvPr id="52229"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pPr>
              <a:lnSpc>
                <a:spcPct val="90000"/>
              </a:lnSpc>
              <a:spcBef>
                <a:spcPct val="20000"/>
              </a:spcBef>
              <a:buFontTx/>
              <a:buChar char="•"/>
            </a:pPr>
            <a:endParaRPr lang="en-US" dirty="0"/>
          </a:p>
        </p:txBody>
      </p:sp>
      <p:sp>
        <p:nvSpPr>
          <p:cNvPr id="52230" name="Rectangle 4"/>
          <p:cNvSpPr>
            <a:spLocks noChangeArrowheads="1"/>
          </p:cNvSpPr>
          <p:nvPr/>
        </p:nvSpPr>
        <p:spPr bwMode="auto">
          <a:xfrm>
            <a:off x="5334000" y="1981200"/>
            <a:ext cx="3810000" cy="4114800"/>
          </a:xfrm>
          <a:prstGeom prst="rect">
            <a:avLst/>
          </a:prstGeom>
          <a:noFill/>
          <a:ln w="12700">
            <a:noFill/>
            <a:miter lim="800000"/>
            <a:headEnd/>
            <a:tailEnd/>
          </a:ln>
        </p:spPr>
        <p:txBody>
          <a:bodyPr wrap="none" anchor="ctr"/>
          <a:lstStyle/>
          <a:p>
            <a:pPr>
              <a:lnSpc>
                <a:spcPct val="90000"/>
              </a:lnSpc>
              <a:spcBef>
                <a:spcPct val="20000"/>
              </a:spcBef>
              <a:buFontTx/>
              <a:buChar char="•"/>
            </a:pPr>
            <a:endParaRPr 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p:txBody>
          <a:bodyPr/>
          <a:lstStyle/>
          <a:p>
            <a:r>
              <a:rPr lang="en-US" dirty="0"/>
              <a:t>PMI provides certification as a </a:t>
            </a:r>
            <a:r>
              <a:rPr lang="en-US" b="1" dirty="0"/>
              <a:t>Project Management Professional</a:t>
            </a:r>
            <a:r>
              <a:rPr lang="en-US" dirty="0"/>
              <a:t> (</a:t>
            </a:r>
            <a:r>
              <a:rPr lang="en-US" b="1" dirty="0"/>
              <a:t>PMP</a:t>
            </a:r>
            <a:r>
              <a:rPr lang="en-US" dirty="0"/>
              <a:t>)</a:t>
            </a:r>
          </a:p>
          <a:p>
            <a:r>
              <a:rPr lang="en-US" dirty="0"/>
              <a:t>A PMP has documented sufficient project experience, agreed to follow a code of ethics, and passed the PMP exam</a:t>
            </a:r>
          </a:p>
          <a:p>
            <a:r>
              <a:rPr lang="en-US" dirty="0"/>
              <a:t>The number of people earning PMP certification is increasing quickly</a:t>
            </a:r>
          </a:p>
          <a:p>
            <a:r>
              <a:rPr lang="en-US" dirty="0"/>
              <a:t>PMI and other organizations offer additional certification programs (see Appendix B)</a:t>
            </a:r>
          </a:p>
          <a:p>
            <a:pPr>
              <a:lnSpc>
                <a:spcPct val="90000"/>
              </a:lnSpc>
            </a:pPr>
            <a:endParaRPr lang="en-US" dirty="0"/>
          </a:p>
        </p:txBody>
      </p:sp>
      <p:sp>
        <p:nvSpPr>
          <p:cNvPr id="53250" name="Rectangle 2"/>
          <p:cNvSpPr>
            <a:spLocks noGrp="1" noChangeArrowheads="1"/>
          </p:cNvSpPr>
          <p:nvPr>
            <p:ph type="title"/>
          </p:nvPr>
        </p:nvSpPr>
        <p:spPr/>
        <p:txBody>
          <a:bodyPr>
            <a:normAutofit fontScale="90000"/>
          </a:bodyPr>
          <a:lstStyle/>
          <a:p>
            <a:r>
              <a:rPr lang="en-US" dirty="0"/>
              <a:t>Project Management Certification</a:t>
            </a:r>
            <a:endParaRPr lang="en-US" sz="4800" dirty="0"/>
          </a:p>
        </p:txBody>
      </p:sp>
      <p:sp>
        <p:nvSpPr>
          <p:cNvPr id="53252"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FEA2818A-E5D0-46E1-BC85-9BA773441C31}" type="slidenum">
              <a:rPr lang="en-US"/>
              <a:pPr>
                <a:defRPr/>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228600" y="1447800"/>
            <a:ext cx="8382000" cy="4411663"/>
          </a:xfrm>
        </p:spPr>
        <p:txBody>
          <a:bodyPr>
            <a:normAutofit fontScale="92500"/>
          </a:bodyPr>
          <a:lstStyle/>
          <a:p>
            <a:r>
              <a:rPr lang="en-US" dirty="0"/>
              <a:t>Discuss the relationship between project, program, and portfolio management and the contributions each makes to enterprise success </a:t>
            </a:r>
          </a:p>
          <a:p>
            <a:r>
              <a:rPr lang="en-US" dirty="0"/>
              <a:t>Understand the role of project managers by describing what they do, what skills they need, and career opportunities for IT project managers</a:t>
            </a:r>
          </a:p>
          <a:p>
            <a:r>
              <a:rPr lang="en-US" dirty="0"/>
              <a:t>Describe the project management profession, including its history, the role of professional organizations like the Project Management Institute (PMI), the importance of certification and ethics, and the advancement of project management software</a:t>
            </a:r>
          </a:p>
        </p:txBody>
      </p:sp>
      <p:sp>
        <p:nvSpPr>
          <p:cNvPr id="10242" name="Rectangle 2"/>
          <p:cNvSpPr>
            <a:spLocks noGrp="1" noChangeArrowheads="1"/>
          </p:cNvSpPr>
          <p:nvPr>
            <p:ph type="title"/>
          </p:nvPr>
        </p:nvSpPr>
        <p:spPr/>
        <p:txBody>
          <a:bodyPr/>
          <a:lstStyle/>
          <a:p>
            <a:r>
              <a:rPr lang="en-US" dirty="0"/>
              <a:t>Learning Objectives</a:t>
            </a:r>
          </a:p>
        </p:txBody>
      </p:sp>
      <p:sp>
        <p:nvSpPr>
          <p:cNvPr id="10244"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8CA3F5D3-66F0-4F6A-8CB0-21FC3EDB1CCA}" type="slidenum">
              <a:rPr lang="en-US"/>
              <a:pPr>
                <a:defRPr/>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81000" y="2969"/>
            <a:ext cx="8229600" cy="1143000"/>
          </a:xfrm>
        </p:spPr>
        <p:txBody>
          <a:bodyPr>
            <a:normAutofit fontScale="90000"/>
          </a:bodyPr>
          <a:lstStyle/>
          <a:p>
            <a:pPr fontAlgn="auto">
              <a:spcAft>
                <a:spcPts val="0"/>
              </a:spcAft>
              <a:defRPr/>
            </a:pPr>
            <a:r>
              <a:rPr lang="en-US" dirty="0"/>
              <a:t>Figure 1-9 Growth in PMP Certification, 1993-2011</a:t>
            </a:r>
          </a:p>
        </p:txBody>
      </p:sp>
      <p:sp>
        <p:nvSpPr>
          <p:cNvPr id="54275"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buFontTx/>
              <a:buNone/>
            </a:pPr>
            <a:r>
              <a:rPr lang="en-US" dirty="0"/>
              <a:t>Information Technology Project Management, Seventh Edition</a:t>
            </a:r>
          </a:p>
        </p:txBody>
      </p:sp>
      <p:sp>
        <p:nvSpPr>
          <p:cNvPr id="6" name="Slide Number Placeholder 5"/>
          <p:cNvSpPr>
            <a:spLocks noGrp="1"/>
          </p:cNvSpPr>
          <p:nvPr>
            <p:ph type="sldNum" sz="quarter" idx="11"/>
          </p:nvPr>
        </p:nvSpPr>
        <p:spPr/>
        <p:txBody>
          <a:bodyPr/>
          <a:lstStyle/>
          <a:p>
            <a:pPr>
              <a:buFontTx/>
              <a:buNone/>
              <a:defRPr/>
            </a:pPr>
            <a:fld id="{69AE74A6-F124-40D4-98A6-74087BBAA6A0}" type="slidenum">
              <a:rPr lang="en-US"/>
              <a:pPr>
                <a:buFontTx/>
                <a:buNone/>
                <a:defRPr/>
              </a:pPr>
              <a:t>30</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143000"/>
            <a:ext cx="5105400" cy="5285213"/>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idx="1"/>
          </p:nvPr>
        </p:nvSpPr>
        <p:spPr>
          <a:xfrm>
            <a:off x="457200" y="1143000"/>
            <a:ext cx="8305800" cy="4876800"/>
          </a:xfrm>
        </p:spPr>
        <p:txBody>
          <a:bodyPr>
            <a:normAutofit lnSpcReduction="10000"/>
          </a:bodyPr>
          <a:lstStyle/>
          <a:p>
            <a:pPr marL="274320" indent="-274320" fontAlgn="auto">
              <a:spcBef>
                <a:spcPts val="580"/>
              </a:spcBef>
              <a:spcAft>
                <a:spcPts val="0"/>
              </a:spcAft>
              <a:defRPr/>
            </a:pPr>
            <a:r>
              <a:rPr lang="en-US" dirty="0"/>
              <a:t>A project is a temporary endeavor undertaken to create a unique product, service, or result</a:t>
            </a:r>
          </a:p>
          <a:p>
            <a:pPr marL="274320" indent="-274320" fontAlgn="auto">
              <a:spcBef>
                <a:spcPts val="580"/>
              </a:spcBef>
              <a:spcAft>
                <a:spcPts val="0"/>
              </a:spcAft>
              <a:defRPr/>
            </a:pPr>
            <a:r>
              <a:rPr lang="en-US" dirty="0"/>
              <a:t>Project management is the application of knowledge, skills, tools, and techniques to project activities to meet project requirements</a:t>
            </a:r>
          </a:p>
          <a:p>
            <a:pPr marL="274320" indent="-274320" fontAlgn="auto">
              <a:spcBef>
                <a:spcPts val="580"/>
              </a:spcBef>
              <a:spcAft>
                <a:spcPts val="0"/>
              </a:spcAft>
              <a:defRPr/>
            </a:pPr>
            <a:r>
              <a:rPr lang="en-US" dirty="0"/>
              <a:t>A program is a group of related projects managed in a coordinated way</a:t>
            </a:r>
          </a:p>
          <a:p>
            <a:pPr marL="274320" indent="-274320" fontAlgn="auto">
              <a:spcBef>
                <a:spcPts val="580"/>
              </a:spcBef>
              <a:spcAft>
                <a:spcPts val="0"/>
              </a:spcAft>
              <a:defRPr/>
            </a:pPr>
            <a:r>
              <a:rPr lang="en-US" dirty="0"/>
              <a:t>Project managers play a key role in helping projects and organizations succeed</a:t>
            </a:r>
          </a:p>
          <a:p>
            <a:pPr marL="274320" indent="-274320" fontAlgn="auto">
              <a:spcBef>
                <a:spcPts val="580"/>
              </a:spcBef>
              <a:spcAft>
                <a:spcPts val="0"/>
              </a:spcAft>
              <a:defRPr/>
            </a:pPr>
            <a:r>
              <a:rPr lang="en-US" dirty="0"/>
              <a:t>The project management profession continues to grow and mature</a:t>
            </a:r>
          </a:p>
        </p:txBody>
      </p:sp>
      <p:sp>
        <p:nvSpPr>
          <p:cNvPr id="57346" name="Rectangle 2"/>
          <p:cNvSpPr>
            <a:spLocks noGrp="1" noChangeArrowheads="1"/>
          </p:cNvSpPr>
          <p:nvPr>
            <p:ph type="title"/>
          </p:nvPr>
        </p:nvSpPr>
        <p:spPr>
          <a:xfrm>
            <a:off x="457200" y="0"/>
            <a:ext cx="8229600" cy="1143000"/>
          </a:xfrm>
        </p:spPr>
        <p:txBody>
          <a:bodyPr/>
          <a:lstStyle/>
          <a:p>
            <a:r>
              <a:rPr lang="en-US" dirty="0"/>
              <a:t>Chapter Summary</a:t>
            </a:r>
          </a:p>
        </p:txBody>
      </p:sp>
      <p:sp>
        <p:nvSpPr>
          <p:cNvPr id="57348"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89D34CBA-0644-43DF-B9FE-3A54148FDEBE}" type="slidenum">
              <a:rPr lang="en-US"/>
              <a:pPr>
                <a:defRPr/>
              </a:pPr>
              <a:t>31</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381000" y="1447800"/>
            <a:ext cx="8458200" cy="4648200"/>
          </a:xfrm>
        </p:spPr>
        <p:txBody>
          <a:bodyPr/>
          <a:lstStyle/>
          <a:p>
            <a:pPr>
              <a:spcBef>
                <a:spcPct val="50000"/>
              </a:spcBef>
            </a:pPr>
            <a:r>
              <a:rPr lang="en-US" dirty="0"/>
              <a:t>Many organizations today have a new or renewed interest in project management</a:t>
            </a:r>
          </a:p>
          <a:p>
            <a:pPr>
              <a:spcBef>
                <a:spcPct val="50000"/>
              </a:spcBef>
            </a:pPr>
            <a:r>
              <a:rPr lang="en-US" dirty="0"/>
              <a:t>Computer hardware, software, networks, and the use of interdisciplinary and global work teams have radically changed the work environment</a:t>
            </a:r>
          </a:p>
          <a:p>
            <a:r>
              <a:rPr lang="en-US" dirty="0"/>
              <a:t>The world as a whole spends nearly $10 trillion of its $40.7 trillion gross product on projects of all kinds</a:t>
            </a:r>
          </a:p>
          <a:p>
            <a:r>
              <a:rPr lang="en-US" dirty="0"/>
              <a:t>More than 16 million people regard project management as their profession</a:t>
            </a:r>
          </a:p>
          <a:p>
            <a:pPr>
              <a:spcBef>
                <a:spcPct val="50000"/>
              </a:spcBef>
            </a:pPr>
            <a:endParaRPr lang="en-US" dirty="0"/>
          </a:p>
        </p:txBody>
      </p:sp>
      <p:sp>
        <p:nvSpPr>
          <p:cNvPr id="11266" name="Rectangle 2"/>
          <p:cNvSpPr>
            <a:spLocks noGrp="1" noChangeArrowheads="1"/>
          </p:cNvSpPr>
          <p:nvPr>
            <p:ph type="title"/>
          </p:nvPr>
        </p:nvSpPr>
        <p:spPr/>
        <p:txBody>
          <a:bodyPr/>
          <a:lstStyle/>
          <a:p>
            <a:r>
              <a:rPr lang="en-US" dirty="0"/>
              <a:t>Introduction</a:t>
            </a:r>
          </a:p>
        </p:txBody>
      </p:sp>
      <p:sp>
        <p:nvSpPr>
          <p:cNvPr id="11268" name="Footer Placeholder 4"/>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147008FD-2DFA-4FF3-9130-EF876863D94D}" type="slidenum">
              <a:rPr lang="en-US"/>
              <a:pPr>
                <a:defRPr/>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533400" y="1371600"/>
            <a:ext cx="8229600" cy="4491038"/>
          </a:xfrm>
        </p:spPr>
        <p:txBody>
          <a:bodyPr/>
          <a:lstStyle/>
          <a:p>
            <a:pPr>
              <a:lnSpc>
                <a:spcPct val="90000"/>
              </a:lnSpc>
            </a:pPr>
            <a:r>
              <a:rPr lang="en-US" dirty="0"/>
              <a:t>Better control of financial, physical, and human resources</a:t>
            </a:r>
          </a:p>
          <a:p>
            <a:pPr>
              <a:lnSpc>
                <a:spcPct val="90000"/>
              </a:lnSpc>
            </a:pPr>
            <a:r>
              <a:rPr lang="en-US" dirty="0"/>
              <a:t>Improved customer relations</a:t>
            </a:r>
          </a:p>
          <a:p>
            <a:pPr>
              <a:lnSpc>
                <a:spcPct val="90000"/>
              </a:lnSpc>
            </a:pPr>
            <a:r>
              <a:rPr lang="en-US" dirty="0"/>
              <a:t>Shorter development times</a:t>
            </a:r>
          </a:p>
          <a:p>
            <a:pPr>
              <a:lnSpc>
                <a:spcPct val="90000"/>
              </a:lnSpc>
            </a:pPr>
            <a:r>
              <a:rPr lang="en-US" dirty="0"/>
              <a:t>Lower costs</a:t>
            </a:r>
          </a:p>
          <a:p>
            <a:pPr>
              <a:lnSpc>
                <a:spcPct val="90000"/>
              </a:lnSpc>
            </a:pPr>
            <a:r>
              <a:rPr lang="en-US" dirty="0"/>
              <a:t>Higher quality and increased reliability</a:t>
            </a:r>
          </a:p>
          <a:p>
            <a:pPr>
              <a:lnSpc>
                <a:spcPct val="90000"/>
              </a:lnSpc>
            </a:pPr>
            <a:r>
              <a:rPr lang="en-US" dirty="0"/>
              <a:t>Higher profit margins</a:t>
            </a:r>
          </a:p>
          <a:p>
            <a:pPr>
              <a:lnSpc>
                <a:spcPct val="90000"/>
              </a:lnSpc>
            </a:pPr>
            <a:r>
              <a:rPr lang="en-US" dirty="0"/>
              <a:t>Improved productivity</a:t>
            </a:r>
          </a:p>
          <a:p>
            <a:pPr>
              <a:lnSpc>
                <a:spcPct val="90000"/>
              </a:lnSpc>
            </a:pPr>
            <a:r>
              <a:rPr lang="en-US" dirty="0"/>
              <a:t>Better internal coordination</a:t>
            </a:r>
          </a:p>
          <a:p>
            <a:pPr>
              <a:lnSpc>
                <a:spcPct val="90000"/>
              </a:lnSpc>
            </a:pPr>
            <a:r>
              <a:rPr lang="en-US" dirty="0"/>
              <a:t>Higher worker morale</a:t>
            </a:r>
          </a:p>
        </p:txBody>
      </p:sp>
      <p:sp>
        <p:nvSpPr>
          <p:cNvPr id="14338" name="Rectangle 2"/>
          <p:cNvSpPr>
            <a:spLocks noGrp="1" noChangeArrowheads="1"/>
          </p:cNvSpPr>
          <p:nvPr>
            <p:ph type="title"/>
          </p:nvPr>
        </p:nvSpPr>
        <p:spPr/>
        <p:txBody>
          <a:bodyPr>
            <a:normAutofit fontScale="90000"/>
          </a:bodyPr>
          <a:lstStyle/>
          <a:p>
            <a:r>
              <a:rPr lang="en-US" dirty="0"/>
              <a:t>Advantages of Using Formal </a:t>
            </a:r>
            <a:br>
              <a:rPr lang="en-US" dirty="0"/>
            </a:br>
            <a:r>
              <a:rPr lang="en-US" dirty="0"/>
              <a:t>Project Management</a:t>
            </a:r>
          </a:p>
        </p:txBody>
      </p:sp>
      <p:sp>
        <p:nvSpPr>
          <p:cNvPr id="14340"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B0AEDFFD-3775-45BD-99D6-93EB591C4326}" type="slidenum">
              <a:rPr lang="en-US"/>
              <a:pPr>
                <a:defRPr/>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533400" y="1676400"/>
            <a:ext cx="8001000" cy="4495800"/>
          </a:xfrm>
        </p:spPr>
        <p:txBody>
          <a:bodyPr/>
          <a:lstStyle/>
          <a:p>
            <a:pPr>
              <a:spcBef>
                <a:spcPct val="70000"/>
              </a:spcBef>
            </a:pPr>
            <a:r>
              <a:rPr lang="en-US" dirty="0"/>
              <a:t>A </a:t>
            </a:r>
            <a:r>
              <a:rPr lang="en-US" b="1" dirty="0"/>
              <a:t>project</a:t>
            </a:r>
            <a:r>
              <a:rPr lang="en-US" dirty="0"/>
              <a:t> is “a temporary endeavor undertaken to create a unique product, service, or result” (PMBOK</a:t>
            </a:r>
            <a:r>
              <a:rPr lang="en-US" dirty="0">
                <a:cs typeface="Times New Roman" pitchFamily="18" charset="0"/>
              </a:rPr>
              <a:t>® Guide, Fifth Edition, 2012)</a:t>
            </a:r>
          </a:p>
          <a:p>
            <a:pPr>
              <a:spcBef>
                <a:spcPct val="70000"/>
              </a:spcBef>
            </a:pPr>
            <a:r>
              <a:rPr lang="en-US" dirty="0"/>
              <a:t>Projects end when their objectives have been reached or the project has been terminated</a:t>
            </a:r>
          </a:p>
          <a:p>
            <a:pPr>
              <a:spcBef>
                <a:spcPct val="70000"/>
              </a:spcBef>
            </a:pPr>
            <a:r>
              <a:rPr lang="en-US" dirty="0"/>
              <a:t>Projects can be large or small and take a short or long time to complete</a:t>
            </a:r>
          </a:p>
        </p:txBody>
      </p:sp>
      <p:sp>
        <p:nvSpPr>
          <p:cNvPr id="15362" name="Rectangle 2"/>
          <p:cNvSpPr>
            <a:spLocks noGrp="1" noChangeArrowheads="1"/>
          </p:cNvSpPr>
          <p:nvPr>
            <p:ph type="title"/>
          </p:nvPr>
        </p:nvSpPr>
        <p:spPr/>
        <p:txBody>
          <a:bodyPr/>
          <a:lstStyle/>
          <a:p>
            <a:r>
              <a:rPr lang="en-US" dirty="0"/>
              <a:t>What Is a Project?</a:t>
            </a:r>
          </a:p>
        </p:txBody>
      </p:sp>
      <p:sp>
        <p:nvSpPr>
          <p:cNvPr id="15364"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D14B9082-BFFD-400A-AEF4-D17F273F5D00}" type="slidenum">
              <a:rPr lang="en-US"/>
              <a:pPr>
                <a:defRPr/>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304800" y="1371600"/>
            <a:ext cx="8305800" cy="4648200"/>
          </a:xfrm>
        </p:spPr>
        <p:txBody>
          <a:bodyPr/>
          <a:lstStyle/>
          <a:p>
            <a:r>
              <a:rPr lang="en-US" dirty="0"/>
              <a:t>A team of students creates a smartphone application and sells it online</a:t>
            </a:r>
          </a:p>
          <a:p>
            <a:r>
              <a:rPr lang="en-US" dirty="0"/>
              <a:t>A company develops a driverless car</a:t>
            </a:r>
          </a:p>
          <a:p>
            <a:r>
              <a:rPr lang="en-US" dirty="0"/>
              <a:t>A small software development team adds a new feature to an internal software application for the finance department</a:t>
            </a:r>
          </a:p>
          <a:p>
            <a:r>
              <a:rPr lang="en-US" dirty="0"/>
              <a:t>A college upgrades its technology infrastructure to provide wireless Internet access across the whole campus</a:t>
            </a:r>
          </a:p>
        </p:txBody>
      </p:sp>
      <p:sp>
        <p:nvSpPr>
          <p:cNvPr id="16386" name="Rectangle 2"/>
          <p:cNvSpPr>
            <a:spLocks noGrp="1" noChangeArrowheads="1"/>
          </p:cNvSpPr>
          <p:nvPr>
            <p:ph type="title"/>
          </p:nvPr>
        </p:nvSpPr>
        <p:spPr/>
        <p:txBody>
          <a:bodyPr/>
          <a:lstStyle/>
          <a:p>
            <a:r>
              <a:rPr lang="en-US" dirty="0"/>
              <a:t>Examples of IT Projects</a:t>
            </a:r>
          </a:p>
        </p:txBody>
      </p:sp>
      <p:sp>
        <p:nvSpPr>
          <p:cNvPr id="16388"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A1E6D314-27DA-4178-AE9D-F9C537C64F56}" type="slidenum">
              <a:rPr lang="en-US"/>
              <a:pPr>
                <a:defRPr/>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lstStyle/>
          <a:p>
            <a:r>
              <a:rPr lang="en-US" dirty="0"/>
              <a:t>A project </a:t>
            </a:r>
          </a:p>
          <a:p>
            <a:pPr lvl="1"/>
            <a:r>
              <a:rPr lang="en-US" dirty="0"/>
              <a:t>has a unique purpose</a:t>
            </a:r>
          </a:p>
          <a:p>
            <a:pPr lvl="1"/>
            <a:r>
              <a:rPr lang="en-US" dirty="0"/>
              <a:t>is temporary</a:t>
            </a:r>
          </a:p>
          <a:p>
            <a:pPr lvl="1"/>
            <a:r>
              <a:rPr lang="en-US" dirty="0"/>
              <a:t>is developed using progressive elaboration</a:t>
            </a:r>
          </a:p>
          <a:p>
            <a:pPr lvl="1"/>
            <a:r>
              <a:rPr lang="en-US" dirty="0"/>
              <a:t>requires resources, often from various areas</a:t>
            </a:r>
          </a:p>
          <a:p>
            <a:pPr lvl="1"/>
            <a:r>
              <a:rPr lang="en-US" dirty="0"/>
              <a:t>should have a primary customer or sponsor</a:t>
            </a:r>
          </a:p>
          <a:p>
            <a:pPr lvl="2"/>
            <a:r>
              <a:rPr lang="en-US" dirty="0"/>
              <a:t>The </a:t>
            </a:r>
            <a:r>
              <a:rPr lang="en-US" b="1" dirty="0"/>
              <a:t>project sponsor</a:t>
            </a:r>
            <a:r>
              <a:rPr lang="en-US" dirty="0"/>
              <a:t> usually provides the direction and funding for the project</a:t>
            </a:r>
          </a:p>
          <a:p>
            <a:pPr lvl="1"/>
            <a:r>
              <a:rPr lang="en-US" dirty="0"/>
              <a:t>involves uncertainty</a:t>
            </a:r>
          </a:p>
          <a:p>
            <a:endParaRPr lang="en-US" sz="2400" dirty="0"/>
          </a:p>
        </p:txBody>
      </p:sp>
      <p:sp>
        <p:nvSpPr>
          <p:cNvPr id="19458" name="Rectangle 2"/>
          <p:cNvSpPr>
            <a:spLocks noGrp="1" noChangeArrowheads="1"/>
          </p:cNvSpPr>
          <p:nvPr>
            <p:ph type="title"/>
          </p:nvPr>
        </p:nvSpPr>
        <p:spPr/>
        <p:txBody>
          <a:bodyPr/>
          <a:lstStyle/>
          <a:p>
            <a:r>
              <a:rPr lang="en-US" dirty="0"/>
              <a:t>Project Attributes</a:t>
            </a:r>
          </a:p>
        </p:txBody>
      </p:sp>
      <p:sp>
        <p:nvSpPr>
          <p:cNvPr id="19460"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8CF5A6F9-FCCE-4D35-A21E-7ABDD06CAFE1}" type="slidenum">
              <a:rPr lang="en-US"/>
              <a:pPr>
                <a:defRPr/>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pPr>
              <a:spcBef>
                <a:spcPct val="50000"/>
              </a:spcBef>
            </a:pPr>
            <a:r>
              <a:rPr lang="en-US" b="1" dirty="0"/>
              <a:t>Project managers </a:t>
            </a:r>
            <a:r>
              <a:rPr lang="en-US" dirty="0"/>
              <a:t>work with project sponsors, project team, and other people involved in a project to meet project goals</a:t>
            </a:r>
          </a:p>
          <a:p>
            <a:pPr>
              <a:spcBef>
                <a:spcPct val="50000"/>
              </a:spcBef>
            </a:pPr>
            <a:r>
              <a:rPr lang="en-US" b="1" dirty="0"/>
              <a:t>Program</a:t>
            </a:r>
            <a:r>
              <a:rPr lang="en-US" dirty="0"/>
              <a:t>: group of related projects managed in a coordinated way to obtain benefits and control not available from managing them individually (PMBOK</a:t>
            </a:r>
            <a:r>
              <a:rPr lang="en-US" dirty="0">
                <a:cs typeface="Times New Roman" pitchFamily="18" charset="0"/>
              </a:rPr>
              <a:t>®</a:t>
            </a:r>
            <a:r>
              <a:rPr lang="en-US" dirty="0"/>
              <a:t> Guide, Fifth Edition, 2012)</a:t>
            </a:r>
          </a:p>
          <a:p>
            <a:pPr>
              <a:spcBef>
                <a:spcPct val="50000"/>
              </a:spcBef>
            </a:pPr>
            <a:r>
              <a:rPr lang="en-US" b="1" dirty="0"/>
              <a:t>Program managers </a:t>
            </a:r>
            <a:r>
              <a:rPr lang="en-US" dirty="0"/>
              <a:t>oversee programs; often act as bosses for project managers</a:t>
            </a:r>
          </a:p>
        </p:txBody>
      </p:sp>
      <p:sp>
        <p:nvSpPr>
          <p:cNvPr id="20482" name="Rectangle 2"/>
          <p:cNvSpPr>
            <a:spLocks noGrp="1" noChangeArrowheads="1"/>
          </p:cNvSpPr>
          <p:nvPr>
            <p:ph type="title"/>
          </p:nvPr>
        </p:nvSpPr>
        <p:spPr/>
        <p:txBody>
          <a:bodyPr/>
          <a:lstStyle/>
          <a:p>
            <a:r>
              <a:rPr lang="en-US" dirty="0"/>
              <a:t>Project and Program Managers</a:t>
            </a:r>
          </a:p>
        </p:txBody>
      </p:sp>
      <p:sp>
        <p:nvSpPr>
          <p:cNvPr id="20484"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6A49262D-F38F-4840-A525-07F75A4F3F0D}" type="slidenum">
              <a:rPr lang="en-US"/>
              <a:pPr>
                <a:defRPr/>
              </a:pPr>
              <a:t>9</a:t>
            </a:fld>
            <a:endParaRPr lang="en-US" dirty="0"/>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2576</TotalTime>
  <Words>2023</Words>
  <Application>Microsoft Macintosh PowerPoint</Application>
  <PresentationFormat>On-screen Show (4:3)</PresentationFormat>
  <Paragraphs>279</Paragraphs>
  <Slides>31</Slides>
  <Notes>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31</vt:i4>
      </vt:variant>
    </vt:vector>
  </HeadingPairs>
  <TitlesOfParts>
    <vt:vector size="43" baseType="lpstr">
      <vt:lpstr>Arial</vt:lpstr>
      <vt:lpstr>Arial Rounded MT Bold</vt:lpstr>
      <vt:lpstr>Calibri</vt:lpstr>
      <vt:lpstr>Lucida Sans Unicode</vt:lpstr>
      <vt:lpstr>Symbol</vt:lpstr>
      <vt:lpstr>Times</vt:lpstr>
      <vt:lpstr>Times New Roman</vt:lpstr>
      <vt:lpstr>Verdana</vt:lpstr>
      <vt:lpstr>Wingdings 2</vt:lpstr>
      <vt:lpstr>Wingdings 3</vt:lpstr>
      <vt:lpstr>Custom Design</vt:lpstr>
      <vt:lpstr>Theme1</vt:lpstr>
      <vt:lpstr>Chapter 1: Introduction to Project Management</vt:lpstr>
      <vt:lpstr>Learning Objectives</vt:lpstr>
      <vt:lpstr>Learning Objectives</vt:lpstr>
      <vt:lpstr>Introduction</vt:lpstr>
      <vt:lpstr>Advantages of Using Formal  Project Management</vt:lpstr>
      <vt:lpstr>What Is a Project?</vt:lpstr>
      <vt:lpstr>Examples of IT Projects</vt:lpstr>
      <vt:lpstr>Project Attributes</vt:lpstr>
      <vt:lpstr>Project and Program Managers</vt:lpstr>
      <vt:lpstr>Figure 1-1 The Triple Constraint of Project Management</vt:lpstr>
      <vt:lpstr>What is Project Management?</vt:lpstr>
      <vt:lpstr>Figure 1-2 Project Management Framework</vt:lpstr>
      <vt:lpstr>Project Stakeholders</vt:lpstr>
      <vt:lpstr>Project Management Tools and Techniques</vt:lpstr>
      <vt:lpstr>Super Tools</vt:lpstr>
      <vt:lpstr>PowerPoint Presentation</vt:lpstr>
      <vt:lpstr>Why the Improvements?</vt:lpstr>
      <vt:lpstr>Project Success</vt:lpstr>
      <vt:lpstr>Table 1-2: What Helps Projects Succeed?*</vt:lpstr>
      <vt:lpstr>The Role of the Project Manager</vt:lpstr>
      <vt:lpstr>Suggested Skills for Project Managers</vt:lpstr>
      <vt:lpstr>Table 1-3 Ten Most Important Skills and Competencies for Project Managers</vt:lpstr>
      <vt:lpstr>Different Skills Needed in Different Situations</vt:lpstr>
      <vt:lpstr>Importance of Leadership Skills</vt:lpstr>
      <vt:lpstr>Careers for IT Project Managers</vt:lpstr>
      <vt:lpstr>Table 1-4. Nine Hottest Skills*</vt:lpstr>
      <vt:lpstr>The Project Management Profession</vt:lpstr>
      <vt:lpstr>The Project Management Institute</vt:lpstr>
      <vt:lpstr>Project Management Certification</vt:lpstr>
      <vt:lpstr>Figure 1-9 Growth in PMP Certification, 1993-2011</vt:lpstr>
      <vt:lpstr>Chapter Summary</vt:lpstr>
    </vt:vector>
  </TitlesOfParts>
  <Company>Augsburg College</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Microsoft Office User</cp:lastModifiedBy>
  <cp:revision>206</cp:revision>
  <dcterms:created xsi:type="dcterms:W3CDTF">2001-07-05T23:10:12Z</dcterms:created>
  <dcterms:modified xsi:type="dcterms:W3CDTF">2022-01-06T14:55:25Z</dcterms:modified>
</cp:coreProperties>
</file>