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885" r:id="rId2"/>
  </p:sldMasterIdLst>
  <p:notesMasterIdLst>
    <p:notesMasterId r:id="rId49"/>
  </p:notesMasterIdLst>
  <p:handoutMasterIdLst>
    <p:handoutMasterId r:id="rId50"/>
  </p:handoutMasterIdLst>
  <p:sldIdLst>
    <p:sldId id="379" r:id="rId3"/>
    <p:sldId id="351" r:id="rId4"/>
    <p:sldId id="352" r:id="rId5"/>
    <p:sldId id="353" r:id="rId6"/>
    <p:sldId id="354" r:id="rId7"/>
    <p:sldId id="356" r:id="rId8"/>
    <p:sldId id="357" r:id="rId9"/>
    <p:sldId id="358" r:id="rId10"/>
    <p:sldId id="359" r:id="rId11"/>
    <p:sldId id="360" r:id="rId12"/>
    <p:sldId id="361" r:id="rId13"/>
    <p:sldId id="397" r:id="rId14"/>
    <p:sldId id="362" r:id="rId15"/>
    <p:sldId id="363" r:id="rId16"/>
    <p:sldId id="364" r:id="rId17"/>
    <p:sldId id="380" r:id="rId18"/>
    <p:sldId id="381" r:id="rId19"/>
    <p:sldId id="382" r:id="rId20"/>
    <p:sldId id="378" r:id="rId21"/>
    <p:sldId id="366" r:id="rId22"/>
    <p:sldId id="367" r:id="rId23"/>
    <p:sldId id="368" r:id="rId24"/>
    <p:sldId id="369" r:id="rId25"/>
    <p:sldId id="370" r:id="rId26"/>
    <p:sldId id="371" r:id="rId27"/>
    <p:sldId id="372" r:id="rId28"/>
    <p:sldId id="389" r:id="rId29"/>
    <p:sldId id="383" r:id="rId30"/>
    <p:sldId id="374" r:id="rId31"/>
    <p:sldId id="375" r:id="rId32"/>
    <p:sldId id="376" r:id="rId33"/>
    <p:sldId id="384" r:id="rId34"/>
    <p:sldId id="385" r:id="rId35"/>
    <p:sldId id="386" r:id="rId36"/>
    <p:sldId id="390" r:id="rId37"/>
    <p:sldId id="387" r:id="rId38"/>
    <p:sldId id="388" r:id="rId39"/>
    <p:sldId id="391" r:id="rId40"/>
    <p:sldId id="398" r:id="rId41"/>
    <p:sldId id="399" r:id="rId42"/>
    <p:sldId id="392" r:id="rId43"/>
    <p:sldId id="393" r:id="rId44"/>
    <p:sldId id="394" r:id="rId45"/>
    <p:sldId id="395" r:id="rId46"/>
    <p:sldId id="396" r:id="rId47"/>
    <p:sldId id="377" r:id="rId48"/>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379" autoAdjust="0"/>
    <p:restoredTop sz="94434" autoAdjust="0"/>
  </p:normalViewPr>
  <p:slideViewPr>
    <p:cSldViewPr>
      <p:cViewPr>
        <p:scale>
          <a:sx n="50" d="100"/>
          <a:sy n="50" d="100"/>
        </p:scale>
        <p:origin x="852" y="59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A471A8CE-0E72-460B-898D-9FCAF66DD7DD}" type="slidenum">
              <a:rPr lang="en-US"/>
              <a:pPr>
                <a:defRPr/>
              </a:pPr>
              <a:t>‹#›</a:t>
            </a:fld>
            <a:endParaRPr lang="en-US" dirty="0"/>
          </a:p>
        </p:txBody>
      </p:sp>
    </p:spTree>
    <p:extLst>
      <p:ext uri="{BB962C8B-B14F-4D97-AF65-F5344CB8AC3E}">
        <p14:creationId xmlns:p14="http://schemas.microsoft.com/office/powerpoint/2010/main" val="817777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E39DB59F-DBFB-47E5-BFE8-743E11972470}" type="slidenum">
              <a:rPr lang="en-US"/>
              <a:pPr>
                <a:defRPr/>
              </a:pPr>
              <a:t>‹#›</a:t>
            </a:fld>
            <a:endParaRPr lang="en-US" dirty="0"/>
          </a:p>
        </p:txBody>
      </p:sp>
    </p:spTree>
    <p:extLst>
      <p:ext uri="{BB962C8B-B14F-4D97-AF65-F5344CB8AC3E}">
        <p14:creationId xmlns:p14="http://schemas.microsoft.com/office/powerpoint/2010/main" val="15497895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scrumalliance.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endParaRPr lang="en-US" dirty="0" smtClean="0"/>
          </a:p>
        </p:txBody>
      </p:sp>
      <p:sp>
        <p:nvSpPr>
          <p:cNvPr id="59396" name="Slide Number Placeholder 3"/>
          <p:cNvSpPr>
            <a:spLocks noGrp="1"/>
          </p:cNvSpPr>
          <p:nvPr>
            <p:ph type="sldNum" sz="quarter" idx="5"/>
          </p:nvPr>
        </p:nvSpPr>
        <p:spPr>
          <a:noFill/>
        </p:spPr>
        <p:txBody>
          <a:bodyPr/>
          <a:lstStyle/>
          <a:p>
            <a:fld id="{86EC327F-7E80-4D08-B8B0-0F574A3B94BC}" type="slidenum">
              <a:rPr lang="en-US" smtClean="0"/>
              <a:pPr/>
              <a:t>1</a:t>
            </a:fld>
            <a:endParaRPr lang="en-US" dirty="0" smtClean="0"/>
          </a:p>
        </p:txBody>
      </p:sp>
    </p:spTree>
    <p:extLst>
      <p:ext uri="{BB962C8B-B14F-4D97-AF65-F5344CB8AC3E}">
        <p14:creationId xmlns:p14="http://schemas.microsoft.com/office/powerpoint/2010/main" val="2687058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Sense: giác</a:t>
            </a:r>
            <a:r>
              <a:rPr lang="en-US" baseline="0" smtClean="0"/>
              <a:t> quan</a:t>
            </a:r>
            <a:endParaRPr lang="en-US"/>
          </a:p>
        </p:txBody>
      </p:sp>
      <p:sp>
        <p:nvSpPr>
          <p:cNvPr id="4" name="Slide Number Placeholder 3"/>
          <p:cNvSpPr>
            <a:spLocks noGrp="1"/>
          </p:cNvSpPr>
          <p:nvPr>
            <p:ph type="sldNum" sz="quarter" idx="10"/>
          </p:nvPr>
        </p:nvSpPr>
        <p:spPr/>
        <p:txBody>
          <a:bodyPr/>
          <a:lstStyle/>
          <a:p>
            <a:pPr>
              <a:defRPr/>
            </a:pPr>
            <a:fld id="{E39DB59F-DBFB-47E5-BFE8-743E11972470}" type="slidenum">
              <a:rPr lang="en-US" smtClean="0"/>
              <a:pPr>
                <a:defRPr/>
              </a:pPr>
              <a:t>41</a:t>
            </a:fld>
            <a:endParaRPr lang="en-US" dirty="0"/>
          </a:p>
        </p:txBody>
      </p:sp>
    </p:spTree>
    <p:extLst>
      <p:ext uri="{BB962C8B-B14F-4D97-AF65-F5344CB8AC3E}">
        <p14:creationId xmlns:p14="http://schemas.microsoft.com/office/powerpoint/2010/main" val="299855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Manifesto : tuyên</a:t>
            </a:r>
            <a:r>
              <a:rPr lang="en-US" baseline="0" smtClean="0"/>
              <a:t> ngôn</a:t>
            </a:r>
            <a:endParaRPr lang="en-US"/>
          </a:p>
        </p:txBody>
      </p:sp>
      <p:sp>
        <p:nvSpPr>
          <p:cNvPr id="4" name="Slide Number Placeholder 3"/>
          <p:cNvSpPr>
            <a:spLocks noGrp="1"/>
          </p:cNvSpPr>
          <p:nvPr>
            <p:ph type="sldNum" sz="quarter" idx="10"/>
          </p:nvPr>
        </p:nvSpPr>
        <p:spPr/>
        <p:txBody>
          <a:bodyPr/>
          <a:lstStyle/>
          <a:p>
            <a:pPr>
              <a:defRPr/>
            </a:pPr>
            <a:fld id="{E39DB59F-DBFB-47E5-BFE8-743E11972470}" type="slidenum">
              <a:rPr lang="en-US" smtClean="0"/>
              <a:pPr>
                <a:defRPr/>
              </a:pPr>
              <a:t>42</a:t>
            </a:fld>
            <a:endParaRPr lang="en-US" dirty="0"/>
          </a:p>
        </p:txBody>
      </p:sp>
    </p:spTree>
    <p:extLst>
      <p:ext uri="{BB962C8B-B14F-4D97-AF65-F5344CB8AC3E}">
        <p14:creationId xmlns:p14="http://schemas.microsoft.com/office/powerpoint/2010/main" val="3726120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Times New Roman" pitchFamily="18" charset="0"/>
                <a:ea typeface="+mn-ea"/>
                <a:cs typeface="+mn-cs"/>
              </a:rPr>
              <a:t>Scrum Alliance</a:t>
            </a:r>
            <a:r>
              <a:rPr lang="en-US" sz="1200" b="0" i="0" kern="1200" baseline="30000" smtClean="0">
                <a:solidFill>
                  <a:schemeClr val="tx1"/>
                </a:solidFill>
                <a:effectLst/>
                <a:latin typeface="Times New Roman" pitchFamily="18" charset="0"/>
                <a:ea typeface="+mn-ea"/>
                <a:cs typeface="+mn-cs"/>
              </a:rPr>
              <a:t>Ⓡ</a:t>
            </a:r>
            <a:r>
              <a:rPr lang="en-US" sz="1200" b="0" i="0" kern="1200" smtClean="0">
                <a:solidFill>
                  <a:schemeClr val="tx1"/>
                </a:solidFill>
                <a:effectLst/>
                <a:latin typeface="Times New Roman" pitchFamily="18" charset="0"/>
                <a:ea typeface="+mn-ea"/>
                <a:cs typeface="+mn-cs"/>
              </a:rPr>
              <a:t> is a nonprofit organization that is guiding and inspiring individuals, leaders, and organizations with agile practices, principles, and values to help create workplaces that are joyful, prosperous, and sustainable. [</a:t>
            </a:r>
            <a:r>
              <a:rPr lang="en-US" smtClean="0">
                <a:hlinkClick r:id="rId3"/>
              </a:rPr>
              <a:t>https://www.scrumalliance.org/</a:t>
            </a:r>
            <a:r>
              <a:rPr lang="en-US" sz="1200" b="0" i="0" kern="1200" smtClean="0">
                <a:solidFill>
                  <a:schemeClr val="tx1"/>
                </a:solidFill>
                <a:effectLst/>
                <a:latin typeface="Times New Roman" pitchFamily="18" charset="0"/>
                <a:ea typeface="+mn-ea"/>
                <a:cs typeface="+mn-cs"/>
              </a:rPr>
              <a:t>]</a:t>
            </a:r>
          </a:p>
          <a:p>
            <a:r>
              <a:rPr lang="en-US" smtClean="0"/>
              <a:t>joyful, prosperous, and sustainable:</a:t>
            </a:r>
            <a:r>
              <a:rPr lang="en-US" baseline="0" smtClean="0"/>
              <a:t> </a:t>
            </a:r>
            <a:r>
              <a:rPr lang="vi-VN" smtClean="0"/>
              <a:t>vui vẻ, thịnh vượng và bền vững.</a:t>
            </a:r>
            <a:endParaRPr lang="en-US"/>
          </a:p>
        </p:txBody>
      </p:sp>
      <p:sp>
        <p:nvSpPr>
          <p:cNvPr id="4" name="Slide Number Placeholder 3"/>
          <p:cNvSpPr>
            <a:spLocks noGrp="1"/>
          </p:cNvSpPr>
          <p:nvPr>
            <p:ph type="sldNum" sz="quarter" idx="10"/>
          </p:nvPr>
        </p:nvSpPr>
        <p:spPr/>
        <p:txBody>
          <a:bodyPr/>
          <a:lstStyle/>
          <a:p>
            <a:pPr>
              <a:defRPr/>
            </a:pPr>
            <a:fld id="{E39DB59F-DBFB-47E5-BFE8-743E11972470}" type="slidenum">
              <a:rPr lang="en-US" smtClean="0"/>
              <a:pPr>
                <a:defRPr/>
              </a:pPr>
              <a:t>43</a:t>
            </a:fld>
            <a:endParaRPr lang="en-US" dirty="0"/>
          </a:p>
        </p:txBody>
      </p:sp>
    </p:spTree>
    <p:extLst>
      <p:ext uri="{BB962C8B-B14F-4D97-AF65-F5344CB8AC3E}">
        <p14:creationId xmlns:p14="http://schemas.microsoft.com/office/powerpoint/2010/main" val="3511369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diverse : phong phú,</a:t>
            </a:r>
            <a:r>
              <a:rPr lang="en-US" baseline="0" smtClean="0"/>
              <a:t> đa dạng</a:t>
            </a:r>
            <a:endParaRPr lang="en-US"/>
          </a:p>
        </p:txBody>
      </p:sp>
      <p:sp>
        <p:nvSpPr>
          <p:cNvPr id="4" name="Slide Number Placeholder 3"/>
          <p:cNvSpPr>
            <a:spLocks noGrp="1"/>
          </p:cNvSpPr>
          <p:nvPr>
            <p:ph type="sldNum" sz="quarter" idx="10"/>
          </p:nvPr>
        </p:nvSpPr>
        <p:spPr/>
        <p:txBody>
          <a:bodyPr/>
          <a:lstStyle/>
          <a:p>
            <a:pPr>
              <a:defRPr/>
            </a:pPr>
            <a:fld id="{E39DB59F-DBFB-47E5-BFE8-743E11972470}" type="slidenum">
              <a:rPr lang="en-US" smtClean="0"/>
              <a:pPr>
                <a:defRPr/>
              </a:pPr>
              <a:t>3</a:t>
            </a:fld>
            <a:endParaRPr lang="en-US" dirty="0"/>
          </a:p>
        </p:txBody>
      </p:sp>
    </p:spTree>
    <p:extLst>
      <p:ext uri="{BB962C8B-B14F-4D97-AF65-F5344CB8AC3E}">
        <p14:creationId xmlns:p14="http://schemas.microsoft.com/office/powerpoint/2010/main" val="111624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Isolation: độc</a:t>
            </a:r>
            <a:r>
              <a:rPr lang="en-US" baseline="0" smtClean="0"/>
              <a:t> lập</a:t>
            </a:r>
            <a:endParaRPr lang="en-US"/>
          </a:p>
        </p:txBody>
      </p:sp>
      <p:sp>
        <p:nvSpPr>
          <p:cNvPr id="4" name="Slide Number Placeholder 3"/>
          <p:cNvSpPr>
            <a:spLocks noGrp="1"/>
          </p:cNvSpPr>
          <p:nvPr>
            <p:ph type="sldNum" sz="quarter" idx="10"/>
          </p:nvPr>
        </p:nvSpPr>
        <p:spPr/>
        <p:txBody>
          <a:bodyPr/>
          <a:lstStyle/>
          <a:p>
            <a:pPr>
              <a:defRPr/>
            </a:pPr>
            <a:fld id="{E39DB59F-DBFB-47E5-BFE8-743E11972470}" type="slidenum">
              <a:rPr lang="en-US" smtClean="0"/>
              <a:pPr>
                <a:defRPr/>
              </a:pPr>
              <a:t>4</a:t>
            </a:fld>
            <a:endParaRPr lang="en-US" dirty="0"/>
          </a:p>
        </p:txBody>
      </p:sp>
    </p:spTree>
    <p:extLst>
      <p:ext uri="{BB962C8B-B14F-4D97-AF65-F5344CB8AC3E}">
        <p14:creationId xmlns:p14="http://schemas.microsoft.com/office/powerpoint/2010/main" val="2130475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Perspectives on Organizations: Quan điểm về tổ chức</a:t>
            </a:r>
          </a:p>
          <a:p>
            <a:r>
              <a:rPr lang="en-US" smtClean="0"/>
              <a:t>Coalition: liên</a:t>
            </a:r>
            <a:r>
              <a:rPr lang="en-US" baseline="0" smtClean="0"/>
              <a:t> minh</a:t>
            </a:r>
          </a:p>
          <a:p>
            <a:r>
              <a:rPr lang="en-US" smtClean="0"/>
              <a:t>Issue=problem</a:t>
            </a:r>
          </a:p>
          <a:p>
            <a:r>
              <a:rPr lang="en-US" smtClean="0"/>
              <a:t>Harmony: hòa</a:t>
            </a:r>
            <a:r>
              <a:rPr lang="en-US" baseline="0" smtClean="0"/>
              <a:t> hợp</a:t>
            </a:r>
            <a:endParaRPr lang="en-US"/>
          </a:p>
        </p:txBody>
      </p:sp>
      <p:sp>
        <p:nvSpPr>
          <p:cNvPr id="4" name="Slide Number Placeholder 3"/>
          <p:cNvSpPr>
            <a:spLocks noGrp="1"/>
          </p:cNvSpPr>
          <p:nvPr>
            <p:ph type="sldNum" sz="quarter" idx="10"/>
          </p:nvPr>
        </p:nvSpPr>
        <p:spPr/>
        <p:txBody>
          <a:bodyPr/>
          <a:lstStyle/>
          <a:p>
            <a:pPr>
              <a:defRPr/>
            </a:pPr>
            <a:fld id="{E39DB59F-DBFB-47E5-BFE8-743E11972470}" type="slidenum">
              <a:rPr lang="en-US" smtClean="0"/>
              <a:pPr>
                <a:defRPr/>
              </a:pPr>
              <a:t>7</a:t>
            </a:fld>
            <a:endParaRPr lang="en-US" dirty="0"/>
          </a:p>
        </p:txBody>
      </p:sp>
    </p:spTree>
    <p:extLst>
      <p:ext uri="{BB962C8B-B14F-4D97-AF65-F5344CB8AC3E}">
        <p14:creationId xmlns:p14="http://schemas.microsoft.com/office/powerpoint/2010/main" val="1820316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Chief</a:t>
            </a:r>
            <a:r>
              <a:rPr lang="en-US" baseline="0" smtClean="0"/>
              <a:t> executive officer</a:t>
            </a:r>
            <a:endParaRPr lang="en-US"/>
          </a:p>
        </p:txBody>
      </p:sp>
      <p:sp>
        <p:nvSpPr>
          <p:cNvPr id="4" name="Slide Number Placeholder 3"/>
          <p:cNvSpPr>
            <a:spLocks noGrp="1"/>
          </p:cNvSpPr>
          <p:nvPr>
            <p:ph type="sldNum" sz="quarter" idx="10"/>
          </p:nvPr>
        </p:nvSpPr>
        <p:spPr/>
        <p:txBody>
          <a:bodyPr/>
          <a:lstStyle/>
          <a:p>
            <a:pPr>
              <a:defRPr/>
            </a:pPr>
            <a:fld id="{E39DB59F-DBFB-47E5-BFE8-743E11972470}" type="slidenum">
              <a:rPr lang="en-US" smtClean="0"/>
              <a:pPr>
                <a:defRPr/>
              </a:pPr>
              <a:t>10</a:t>
            </a:fld>
            <a:endParaRPr lang="en-US" dirty="0"/>
          </a:p>
        </p:txBody>
      </p:sp>
    </p:spTree>
    <p:extLst>
      <p:ext uri="{BB962C8B-B14F-4D97-AF65-F5344CB8AC3E}">
        <p14:creationId xmlns:p14="http://schemas.microsoft.com/office/powerpoint/2010/main" val="1325200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Media Snapshot: truyền</a:t>
            </a:r>
            <a:r>
              <a:rPr lang="en-US" baseline="0" smtClean="0"/>
              <a:t> thông</a:t>
            </a:r>
            <a:endParaRPr lang="en-US"/>
          </a:p>
        </p:txBody>
      </p:sp>
      <p:sp>
        <p:nvSpPr>
          <p:cNvPr id="4" name="Slide Number Placeholder 3"/>
          <p:cNvSpPr>
            <a:spLocks noGrp="1"/>
          </p:cNvSpPr>
          <p:nvPr>
            <p:ph type="sldNum" sz="quarter" idx="10"/>
          </p:nvPr>
        </p:nvSpPr>
        <p:spPr/>
        <p:txBody>
          <a:bodyPr/>
          <a:lstStyle/>
          <a:p>
            <a:pPr>
              <a:defRPr/>
            </a:pPr>
            <a:fld id="{E39DB59F-DBFB-47E5-BFE8-743E11972470}" type="slidenum">
              <a:rPr lang="en-US" smtClean="0"/>
              <a:pPr>
                <a:defRPr/>
              </a:pPr>
              <a:t>16</a:t>
            </a:fld>
            <a:endParaRPr lang="en-US" dirty="0"/>
          </a:p>
        </p:txBody>
      </p:sp>
    </p:spTree>
    <p:extLst>
      <p:ext uri="{BB962C8B-B14F-4D97-AF65-F5344CB8AC3E}">
        <p14:creationId xmlns:p14="http://schemas.microsoft.com/office/powerpoint/2010/main" val="3275598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Commitment: cam kết</a:t>
            </a:r>
            <a:endParaRPr lang="en-US"/>
          </a:p>
        </p:txBody>
      </p:sp>
      <p:sp>
        <p:nvSpPr>
          <p:cNvPr id="4" name="Slide Number Placeholder 3"/>
          <p:cNvSpPr>
            <a:spLocks noGrp="1"/>
          </p:cNvSpPr>
          <p:nvPr>
            <p:ph type="sldNum" sz="quarter" idx="10"/>
          </p:nvPr>
        </p:nvSpPr>
        <p:spPr/>
        <p:txBody>
          <a:bodyPr/>
          <a:lstStyle/>
          <a:p>
            <a:pPr>
              <a:defRPr/>
            </a:pPr>
            <a:fld id="{E39DB59F-DBFB-47E5-BFE8-743E11972470}" type="slidenum">
              <a:rPr lang="en-US" smtClean="0"/>
              <a:pPr>
                <a:defRPr/>
              </a:pPr>
              <a:t>17</a:t>
            </a:fld>
            <a:endParaRPr lang="en-US" dirty="0"/>
          </a:p>
        </p:txBody>
      </p:sp>
    </p:spTree>
    <p:extLst>
      <p:ext uri="{BB962C8B-B14F-4D97-AF65-F5344CB8AC3E}">
        <p14:creationId xmlns:p14="http://schemas.microsoft.com/office/powerpoint/2010/main" val="1729742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project phase: giai đoạn</a:t>
            </a:r>
            <a:r>
              <a:rPr lang="en-US" baseline="0" smtClean="0"/>
              <a:t> DA</a:t>
            </a:r>
            <a:endParaRPr lang="en-US"/>
          </a:p>
        </p:txBody>
      </p:sp>
      <p:sp>
        <p:nvSpPr>
          <p:cNvPr id="4" name="Slide Number Placeholder 3"/>
          <p:cNvSpPr>
            <a:spLocks noGrp="1"/>
          </p:cNvSpPr>
          <p:nvPr>
            <p:ph type="sldNum" sz="quarter" idx="10"/>
          </p:nvPr>
        </p:nvSpPr>
        <p:spPr/>
        <p:txBody>
          <a:bodyPr/>
          <a:lstStyle/>
          <a:p>
            <a:pPr>
              <a:defRPr/>
            </a:pPr>
            <a:fld id="{E39DB59F-DBFB-47E5-BFE8-743E11972470}" type="slidenum">
              <a:rPr lang="en-US" smtClean="0"/>
              <a:pPr>
                <a:defRPr/>
              </a:pPr>
              <a:t>22</a:t>
            </a:fld>
            <a:endParaRPr lang="en-US" dirty="0"/>
          </a:p>
        </p:txBody>
      </p:sp>
    </p:spTree>
    <p:extLst>
      <p:ext uri="{BB962C8B-B14F-4D97-AF65-F5344CB8AC3E}">
        <p14:creationId xmlns:p14="http://schemas.microsoft.com/office/powerpoint/2010/main" val="2310858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vi-VN" sz="1200" b="0" i="0" kern="1200" smtClean="0">
                <a:solidFill>
                  <a:schemeClr val="tx1"/>
                </a:solidFill>
                <a:effectLst/>
                <a:latin typeface="Times New Roman" pitchFamily="18" charset="0"/>
                <a:ea typeface="+mn-ea"/>
                <a:cs typeface="+mn-cs"/>
              </a:rPr>
              <a:t>Agile Software Develoopment là một thuật ngữ dùng để mô tả một tập hợp các phương thức và thực hành dựa trên các giá trị và các nguyên lý được nêu ra trong tuyên ngôn Agile.</a:t>
            </a:r>
          </a:p>
          <a:p>
            <a:pPr fontAlgn="base"/>
            <a:r>
              <a:rPr lang="vi-VN" sz="1200" b="0" i="0" kern="1200" smtClean="0">
                <a:solidFill>
                  <a:schemeClr val="tx1"/>
                </a:solidFill>
                <a:effectLst/>
                <a:latin typeface="Times New Roman" pitchFamily="18" charset="0"/>
                <a:ea typeface="+mn-ea"/>
                <a:cs typeface="+mn-cs"/>
              </a:rPr>
              <a:t>Các phương pháp tiến triển thông qua sự kết hợp của team tự quản và team xuyên chức năng bằng cách sử dụng các phương pháp phù hợp cho bối cảnh của họ.</a:t>
            </a:r>
          </a:p>
          <a:p>
            <a:endParaRPr lang="en-US"/>
          </a:p>
        </p:txBody>
      </p:sp>
      <p:sp>
        <p:nvSpPr>
          <p:cNvPr id="4" name="Slide Number Placeholder 3"/>
          <p:cNvSpPr>
            <a:spLocks noGrp="1"/>
          </p:cNvSpPr>
          <p:nvPr>
            <p:ph type="sldNum" sz="quarter" idx="10"/>
          </p:nvPr>
        </p:nvSpPr>
        <p:spPr/>
        <p:txBody>
          <a:bodyPr/>
          <a:lstStyle/>
          <a:p>
            <a:pPr>
              <a:defRPr/>
            </a:pPr>
            <a:fld id="{E39DB59F-DBFB-47E5-BFE8-743E11972470}" type="slidenum">
              <a:rPr lang="en-US" smtClean="0"/>
              <a:pPr>
                <a:defRPr/>
              </a:pPr>
              <a:t>40</a:t>
            </a:fld>
            <a:endParaRPr lang="en-US" dirty="0"/>
          </a:p>
        </p:txBody>
      </p:sp>
    </p:spTree>
    <p:extLst>
      <p:ext uri="{BB962C8B-B14F-4D97-AF65-F5344CB8AC3E}">
        <p14:creationId xmlns:p14="http://schemas.microsoft.com/office/powerpoint/2010/main" val="3073127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4BEDAA1-AB8B-4818-B524-3A50969A2F07}"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D4141E6-86B5-4F33-80CE-1E6AB03295B2}"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FFDBA7C-0D50-4EB9-909A-D860461C6E19}"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smtClean="0"/>
              <a:t>Information Technology Project Management, Seventh Edition</a:t>
            </a: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99C9FF7E-57B2-43A2-BA09-B73DB1F96FF2}"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a:t>
            </a:r>
            <a:r>
              <a:rPr lang="en-US" sz="1200" dirty="0" smtClean="0">
                <a:latin typeface="+mn-lt"/>
              </a:rPr>
              <a:t>2014</a:t>
            </a:r>
            <a:endParaRPr lang="en-US" sz="1200" dirty="0">
              <a:latin typeface="+mn-lt"/>
            </a:endParaRPr>
          </a:p>
        </p:txBody>
      </p:sp>
      <p:sp>
        <p:nvSpPr>
          <p:cNvPr id="3" name="Content Placeholder 2"/>
          <p:cNvSpPr>
            <a:spLocks noGrp="1"/>
          </p:cNvSpPr>
          <p:nvPr>
            <p:ph idx="1"/>
          </p:nvPr>
        </p:nvSpPr>
        <p:spPr/>
        <p:txBody>
          <a:bodyPr/>
          <a:lstStyle>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dirty="0"/>
          </a:p>
        </p:txBody>
      </p:sp>
      <p:sp>
        <p:nvSpPr>
          <p:cNvPr id="5" name="Footer Placeholder 21"/>
          <p:cNvSpPr>
            <a:spLocks noGrp="1"/>
          </p:cNvSpPr>
          <p:nvPr>
            <p:ph type="ftr" sz="quarter" idx="10"/>
          </p:nvPr>
        </p:nvSpPr>
        <p:spPr>
          <a:xfrm>
            <a:off x="0" y="6492875"/>
            <a:ext cx="2590800" cy="365125"/>
          </a:xfrm>
        </p:spPr>
        <p:txBody>
          <a:bodyPr/>
          <a:lstStyle>
            <a:lvl1pPr algn="l">
              <a:buFontTx/>
              <a:buNone/>
              <a:defRPr sz="1200">
                <a:latin typeface="+mn-lt"/>
              </a:defRPr>
            </a:lvl1pPr>
          </a:lstStyle>
          <a:p>
            <a:pPr>
              <a:defRPr/>
            </a:pPr>
            <a:r>
              <a:rPr lang="en-US" dirty="0" smtClean="0"/>
              <a:t>Information Technology Project Management, Seventh Edition</a:t>
            </a:r>
            <a:endParaRPr lang="en-US" dirty="0"/>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D4FD9659-824B-46C0-8A9A-C90F38C1F825}"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dirty="0"/>
          </a:p>
        </p:txBody>
      </p:sp>
      <p:sp>
        <p:nvSpPr>
          <p:cNvPr id="7" name="Footer Placeholder 4"/>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2799675F-4A93-44A1-8896-452D54AE32F2}"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45A903A5-3145-4C33-861E-F726013C416E}"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dirty="0"/>
          </a:p>
        </p:txBody>
      </p:sp>
      <p:sp>
        <p:nvSpPr>
          <p:cNvPr id="8" name="Footer Placeholder 7"/>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79F8D2C1-FDC8-4049-A2F1-36C9287BEF68}"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dirty="0"/>
          </a:p>
        </p:txBody>
      </p:sp>
      <p:sp>
        <p:nvSpPr>
          <p:cNvPr id="4" name="Footer Placeholder 3"/>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0BD84499-56DB-4FF3-8D99-174F9EB97545}"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p>
        </p:txBody>
      </p:sp>
      <p:sp>
        <p:nvSpPr>
          <p:cNvPr id="3"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88BFF443-6094-4853-B8BA-F1264293BEA5}"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A521D880-5042-48D3-9E9D-9C6275C0D5B4}"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4F7053E-F83E-4271-AA08-D5C8F0521D54}"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smtClean="0"/>
              <a:t>Information Technology Project Management, Seventh Edition</a:t>
            </a:r>
            <a:endParaRPr lang="en-US" dirty="0"/>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0A9D95BA-DBCE-4585-9D62-69E5B33609E2}"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79C7716B-8CDB-4114-B58A-CD791D036412}"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A5896A34-DE02-4C2F-B86D-63B07783C002}"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7F9E4DD-5D64-4A63-89E9-4C623F7791FD}"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5FD5B2B2-4C46-45EE-BEF1-8C3D9FBA3991}"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48E8515F-EAA7-497F-A8F6-4CE386C3FAC6}"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733A7672-6F35-4B80-8974-351A77EC4C87}"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BC99E3D6-3C62-42FF-A07A-362FC34BCCC8}"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319A391-6174-4976-A8AD-AEA04E687975}"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FFDDE7D-2F39-4F2E-B126-93BFCEB7FB45}"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1F0DB9A2-6BF9-4BB6-B94C-EBCA4916974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Information Technology Project Management, Seventh Edition</a:t>
            </a: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1F0DB9A2-6BF9-4BB6-B94C-EBCA49169742}"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Lst>
  <p:hf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1600200"/>
            <a:ext cx="9144000" cy="1349375"/>
          </a:xfrm>
        </p:spPr>
        <p:txBody>
          <a:bodyPr>
            <a:noAutofit/>
          </a:bodyPr>
          <a:lstStyle/>
          <a:p>
            <a:pPr fontAlgn="auto">
              <a:spcAft>
                <a:spcPts val="0"/>
              </a:spcAft>
              <a:defRPr/>
            </a:pPr>
            <a:r>
              <a:rPr>
                <a:effectLst>
                  <a:outerShdw blurRad="38100" dist="38100" dir="2700000" algn="tl">
                    <a:srgbClr val="FFFFFF"/>
                  </a:outerShdw>
                </a:effectLst>
                <a:latin typeface="Arial Rounded MT Bold" pitchFamily="34" charset="0"/>
              </a:rPr>
              <a:t>Chapter </a:t>
            </a:r>
            <a:r>
              <a:rPr lang="en-US" dirty="0" smtClean="0">
                <a:effectLst>
                  <a:outerShdw blurRad="38100" dist="38100" dir="2700000" algn="tl">
                    <a:srgbClr val="FFFFFF"/>
                  </a:outerShdw>
                </a:effectLst>
                <a:latin typeface="Arial Rounded MT Bold" pitchFamily="34" charset="0"/>
              </a:rPr>
              <a:t>2</a:t>
            </a:r>
            <a:r>
              <a:rPr smtClean="0">
                <a:effectLst>
                  <a:outerShdw blurRad="38100" dist="38100" dir="2700000" algn="tl">
                    <a:srgbClr val="FFFFFF"/>
                  </a:outerShdw>
                </a:effectLst>
                <a:latin typeface="Arial Rounded MT Bold" pitchFamily="34" charset="0"/>
              </a:rPr>
              <a:t>:</a:t>
            </a:r>
            <a:r>
              <a:rPr>
                <a:effectLst>
                  <a:outerShdw blurRad="38100" dist="38100" dir="2700000" algn="tl">
                    <a:srgbClr val="FFFFFF"/>
                  </a:outerShdw>
                </a:effectLst>
                <a:latin typeface="Arial Rounded MT Bold" pitchFamily="34" charset="0"/>
              </a:rPr>
              <a:t/>
            </a:r>
            <a:br>
              <a:rPr>
                <a:effectLst>
                  <a:outerShdw blurRad="38100" dist="38100" dir="2700000" algn="tl">
                    <a:srgbClr val="FFFFFF"/>
                  </a:outerShdw>
                </a:effectLst>
                <a:latin typeface="Arial Rounded MT Bold" pitchFamily="34" charset="0"/>
              </a:rPr>
            </a:br>
            <a:r>
              <a:rPr lang="en-US" sz="4400" dirty="0" smtClean="0">
                <a:effectLst>
                  <a:outerShdw blurRad="38100" dist="38100" dir="2700000" algn="tl">
                    <a:srgbClr val="FFFFFF"/>
                  </a:outerShdw>
                </a:effectLst>
                <a:latin typeface="Arial Rounded MT Bold" pitchFamily="34" charset="0"/>
              </a:rPr>
              <a:t>The Project Management and Information Technology Context</a:t>
            </a:r>
            <a:endParaRPr>
              <a:effectLst>
                <a:outerShdw blurRad="38100" dist="38100" dir="2700000" algn="tl">
                  <a:srgbClr val="FFFFFF"/>
                </a:outerShdw>
              </a:effectLst>
              <a:latin typeface="Arial Rounded MT Bold" pitchFamily="34" charset="0"/>
            </a:endParaRPr>
          </a:p>
        </p:txBody>
      </p:sp>
      <p:sp>
        <p:nvSpPr>
          <p:cNvPr id="3075"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Seventh Edition</a:t>
            </a:r>
            <a:endParaRPr lang="en-US" sz="2800" b="1" dirty="0">
              <a:solidFill>
                <a:schemeClr val="tx2"/>
              </a:solidFill>
              <a:effectLst>
                <a:outerShdw blurRad="38100" dist="38100" dir="2700000" algn="tl">
                  <a:srgbClr val="FFFFFF"/>
                </a:outerShdw>
              </a:effectLst>
              <a:latin typeface="Arial Rounded MT Bold" pitchFamily="34" charset="0"/>
              <a:ea typeface="+mj-ea"/>
              <a:cs typeface="+mj-cs"/>
            </a:endParaRPr>
          </a:p>
        </p:txBody>
      </p:sp>
      <p:sp>
        <p:nvSpPr>
          <p:cNvPr id="6" name="TextBox 5"/>
          <p:cNvSpPr txBox="1"/>
          <p:nvPr/>
        </p:nvSpPr>
        <p:spPr>
          <a:xfrm>
            <a:off x="304800" y="5791200"/>
            <a:ext cx="4793300" cy="430887"/>
          </a:xfrm>
          <a:prstGeom prst="rect">
            <a:avLst/>
          </a:prstGeom>
          <a:noFill/>
        </p:spPr>
        <p:txBody>
          <a:bodyPr wrap="none" rtlCol="0">
            <a:spAutoFit/>
          </a:bodyPr>
          <a:lstStyle/>
          <a:p>
            <a:r>
              <a:rPr lang="en-US" dirty="0" smtClean="0"/>
              <a:t>Note: See the text itself for full citations.</a:t>
            </a:r>
            <a:endParaRPr lang="en-US" dirty="0"/>
          </a:p>
        </p:txBody>
      </p:sp>
      <p:pic>
        <p:nvPicPr>
          <p:cNvPr id="7" name="Picture 5" descr="Information Technology Project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153" y="3034843"/>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199" y="145330"/>
            <a:ext cx="8229600" cy="1143000"/>
          </a:xfrm>
        </p:spPr>
        <p:txBody>
          <a:bodyPr>
            <a:normAutofit fontScale="90000"/>
          </a:bodyPr>
          <a:lstStyle/>
          <a:p>
            <a:r>
              <a:rPr lang="en-US" sz="3600" dirty="0" smtClean="0"/>
              <a:t>Figure 2-3. Functional, Project, and Matrix Organizational Structures</a:t>
            </a:r>
          </a:p>
        </p:txBody>
      </p:sp>
      <p:sp>
        <p:nvSpPr>
          <p:cNvPr id="19460" name="Footer Placeholder 3"/>
          <p:cNvSpPr>
            <a:spLocks noGrp="1"/>
          </p:cNvSpPr>
          <p:nvPr>
            <p:ph type="ftr" sz="quarter" idx="10"/>
          </p:nvPr>
        </p:nvSpPr>
        <p:spPr bwMode="auto">
          <a:noFill/>
          <a:ln>
            <a:miter lim="800000"/>
            <a:headEnd/>
            <a:tailEnd/>
          </a:ln>
        </p:spPr>
        <p:txBody>
          <a:bodyPr/>
          <a:lstStyle/>
          <a:p>
            <a:pPr algn="r">
              <a:buFontTx/>
              <a:buNone/>
            </a:pPr>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0BD84499-56DB-4FF3-8D99-174F9EB97545}" type="slidenum">
              <a:rPr lang="en-US" smtClean="0"/>
              <a:pPr>
                <a:defRPr/>
              </a:pPr>
              <a:t>10</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3341" y="1371600"/>
            <a:ext cx="4957317" cy="5054878"/>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381000" y="152400"/>
            <a:ext cx="8305800" cy="1143000"/>
          </a:xfrm>
        </p:spPr>
        <p:txBody>
          <a:bodyPr>
            <a:normAutofit fontScale="90000"/>
          </a:bodyPr>
          <a:lstStyle/>
          <a:p>
            <a:r>
              <a:rPr lang="en-US" sz="3600" dirty="0" smtClean="0"/>
              <a:t>Table 2-1.  Organizational Structure Influences on Projects</a:t>
            </a:r>
            <a:endParaRPr lang="en-US" sz="4400" dirty="0" smtClean="0"/>
          </a:p>
        </p:txBody>
      </p:sp>
      <p:sp>
        <p:nvSpPr>
          <p:cNvPr id="1027"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4941097B-8DCA-4F4B-82F9-5CA08C941AAF}" type="slidenum">
              <a:rPr lang="en-US"/>
              <a:pPr>
                <a:defRPr/>
              </a:pPr>
              <a:t>11</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219200"/>
            <a:ext cx="7357110" cy="5073623"/>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Functional: Chức năng</a:t>
            </a:r>
          </a:p>
          <a:p>
            <a:r>
              <a:rPr lang="en-US" smtClean="0"/>
              <a:t>Project: Bao nhiêu người QL, Lĩnh vực QL?</a:t>
            </a:r>
          </a:p>
          <a:p>
            <a:r>
              <a:rPr lang="en-US" smtClean="0"/>
              <a:t>Matrix: Phân cấp QL</a:t>
            </a:r>
          </a:p>
          <a:p>
            <a:pPr marL="109537" indent="0">
              <a:buNone/>
            </a:pPr>
            <a:endParaRPr lang="en-US"/>
          </a:p>
        </p:txBody>
      </p:sp>
      <p:sp>
        <p:nvSpPr>
          <p:cNvPr id="3" name="Title 2"/>
          <p:cNvSpPr>
            <a:spLocks noGrp="1"/>
          </p:cNvSpPr>
          <p:nvPr>
            <p:ph type="title"/>
          </p:nvPr>
        </p:nvSpPr>
        <p:spPr/>
        <p:txBody>
          <a:bodyPr/>
          <a:lstStyle/>
          <a:p>
            <a:r>
              <a:rPr lang="en-US" smtClean="0"/>
              <a:t>Thiết lập công ty theo mô hình:</a:t>
            </a:r>
            <a:endParaRPr lang="en-US"/>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12</a:t>
            </a:fld>
            <a:endParaRPr lang="en-US" dirty="0"/>
          </a:p>
        </p:txBody>
      </p:sp>
    </p:spTree>
    <p:extLst>
      <p:ext uri="{BB962C8B-B14F-4D97-AF65-F5344CB8AC3E}">
        <p14:creationId xmlns:p14="http://schemas.microsoft.com/office/powerpoint/2010/main" val="24051791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lstStyle/>
          <a:p>
            <a:r>
              <a:rPr lang="en-US" b="1" dirty="0" smtClean="0"/>
              <a:t>Organizational culture</a:t>
            </a:r>
            <a:r>
              <a:rPr lang="en-US" dirty="0" smtClean="0"/>
              <a:t> is a set of shared assumptions, values, and behaviors that characterize the functioning of an organization</a:t>
            </a:r>
          </a:p>
          <a:p>
            <a:r>
              <a:rPr lang="en-US" dirty="0" smtClean="0"/>
              <a:t>Many experts believe the underlying causes of many companies’ problems are not the structure or staff, but the culture</a:t>
            </a:r>
          </a:p>
          <a:p>
            <a:endParaRPr lang="en-US" dirty="0" smtClean="0"/>
          </a:p>
        </p:txBody>
      </p:sp>
      <p:sp>
        <p:nvSpPr>
          <p:cNvPr id="20484" name="Rectangle 2"/>
          <p:cNvSpPr>
            <a:spLocks noGrp="1" noChangeArrowheads="1"/>
          </p:cNvSpPr>
          <p:nvPr>
            <p:ph type="title"/>
          </p:nvPr>
        </p:nvSpPr>
        <p:spPr/>
        <p:txBody>
          <a:bodyPr/>
          <a:lstStyle/>
          <a:p>
            <a:r>
              <a:rPr lang="en-US" dirty="0" smtClean="0"/>
              <a:t>Organizational Culture</a:t>
            </a:r>
          </a:p>
        </p:txBody>
      </p:sp>
      <p:sp>
        <p:nvSpPr>
          <p:cNvPr id="20482"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6C8CAC95-EB76-4381-B468-1459D202A00B}" type="slidenum">
              <a:rPr lang="en-US"/>
              <a:pPr>
                <a:defRPr/>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5"/>
          <p:cNvSpPr>
            <a:spLocks noGrp="1" noChangeArrowheads="1"/>
          </p:cNvSpPr>
          <p:nvPr>
            <p:ph idx="1"/>
          </p:nvPr>
        </p:nvSpPr>
        <p:spPr/>
        <p:txBody>
          <a:bodyPr/>
          <a:lstStyle/>
          <a:p>
            <a:r>
              <a:rPr lang="en-US" dirty="0" smtClean="0"/>
              <a:t>Member identity*</a:t>
            </a:r>
          </a:p>
          <a:p>
            <a:r>
              <a:rPr lang="en-US" dirty="0" smtClean="0"/>
              <a:t>Group emphasis*</a:t>
            </a:r>
          </a:p>
          <a:p>
            <a:r>
              <a:rPr lang="en-US" dirty="0" smtClean="0"/>
              <a:t>People focus</a:t>
            </a:r>
          </a:p>
          <a:p>
            <a:r>
              <a:rPr lang="en-US" dirty="0" smtClean="0"/>
              <a:t>Unit integration*</a:t>
            </a:r>
          </a:p>
          <a:p>
            <a:r>
              <a:rPr lang="en-US" dirty="0" smtClean="0"/>
              <a:t>Control</a:t>
            </a:r>
          </a:p>
        </p:txBody>
      </p:sp>
      <p:sp>
        <p:nvSpPr>
          <p:cNvPr id="21506" name="Rectangle 4"/>
          <p:cNvSpPr>
            <a:spLocks noGrp="1" noChangeArrowheads="1"/>
          </p:cNvSpPr>
          <p:nvPr>
            <p:ph type="title"/>
          </p:nvPr>
        </p:nvSpPr>
        <p:spPr/>
        <p:txBody>
          <a:bodyPr>
            <a:normAutofit fontScale="90000"/>
          </a:bodyPr>
          <a:lstStyle/>
          <a:p>
            <a:r>
              <a:rPr lang="en-US" dirty="0" smtClean="0"/>
              <a:t>Ten Characteristics of Organizational Culture</a:t>
            </a:r>
          </a:p>
        </p:txBody>
      </p:sp>
      <p:sp>
        <p:nvSpPr>
          <p:cNvPr id="21512" name="Footer Placeholder 8"/>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buFontTx/>
              <a:buNone/>
              <a:defRPr/>
            </a:pPr>
            <a:fld id="{23679D00-0FE1-4DFA-BD83-BBDAA061D085}" type="slidenum">
              <a:rPr lang="en-US" smtClean="0"/>
              <a:pPr>
                <a:buFontTx/>
                <a:buNone/>
                <a:defRPr/>
              </a:pPr>
              <a:t>14</a:t>
            </a:fld>
            <a:endParaRPr lang="en-US" dirty="0"/>
          </a:p>
        </p:txBody>
      </p:sp>
      <p:sp>
        <p:nvSpPr>
          <p:cNvPr id="21508" name="Rectangle 6"/>
          <p:cNvSpPr>
            <a:spLocks noGrp="1" noChangeArrowheads="1"/>
          </p:cNvSpPr>
          <p:nvPr>
            <p:ph sz="half" idx="4294967295"/>
          </p:nvPr>
        </p:nvSpPr>
        <p:spPr>
          <a:xfrm>
            <a:off x="5105400" y="1481138"/>
            <a:ext cx="4038600" cy="4525962"/>
          </a:xfrm>
        </p:spPr>
        <p:txBody>
          <a:bodyPr/>
          <a:lstStyle/>
          <a:p>
            <a:r>
              <a:rPr lang="en-US" dirty="0" smtClean="0"/>
              <a:t>Risk tolerance*</a:t>
            </a:r>
          </a:p>
          <a:p>
            <a:r>
              <a:rPr lang="en-US" dirty="0" smtClean="0"/>
              <a:t>Reward criteria*</a:t>
            </a:r>
          </a:p>
          <a:p>
            <a:r>
              <a:rPr lang="en-US" dirty="0" smtClean="0"/>
              <a:t>Conflict tolerance*</a:t>
            </a:r>
          </a:p>
          <a:p>
            <a:r>
              <a:rPr lang="en-US" dirty="0" smtClean="0"/>
              <a:t>Means-ends orientation</a:t>
            </a:r>
          </a:p>
          <a:p>
            <a:r>
              <a:rPr lang="en-US" dirty="0" smtClean="0"/>
              <a:t>Open-systems focus*</a:t>
            </a:r>
          </a:p>
        </p:txBody>
      </p:sp>
      <p:sp>
        <p:nvSpPr>
          <p:cNvPr id="21509" name="Rectangle 7"/>
          <p:cNvSpPr>
            <a:spLocks noChangeArrowheads="1"/>
          </p:cNvSpPr>
          <p:nvPr/>
        </p:nvSpPr>
        <p:spPr bwMode="auto">
          <a:xfrm>
            <a:off x="304800" y="4419600"/>
            <a:ext cx="8458200" cy="1373188"/>
          </a:xfrm>
          <a:prstGeom prst="rect">
            <a:avLst/>
          </a:prstGeom>
          <a:noFill/>
          <a:ln w="9525">
            <a:noFill/>
            <a:miter lim="800000"/>
            <a:headEnd/>
            <a:tailEnd/>
          </a:ln>
        </p:spPr>
        <p:txBody>
          <a:bodyPr anchor="ctr">
            <a:spAutoFit/>
          </a:bodyPr>
          <a:lstStyle/>
          <a:p>
            <a:r>
              <a:rPr lang="en-US" sz="2800" dirty="0"/>
              <a:t>*Project work is most successful in an organizational culture where these items are strong/high and other items are balanced.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3"/>
          <p:cNvSpPr>
            <a:spLocks noGrp="1" noChangeArrowheads="1"/>
          </p:cNvSpPr>
          <p:nvPr>
            <p:ph idx="1"/>
          </p:nvPr>
        </p:nvSpPr>
        <p:spPr>
          <a:xfrm>
            <a:off x="609600" y="1295400"/>
            <a:ext cx="8186738" cy="4791075"/>
          </a:xfrm>
        </p:spPr>
        <p:txBody>
          <a:bodyPr/>
          <a:lstStyle/>
          <a:p>
            <a:r>
              <a:rPr lang="en-US" dirty="0" smtClean="0"/>
              <a:t>Project managers must take time to identify, understand, and manage relationships with all project stakeholders</a:t>
            </a:r>
          </a:p>
          <a:p>
            <a:r>
              <a:rPr lang="en-US" dirty="0" smtClean="0"/>
              <a:t>Using the four frames of organizations can help meet stakeholder needs and expectations</a:t>
            </a:r>
          </a:p>
          <a:p>
            <a:r>
              <a:rPr lang="en-US" dirty="0" smtClean="0"/>
              <a:t>Senior executives/top management are very important stakeholders</a:t>
            </a:r>
          </a:p>
          <a:p>
            <a:r>
              <a:rPr lang="en-US" dirty="0" smtClean="0"/>
              <a:t>See Chapter 13, Project Stakeholder Management, for more information</a:t>
            </a:r>
          </a:p>
          <a:p>
            <a:pPr>
              <a:buFontTx/>
              <a:buNone/>
            </a:pPr>
            <a:endParaRPr lang="en-US" dirty="0" smtClean="0"/>
          </a:p>
        </p:txBody>
      </p:sp>
      <p:sp>
        <p:nvSpPr>
          <p:cNvPr id="22532" name="Rectangle 2"/>
          <p:cNvSpPr>
            <a:spLocks noGrp="1" noChangeArrowheads="1"/>
          </p:cNvSpPr>
          <p:nvPr>
            <p:ph type="title"/>
          </p:nvPr>
        </p:nvSpPr>
        <p:spPr>
          <a:xfrm>
            <a:off x="381000" y="274638"/>
            <a:ext cx="8305800" cy="868362"/>
          </a:xfrm>
        </p:spPr>
        <p:txBody>
          <a:bodyPr/>
          <a:lstStyle/>
          <a:p>
            <a:r>
              <a:rPr lang="en-US" dirty="0" smtClean="0"/>
              <a:t>Stakeholder Management</a:t>
            </a:r>
          </a:p>
        </p:txBody>
      </p:sp>
      <p:sp>
        <p:nvSpPr>
          <p:cNvPr id="22530"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BE03C56F-5C73-4B50-B727-45D4BBD1A5BA}" type="slidenum">
              <a:rPr lang="en-US"/>
              <a:pPr>
                <a:defRPr/>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525962"/>
          </a:xfrm>
        </p:spPr>
        <p:txBody>
          <a:bodyPr/>
          <a:lstStyle/>
          <a:p>
            <a:r>
              <a:rPr lang="en-US" dirty="0"/>
              <a:t>The media have often reported on mismanaged IT projects. A classic example and </a:t>
            </a:r>
            <a:r>
              <a:rPr lang="en-US" dirty="0" smtClean="0"/>
              <a:t>popular case </a:t>
            </a:r>
            <a:r>
              <a:rPr lang="en-US" dirty="0"/>
              <a:t>study is the baggage handling system at Denver International Airport (DIA). </a:t>
            </a:r>
            <a:endParaRPr lang="en-US" dirty="0" smtClean="0"/>
          </a:p>
          <a:p>
            <a:r>
              <a:rPr lang="en-US" dirty="0" smtClean="0"/>
              <a:t>The system </a:t>
            </a:r>
            <a:r>
              <a:rPr lang="en-US" dirty="0"/>
              <a:t>was supposed to reduce flight delays, shorten waiting times at luggage </a:t>
            </a:r>
            <a:r>
              <a:rPr lang="en-US" dirty="0" smtClean="0"/>
              <a:t>carousels, and </a:t>
            </a:r>
            <a:r>
              <a:rPr lang="en-US" dirty="0"/>
              <a:t>save money, but instead it caused huge problems. </a:t>
            </a:r>
            <a:endParaRPr lang="en-US" dirty="0" smtClean="0"/>
          </a:p>
          <a:p>
            <a:r>
              <a:rPr lang="en-US" dirty="0" smtClean="0"/>
              <a:t>One </a:t>
            </a:r>
            <a:r>
              <a:rPr lang="en-US" dirty="0"/>
              <a:t>important reason for this famous project disaster </a:t>
            </a:r>
            <a:r>
              <a:rPr lang="en-US" dirty="0" smtClean="0"/>
              <a:t>was the </a:t>
            </a:r>
            <a:r>
              <a:rPr lang="en-US" dirty="0"/>
              <a:t>failure to recognize the project’s complexity.</a:t>
            </a:r>
          </a:p>
        </p:txBody>
      </p:sp>
      <p:sp>
        <p:nvSpPr>
          <p:cNvPr id="3" name="Title 2"/>
          <p:cNvSpPr>
            <a:spLocks noGrp="1"/>
          </p:cNvSpPr>
          <p:nvPr>
            <p:ph type="title"/>
          </p:nvPr>
        </p:nvSpPr>
        <p:spPr/>
        <p:txBody>
          <a:bodyPr/>
          <a:lstStyle/>
          <a:p>
            <a:r>
              <a:rPr lang="en-US" dirty="0" smtClean="0"/>
              <a:t>Media Snapshot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47800"/>
            <a:ext cx="8686800" cy="4525962"/>
          </a:xfrm>
        </p:spPr>
        <p:txBody>
          <a:bodyPr/>
          <a:lstStyle/>
          <a:p>
            <a:r>
              <a:rPr lang="en-US" dirty="0" smtClean="0"/>
              <a:t>People in top management positions are key stakeholders in projects</a:t>
            </a:r>
          </a:p>
          <a:p>
            <a:r>
              <a:rPr lang="en-US" dirty="0" smtClean="0"/>
              <a:t> A very important factor in helping project managers successfully lead projects is the level of commitment and support they receive from top management</a:t>
            </a:r>
          </a:p>
          <a:p>
            <a:r>
              <a:rPr lang="en-US" dirty="0" smtClean="0"/>
              <a:t>Without top management commitment, many projects will fail.</a:t>
            </a:r>
          </a:p>
          <a:p>
            <a:r>
              <a:rPr lang="en-US" dirty="0" smtClean="0"/>
              <a:t>Some projects have a senior manager called a </a:t>
            </a:r>
            <a:r>
              <a:rPr lang="en-US" b="1" dirty="0" smtClean="0"/>
              <a:t>champion</a:t>
            </a:r>
            <a:r>
              <a:rPr lang="en-US" dirty="0" smtClean="0"/>
              <a:t> who acts as a key proponent for a project.</a:t>
            </a:r>
          </a:p>
          <a:p>
            <a:endParaRPr lang="en-US" dirty="0"/>
          </a:p>
        </p:txBody>
      </p:sp>
      <p:sp>
        <p:nvSpPr>
          <p:cNvPr id="3" name="Title 2"/>
          <p:cNvSpPr>
            <a:spLocks noGrp="1"/>
          </p:cNvSpPr>
          <p:nvPr>
            <p:ph type="title"/>
          </p:nvPr>
        </p:nvSpPr>
        <p:spPr/>
        <p:txBody>
          <a:bodyPr>
            <a:normAutofit fontScale="90000"/>
          </a:bodyPr>
          <a:lstStyle/>
          <a:p>
            <a:r>
              <a:rPr lang="en-US" dirty="0" smtClean="0"/>
              <a:t>The Importance of Top Management Commitment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Providing adequate resources</a:t>
            </a:r>
          </a:p>
          <a:p>
            <a:r>
              <a:rPr lang="en-US" dirty="0" smtClean="0"/>
              <a:t>Approving unique project needs in a timely manner</a:t>
            </a:r>
          </a:p>
          <a:p>
            <a:r>
              <a:rPr lang="en-US" dirty="0" smtClean="0"/>
              <a:t>Getting cooperation from other parts of the organization</a:t>
            </a:r>
          </a:p>
          <a:p>
            <a:r>
              <a:rPr lang="en-US" dirty="0" smtClean="0"/>
              <a:t>Mentoring and coaching on leadership issues</a:t>
            </a:r>
            <a:endParaRPr lang="en-US" dirty="0"/>
          </a:p>
        </p:txBody>
      </p:sp>
      <p:sp>
        <p:nvSpPr>
          <p:cNvPr id="3" name="Title 2"/>
          <p:cNvSpPr>
            <a:spLocks noGrp="1"/>
          </p:cNvSpPr>
          <p:nvPr>
            <p:ph type="title"/>
          </p:nvPr>
        </p:nvSpPr>
        <p:spPr/>
        <p:txBody>
          <a:bodyPr>
            <a:normAutofit fontScale="90000"/>
          </a:bodyPr>
          <a:lstStyle/>
          <a:p>
            <a:r>
              <a:rPr lang="en-US" dirty="0" smtClean="0"/>
              <a:t>How Top Management Can Help Project Managers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p:txBody>
          <a:bodyPr/>
          <a:lstStyle/>
          <a:p>
            <a:r>
              <a:rPr lang="en-US" b="1" dirty="0" smtClean="0"/>
              <a:t>IT governance </a:t>
            </a:r>
            <a:r>
              <a:rPr lang="en-US" dirty="0" smtClean="0"/>
              <a:t>addresses the authority and control for key IT activities in organizations,  including IT infrastructure, IT use, and project management</a:t>
            </a:r>
          </a:p>
          <a:p>
            <a:r>
              <a:rPr lang="en-US" dirty="0" smtClean="0"/>
              <a:t>A lack of IT governance can be dangerous, as evidenced by three well-publicized IT project failures in Australia (Sydney Water’s customer relationship management system, the Royal Melbourne Institute of Technology’s academic management system, and One.Tel’s billing system)</a:t>
            </a:r>
          </a:p>
          <a:p>
            <a:endParaRPr lang="en-US" dirty="0" smtClean="0"/>
          </a:p>
        </p:txBody>
      </p:sp>
      <p:sp>
        <p:nvSpPr>
          <p:cNvPr id="23554" name="Title 1"/>
          <p:cNvSpPr>
            <a:spLocks noGrp="1"/>
          </p:cNvSpPr>
          <p:nvPr>
            <p:ph type="title"/>
          </p:nvPr>
        </p:nvSpPr>
        <p:spPr/>
        <p:txBody>
          <a:bodyPr/>
          <a:lstStyle/>
          <a:p>
            <a:r>
              <a:rPr lang="en-US" dirty="0" smtClean="0"/>
              <a:t>Best Practice</a:t>
            </a:r>
          </a:p>
        </p:txBody>
      </p:sp>
      <p:sp>
        <p:nvSpPr>
          <p:cNvPr id="23556"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2A2EF594-0173-4A44-8AC4-5B30AA86934E}" type="slidenum">
              <a:rPr lang="en-US" smtClean="0"/>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idx="1"/>
          </p:nvPr>
        </p:nvSpPr>
        <p:spPr>
          <a:xfrm>
            <a:off x="228600" y="1447800"/>
            <a:ext cx="8534400" cy="4876800"/>
          </a:xfrm>
        </p:spPr>
        <p:txBody>
          <a:bodyPr/>
          <a:lstStyle/>
          <a:p>
            <a:r>
              <a:rPr lang="en-US" dirty="0"/>
              <a:t>Describe the systems view of project management and how it applies </a:t>
            </a:r>
            <a:r>
              <a:rPr lang="en-US" dirty="0" smtClean="0"/>
              <a:t>to information </a:t>
            </a:r>
            <a:r>
              <a:rPr lang="en-US" dirty="0"/>
              <a:t>technology (IT) projects</a:t>
            </a:r>
          </a:p>
          <a:p>
            <a:r>
              <a:rPr lang="en-US" dirty="0" smtClean="0"/>
              <a:t>Understand </a:t>
            </a:r>
            <a:r>
              <a:rPr lang="en-US" dirty="0"/>
              <a:t>organizations, including the four frames, organizational </a:t>
            </a:r>
            <a:r>
              <a:rPr lang="en-US" dirty="0" smtClean="0"/>
              <a:t>structures, and </a:t>
            </a:r>
            <a:r>
              <a:rPr lang="en-US" dirty="0"/>
              <a:t>organizational culture</a:t>
            </a:r>
          </a:p>
          <a:p>
            <a:r>
              <a:rPr lang="en-US" dirty="0" smtClean="0"/>
              <a:t>Explain </a:t>
            </a:r>
            <a:r>
              <a:rPr lang="en-US" dirty="0"/>
              <a:t>why stakeholder management and top management </a:t>
            </a:r>
            <a:r>
              <a:rPr lang="en-US" dirty="0" smtClean="0"/>
              <a:t>commitment are </a:t>
            </a:r>
            <a:r>
              <a:rPr lang="en-US" dirty="0"/>
              <a:t>critical for a project’s </a:t>
            </a:r>
            <a:r>
              <a:rPr lang="en-US" dirty="0" smtClean="0"/>
              <a:t>success</a:t>
            </a:r>
            <a:endParaRPr lang="en-US" dirty="0"/>
          </a:p>
        </p:txBody>
      </p:sp>
      <p:sp>
        <p:nvSpPr>
          <p:cNvPr id="10244" name="Rectangle 2"/>
          <p:cNvSpPr>
            <a:spLocks noGrp="1" noChangeArrowheads="1"/>
          </p:cNvSpPr>
          <p:nvPr>
            <p:ph type="title"/>
          </p:nvPr>
        </p:nvSpPr>
        <p:spPr/>
        <p:txBody>
          <a:bodyPr/>
          <a:lstStyle/>
          <a:p>
            <a:r>
              <a:rPr lang="en-US" dirty="0" smtClean="0"/>
              <a:t>Learning Objectives</a:t>
            </a:r>
          </a:p>
        </p:txBody>
      </p:sp>
      <p:sp>
        <p:nvSpPr>
          <p:cNvPr id="5" name="Slide Number Placeholder 4"/>
          <p:cNvSpPr>
            <a:spLocks noGrp="1"/>
          </p:cNvSpPr>
          <p:nvPr>
            <p:ph type="sldNum" sz="quarter" idx="11"/>
          </p:nvPr>
        </p:nvSpPr>
        <p:spPr/>
        <p:txBody>
          <a:bodyPr/>
          <a:lstStyle/>
          <a:p>
            <a:pPr>
              <a:defRPr/>
            </a:pPr>
            <a:fld id="{426FA929-6FB7-45E1-AD52-83E4868EF495}" type="slidenum">
              <a:rPr lang="en-US"/>
              <a:pPr>
                <a:defRPr/>
              </a:pPr>
              <a:t>2</a:t>
            </a:fld>
            <a:endParaRPr lang="en-US" dirty="0"/>
          </a:p>
        </p:txBody>
      </p:sp>
      <p:sp>
        <p:nvSpPr>
          <p:cNvPr id="6" name="Footer Placeholder 5"/>
          <p:cNvSpPr>
            <a:spLocks noGrp="1"/>
          </p:cNvSpPr>
          <p:nvPr>
            <p:ph type="ftr" sz="quarter" idx="10"/>
          </p:nvPr>
        </p:nvSpPr>
        <p:spPr/>
        <p:txBody>
          <a:bodyPr/>
          <a:lstStyle/>
          <a:p>
            <a:pPr>
              <a:defRPr/>
            </a:pPr>
            <a:r>
              <a:rPr lang="en-US" dirty="0" smtClean="0"/>
              <a:t>Information Technology Project Management, Seventh Edition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idx="1"/>
          </p:nvPr>
        </p:nvSpPr>
        <p:spPr/>
        <p:txBody>
          <a:bodyPr/>
          <a:lstStyle/>
          <a:p>
            <a:r>
              <a:rPr lang="en-US" dirty="0" smtClean="0"/>
              <a:t>If the organization has a negative attitude toward IT, it will be difficult for an IT project to succeed</a:t>
            </a:r>
          </a:p>
          <a:p>
            <a:r>
              <a:rPr lang="en-US" dirty="0" smtClean="0"/>
              <a:t>Having a Chief Information Officer (CIO) at a high level in the organization helps IT projects</a:t>
            </a:r>
          </a:p>
          <a:p>
            <a:r>
              <a:rPr lang="en-US" dirty="0" smtClean="0"/>
              <a:t>Assigning non-IT people to IT projects also encourage more commitment</a:t>
            </a:r>
          </a:p>
        </p:txBody>
      </p:sp>
      <p:sp>
        <p:nvSpPr>
          <p:cNvPr id="24580" name="Rectangle 2"/>
          <p:cNvSpPr>
            <a:spLocks noGrp="1" noChangeArrowheads="1"/>
          </p:cNvSpPr>
          <p:nvPr>
            <p:ph type="title"/>
          </p:nvPr>
        </p:nvSpPr>
        <p:spPr/>
        <p:txBody>
          <a:bodyPr>
            <a:normAutofit fontScale="90000"/>
          </a:bodyPr>
          <a:lstStyle/>
          <a:p>
            <a:r>
              <a:rPr lang="en-US" sz="3600" dirty="0" smtClean="0"/>
              <a:t>Need for Organizational Commitment to Information Technology (IT)</a:t>
            </a:r>
            <a:endParaRPr lang="en-US" dirty="0" smtClean="0"/>
          </a:p>
        </p:txBody>
      </p:sp>
      <p:sp>
        <p:nvSpPr>
          <p:cNvPr id="24578"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BF3C14C8-748D-45F4-A615-C9B861DBA90E}" type="slidenum">
              <a:rPr lang="en-US"/>
              <a:pPr>
                <a:defRPr/>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idx="1"/>
          </p:nvPr>
        </p:nvSpPr>
        <p:spPr/>
        <p:txBody>
          <a:bodyPr/>
          <a:lstStyle/>
          <a:p>
            <a:r>
              <a:rPr lang="en-US" dirty="0" smtClean="0"/>
              <a:t>Standards and guidelines help project managers be more effective</a:t>
            </a:r>
          </a:p>
          <a:p>
            <a:r>
              <a:rPr lang="en-US" dirty="0" smtClean="0"/>
              <a:t>Senior management can encourage</a:t>
            </a:r>
          </a:p>
          <a:p>
            <a:pPr lvl="1"/>
            <a:r>
              <a:rPr lang="en-US" dirty="0" smtClean="0"/>
              <a:t>the use of standard forms and software for project management</a:t>
            </a:r>
          </a:p>
          <a:p>
            <a:pPr lvl="1"/>
            <a:r>
              <a:rPr lang="en-US" dirty="0" smtClean="0"/>
              <a:t>the development and use of guidelines for writing project plans or providing status information</a:t>
            </a:r>
          </a:p>
          <a:p>
            <a:pPr lvl="1"/>
            <a:r>
              <a:rPr lang="en-US" dirty="0" smtClean="0"/>
              <a:t>the creation of a project management office or center of excellence</a:t>
            </a:r>
          </a:p>
          <a:p>
            <a:endParaRPr lang="en-US" dirty="0" smtClean="0"/>
          </a:p>
        </p:txBody>
      </p:sp>
      <p:sp>
        <p:nvSpPr>
          <p:cNvPr id="25604" name="Rectangle 2"/>
          <p:cNvSpPr>
            <a:spLocks noGrp="1" noChangeArrowheads="1"/>
          </p:cNvSpPr>
          <p:nvPr>
            <p:ph type="title"/>
          </p:nvPr>
        </p:nvSpPr>
        <p:spPr/>
        <p:txBody>
          <a:bodyPr>
            <a:normAutofit fontScale="90000"/>
          </a:bodyPr>
          <a:lstStyle/>
          <a:p>
            <a:r>
              <a:rPr lang="en-US" dirty="0" smtClean="0"/>
              <a:t>Need for Organizational Standards</a:t>
            </a:r>
          </a:p>
        </p:txBody>
      </p:sp>
      <p:sp>
        <p:nvSpPr>
          <p:cNvPr id="25602"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D4AA61F3-A6F2-4BD3-9C5A-7F6087438926}" type="slidenum">
              <a:rPr lang="en-US"/>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idx="1"/>
          </p:nvPr>
        </p:nvSpPr>
        <p:spPr/>
        <p:txBody>
          <a:bodyPr/>
          <a:lstStyle/>
          <a:p>
            <a:pPr>
              <a:lnSpc>
                <a:spcPct val="90000"/>
              </a:lnSpc>
            </a:pPr>
            <a:r>
              <a:rPr lang="en-US" dirty="0" smtClean="0"/>
              <a:t>A </a:t>
            </a:r>
            <a:r>
              <a:rPr lang="en-US" b="1" dirty="0" smtClean="0"/>
              <a:t>project life cycle</a:t>
            </a:r>
            <a:r>
              <a:rPr lang="en-US" dirty="0" smtClean="0"/>
              <a:t> is a collection of project phases that defines</a:t>
            </a:r>
          </a:p>
          <a:p>
            <a:pPr lvl="1">
              <a:lnSpc>
                <a:spcPct val="90000"/>
              </a:lnSpc>
            </a:pPr>
            <a:r>
              <a:rPr lang="en-US" dirty="0" smtClean="0"/>
              <a:t>what work will be performed in each phase</a:t>
            </a:r>
          </a:p>
          <a:p>
            <a:pPr lvl="1">
              <a:lnSpc>
                <a:spcPct val="90000"/>
              </a:lnSpc>
            </a:pPr>
            <a:r>
              <a:rPr lang="en-US" dirty="0" smtClean="0"/>
              <a:t>what deliverables will be produced and when</a:t>
            </a:r>
          </a:p>
          <a:p>
            <a:pPr lvl="1">
              <a:lnSpc>
                <a:spcPct val="90000"/>
              </a:lnSpc>
            </a:pPr>
            <a:r>
              <a:rPr lang="en-US" dirty="0" smtClean="0"/>
              <a:t>who is involved in each phase, and </a:t>
            </a:r>
          </a:p>
          <a:p>
            <a:pPr lvl="1">
              <a:lnSpc>
                <a:spcPct val="90000"/>
              </a:lnSpc>
            </a:pPr>
            <a:r>
              <a:rPr lang="en-US" dirty="0" smtClean="0"/>
              <a:t>how management will control and approve work produced in each phase</a:t>
            </a:r>
          </a:p>
          <a:p>
            <a:pPr>
              <a:lnSpc>
                <a:spcPct val="90000"/>
              </a:lnSpc>
            </a:pPr>
            <a:r>
              <a:rPr lang="en-US" dirty="0" smtClean="0"/>
              <a:t>A </a:t>
            </a:r>
            <a:r>
              <a:rPr lang="en-US" b="1" dirty="0" smtClean="0"/>
              <a:t>deliverable</a:t>
            </a:r>
            <a:r>
              <a:rPr lang="en-US" dirty="0" smtClean="0"/>
              <a:t> is a product or service produced or provided as part of a project</a:t>
            </a:r>
          </a:p>
          <a:p>
            <a:pPr>
              <a:lnSpc>
                <a:spcPct val="90000"/>
              </a:lnSpc>
            </a:pPr>
            <a:endParaRPr lang="en-US" dirty="0" smtClean="0"/>
          </a:p>
        </p:txBody>
      </p:sp>
      <p:sp>
        <p:nvSpPr>
          <p:cNvPr id="26628" name="Rectangle 2"/>
          <p:cNvSpPr>
            <a:spLocks noGrp="1" noChangeArrowheads="1"/>
          </p:cNvSpPr>
          <p:nvPr>
            <p:ph type="title"/>
          </p:nvPr>
        </p:nvSpPr>
        <p:spPr/>
        <p:txBody>
          <a:bodyPr>
            <a:normAutofit fontScale="90000"/>
          </a:bodyPr>
          <a:lstStyle/>
          <a:p>
            <a:r>
              <a:rPr lang="en-US" dirty="0" smtClean="0"/>
              <a:t>Project Phases and the Project Life Cycle</a:t>
            </a:r>
          </a:p>
        </p:txBody>
      </p:sp>
      <p:sp>
        <p:nvSpPr>
          <p:cNvPr id="26626"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4D96721C-6BC0-4C07-9A39-4E0D16EE6CE8}" type="slidenum">
              <a:rPr lang="en-US"/>
              <a:pPr>
                <a:defRPr/>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3"/>
          <p:cNvSpPr>
            <a:spLocks noGrp="1" noChangeArrowheads="1"/>
          </p:cNvSpPr>
          <p:nvPr>
            <p:ph idx="1"/>
          </p:nvPr>
        </p:nvSpPr>
        <p:spPr/>
        <p:txBody>
          <a:bodyPr/>
          <a:lstStyle/>
          <a:p>
            <a:pPr>
              <a:lnSpc>
                <a:spcPct val="90000"/>
              </a:lnSpc>
            </a:pPr>
            <a:r>
              <a:rPr lang="en-US" dirty="0" smtClean="0"/>
              <a:t>In early phases of a project life cycle</a:t>
            </a:r>
          </a:p>
          <a:p>
            <a:pPr lvl="1">
              <a:lnSpc>
                <a:spcPct val="90000"/>
              </a:lnSpc>
            </a:pPr>
            <a:r>
              <a:rPr lang="en-US" dirty="0" smtClean="0"/>
              <a:t>resource needs are usually lowest</a:t>
            </a:r>
          </a:p>
          <a:p>
            <a:pPr lvl="1">
              <a:lnSpc>
                <a:spcPct val="90000"/>
              </a:lnSpc>
            </a:pPr>
            <a:r>
              <a:rPr lang="en-US" dirty="0" smtClean="0"/>
              <a:t>the level of uncertainty (risk) is highest</a:t>
            </a:r>
          </a:p>
          <a:p>
            <a:pPr lvl="1">
              <a:lnSpc>
                <a:spcPct val="90000"/>
              </a:lnSpc>
            </a:pPr>
            <a:r>
              <a:rPr lang="en-US" dirty="0" smtClean="0"/>
              <a:t>project stakeholders have the greatest opportunity to influence the project</a:t>
            </a:r>
          </a:p>
          <a:p>
            <a:pPr>
              <a:lnSpc>
                <a:spcPct val="90000"/>
              </a:lnSpc>
            </a:pPr>
            <a:r>
              <a:rPr lang="en-US" dirty="0" smtClean="0"/>
              <a:t>In middle phases of a project life cycle</a:t>
            </a:r>
          </a:p>
          <a:p>
            <a:pPr lvl="1">
              <a:lnSpc>
                <a:spcPct val="90000"/>
              </a:lnSpc>
            </a:pPr>
            <a:r>
              <a:rPr lang="en-US" dirty="0" smtClean="0"/>
              <a:t>the certainty of completing a project improves</a:t>
            </a:r>
          </a:p>
          <a:p>
            <a:pPr lvl="1">
              <a:lnSpc>
                <a:spcPct val="90000"/>
              </a:lnSpc>
            </a:pPr>
            <a:r>
              <a:rPr lang="en-US" dirty="0" smtClean="0"/>
              <a:t>more resources are needed</a:t>
            </a:r>
          </a:p>
          <a:p>
            <a:pPr>
              <a:lnSpc>
                <a:spcPct val="90000"/>
              </a:lnSpc>
            </a:pPr>
            <a:r>
              <a:rPr lang="en-US" dirty="0" smtClean="0"/>
              <a:t>The final phase of a project life cycle focuses on</a:t>
            </a:r>
          </a:p>
          <a:p>
            <a:pPr lvl="1">
              <a:lnSpc>
                <a:spcPct val="90000"/>
              </a:lnSpc>
            </a:pPr>
            <a:r>
              <a:rPr lang="en-US" dirty="0" smtClean="0"/>
              <a:t>ensuring that project requirements were met</a:t>
            </a:r>
          </a:p>
          <a:p>
            <a:pPr lvl="1">
              <a:lnSpc>
                <a:spcPct val="90000"/>
              </a:lnSpc>
            </a:pPr>
            <a:r>
              <a:rPr lang="en-US" dirty="0" smtClean="0"/>
              <a:t>the sponsor approves completion of the project</a:t>
            </a:r>
          </a:p>
          <a:p>
            <a:pPr lvl="1">
              <a:lnSpc>
                <a:spcPct val="90000"/>
              </a:lnSpc>
            </a:pPr>
            <a:endParaRPr lang="en-US" dirty="0" smtClean="0"/>
          </a:p>
        </p:txBody>
      </p:sp>
      <p:sp>
        <p:nvSpPr>
          <p:cNvPr id="27652" name="Rectangle 2"/>
          <p:cNvSpPr>
            <a:spLocks noGrp="1" noChangeArrowheads="1"/>
          </p:cNvSpPr>
          <p:nvPr>
            <p:ph type="title"/>
          </p:nvPr>
        </p:nvSpPr>
        <p:spPr/>
        <p:txBody>
          <a:bodyPr/>
          <a:lstStyle/>
          <a:p>
            <a:r>
              <a:rPr lang="en-US" dirty="0" smtClean="0"/>
              <a:t>More on Project Phases</a:t>
            </a:r>
          </a:p>
        </p:txBody>
      </p:sp>
      <p:sp>
        <p:nvSpPr>
          <p:cNvPr id="27650"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6E850ECD-DC50-44BE-9E96-61A1A4867365}" type="slidenum">
              <a:rPr lang="en-US"/>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r>
              <a:rPr lang="en-US" dirty="0" smtClean="0"/>
              <a:t>Figure 2-4. Phases of the Traditional Project Life Cycle</a:t>
            </a:r>
          </a:p>
        </p:txBody>
      </p:sp>
      <p:sp>
        <p:nvSpPr>
          <p:cNvPr id="28678"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DC9D79A6-F114-4CB1-8985-7DBC117EBAC0}" type="slidenum">
              <a:rPr lang="en-US" smtClean="0"/>
              <a:pPr>
                <a:buFontTx/>
                <a:buNone/>
                <a:defRPr/>
              </a:pPr>
              <a:t>24</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 y="1600200"/>
            <a:ext cx="8719843" cy="4743098"/>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3"/>
          <p:cNvSpPr>
            <a:spLocks noGrp="1" noChangeArrowheads="1"/>
          </p:cNvSpPr>
          <p:nvPr>
            <p:ph idx="1"/>
          </p:nvPr>
        </p:nvSpPr>
        <p:spPr>
          <a:xfrm>
            <a:off x="304800" y="762000"/>
            <a:ext cx="8305800" cy="4572000"/>
          </a:xfrm>
        </p:spPr>
        <p:txBody>
          <a:bodyPr/>
          <a:lstStyle/>
          <a:p>
            <a:r>
              <a:rPr lang="en-US" dirty="0" smtClean="0"/>
              <a:t>Products also have life cycles</a:t>
            </a:r>
          </a:p>
          <a:p>
            <a:r>
              <a:rPr lang="en-US" dirty="0" smtClean="0"/>
              <a:t>The </a:t>
            </a:r>
            <a:r>
              <a:rPr lang="en-US" b="1" dirty="0" smtClean="0"/>
              <a:t>Systems Development Life Cycle (SDLC)</a:t>
            </a:r>
            <a:r>
              <a:rPr lang="en-US" dirty="0" smtClean="0"/>
              <a:t> is a framework for describing the phases involved in developing and maintaining information systems</a:t>
            </a:r>
          </a:p>
          <a:p>
            <a:r>
              <a:rPr lang="en-US" dirty="0" smtClean="0"/>
              <a:t>Systems development projects can follow </a:t>
            </a:r>
          </a:p>
          <a:p>
            <a:pPr lvl="1"/>
            <a:r>
              <a:rPr lang="en-US" b="1" dirty="0" smtClean="0"/>
              <a:t>Predictive life cycle</a:t>
            </a:r>
            <a:r>
              <a:rPr lang="en-US" dirty="0" smtClean="0"/>
              <a:t>: the scope of the project can be clearly articulated and the schedule and cost can be predicted</a:t>
            </a:r>
          </a:p>
          <a:p>
            <a:pPr lvl="1"/>
            <a:r>
              <a:rPr lang="en-US" b="1" dirty="0" smtClean="0"/>
              <a:t>Adaptive Software Development (ASD)</a:t>
            </a:r>
            <a:r>
              <a:rPr lang="en-US" dirty="0" smtClean="0"/>
              <a:t> </a:t>
            </a:r>
            <a:r>
              <a:rPr lang="en-US" b="1" dirty="0" smtClean="0"/>
              <a:t>life cycle</a:t>
            </a:r>
            <a:r>
              <a:rPr lang="en-US" dirty="0" smtClean="0"/>
              <a:t>: requirements cannot be clearly expressed, projects are mission driven and component based, using time-based cycles to meet target dates</a:t>
            </a:r>
          </a:p>
          <a:p>
            <a:pPr lvl="1">
              <a:buFontTx/>
              <a:buNone/>
            </a:pPr>
            <a:endParaRPr lang="en-US" dirty="0" smtClean="0"/>
          </a:p>
        </p:txBody>
      </p:sp>
      <p:sp>
        <p:nvSpPr>
          <p:cNvPr id="29700" name="Rectangle 2"/>
          <p:cNvSpPr>
            <a:spLocks noGrp="1" noChangeArrowheads="1"/>
          </p:cNvSpPr>
          <p:nvPr>
            <p:ph type="title"/>
          </p:nvPr>
        </p:nvSpPr>
        <p:spPr>
          <a:xfrm>
            <a:off x="381000" y="274638"/>
            <a:ext cx="8305800" cy="487362"/>
          </a:xfrm>
        </p:spPr>
        <p:txBody>
          <a:bodyPr>
            <a:normAutofit fontScale="90000"/>
          </a:bodyPr>
          <a:lstStyle/>
          <a:p>
            <a:r>
              <a:rPr lang="en-US" dirty="0" smtClean="0"/>
              <a:t>Product Life Cycles</a:t>
            </a:r>
          </a:p>
        </p:txBody>
      </p:sp>
      <p:sp>
        <p:nvSpPr>
          <p:cNvPr id="29698"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E2965920-7E31-46B5-8B7E-9CD60737DC3C}" type="slidenum">
              <a:rPr lang="en-US"/>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3"/>
          <p:cNvSpPr>
            <a:spLocks noGrp="1" noChangeArrowheads="1"/>
          </p:cNvSpPr>
          <p:nvPr>
            <p:ph idx="1"/>
          </p:nvPr>
        </p:nvSpPr>
        <p:spPr>
          <a:xfrm>
            <a:off x="457200" y="1219200"/>
            <a:ext cx="8229600" cy="4525962"/>
          </a:xfrm>
        </p:spPr>
        <p:txBody>
          <a:bodyPr/>
          <a:lstStyle/>
          <a:p>
            <a:pPr>
              <a:lnSpc>
                <a:spcPct val="90000"/>
              </a:lnSpc>
            </a:pPr>
            <a:r>
              <a:rPr lang="en-US" dirty="0" smtClean="0"/>
              <a:t>Waterfall model: has well-defined, linear stages of systems development and support</a:t>
            </a:r>
          </a:p>
          <a:p>
            <a:pPr>
              <a:lnSpc>
                <a:spcPct val="90000"/>
              </a:lnSpc>
            </a:pPr>
            <a:r>
              <a:rPr lang="en-US" dirty="0" smtClean="0"/>
              <a:t>Spiral model: shows that software is developed using an iterative or spiral approach rather than a linear approach</a:t>
            </a:r>
          </a:p>
          <a:p>
            <a:pPr>
              <a:lnSpc>
                <a:spcPct val="90000"/>
              </a:lnSpc>
            </a:pPr>
            <a:r>
              <a:rPr lang="en-US" dirty="0" smtClean="0"/>
              <a:t>Incremental build model: provides for progressive development of operational software</a:t>
            </a:r>
          </a:p>
          <a:p>
            <a:pPr>
              <a:lnSpc>
                <a:spcPct val="90000"/>
              </a:lnSpc>
            </a:pPr>
            <a:r>
              <a:rPr lang="en-US" dirty="0" smtClean="0"/>
              <a:t>Prototyping model: used for developing prototypes to clarify user requirements</a:t>
            </a:r>
          </a:p>
          <a:p>
            <a:pPr>
              <a:lnSpc>
                <a:spcPct val="90000"/>
              </a:lnSpc>
            </a:pPr>
            <a:r>
              <a:rPr lang="en-US" dirty="0" smtClean="0"/>
              <a:t>Rapid Application Development (RAD) model:  used to produce systems quickly without sacrificing quality</a:t>
            </a:r>
          </a:p>
        </p:txBody>
      </p:sp>
      <p:sp>
        <p:nvSpPr>
          <p:cNvPr id="30724" name="Rectangle 2"/>
          <p:cNvSpPr>
            <a:spLocks noGrp="1" noChangeArrowheads="1"/>
          </p:cNvSpPr>
          <p:nvPr>
            <p:ph type="title"/>
          </p:nvPr>
        </p:nvSpPr>
        <p:spPr>
          <a:xfrm>
            <a:off x="533400" y="152400"/>
            <a:ext cx="8229600" cy="1143000"/>
          </a:xfrm>
        </p:spPr>
        <p:txBody>
          <a:bodyPr/>
          <a:lstStyle/>
          <a:p>
            <a:r>
              <a:rPr lang="en-US" dirty="0" smtClean="0"/>
              <a:t>Predictive Life Cycle Models</a:t>
            </a:r>
          </a:p>
        </p:txBody>
      </p:sp>
      <p:sp>
        <p:nvSpPr>
          <p:cNvPr id="30722"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4F5B79B3-05A3-4B8C-B607-F4486E5A67C2}" type="slidenum">
              <a:rPr lang="en-US"/>
              <a:pPr>
                <a:defRPr/>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7514"/>
            <a:ext cx="8229600" cy="1143000"/>
          </a:xfrm>
        </p:spPr>
        <p:txBody>
          <a:bodyPr>
            <a:normAutofit fontScale="90000"/>
          </a:bodyPr>
          <a:lstStyle/>
          <a:p>
            <a:r>
              <a:rPr lang="en-US" dirty="0" smtClean="0"/>
              <a:t>Figure 2-5. Waterfall and Spiral Life Cycle Models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27</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371600"/>
            <a:ext cx="7924799" cy="4990936"/>
          </a:xfrm>
          <a:prstGeom prst="rect">
            <a:avLst/>
          </a:prstGeom>
        </p:spPr>
      </p:pic>
    </p:spTree>
    <p:extLst>
      <p:ext uri="{BB962C8B-B14F-4D97-AF65-F5344CB8AC3E}">
        <p14:creationId xmlns:p14="http://schemas.microsoft.com/office/powerpoint/2010/main" val="33051874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Agile software development has become popular to describe new approaches that focus on close collaboration between programming teams and business experts</a:t>
            </a:r>
          </a:p>
          <a:p>
            <a:r>
              <a:rPr lang="en-US" dirty="0" smtClean="0"/>
              <a:t>See the last section of this chapter and Chapter 3 for more information on agile</a:t>
            </a:r>
          </a:p>
          <a:p>
            <a:endParaRPr lang="en-US" dirty="0" smtClean="0"/>
          </a:p>
          <a:p>
            <a:endParaRPr lang="en-US" dirty="0"/>
          </a:p>
        </p:txBody>
      </p:sp>
      <p:sp>
        <p:nvSpPr>
          <p:cNvPr id="3" name="Title 2"/>
          <p:cNvSpPr>
            <a:spLocks noGrp="1"/>
          </p:cNvSpPr>
          <p:nvPr>
            <p:ph type="title"/>
          </p:nvPr>
        </p:nvSpPr>
        <p:spPr/>
        <p:txBody>
          <a:bodyPr/>
          <a:lstStyle/>
          <a:p>
            <a:r>
              <a:rPr lang="en-US" dirty="0" smtClean="0"/>
              <a:t>Agile Software Development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noChangeArrowheads="1"/>
          </p:cNvSpPr>
          <p:nvPr>
            <p:ph idx="1"/>
          </p:nvPr>
        </p:nvSpPr>
        <p:spPr/>
        <p:txBody>
          <a:bodyPr/>
          <a:lstStyle/>
          <a:p>
            <a:r>
              <a:rPr lang="en-US" dirty="0" smtClean="0"/>
              <a:t>A project should successfully pass through each of the project phases in order to continue on to the next</a:t>
            </a:r>
          </a:p>
          <a:p>
            <a:r>
              <a:rPr lang="en-US" dirty="0" smtClean="0"/>
              <a:t>Management reviews, also called </a:t>
            </a:r>
            <a:r>
              <a:rPr lang="en-US" b="1" dirty="0" smtClean="0"/>
              <a:t>phase exits</a:t>
            </a:r>
            <a:r>
              <a:rPr lang="en-US" dirty="0" smtClean="0"/>
              <a:t> or </a:t>
            </a:r>
            <a:r>
              <a:rPr lang="en-US" b="1" dirty="0" smtClean="0"/>
              <a:t>kill points</a:t>
            </a:r>
            <a:r>
              <a:rPr lang="en-US" dirty="0" smtClean="0"/>
              <a:t>, should occur after each phase to evaluate the project’s progress, likely success, and continued compatibility with organizational goals</a:t>
            </a:r>
          </a:p>
        </p:txBody>
      </p:sp>
      <p:sp>
        <p:nvSpPr>
          <p:cNvPr id="31748" name="Rectangle 2"/>
          <p:cNvSpPr>
            <a:spLocks noGrp="1" noChangeArrowheads="1"/>
          </p:cNvSpPr>
          <p:nvPr>
            <p:ph type="title"/>
          </p:nvPr>
        </p:nvSpPr>
        <p:spPr/>
        <p:txBody>
          <a:bodyPr>
            <a:normAutofit fontScale="90000"/>
          </a:bodyPr>
          <a:lstStyle/>
          <a:p>
            <a:r>
              <a:rPr lang="en-US" dirty="0" smtClean="0"/>
              <a:t>The Importance of Project Phases and Management Reviews</a:t>
            </a:r>
          </a:p>
        </p:txBody>
      </p:sp>
      <p:sp>
        <p:nvSpPr>
          <p:cNvPr id="31746"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3283665F-2A2C-41B7-B054-D29178245054}" type="slidenum">
              <a:rPr lang="en-US"/>
              <a:pPr>
                <a:defRPr/>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idx="1"/>
          </p:nvPr>
        </p:nvSpPr>
        <p:spPr/>
        <p:txBody>
          <a:bodyPr/>
          <a:lstStyle/>
          <a:p>
            <a:r>
              <a:rPr lang="en-US" dirty="0" smtClean="0"/>
              <a:t>Understand </a:t>
            </a:r>
            <a:r>
              <a:rPr lang="en-US" dirty="0"/>
              <a:t>the concept of a project phase and the project life cycle, </a:t>
            </a:r>
            <a:r>
              <a:rPr lang="en-US" dirty="0" smtClean="0"/>
              <a:t>and distinguish </a:t>
            </a:r>
            <a:r>
              <a:rPr lang="en-US" dirty="0"/>
              <a:t>between project development and product development</a:t>
            </a:r>
          </a:p>
          <a:p>
            <a:r>
              <a:rPr lang="en-US" dirty="0" smtClean="0"/>
              <a:t>Discuss </a:t>
            </a:r>
            <a:r>
              <a:rPr lang="en-US" dirty="0"/>
              <a:t>the unique attributes and diverse nature of IT projects</a:t>
            </a:r>
          </a:p>
          <a:p>
            <a:r>
              <a:rPr lang="en-US" dirty="0" smtClean="0"/>
              <a:t>Describe </a:t>
            </a:r>
            <a:r>
              <a:rPr lang="en-US" dirty="0"/>
              <a:t>recent trends affecting IT project management, including </a:t>
            </a:r>
            <a:r>
              <a:rPr lang="en-US" dirty="0" smtClean="0"/>
              <a:t>globalization, outsourcing</a:t>
            </a:r>
            <a:r>
              <a:rPr lang="en-US" dirty="0"/>
              <a:t>, virtual teams, and agile project management</a:t>
            </a:r>
            <a:endParaRPr lang="en-US" dirty="0" smtClean="0"/>
          </a:p>
          <a:p>
            <a:endParaRPr lang="en-US" dirty="0" smtClean="0"/>
          </a:p>
        </p:txBody>
      </p:sp>
      <p:sp>
        <p:nvSpPr>
          <p:cNvPr id="11268" name="Rectangle 2"/>
          <p:cNvSpPr>
            <a:spLocks noGrp="1" noChangeArrowheads="1"/>
          </p:cNvSpPr>
          <p:nvPr>
            <p:ph type="title"/>
          </p:nvPr>
        </p:nvSpPr>
        <p:spPr/>
        <p:txBody>
          <a:bodyPr/>
          <a:lstStyle/>
          <a:p>
            <a:r>
              <a:rPr lang="en-US" dirty="0" smtClean="0"/>
              <a:t>Learning Objectives</a:t>
            </a:r>
          </a:p>
        </p:txBody>
      </p:sp>
      <p:sp>
        <p:nvSpPr>
          <p:cNvPr id="11266"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C9F6AAD2-4971-4595-8E55-186EFA782765}" type="slidenum">
              <a:rPr lang="en-US"/>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274638"/>
            <a:ext cx="8229600" cy="563562"/>
          </a:xfrm>
        </p:spPr>
        <p:txBody>
          <a:bodyPr>
            <a:noAutofit/>
          </a:bodyPr>
          <a:lstStyle/>
          <a:p>
            <a:r>
              <a:rPr lang="en-US" sz="4000" dirty="0" smtClean="0"/>
              <a:t>What Went Right?</a:t>
            </a:r>
          </a:p>
        </p:txBody>
      </p:sp>
      <p:sp>
        <p:nvSpPr>
          <p:cNvPr id="32774"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1AF0F430-F011-4912-B9D3-C4249B695EFA}" type="slidenum">
              <a:rPr lang="en-US" smtClean="0"/>
              <a:pPr>
                <a:buFontTx/>
                <a:buNone/>
                <a:defRPr/>
              </a:pPr>
              <a:t>30</a:t>
            </a:fld>
            <a:endParaRPr lang="en-US" dirty="0"/>
          </a:p>
        </p:txBody>
      </p:sp>
      <p:sp>
        <p:nvSpPr>
          <p:cNvPr id="32771" name="Rectangle 3"/>
          <p:cNvSpPr>
            <a:spLocks noChangeArrowheads="1"/>
          </p:cNvSpPr>
          <p:nvPr/>
        </p:nvSpPr>
        <p:spPr bwMode="auto">
          <a:xfrm>
            <a:off x="228600" y="914400"/>
            <a:ext cx="8763000" cy="5047536"/>
          </a:xfrm>
          <a:prstGeom prst="rect">
            <a:avLst/>
          </a:prstGeom>
          <a:noFill/>
          <a:ln w="12700" cap="sq">
            <a:noFill/>
            <a:miter lim="800000"/>
            <a:headEnd type="none" w="sm" len="sm"/>
            <a:tailEnd type="none" w="sm" len="sm"/>
          </a:ln>
        </p:spPr>
        <p:txBody>
          <a:bodyPr wrap="square">
            <a:spAutoFit/>
          </a:bodyPr>
          <a:lstStyle/>
          <a:p>
            <a:pPr eaLnBrk="0" hangingPunct="0"/>
            <a:r>
              <a:rPr lang="en-US" dirty="0"/>
              <a:t>"The real improvement that I saw was in our ability to</a:t>
            </a:r>
            <a:r>
              <a:rPr lang="en-US" dirty="0">
                <a:sym typeface="Symbol" pitchFamily="18" charset="2"/>
              </a:rPr>
              <a:t></a:t>
            </a:r>
            <a:r>
              <a:rPr lang="en-US" dirty="0"/>
              <a:t>in the words of Thomas Edison</a:t>
            </a:r>
            <a:r>
              <a:rPr lang="en-US" dirty="0">
                <a:sym typeface="Symbol" pitchFamily="18" charset="2"/>
              </a:rPr>
              <a:t></a:t>
            </a:r>
            <a:r>
              <a:rPr lang="en-US" dirty="0"/>
              <a:t>know when to stop beating a dead horse.…Edison's key to success was that he failed fairly often; but as he said, he could recognize a dead horse before it started to smell...In information technology we ride dead horses</a:t>
            </a:r>
            <a:r>
              <a:rPr lang="en-US" dirty="0">
                <a:sym typeface="Symbol" pitchFamily="18" charset="2"/>
              </a:rPr>
              <a:t></a:t>
            </a:r>
            <a:r>
              <a:rPr lang="en-US" dirty="0"/>
              <a:t>failing projects</a:t>
            </a:r>
            <a:r>
              <a:rPr lang="en-US" dirty="0">
                <a:sym typeface="Symbol" pitchFamily="18" charset="2"/>
              </a:rPr>
              <a:t></a:t>
            </a:r>
            <a:r>
              <a:rPr lang="en-US" dirty="0"/>
              <a:t>a long time before we give up.  But what we are seeing now is that we are able to get off them; able to reduce cost overrun and time overrun.  That's where the major impact came on the success rate.”*</a:t>
            </a:r>
          </a:p>
          <a:p>
            <a:pPr eaLnBrk="0" hangingPunct="0"/>
            <a:endParaRPr lang="en-US" dirty="0"/>
          </a:p>
          <a:p>
            <a:pPr eaLnBrk="0" hangingPunct="0"/>
            <a:r>
              <a:rPr lang="en-US" dirty="0"/>
              <a:t>Many organizations, like Huntington Bancshares, Inc., use an </a:t>
            </a:r>
            <a:r>
              <a:rPr lang="en-US" b="1" dirty="0"/>
              <a:t>executive steering committee</a:t>
            </a:r>
            <a:r>
              <a:rPr lang="en-US" dirty="0"/>
              <a:t> to help keep projects on track.</a:t>
            </a:r>
          </a:p>
          <a:p>
            <a:pPr eaLnBrk="0" hangingPunct="0"/>
            <a:endParaRPr lang="en-US" dirty="0"/>
          </a:p>
          <a:p>
            <a:pPr eaLnBrk="0" hangingPunct="0"/>
            <a:r>
              <a:rPr lang="en-US" sz="1800" dirty="0"/>
              <a:t>*Cabanis, Jeannette, "'A Major Impact': The Standish Group's Jim Johnson On Project Management and IT Project Success," PM Network, PMI, Sep.1998, p. 7</a:t>
            </a:r>
            <a:endParaRPr lang="en-US" sz="4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3"/>
          <p:cNvSpPr>
            <a:spLocks noGrp="1" noChangeArrowheads="1"/>
          </p:cNvSpPr>
          <p:nvPr>
            <p:ph idx="1"/>
          </p:nvPr>
        </p:nvSpPr>
        <p:spPr/>
        <p:txBody>
          <a:bodyPr/>
          <a:lstStyle/>
          <a:p>
            <a:r>
              <a:rPr lang="en-US" dirty="0" smtClean="0"/>
              <a:t>IT projects can be very diverse in terms of size,  complexity, products produced, application area, and resource requirements</a:t>
            </a:r>
          </a:p>
          <a:p>
            <a:r>
              <a:rPr lang="en-US" dirty="0" smtClean="0"/>
              <a:t>IT project team members often have diverse backgrounds and skill sets</a:t>
            </a:r>
          </a:p>
          <a:p>
            <a:r>
              <a:rPr lang="en-US" dirty="0" smtClean="0"/>
              <a:t>IT projects use diverse technologies that change rapidly.  Even within one technology area, people must be highly specialized</a:t>
            </a:r>
          </a:p>
        </p:txBody>
      </p:sp>
      <p:sp>
        <p:nvSpPr>
          <p:cNvPr id="33796" name="Rectangle 2"/>
          <p:cNvSpPr>
            <a:spLocks noGrp="1" noChangeArrowheads="1"/>
          </p:cNvSpPr>
          <p:nvPr>
            <p:ph type="title"/>
          </p:nvPr>
        </p:nvSpPr>
        <p:spPr/>
        <p:txBody>
          <a:bodyPr/>
          <a:lstStyle/>
          <a:p>
            <a:r>
              <a:rPr lang="en-US" dirty="0" smtClean="0"/>
              <a:t>The Context of IT Projects</a:t>
            </a:r>
          </a:p>
        </p:txBody>
      </p:sp>
      <p:sp>
        <p:nvSpPr>
          <p:cNvPr id="33794"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5A7AAFB9-DD0E-414F-9474-EA0B471D20ED}" type="slidenum">
              <a:rPr lang="en-US"/>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481138"/>
            <a:ext cx="8382000" cy="4525962"/>
          </a:xfrm>
        </p:spPr>
        <p:txBody>
          <a:bodyPr/>
          <a:lstStyle/>
          <a:p>
            <a:r>
              <a:rPr lang="en-US" sz="2800" dirty="0" smtClean="0"/>
              <a:t>Globalization</a:t>
            </a:r>
          </a:p>
          <a:p>
            <a:r>
              <a:rPr lang="en-US" sz="2800" dirty="0" smtClean="0"/>
              <a:t>Outsourcing: </a:t>
            </a:r>
            <a:r>
              <a:rPr lang="en-US" sz="2800" b="1" dirty="0" smtClean="0"/>
              <a:t>Outsourcing</a:t>
            </a:r>
            <a:r>
              <a:rPr lang="en-US" sz="2800" dirty="0" smtClean="0"/>
              <a:t> is when an organization acquires goods and/or sources from an outside source. </a:t>
            </a:r>
            <a:r>
              <a:rPr lang="en-US" sz="2800" b="1" dirty="0" smtClean="0"/>
              <a:t>Offshoring</a:t>
            </a:r>
            <a:r>
              <a:rPr lang="en-US" sz="2800" dirty="0" smtClean="0"/>
              <a:t> is sometimes used to describe outsourcing from another country</a:t>
            </a:r>
          </a:p>
          <a:p>
            <a:r>
              <a:rPr lang="en-US" sz="2800" dirty="0" smtClean="0"/>
              <a:t>Virtual teams: A </a:t>
            </a:r>
            <a:r>
              <a:rPr lang="en-US" sz="2800" b="1" dirty="0" smtClean="0"/>
              <a:t>virtual te</a:t>
            </a:r>
            <a:r>
              <a:rPr lang="en-US" sz="2800" dirty="0" smtClean="0"/>
              <a:t>am is a group of individuals who work across time and space using communication technologies</a:t>
            </a:r>
          </a:p>
          <a:p>
            <a:r>
              <a:rPr lang="en-US" sz="2800" dirty="0" smtClean="0"/>
              <a:t>Agile project management</a:t>
            </a:r>
          </a:p>
          <a:p>
            <a:endParaRPr lang="en-US" dirty="0" smtClean="0"/>
          </a:p>
          <a:p>
            <a:endParaRPr lang="en-US" dirty="0" smtClean="0"/>
          </a:p>
          <a:p>
            <a:endParaRPr lang="en-US" dirty="0"/>
          </a:p>
        </p:txBody>
      </p:sp>
      <p:sp>
        <p:nvSpPr>
          <p:cNvPr id="3" name="Title 2"/>
          <p:cNvSpPr>
            <a:spLocks noGrp="1"/>
          </p:cNvSpPr>
          <p:nvPr>
            <p:ph type="title"/>
          </p:nvPr>
        </p:nvSpPr>
        <p:spPr/>
        <p:txBody>
          <a:bodyPr>
            <a:normAutofit fontScale="90000"/>
          </a:bodyPr>
          <a:lstStyle/>
          <a:p>
            <a:r>
              <a:rPr lang="en-US" dirty="0" smtClean="0"/>
              <a:t>Recent Trends Affecting IT Project Management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Issues</a:t>
            </a:r>
          </a:p>
          <a:p>
            <a:pPr lvl="1"/>
            <a:r>
              <a:rPr lang="en-US" dirty="0" smtClean="0"/>
              <a:t>Communications</a:t>
            </a:r>
          </a:p>
          <a:p>
            <a:pPr lvl="1"/>
            <a:r>
              <a:rPr lang="en-US" dirty="0" smtClean="0"/>
              <a:t>Trust</a:t>
            </a:r>
          </a:p>
          <a:p>
            <a:pPr lvl="1"/>
            <a:r>
              <a:rPr lang="en-US" dirty="0" smtClean="0"/>
              <a:t>Common work practices</a:t>
            </a:r>
          </a:p>
          <a:p>
            <a:pPr lvl="1"/>
            <a:r>
              <a:rPr lang="en-US" dirty="0" smtClean="0"/>
              <a:t>Tools</a:t>
            </a:r>
          </a:p>
          <a:p>
            <a:r>
              <a:rPr lang="en-US" dirty="0" smtClean="0"/>
              <a:t>Suggestions</a:t>
            </a:r>
          </a:p>
          <a:p>
            <a:pPr lvl="1"/>
            <a:r>
              <a:rPr lang="en-US" dirty="0" smtClean="0"/>
              <a:t>Employ greater project discipline</a:t>
            </a:r>
          </a:p>
          <a:p>
            <a:pPr lvl="1"/>
            <a:r>
              <a:rPr lang="en-US" dirty="0" smtClean="0"/>
              <a:t>Think global but act local</a:t>
            </a:r>
          </a:p>
          <a:p>
            <a:pPr lvl="1"/>
            <a:r>
              <a:rPr lang="en-US" dirty="0" smtClean="0"/>
              <a:t>Keep project momentum going</a:t>
            </a:r>
          </a:p>
          <a:p>
            <a:pPr lvl="1"/>
            <a:r>
              <a:rPr lang="en-US" dirty="0" smtClean="0"/>
              <a:t>Use newer tools and technology</a:t>
            </a:r>
          </a:p>
          <a:p>
            <a:pPr lvl="1"/>
            <a:endParaRPr lang="en-US" dirty="0" smtClean="0"/>
          </a:p>
          <a:p>
            <a:endParaRPr lang="en-US" dirty="0" smtClean="0"/>
          </a:p>
          <a:p>
            <a:endParaRPr lang="en-US" dirty="0"/>
          </a:p>
        </p:txBody>
      </p:sp>
      <p:sp>
        <p:nvSpPr>
          <p:cNvPr id="3" name="Title 2"/>
          <p:cNvSpPr>
            <a:spLocks noGrp="1"/>
          </p:cNvSpPr>
          <p:nvPr>
            <p:ph type="title"/>
          </p:nvPr>
        </p:nvSpPr>
        <p:spPr/>
        <p:txBody>
          <a:bodyPr>
            <a:normAutofit fontScale="90000"/>
          </a:bodyPr>
          <a:lstStyle/>
          <a:p>
            <a:r>
              <a:rPr lang="en-US" dirty="0" smtClean="0"/>
              <a:t>Important Issues and Suggestions Related to Globalization</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95400"/>
            <a:ext cx="8458200" cy="4525962"/>
          </a:xfrm>
        </p:spPr>
        <p:txBody>
          <a:bodyPr/>
          <a:lstStyle/>
          <a:p>
            <a:r>
              <a:rPr lang="en-US" dirty="0" smtClean="0"/>
              <a:t>Organizations remain competitive by using outsourcing to their advantage, such as finding ways to reduce costs</a:t>
            </a:r>
          </a:p>
          <a:p>
            <a:r>
              <a:rPr lang="en-US" dirty="0" smtClean="0"/>
              <a:t>Their next challenge is to make strategic IT investments with outsourcing by improving their enterprise architecture to ensure that IT infrastructure and business processes are integrated and standardized (See Suggested Readings)</a:t>
            </a:r>
          </a:p>
          <a:p>
            <a:r>
              <a:rPr lang="en-US" dirty="0" smtClean="0"/>
              <a:t>Project managers should become more familiar with negotiating contracts and other outsourcing issues</a:t>
            </a:r>
          </a:p>
          <a:p>
            <a:endParaRPr lang="en-US" dirty="0" smtClean="0"/>
          </a:p>
          <a:p>
            <a:endParaRPr lang="en-US" dirty="0"/>
          </a:p>
        </p:txBody>
      </p:sp>
      <p:sp>
        <p:nvSpPr>
          <p:cNvPr id="3" name="Title 2"/>
          <p:cNvSpPr>
            <a:spLocks noGrp="1"/>
          </p:cNvSpPr>
          <p:nvPr>
            <p:ph type="title"/>
          </p:nvPr>
        </p:nvSpPr>
        <p:spPr/>
        <p:txBody>
          <a:bodyPr/>
          <a:lstStyle/>
          <a:p>
            <a:r>
              <a:rPr lang="en-US" dirty="0" smtClean="0"/>
              <a:t>Outsourcing</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Outsourcing also has disadvantages. For example, Apple benefits from </a:t>
            </a:r>
            <a:r>
              <a:rPr lang="en-US" sz="2400" dirty="0" smtClean="0"/>
              <a:t>manufacturing products </a:t>
            </a:r>
            <a:r>
              <a:rPr lang="en-US" sz="2400" dirty="0"/>
              <a:t>in China, but it had big problems there after its iPhone 4S launch in January </a:t>
            </a:r>
            <a:r>
              <a:rPr lang="en-US" sz="2400" dirty="0" smtClean="0"/>
              <a:t>2012 caused </a:t>
            </a:r>
            <a:r>
              <a:rPr lang="en-US" sz="2400" dirty="0"/>
              <a:t>fighting between migrant workers who were hired by scalpers to stand in line to </a:t>
            </a:r>
            <a:r>
              <a:rPr lang="en-US" sz="2400" dirty="0" smtClean="0"/>
              <a:t>buy the </a:t>
            </a:r>
            <a:r>
              <a:rPr lang="en-US" sz="2400" dirty="0"/>
              <a:t>phones. </a:t>
            </a:r>
            <a:endParaRPr lang="en-US" sz="2400" dirty="0" smtClean="0"/>
          </a:p>
          <a:p>
            <a:r>
              <a:rPr lang="en-US" sz="2400" dirty="0" smtClean="0"/>
              <a:t>When </a:t>
            </a:r>
            <a:r>
              <a:rPr lang="en-US" sz="2400" dirty="0"/>
              <a:t>Apple said it would not open its store in Beijing, riots resulted and </a:t>
            </a:r>
            <a:r>
              <a:rPr lang="en-US" sz="2400" dirty="0" smtClean="0"/>
              <a:t>people attacked </a:t>
            </a:r>
            <a:r>
              <a:rPr lang="en-US" sz="2400" dirty="0"/>
              <a:t>security guards. The Beijing Apple Store has had problems before. In May </a:t>
            </a:r>
            <a:r>
              <a:rPr lang="en-US" sz="2400" dirty="0" smtClean="0"/>
              <a:t>2011, four </a:t>
            </a:r>
            <a:r>
              <a:rPr lang="en-US" sz="2400" dirty="0"/>
              <a:t>people were injured when a crowd waiting to buy the </a:t>
            </a:r>
            <a:r>
              <a:rPr lang="en-US" sz="2400" dirty="0" err="1"/>
              <a:t>iPad</a:t>
            </a:r>
            <a:r>
              <a:rPr lang="en-US" sz="2400" dirty="0"/>
              <a:t> 2 turned ugly. </a:t>
            </a:r>
          </a:p>
        </p:txBody>
      </p:sp>
      <p:sp>
        <p:nvSpPr>
          <p:cNvPr id="3" name="Title 2"/>
          <p:cNvSpPr>
            <a:spLocks noGrp="1"/>
          </p:cNvSpPr>
          <p:nvPr>
            <p:ph type="title"/>
          </p:nvPr>
        </p:nvSpPr>
        <p:spPr/>
        <p:txBody>
          <a:bodyPr/>
          <a:lstStyle/>
          <a:p>
            <a:r>
              <a:rPr lang="en-US" dirty="0" smtClean="0"/>
              <a:t>Global Issues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35</a:t>
            </a:fld>
            <a:endParaRPr lang="en-US" dirty="0"/>
          </a:p>
        </p:txBody>
      </p:sp>
    </p:spTree>
    <p:extLst>
      <p:ext uri="{BB962C8B-B14F-4D97-AF65-F5344CB8AC3E}">
        <p14:creationId xmlns:p14="http://schemas.microsoft.com/office/powerpoint/2010/main" val="15990260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525962"/>
          </a:xfrm>
        </p:spPr>
        <p:txBody>
          <a:bodyPr/>
          <a:lstStyle/>
          <a:p>
            <a:r>
              <a:rPr lang="en-US" sz="2800" dirty="0" smtClean="0"/>
              <a:t>Increasing competiveness and responsiveness by having a team of workers available 24/7</a:t>
            </a:r>
          </a:p>
          <a:p>
            <a:r>
              <a:rPr lang="en-US" sz="2800" dirty="0" smtClean="0"/>
              <a:t>Lowering costs because many virtual workers do not require office space or support beyond their home offices.</a:t>
            </a:r>
          </a:p>
          <a:p>
            <a:r>
              <a:rPr lang="en-US" sz="2800" dirty="0" smtClean="0"/>
              <a:t>Providing more expertise and flexibility by having team members from across the globe working any time of day or night</a:t>
            </a:r>
          </a:p>
          <a:p>
            <a:r>
              <a:rPr lang="en-US" sz="2800" dirty="0" smtClean="0"/>
              <a:t>Increasing the work/life balance for team members by eliminating fixed office hours and the need to travel to work.</a:t>
            </a:r>
            <a:endParaRPr lang="en-US" sz="3200" dirty="0" smtClean="0"/>
          </a:p>
          <a:p>
            <a:pPr lvl="1"/>
            <a:endParaRPr lang="en-US" dirty="0"/>
          </a:p>
        </p:txBody>
      </p:sp>
      <p:sp>
        <p:nvSpPr>
          <p:cNvPr id="3" name="Title 2"/>
          <p:cNvSpPr>
            <a:spLocks noGrp="1"/>
          </p:cNvSpPr>
          <p:nvPr>
            <p:ph type="title"/>
          </p:nvPr>
        </p:nvSpPr>
        <p:spPr/>
        <p:txBody>
          <a:bodyPr/>
          <a:lstStyle/>
          <a:p>
            <a:r>
              <a:rPr lang="en-US" dirty="0" smtClean="0"/>
              <a:t>Virtual Teams Advantages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382000" cy="4525962"/>
          </a:xfrm>
        </p:spPr>
        <p:txBody>
          <a:bodyPr/>
          <a:lstStyle/>
          <a:p>
            <a:r>
              <a:rPr lang="en-US" dirty="0" smtClean="0"/>
              <a:t>Isolating team members</a:t>
            </a:r>
          </a:p>
          <a:p>
            <a:r>
              <a:rPr lang="en-US" dirty="0" smtClean="0"/>
              <a:t>Increasing the potential for communications problems</a:t>
            </a:r>
          </a:p>
          <a:p>
            <a:r>
              <a:rPr lang="en-US" dirty="0" smtClean="0"/>
              <a:t>Reducing the ability for team members to network and transfer information informally</a:t>
            </a:r>
          </a:p>
          <a:p>
            <a:r>
              <a:rPr lang="en-US" dirty="0" smtClean="0"/>
              <a:t>Increasing the dependence on technology to accomplish work</a:t>
            </a:r>
          </a:p>
          <a:p>
            <a:r>
              <a:rPr lang="en-US" dirty="0" smtClean="0"/>
              <a:t>See text for a list of factors that help virtual teams succeed, including team processes, trust/relationships, leadership style, and team member selection</a:t>
            </a:r>
          </a:p>
          <a:p>
            <a:endParaRPr lang="en-US" dirty="0"/>
          </a:p>
        </p:txBody>
      </p:sp>
      <p:sp>
        <p:nvSpPr>
          <p:cNvPr id="3" name="Title 2"/>
          <p:cNvSpPr>
            <a:spLocks noGrp="1"/>
          </p:cNvSpPr>
          <p:nvPr>
            <p:ph type="title"/>
          </p:nvPr>
        </p:nvSpPr>
        <p:spPr/>
        <p:txBody>
          <a:bodyPr/>
          <a:lstStyle/>
          <a:p>
            <a:r>
              <a:rPr lang="en-US" dirty="0" smtClean="0"/>
              <a:t>Virtual Team Disadvantages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Agile means being able to </a:t>
            </a:r>
            <a:r>
              <a:rPr lang="en-US" sz="2400" dirty="0" smtClean="0"/>
              <a:t>move quickly </a:t>
            </a:r>
            <a:r>
              <a:rPr lang="en-US" sz="2400" dirty="0"/>
              <a:t>and easily, but some people feel that project management, as they have seen </a:t>
            </a:r>
            <a:r>
              <a:rPr lang="en-US" sz="2400" dirty="0" smtClean="0"/>
              <a:t>it used</a:t>
            </a:r>
            <a:r>
              <a:rPr lang="en-US" sz="2400" dirty="0"/>
              <a:t>, does not allow people to work quickly or easily</a:t>
            </a:r>
            <a:r>
              <a:rPr lang="en-US" sz="2400" dirty="0" smtClean="0"/>
              <a:t>.</a:t>
            </a:r>
          </a:p>
          <a:p>
            <a:r>
              <a:rPr lang="en-US" sz="2400" dirty="0" smtClean="0"/>
              <a:t>Early </a:t>
            </a:r>
            <a:r>
              <a:rPr lang="en-US" sz="2400" dirty="0"/>
              <a:t>software </a:t>
            </a:r>
            <a:r>
              <a:rPr lang="en-US" sz="2400" dirty="0" smtClean="0"/>
              <a:t>development projects </a:t>
            </a:r>
            <a:r>
              <a:rPr lang="en-US" sz="2400" dirty="0"/>
              <a:t>often used a waterfall approach, as defined earlier in this chapter. As </a:t>
            </a:r>
            <a:r>
              <a:rPr lang="en-US" sz="2400" dirty="0" smtClean="0"/>
              <a:t>technology and </a:t>
            </a:r>
            <a:r>
              <a:rPr lang="en-US" sz="2400" dirty="0"/>
              <a:t>businesses became more complex, the approach was often difficult to </a:t>
            </a:r>
            <a:r>
              <a:rPr lang="en-US" sz="2400" dirty="0" smtClean="0"/>
              <a:t>use because </a:t>
            </a:r>
            <a:r>
              <a:rPr lang="en-US" sz="2400" dirty="0"/>
              <a:t>requirements were unknown or continuously changing. </a:t>
            </a:r>
            <a:endParaRPr lang="en-US" sz="2400" dirty="0" smtClean="0"/>
          </a:p>
          <a:p>
            <a:r>
              <a:rPr lang="en-US" sz="2400" dirty="0" smtClean="0"/>
              <a:t>Agile </a:t>
            </a:r>
            <a:r>
              <a:rPr lang="en-US" sz="2400" dirty="0"/>
              <a:t>today means </a:t>
            </a:r>
            <a:r>
              <a:rPr lang="en-US" sz="2400" dirty="0" smtClean="0"/>
              <a:t>using a </a:t>
            </a:r>
            <a:r>
              <a:rPr lang="en-US" sz="2400" dirty="0"/>
              <a:t>method based on iterative and incremental development, in which requirements </a:t>
            </a:r>
            <a:r>
              <a:rPr lang="en-US" sz="2400" dirty="0" smtClean="0"/>
              <a:t>and solutions </a:t>
            </a:r>
            <a:r>
              <a:rPr lang="en-US" sz="2400" dirty="0"/>
              <a:t>evolve through collaboration.</a:t>
            </a:r>
          </a:p>
        </p:txBody>
      </p:sp>
      <p:sp>
        <p:nvSpPr>
          <p:cNvPr id="3" name="Title 2"/>
          <p:cNvSpPr>
            <a:spLocks noGrp="1"/>
          </p:cNvSpPr>
          <p:nvPr>
            <p:ph type="title"/>
          </p:nvPr>
        </p:nvSpPr>
        <p:spPr/>
        <p:txBody>
          <a:bodyPr/>
          <a:lstStyle/>
          <a:p>
            <a:r>
              <a:rPr lang="en-US" dirty="0" smtClean="0"/>
              <a:t>Agile Project Management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38</a:t>
            </a:fld>
            <a:endParaRPr lang="en-US" dirty="0"/>
          </a:p>
        </p:txBody>
      </p:sp>
    </p:spTree>
    <p:extLst>
      <p:ext uri="{BB962C8B-B14F-4D97-AF65-F5344CB8AC3E}">
        <p14:creationId xmlns:p14="http://schemas.microsoft.com/office/powerpoint/2010/main" val="33696846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Agile Project Management</a:t>
            </a:r>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39</a:t>
            </a:fld>
            <a:endParaRPr lang="en-US" dirty="0"/>
          </a:p>
        </p:txBody>
      </p:sp>
      <p:pic>
        <p:nvPicPr>
          <p:cNvPr id="1026" name="Picture 2" descr="http://www.apexglobal.com.vn/wp-content/uploads/2017/08/apex-global-tuyen-ngon-agile-la-gi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187" y="1066800"/>
            <a:ext cx="7620000" cy="517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874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idx="1"/>
          </p:nvPr>
        </p:nvSpPr>
        <p:spPr/>
        <p:txBody>
          <a:bodyPr/>
          <a:lstStyle/>
          <a:p>
            <a:r>
              <a:rPr lang="en-US" dirty="0" smtClean="0"/>
              <a:t>Projects must operate in a broad organizational environment</a:t>
            </a:r>
          </a:p>
          <a:p>
            <a:r>
              <a:rPr lang="en-US" dirty="0" smtClean="0"/>
              <a:t>Project managers need to use </a:t>
            </a:r>
            <a:r>
              <a:rPr lang="en-US" b="1" dirty="0" smtClean="0"/>
              <a:t>systems thinking:</a:t>
            </a:r>
          </a:p>
          <a:p>
            <a:pPr lvl="1"/>
            <a:r>
              <a:rPr lang="en-US" dirty="0" smtClean="0"/>
              <a:t>taking a holistic view of carrying out projects within the context of the organization</a:t>
            </a:r>
          </a:p>
          <a:p>
            <a:r>
              <a:rPr lang="en-US" dirty="0" smtClean="0"/>
              <a:t>Senior managers must make sure projects continue to support current business needs</a:t>
            </a:r>
          </a:p>
          <a:p>
            <a:endParaRPr lang="en-US" dirty="0" smtClean="0"/>
          </a:p>
        </p:txBody>
      </p:sp>
      <p:sp>
        <p:nvSpPr>
          <p:cNvPr id="12292" name="Rectangle 2"/>
          <p:cNvSpPr>
            <a:spLocks noGrp="1" noChangeArrowheads="1"/>
          </p:cNvSpPr>
          <p:nvPr>
            <p:ph type="title"/>
          </p:nvPr>
        </p:nvSpPr>
        <p:spPr>
          <a:xfrm>
            <a:off x="304800" y="228600"/>
            <a:ext cx="8839200" cy="1143000"/>
          </a:xfrm>
        </p:spPr>
        <p:txBody>
          <a:bodyPr>
            <a:normAutofit fontScale="90000"/>
          </a:bodyPr>
          <a:lstStyle/>
          <a:p>
            <a:r>
              <a:rPr lang="en-US" dirty="0" smtClean="0"/>
              <a:t>Projects Cannot </a:t>
            </a:r>
            <a:r>
              <a:rPr lang="en-US" smtClean="0"/>
              <a:t>Be Run In </a:t>
            </a:r>
            <a:r>
              <a:rPr lang="en-US" dirty="0" smtClean="0"/>
              <a:t>Isolation</a:t>
            </a:r>
          </a:p>
        </p:txBody>
      </p:sp>
      <p:sp>
        <p:nvSpPr>
          <p:cNvPr id="12290"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EB3A963B-2A76-42DC-B4A5-25130FB0888A}" type="slidenum">
              <a:rPr lang="en-US"/>
              <a:pPr>
                <a:defRPr/>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“Agile </a:t>
            </a:r>
            <a:r>
              <a:rPr lang="en-US"/>
              <a:t>Software Development is an umbrella term for a set of methods and practices based on the values and principles expressed in the Agile Manifesto.</a:t>
            </a:r>
          </a:p>
          <a:p>
            <a:r>
              <a:rPr lang="en-US"/>
              <a:t>Solutions evolve through collaboration between self-organizing, cross-functional teams utilizing the appropriate practices for their context.”</a:t>
            </a:r>
          </a:p>
          <a:p>
            <a:endParaRPr lang="en-US"/>
          </a:p>
        </p:txBody>
      </p:sp>
      <p:sp>
        <p:nvSpPr>
          <p:cNvPr id="3" name="Title 2"/>
          <p:cNvSpPr>
            <a:spLocks noGrp="1"/>
          </p:cNvSpPr>
          <p:nvPr>
            <p:ph type="title"/>
          </p:nvPr>
        </p:nvSpPr>
        <p:spPr/>
        <p:txBody>
          <a:bodyPr/>
          <a:lstStyle/>
          <a:p>
            <a:r>
              <a:rPr lang="en-US"/>
              <a:t>Agile Software Development</a:t>
            </a:r>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40</a:t>
            </a:fld>
            <a:endParaRPr lang="en-US" dirty="0"/>
          </a:p>
        </p:txBody>
      </p:sp>
    </p:spTree>
    <p:extLst>
      <p:ext uri="{BB962C8B-B14F-4D97-AF65-F5344CB8AC3E}">
        <p14:creationId xmlns:p14="http://schemas.microsoft.com/office/powerpoint/2010/main" val="29203788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481138"/>
            <a:ext cx="8915400" cy="4691062"/>
          </a:xfrm>
        </p:spPr>
        <p:txBody>
          <a:bodyPr/>
          <a:lstStyle/>
          <a:p>
            <a:r>
              <a:rPr lang="en-US" dirty="0"/>
              <a:t>Many seasoned experts in project management warn people not to fall for the </a:t>
            </a:r>
            <a:r>
              <a:rPr lang="en-US" dirty="0" smtClean="0"/>
              <a:t>hype associated </a:t>
            </a:r>
            <a:r>
              <a:rPr lang="en-US" dirty="0"/>
              <a:t>with Agile. </a:t>
            </a:r>
            <a:endParaRPr lang="en-US" dirty="0" smtClean="0"/>
          </a:p>
          <a:p>
            <a:r>
              <a:rPr lang="en-US" dirty="0" smtClean="0"/>
              <a:t>For </a:t>
            </a:r>
            <a:r>
              <a:rPr lang="en-US" dirty="0"/>
              <a:t>example, J. Leroy Ward, Executive Vice President at </a:t>
            </a:r>
            <a:r>
              <a:rPr lang="en-US" dirty="0" smtClean="0"/>
              <a:t>ESI International</a:t>
            </a:r>
            <a:r>
              <a:rPr lang="en-US" dirty="0"/>
              <a:t>, said that “Agile will be seen for what it is … and </a:t>
            </a:r>
            <a:r>
              <a:rPr lang="en-US" dirty="0" smtClean="0"/>
              <a:t>isn’t….Project </a:t>
            </a:r>
            <a:r>
              <a:rPr lang="en-US" dirty="0"/>
              <a:t>management organizations embracing Agile software and product </a:t>
            </a:r>
            <a:r>
              <a:rPr lang="en-US" dirty="0" smtClean="0"/>
              <a:t>development approaches </a:t>
            </a:r>
            <a:r>
              <a:rPr lang="en-US" dirty="0"/>
              <a:t>will continue to grow while being faced with the challenge of </a:t>
            </a:r>
            <a:r>
              <a:rPr lang="en-US" dirty="0" smtClean="0"/>
              <a:t>demonstrating ROI </a:t>
            </a:r>
            <a:r>
              <a:rPr lang="en-US" dirty="0"/>
              <a:t>through Agile adoption</a:t>
            </a:r>
            <a:r>
              <a:rPr lang="en-US" dirty="0" smtClean="0"/>
              <a:t>.”*</a:t>
            </a:r>
            <a:endParaRPr lang="en-US" dirty="0"/>
          </a:p>
        </p:txBody>
      </p:sp>
      <p:sp>
        <p:nvSpPr>
          <p:cNvPr id="3" name="Title 2"/>
          <p:cNvSpPr>
            <a:spLocks noGrp="1"/>
          </p:cNvSpPr>
          <p:nvPr>
            <p:ph type="title"/>
          </p:nvPr>
        </p:nvSpPr>
        <p:spPr/>
        <p:txBody>
          <a:bodyPr>
            <a:normAutofit fontScale="90000"/>
          </a:bodyPr>
          <a:lstStyle/>
          <a:p>
            <a:r>
              <a:rPr lang="en-US" dirty="0" smtClean="0"/>
              <a:t>Agile Makes Sense for Some Projects, But Not All</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41</a:t>
            </a:fld>
            <a:endParaRPr lang="en-US" dirty="0"/>
          </a:p>
        </p:txBody>
      </p:sp>
      <p:sp>
        <p:nvSpPr>
          <p:cNvPr id="6" name="TextBox 5"/>
          <p:cNvSpPr txBox="1"/>
          <p:nvPr/>
        </p:nvSpPr>
        <p:spPr>
          <a:xfrm>
            <a:off x="685800" y="5486400"/>
            <a:ext cx="8008283" cy="584775"/>
          </a:xfrm>
          <a:prstGeom prst="rect">
            <a:avLst/>
          </a:prstGeom>
          <a:noFill/>
        </p:spPr>
        <p:txBody>
          <a:bodyPr wrap="none" rtlCol="0">
            <a:spAutoFit/>
          </a:bodyPr>
          <a:lstStyle/>
          <a:p>
            <a:r>
              <a:rPr lang="en-US" sz="1600" dirty="0" smtClean="0"/>
              <a:t>*J</a:t>
            </a:r>
            <a:r>
              <a:rPr lang="en-US" sz="1600" dirty="0"/>
              <a:t>. Leroy Ward, “The Top Ten Project Management Trends for 2011,” projecttimes.com</a:t>
            </a:r>
          </a:p>
          <a:p>
            <a:r>
              <a:rPr lang="en-US" sz="1600" dirty="0"/>
              <a:t>(January 24, 2011).</a:t>
            </a:r>
          </a:p>
        </p:txBody>
      </p:sp>
    </p:spTree>
    <p:extLst>
      <p:ext uri="{BB962C8B-B14F-4D97-AF65-F5344CB8AC3E}">
        <p14:creationId xmlns:p14="http://schemas.microsoft.com/office/powerpoint/2010/main" val="13250667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81138"/>
            <a:ext cx="8763000" cy="4525962"/>
          </a:xfrm>
        </p:spPr>
        <p:txBody>
          <a:bodyPr/>
          <a:lstStyle/>
          <a:p>
            <a:r>
              <a:rPr lang="en-US" dirty="0" smtClean="0"/>
              <a:t>In February </a:t>
            </a:r>
            <a:r>
              <a:rPr lang="en-US" dirty="0"/>
              <a:t>2001, a group of 17 people that called itself the Agile Alliance developed </a:t>
            </a:r>
            <a:r>
              <a:rPr lang="en-US" dirty="0" smtClean="0"/>
              <a:t>and agreed </a:t>
            </a:r>
            <a:r>
              <a:rPr lang="en-US" dirty="0"/>
              <a:t>on the Manifesto for Agile Software Development, as follows:</a:t>
            </a:r>
          </a:p>
          <a:p>
            <a:r>
              <a:rPr lang="en-US" dirty="0" smtClean="0"/>
              <a:t>“We </a:t>
            </a:r>
            <a:r>
              <a:rPr lang="en-US" dirty="0"/>
              <a:t>are uncovering better ways of developing software by doing it and helping </a:t>
            </a:r>
            <a:r>
              <a:rPr lang="en-US" dirty="0" smtClean="0"/>
              <a:t>others do </a:t>
            </a:r>
            <a:r>
              <a:rPr lang="en-US" dirty="0"/>
              <a:t>it. Through this work we have come to value:</a:t>
            </a:r>
          </a:p>
          <a:p>
            <a:r>
              <a:rPr lang="en-US" dirty="0" smtClean="0"/>
              <a:t>Individuals </a:t>
            </a:r>
            <a:r>
              <a:rPr lang="en-US" dirty="0"/>
              <a:t>and interactions over processes and tools</a:t>
            </a:r>
          </a:p>
          <a:p>
            <a:r>
              <a:rPr lang="en-US" dirty="0" smtClean="0"/>
              <a:t>Working </a:t>
            </a:r>
            <a:r>
              <a:rPr lang="en-US" dirty="0"/>
              <a:t>software over comprehensive documentation</a:t>
            </a:r>
          </a:p>
          <a:p>
            <a:r>
              <a:rPr lang="en-US" dirty="0" smtClean="0"/>
              <a:t>Customer </a:t>
            </a:r>
            <a:r>
              <a:rPr lang="en-US" dirty="0"/>
              <a:t>collaboration over contract negotiation</a:t>
            </a:r>
          </a:p>
          <a:p>
            <a:r>
              <a:rPr lang="en-US" dirty="0" smtClean="0"/>
              <a:t>Responding </a:t>
            </a:r>
            <a:r>
              <a:rPr lang="en-US" dirty="0"/>
              <a:t>to change over following a </a:t>
            </a:r>
            <a:r>
              <a:rPr lang="en-US" dirty="0" smtClean="0"/>
              <a:t>plan”*</a:t>
            </a:r>
            <a:endParaRPr lang="en-US" dirty="0"/>
          </a:p>
        </p:txBody>
      </p:sp>
      <p:sp>
        <p:nvSpPr>
          <p:cNvPr id="3" name="Title 2"/>
          <p:cNvSpPr>
            <a:spLocks noGrp="1"/>
          </p:cNvSpPr>
          <p:nvPr>
            <p:ph type="title"/>
          </p:nvPr>
        </p:nvSpPr>
        <p:spPr/>
        <p:txBody>
          <a:bodyPr>
            <a:normAutofit fontScale="90000"/>
          </a:bodyPr>
          <a:lstStyle/>
          <a:p>
            <a:r>
              <a:rPr lang="en-US" dirty="0" smtClean="0"/>
              <a:t>Manifesto for Agile Software Development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42</a:t>
            </a:fld>
            <a:endParaRPr lang="en-US" dirty="0"/>
          </a:p>
        </p:txBody>
      </p:sp>
      <p:sp>
        <p:nvSpPr>
          <p:cNvPr id="6" name="TextBox 5"/>
          <p:cNvSpPr txBox="1"/>
          <p:nvPr/>
        </p:nvSpPr>
        <p:spPr>
          <a:xfrm>
            <a:off x="2590800" y="6095999"/>
            <a:ext cx="5441361" cy="430887"/>
          </a:xfrm>
          <a:prstGeom prst="rect">
            <a:avLst/>
          </a:prstGeom>
          <a:noFill/>
        </p:spPr>
        <p:txBody>
          <a:bodyPr wrap="none" rtlCol="0">
            <a:spAutoFit/>
          </a:bodyPr>
          <a:lstStyle/>
          <a:p>
            <a:r>
              <a:rPr lang="en-US" dirty="0" smtClean="0"/>
              <a:t>*Agile </a:t>
            </a:r>
            <a:r>
              <a:rPr lang="en-US" dirty="0"/>
              <a:t>Manifesto, www.agilemanifesto.org.</a:t>
            </a:r>
          </a:p>
        </p:txBody>
      </p:sp>
    </p:spTree>
    <p:extLst>
      <p:ext uri="{BB962C8B-B14F-4D97-AF65-F5344CB8AC3E}">
        <p14:creationId xmlns:p14="http://schemas.microsoft.com/office/powerpoint/2010/main" val="1941638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According to the Scrum Alliance, Scrum is the leading agile development method for </a:t>
            </a:r>
            <a:r>
              <a:rPr lang="en-US" dirty="0" smtClean="0"/>
              <a:t>completing projects </a:t>
            </a:r>
            <a:r>
              <a:rPr lang="en-US" dirty="0"/>
              <a:t>with a complex, innovative scope of work</a:t>
            </a:r>
            <a:r>
              <a:rPr lang="en-US" dirty="0" smtClean="0"/>
              <a:t>.</a:t>
            </a:r>
          </a:p>
          <a:p>
            <a:r>
              <a:rPr lang="en-US" dirty="0" smtClean="0"/>
              <a:t>The </a:t>
            </a:r>
            <a:r>
              <a:rPr lang="en-US" dirty="0"/>
              <a:t>term was coined in 1986 </a:t>
            </a:r>
            <a:r>
              <a:rPr lang="en-US" dirty="0" smtClean="0"/>
              <a:t>in a </a:t>
            </a:r>
            <a:r>
              <a:rPr lang="en-US" dirty="0"/>
              <a:t>Harvard Business Review study that compared high-performing, cross-functional </a:t>
            </a:r>
            <a:r>
              <a:rPr lang="en-US" dirty="0" smtClean="0"/>
              <a:t>teams to </a:t>
            </a:r>
            <a:r>
              <a:rPr lang="en-US" dirty="0"/>
              <a:t>the scrum formation used by rugby teams.</a:t>
            </a:r>
          </a:p>
        </p:txBody>
      </p:sp>
      <p:sp>
        <p:nvSpPr>
          <p:cNvPr id="3" name="Title 2"/>
          <p:cNvSpPr>
            <a:spLocks noGrp="1"/>
          </p:cNvSpPr>
          <p:nvPr>
            <p:ph type="title"/>
          </p:nvPr>
        </p:nvSpPr>
        <p:spPr/>
        <p:txBody>
          <a:bodyPr/>
          <a:lstStyle/>
          <a:p>
            <a:r>
              <a:rPr lang="en-US" dirty="0" smtClean="0"/>
              <a:t>Scrum</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43</a:t>
            </a:fld>
            <a:endParaRPr lang="en-US" dirty="0"/>
          </a:p>
        </p:txBody>
      </p:sp>
    </p:spTree>
    <p:extLst>
      <p:ext uri="{BB962C8B-B14F-4D97-AF65-F5344CB8AC3E}">
        <p14:creationId xmlns:p14="http://schemas.microsoft.com/office/powerpoint/2010/main" val="39910578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Figure 2-6. Scrum Framework</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44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697" y="1219832"/>
            <a:ext cx="8609303" cy="4799967"/>
          </a:xfrm>
          <a:prstGeom prst="rect">
            <a:avLst/>
          </a:prstGeom>
        </p:spPr>
      </p:pic>
    </p:spTree>
    <p:extLst>
      <p:ext uri="{BB962C8B-B14F-4D97-AF65-F5344CB8AC3E}">
        <p14:creationId xmlns:p14="http://schemas.microsoft.com/office/powerpoint/2010/main" val="9268791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The PMBOK® Guide describes best practices for </a:t>
            </a:r>
            <a:r>
              <a:rPr lang="en-US" sz="2400" i="1" dirty="0"/>
              <a:t>what</a:t>
            </a:r>
            <a:r>
              <a:rPr lang="en-US" sz="2400" dirty="0"/>
              <a:t> should be done to manage projects.</a:t>
            </a:r>
          </a:p>
          <a:p>
            <a:r>
              <a:rPr lang="en-US" sz="2400" dirty="0"/>
              <a:t>Agile is a methodology that describes </a:t>
            </a:r>
            <a:r>
              <a:rPr lang="en-US" sz="2400" i="1" dirty="0"/>
              <a:t>how</a:t>
            </a:r>
            <a:r>
              <a:rPr lang="en-US" sz="2400" dirty="0"/>
              <a:t> to manage projects</a:t>
            </a:r>
            <a:r>
              <a:rPr lang="en-US" sz="2400" dirty="0" smtClean="0"/>
              <a:t>.</a:t>
            </a:r>
          </a:p>
          <a:p>
            <a:r>
              <a:rPr lang="en-US" sz="2400" dirty="0"/>
              <a:t>The Project Management Institute (PMI) recognized the increased interest in </a:t>
            </a:r>
            <a:r>
              <a:rPr lang="en-US" sz="2400" dirty="0" smtClean="0"/>
              <a:t>Agile, and </a:t>
            </a:r>
            <a:r>
              <a:rPr lang="en-US" sz="2400" dirty="0"/>
              <a:t>introduced a new certification in 2011 called Agile Certified Practitioner (ACP</a:t>
            </a:r>
            <a:r>
              <a:rPr lang="en-US" sz="2400" dirty="0" smtClean="0"/>
              <a:t>).</a:t>
            </a:r>
          </a:p>
          <a:p>
            <a:r>
              <a:rPr lang="en-US" sz="2400" dirty="0" smtClean="0"/>
              <a:t>Seasoned </a:t>
            </a:r>
            <a:r>
              <a:rPr lang="en-US" sz="2400" dirty="0"/>
              <a:t>project managers understand that they have always had </a:t>
            </a:r>
            <a:r>
              <a:rPr lang="en-US" sz="2400" dirty="0" smtClean="0"/>
              <a:t>the option </a:t>
            </a:r>
            <a:r>
              <a:rPr lang="en-US" sz="2400" dirty="0"/>
              <a:t>of customizing how they run projects, but that project management is not easy</a:t>
            </a:r>
            <a:r>
              <a:rPr lang="en-US" sz="2400" dirty="0" smtClean="0"/>
              <a:t>, even when using Agile.</a:t>
            </a:r>
            <a:endParaRPr lang="en-US" sz="2400" dirty="0"/>
          </a:p>
        </p:txBody>
      </p:sp>
      <p:sp>
        <p:nvSpPr>
          <p:cNvPr id="3" name="Title 2"/>
          <p:cNvSpPr>
            <a:spLocks noGrp="1"/>
          </p:cNvSpPr>
          <p:nvPr>
            <p:ph type="title"/>
          </p:nvPr>
        </p:nvSpPr>
        <p:spPr/>
        <p:txBody>
          <a:bodyPr>
            <a:normAutofit fontScale="90000"/>
          </a:bodyPr>
          <a:lstStyle/>
          <a:p>
            <a:r>
              <a:rPr lang="en-US" b="0" dirty="0"/>
              <a:t>Agile, the PMBOK® Guide, and a New Certification</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45</a:t>
            </a:fld>
            <a:endParaRPr lang="en-US" dirty="0"/>
          </a:p>
        </p:txBody>
      </p:sp>
    </p:spTree>
    <p:extLst>
      <p:ext uri="{BB962C8B-B14F-4D97-AF65-F5344CB8AC3E}">
        <p14:creationId xmlns:p14="http://schemas.microsoft.com/office/powerpoint/2010/main" val="39997097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3"/>
          <p:cNvSpPr>
            <a:spLocks noGrp="1" noChangeArrowheads="1"/>
          </p:cNvSpPr>
          <p:nvPr>
            <p:ph idx="1"/>
          </p:nvPr>
        </p:nvSpPr>
        <p:spPr>
          <a:xfrm>
            <a:off x="0" y="838200"/>
            <a:ext cx="8915400" cy="4876800"/>
          </a:xfrm>
        </p:spPr>
        <p:txBody>
          <a:bodyPr/>
          <a:lstStyle/>
          <a:p>
            <a:pPr>
              <a:lnSpc>
                <a:spcPct val="90000"/>
              </a:lnSpc>
            </a:pPr>
            <a:r>
              <a:rPr lang="en-US" dirty="0" smtClean="0"/>
              <a:t>Project managers need to take a systems approach when working on projects</a:t>
            </a:r>
          </a:p>
          <a:p>
            <a:pPr>
              <a:lnSpc>
                <a:spcPct val="90000"/>
              </a:lnSpc>
            </a:pPr>
            <a:r>
              <a:rPr lang="en-US" dirty="0" smtClean="0"/>
              <a:t>Organizations have four different frames: structural, human resources, political, and symbolic</a:t>
            </a:r>
          </a:p>
          <a:p>
            <a:pPr>
              <a:lnSpc>
                <a:spcPct val="90000"/>
              </a:lnSpc>
            </a:pPr>
            <a:r>
              <a:rPr lang="en-US" dirty="0" smtClean="0"/>
              <a:t>The structure and culture of an organization have strong implications for project managers</a:t>
            </a:r>
          </a:p>
          <a:p>
            <a:pPr>
              <a:lnSpc>
                <a:spcPct val="90000"/>
              </a:lnSpc>
            </a:pPr>
            <a:r>
              <a:rPr lang="en-US" dirty="0" smtClean="0"/>
              <a:t>Projects should successfully pass through each phase of the project life cycle</a:t>
            </a:r>
          </a:p>
          <a:p>
            <a:pPr>
              <a:lnSpc>
                <a:spcPct val="90000"/>
              </a:lnSpc>
            </a:pPr>
            <a:r>
              <a:rPr lang="en-US" dirty="0" smtClean="0"/>
              <a:t>Project managers need to consider several factors due to the unique context of information technology projects</a:t>
            </a:r>
          </a:p>
          <a:p>
            <a:pPr>
              <a:lnSpc>
                <a:spcPct val="90000"/>
              </a:lnSpc>
            </a:pPr>
            <a:r>
              <a:rPr lang="en-US" dirty="0" smtClean="0"/>
              <a:t>Recent trends affecting IT project management include globalization, outsourcing, virtual teams, and Agile</a:t>
            </a:r>
          </a:p>
        </p:txBody>
      </p:sp>
      <p:sp>
        <p:nvSpPr>
          <p:cNvPr id="34820" name="Rectangle 2"/>
          <p:cNvSpPr>
            <a:spLocks noGrp="1" noChangeArrowheads="1"/>
          </p:cNvSpPr>
          <p:nvPr>
            <p:ph type="title"/>
          </p:nvPr>
        </p:nvSpPr>
        <p:spPr>
          <a:xfrm>
            <a:off x="381000" y="37514"/>
            <a:ext cx="8305800" cy="715962"/>
          </a:xfrm>
        </p:spPr>
        <p:txBody>
          <a:bodyPr>
            <a:normAutofit fontScale="90000"/>
          </a:bodyPr>
          <a:lstStyle/>
          <a:p>
            <a:r>
              <a:rPr lang="en-US" dirty="0" smtClean="0"/>
              <a:t>Chapter Summary</a:t>
            </a:r>
          </a:p>
        </p:txBody>
      </p:sp>
      <p:sp>
        <p:nvSpPr>
          <p:cNvPr id="34818"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26E4E808-D5A2-4270-948F-25CED7EF1363}" type="slidenum">
              <a:rPr lang="en-US"/>
              <a:pPr>
                <a:defRPr/>
              </a:pPr>
              <a:t>46</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3"/>
          <p:cNvSpPr>
            <a:spLocks noGrp="1" noChangeArrowheads="1"/>
          </p:cNvSpPr>
          <p:nvPr>
            <p:ph idx="1"/>
          </p:nvPr>
        </p:nvSpPr>
        <p:spPr>
          <a:xfrm>
            <a:off x="381000" y="1295400"/>
            <a:ext cx="8458200" cy="4572000"/>
          </a:xfrm>
        </p:spPr>
        <p:txBody>
          <a:bodyPr/>
          <a:lstStyle/>
          <a:p>
            <a:pPr>
              <a:lnSpc>
                <a:spcPct val="90000"/>
              </a:lnSpc>
            </a:pPr>
            <a:r>
              <a:rPr lang="en-US" dirty="0" smtClean="0"/>
              <a:t>A </a:t>
            </a:r>
            <a:r>
              <a:rPr lang="en-US" b="1" dirty="0" smtClean="0"/>
              <a:t>systems approach </a:t>
            </a:r>
            <a:r>
              <a:rPr lang="en-US" dirty="0" smtClean="0"/>
              <a:t>emerged in the 1950s to describe a more analytical approach to management and problem solving</a:t>
            </a:r>
          </a:p>
          <a:p>
            <a:pPr>
              <a:lnSpc>
                <a:spcPct val="90000"/>
              </a:lnSpc>
            </a:pPr>
            <a:r>
              <a:rPr lang="en-US" dirty="0" smtClean="0"/>
              <a:t>Three parts include:</a:t>
            </a:r>
          </a:p>
          <a:p>
            <a:pPr lvl="1">
              <a:lnSpc>
                <a:spcPct val="90000"/>
              </a:lnSpc>
            </a:pPr>
            <a:r>
              <a:rPr lang="en-US" b="1" dirty="0" smtClean="0"/>
              <a:t>Systems philosophy</a:t>
            </a:r>
            <a:r>
              <a:rPr lang="en-US" dirty="0" smtClean="0"/>
              <a:t>: an overall model for thinking about things as systems</a:t>
            </a:r>
          </a:p>
          <a:p>
            <a:pPr lvl="1">
              <a:lnSpc>
                <a:spcPct val="90000"/>
              </a:lnSpc>
            </a:pPr>
            <a:r>
              <a:rPr lang="en-US" b="1" dirty="0" smtClean="0"/>
              <a:t>Systems analysis</a:t>
            </a:r>
            <a:r>
              <a:rPr lang="en-US" dirty="0" smtClean="0"/>
              <a:t>: problem-solving approach</a:t>
            </a:r>
          </a:p>
          <a:p>
            <a:pPr lvl="1">
              <a:lnSpc>
                <a:spcPct val="90000"/>
              </a:lnSpc>
            </a:pPr>
            <a:r>
              <a:rPr lang="en-US" b="1" dirty="0" smtClean="0"/>
              <a:t>Systems management</a:t>
            </a:r>
            <a:r>
              <a:rPr lang="en-US" dirty="0" smtClean="0"/>
              <a:t>: address business, technological, and organizational issues before making changes to systems</a:t>
            </a:r>
          </a:p>
        </p:txBody>
      </p:sp>
      <p:sp>
        <p:nvSpPr>
          <p:cNvPr id="13316" name="Rectangle 2"/>
          <p:cNvSpPr>
            <a:spLocks noGrp="1" noChangeArrowheads="1"/>
          </p:cNvSpPr>
          <p:nvPr>
            <p:ph type="title"/>
          </p:nvPr>
        </p:nvSpPr>
        <p:spPr>
          <a:xfrm>
            <a:off x="304800" y="152400"/>
            <a:ext cx="8839200" cy="1143000"/>
          </a:xfrm>
        </p:spPr>
        <p:txBody>
          <a:bodyPr>
            <a:normAutofit fontScale="90000"/>
          </a:bodyPr>
          <a:lstStyle/>
          <a:p>
            <a:r>
              <a:rPr lang="en-US" dirty="0" smtClean="0"/>
              <a:t>A Systems View of Project Management</a:t>
            </a:r>
          </a:p>
        </p:txBody>
      </p:sp>
      <p:sp>
        <p:nvSpPr>
          <p:cNvPr id="13314"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51C533D4-6C77-4C28-9310-1A48D750367A}" type="slidenum">
              <a:rPr lang="en-US"/>
              <a:pPr>
                <a:defRPr/>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dirty="0" smtClean="0"/>
              <a:t>Figure 2-1. Three Sphere Model for Systems Management</a:t>
            </a:r>
          </a:p>
        </p:txBody>
      </p:sp>
      <p:sp>
        <p:nvSpPr>
          <p:cNvPr id="7" name="Footer Placeholder 6"/>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defRPr/>
            </a:pPr>
            <a:fld id="{0BD84499-56DB-4FF3-8D99-174F9EB97545}" type="slidenum">
              <a:rPr lang="en-US" smtClean="0"/>
              <a:pPr>
                <a:defRPr/>
              </a:pPr>
              <a:t>6</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557048"/>
            <a:ext cx="6781800" cy="483065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228600" y="228600"/>
            <a:ext cx="8915400" cy="685800"/>
          </a:xfrm>
        </p:spPr>
        <p:txBody>
          <a:bodyPr>
            <a:normAutofit fontScale="90000"/>
          </a:bodyPr>
          <a:lstStyle/>
          <a:p>
            <a:r>
              <a:rPr lang="en-US" dirty="0" smtClean="0"/>
              <a:t>Figure 2-2. Perspectives on Organizations</a:t>
            </a:r>
          </a:p>
        </p:txBody>
      </p:sp>
      <p:sp>
        <p:nvSpPr>
          <p:cNvPr id="16386"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12" name="Slide Number Placeholder 4"/>
          <p:cNvSpPr>
            <a:spLocks noGrp="1"/>
          </p:cNvSpPr>
          <p:nvPr>
            <p:ph type="sldNum" sz="quarter" idx="11"/>
          </p:nvPr>
        </p:nvSpPr>
        <p:spPr/>
        <p:txBody>
          <a:bodyPr/>
          <a:lstStyle/>
          <a:p>
            <a:pPr>
              <a:defRPr/>
            </a:pPr>
            <a:fld id="{54D9EE01-122A-4F6B-878B-46264A60159F}" type="slidenum">
              <a:rPr lang="en-US"/>
              <a:pPr>
                <a:defRPr/>
              </a:pPr>
              <a:t>7</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317491"/>
            <a:ext cx="8456096" cy="498551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74638"/>
            <a:ext cx="8229600" cy="792162"/>
          </a:xfrm>
        </p:spPr>
        <p:txBody>
          <a:bodyPr>
            <a:normAutofit/>
          </a:bodyPr>
          <a:lstStyle/>
          <a:p>
            <a:r>
              <a:rPr lang="en-US" dirty="0" smtClean="0"/>
              <a:t>What Went Wrong?</a:t>
            </a:r>
          </a:p>
        </p:txBody>
      </p:sp>
      <p:sp>
        <p:nvSpPr>
          <p:cNvPr id="8" name="Footer Placeholder 7"/>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1"/>
          </p:nvPr>
        </p:nvSpPr>
        <p:spPr/>
        <p:txBody>
          <a:bodyPr/>
          <a:lstStyle/>
          <a:p>
            <a:pPr>
              <a:defRPr/>
            </a:pPr>
            <a:fld id="{0BD84499-56DB-4FF3-8D99-174F9EB97545}" type="slidenum">
              <a:rPr lang="en-US" smtClean="0"/>
              <a:pPr>
                <a:defRPr/>
              </a:pPr>
              <a:t>8</a:t>
            </a:fld>
            <a:endParaRPr lang="en-US" dirty="0"/>
          </a:p>
        </p:txBody>
      </p:sp>
      <p:sp>
        <p:nvSpPr>
          <p:cNvPr id="17411" name="Rectangle 3"/>
          <p:cNvSpPr>
            <a:spLocks noChangeArrowheads="1"/>
          </p:cNvSpPr>
          <p:nvPr/>
        </p:nvSpPr>
        <p:spPr bwMode="auto">
          <a:xfrm>
            <a:off x="381000" y="1295400"/>
            <a:ext cx="8534400" cy="4154984"/>
          </a:xfrm>
          <a:prstGeom prst="rect">
            <a:avLst/>
          </a:prstGeom>
          <a:noFill/>
          <a:ln w="9525">
            <a:noFill/>
            <a:miter lim="800000"/>
            <a:headEnd/>
            <a:tailEnd/>
          </a:ln>
        </p:spPr>
        <p:txBody>
          <a:bodyPr>
            <a:spAutoFit/>
          </a:bodyPr>
          <a:lstStyle/>
          <a:p>
            <a:pPr marL="342900" indent="-342900">
              <a:buFont typeface="Arial" pitchFamily="34" charset="0"/>
              <a:buChar char="•"/>
            </a:pPr>
            <a:r>
              <a:rPr lang="en-US" sz="2400" dirty="0"/>
              <a:t>In a paper titled “A Study in Project Failure,” two researchers examined the success </a:t>
            </a:r>
            <a:r>
              <a:rPr lang="en-US" sz="2400" dirty="0" smtClean="0"/>
              <a:t>and failure </a:t>
            </a:r>
            <a:r>
              <a:rPr lang="en-US" sz="2400" dirty="0"/>
              <a:t>of 214 IT projects over an eight-year period in several European countries. </a:t>
            </a:r>
            <a:endParaRPr lang="en-US" sz="2400" dirty="0" smtClean="0"/>
          </a:p>
          <a:p>
            <a:pPr marL="342900" indent="-342900">
              <a:buFont typeface="Arial" pitchFamily="34" charset="0"/>
              <a:buChar char="•"/>
            </a:pPr>
            <a:r>
              <a:rPr lang="en-US" sz="2400" dirty="0" smtClean="0"/>
              <a:t>The researchers </a:t>
            </a:r>
            <a:r>
              <a:rPr lang="en-US" sz="2400" dirty="0"/>
              <a:t>found that only one in eight (12.5 percent) were considered successful </a:t>
            </a:r>
            <a:r>
              <a:rPr lang="en-US" sz="2400" dirty="0" smtClean="0"/>
              <a:t>in terms </a:t>
            </a:r>
            <a:r>
              <a:rPr lang="en-US" sz="2400" dirty="0"/>
              <a:t>of meeting scope, time, and cost goals. </a:t>
            </a:r>
            <a:endParaRPr lang="en-US" sz="2400" dirty="0" smtClean="0"/>
          </a:p>
          <a:p>
            <a:pPr marL="342900" indent="-342900">
              <a:buFont typeface="Arial" pitchFamily="34" charset="0"/>
              <a:buChar char="•"/>
            </a:pPr>
            <a:r>
              <a:rPr lang="en-US" sz="2400" dirty="0" smtClean="0"/>
              <a:t>The </a:t>
            </a:r>
            <a:r>
              <a:rPr lang="en-US" sz="2400" dirty="0"/>
              <a:t>authors </a:t>
            </a:r>
            <a:r>
              <a:rPr lang="en-US" sz="2400" dirty="0" smtClean="0"/>
              <a:t>said that the </a:t>
            </a:r>
            <a:r>
              <a:rPr lang="en-US" sz="2400" dirty="0"/>
              <a:t>culture within many </a:t>
            </a:r>
            <a:r>
              <a:rPr lang="en-US" sz="2400" dirty="0" smtClean="0"/>
              <a:t>organizations </a:t>
            </a:r>
            <a:r>
              <a:rPr lang="en-US" sz="2400" dirty="0"/>
              <a:t>is often </a:t>
            </a:r>
            <a:r>
              <a:rPr lang="en-US" sz="2400" dirty="0" smtClean="0"/>
              <a:t>to blame</a:t>
            </a:r>
          </a:p>
          <a:p>
            <a:pPr marL="342900" indent="-342900">
              <a:buFont typeface="Arial" pitchFamily="34" charset="0"/>
              <a:buChar char="•"/>
            </a:pPr>
            <a:r>
              <a:rPr lang="en-US" sz="2400" dirty="0" smtClean="0">
                <a:cs typeface="Times New Roman" pitchFamily="18" charset="0"/>
              </a:rPr>
              <a:t>Among other things, people often do not discuss important leadership, stakeholder, and risk management issues</a:t>
            </a:r>
            <a:endParaRPr lang="en-US" sz="2400" dirty="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3"/>
          <p:cNvSpPr>
            <a:spLocks noGrp="1" noChangeArrowheads="1"/>
          </p:cNvSpPr>
          <p:nvPr>
            <p:ph idx="1"/>
          </p:nvPr>
        </p:nvSpPr>
        <p:spPr/>
        <p:txBody>
          <a:bodyPr/>
          <a:lstStyle/>
          <a:p>
            <a:r>
              <a:rPr lang="en-US" dirty="0" smtClean="0"/>
              <a:t>3 basic organization structures</a:t>
            </a:r>
          </a:p>
          <a:p>
            <a:pPr lvl="1"/>
            <a:r>
              <a:rPr lang="en-US" sz="2800" b="1" dirty="0" smtClean="0"/>
              <a:t>Functional:</a:t>
            </a:r>
            <a:r>
              <a:rPr lang="en-US" sz="2800" dirty="0" smtClean="0"/>
              <a:t> functional managers report to the CEO</a:t>
            </a:r>
          </a:p>
          <a:p>
            <a:pPr lvl="1"/>
            <a:r>
              <a:rPr lang="en-US" sz="2800" b="1" dirty="0" smtClean="0"/>
              <a:t>Project:</a:t>
            </a:r>
            <a:r>
              <a:rPr lang="en-US" sz="2800" dirty="0" smtClean="0"/>
              <a:t> program managers report to the CEO</a:t>
            </a:r>
          </a:p>
          <a:p>
            <a:pPr lvl="1"/>
            <a:r>
              <a:rPr lang="en-US" sz="2800" b="1" dirty="0" smtClean="0"/>
              <a:t>Matrix:</a:t>
            </a:r>
            <a:r>
              <a:rPr lang="en-US" sz="2800" dirty="0" smtClean="0"/>
              <a:t> middle ground between functional and project structures; personnel often report to two or more bosses; structure can be weak, balanced, or strong matrix</a:t>
            </a:r>
          </a:p>
        </p:txBody>
      </p:sp>
      <p:sp>
        <p:nvSpPr>
          <p:cNvPr id="18436" name="Rectangle 2"/>
          <p:cNvSpPr>
            <a:spLocks noGrp="1" noChangeArrowheads="1"/>
          </p:cNvSpPr>
          <p:nvPr>
            <p:ph type="title"/>
          </p:nvPr>
        </p:nvSpPr>
        <p:spPr/>
        <p:txBody>
          <a:bodyPr/>
          <a:lstStyle/>
          <a:p>
            <a:r>
              <a:rPr lang="en-US" dirty="0" smtClean="0"/>
              <a:t>Organizational Structures</a:t>
            </a:r>
          </a:p>
        </p:txBody>
      </p:sp>
      <p:sp>
        <p:nvSpPr>
          <p:cNvPr id="18434"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C4723D0A-DC20-4FDC-880A-596289672AA3}" type="slidenum">
              <a:rPr lang="en-US"/>
              <a:pPr>
                <a:defRPr/>
              </a:pPr>
              <a:t>9</a:t>
            </a:fld>
            <a:endParaRPr lang="en-US" dirty="0"/>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2825</TotalTime>
  <Words>3061</Words>
  <Application>Microsoft Office PowerPoint</Application>
  <PresentationFormat>On-screen Show (4:3)</PresentationFormat>
  <Paragraphs>326</Paragraphs>
  <Slides>46</Slides>
  <Notes>12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46</vt:i4>
      </vt:variant>
    </vt:vector>
  </HeadingPairs>
  <TitlesOfParts>
    <vt:vector size="57" baseType="lpstr">
      <vt:lpstr>Arial</vt:lpstr>
      <vt:lpstr>Arial Rounded MT Bold</vt:lpstr>
      <vt:lpstr>Calibri</vt:lpstr>
      <vt:lpstr>Lucida Sans Unicode</vt:lpstr>
      <vt:lpstr>Symbol</vt:lpstr>
      <vt:lpstr>Times New Roman</vt:lpstr>
      <vt:lpstr>Verdana</vt:lpstr>
      <vt:lpstr>Wingdings 2</vt:lpstr>
      <vt:lpstr>Wingdings 3</vt:lpstr>
      <vt:lpstr>Custom Design</vt:lpstr>
      <vt:lpstr>Theme1</vt:lpstr>
      <vt:lpstr>Chapter 2: The Project Management and Information Technology Context</vt:lpstr>
      <vt:lpstr>Learning Objectives</vt:lpstr>
      <vt:lpstr>Learning Objectives</vt:lpstr>
      <vt:lpstr>Projects Cannot Be Run In Isolation</vt:lpstr>
      <vt:lpstr>A Systems View of Project Management</vt:lpstr>
      <vt:lpstr>Figure 2-1. Three Sphere Model for Systems Management</vt:lpstr>
      <vt:lpstr>Figure 2-2. Perspectives on Organizations</vt:lpstr>
      <vt:lpstr>What Went Wrong?</vt:lpstr>
      <vt:lpstr>Organizational Structures</vt:lpstr>
      <vt:lpstr>Figure 2-3. Functional, Project, and Matrix Organizational Structures</vt:lpstr>
      <vt:lpstr>Table 2-1.  Organizational Structure Influences on Projects</vt:lpstr>
      <vt:lpstr>Thiết lập công ty theo mô hình:</vt:lpstr>
      <vt:lpstr>Organizational Culture</vt:lpstr>
      <vt:lpstr>Ten Characteristics of Organizational Culture</vt:lpstr>
      <vt:lpstr>Stakeholder Management</vt:lpstr>
      <vt:lpstr>Media Snapshot</vt:lpstr>
      <vt:lpstr>The Importance of Top Management Commitment</vt:lpstr>
      <vt:lpstr>How Top Management Can Help Project Managers</vt:lpstr>
      <vt:lpstr>Best Practice</vt:lpstr>
      <vt:lpstr>Need for Organizational Commitment to Information Technology (IT)</vt:lpstr>
      <vt:lpstr>Need for Organizational Standards</vt:lpstr>
      <vt:lpstr>Project Phases and the Project Life Cycle</vt:lpstr>
      <vt:lpstr>More on Project Phases</vt:lpstr>
      <vt:lpstr>Figure 2-4. Phases of the Traditional Project Life Cycle</vt:lpstr>
      <vt:lpstr>Product Life Cycles</vt:lpstr>
      <vt:lpstr>Predictive Life Cycle Models</vt:lpstr>
      <vt:lpstr>Figure 2-5. Waterfall and Spiral Life Cycle Models</vt:lpstr>
      <vt:lpstr>Agile Software Development</vt:lpstr>
      <vt:lpstr>The Importance of Project Phases and Management Reviews</vt:lpstr>
      <vt:lpstr>What Went Right?</vt:lpstr>
      <vt:lpstr>The Context of IT Projects</vt:lpstr>
      <vt:lpstr>Recent Trends Affecting IT Project Management</vt:lpstr>
      <vt:lpstr>Important Issues and Suggestions Related to Globalization</vt:lpstr>
      <vt:lpstr>Outsourcing</vt:lpstr>
      <vt:lpstr>Global Issues</vt:lpstr>
      <vt:lpstr>Virtual Teams Advantages</vt:lpstr>
      <vt:lpstr>Virtual Team Disadvantages</vt:lpstr>
      <vt:lpstr>Agile Project Management</vt:lpstr>
      <vt:lpstr>Agile Project Management</vt:lpstr>
      <vt:lpstr>Agile Software Development</vt:lpstr>
      <vt:lpstr>Agile Makes Sense for Some Projects, But Not All</vt:lpstr>
      <vt:lpstr>Manifesto for Agile Software Development</vt:lpstr>
      <vt:lpstr>Scrum</vt:lpstr>
      <vt:lpstr>Figure 2-6. Scrum Framework</vt:lpstr>
      <vt:lpstr>Agile, the PMBOK® Guide, and a New Certification</vt:lpstr>
      <vt:lpstr>Chapter Summary</vt:lpstr>
    </vt:vector>
  </TitlesOfParts>
  <Company>Augsburg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ThuHa DangThi</cp:lastModifiedBy>
  <cp:revision>171</cp:revision>
  <dcterms:created xsi:type="dcterms:W3CDTF">2001-07-05T23:10:12Z</dcterms:created>
  <dcterms:modified xsi:type="dcterms:W3CDTF">2019-08-19T06:01:25Z</dcterms:modified>
</cp:coreProperties>
</file>