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31" r:id="rId2"/>
  </p:sldMasterIdLst>
  <p:notesMasterIdLst>
    <p:notesMasterId r:id="rId27"/>
  </p:notesMasterIdLst>
  <p:handoutMasterIdLst>
    <p:handoutMasterId r:id="rId28"/>
  </p:handoutMasterIdLst>
  <p:sldIdLst>
    <p:sldId id="257" r:id="rId3"/>
    <p:sldId id="396" r:id="rId4"/>
    <p:sldId id="335" r:id="rId5"/>
    <p:sldId id="397" r:id="rId6"/>
    <p:sldId id="398" r:id="rId7"/>
    <p:sldId id="399" r:id="rId8"/>
    <p:sldId id="358" r:id="rId9"/>
    <p:sldId id="394" r:id="rId10"/>
    <p:sldId id="400" r:id="rId11"/>
    <p:sldId id="392" r:id="rId12"/>
    <p:sldId id="393" r:id="rId13"/>
    <p:sldId id="362" r:id="rId14"/>
    <p:sldId id="364" r:id="rId15"/>
    <p:sldId id="369" r:id="rId16"/>
    <p:sldId id="395" r:id="rId17"/>
    <p:sldId id="374" r:id="rId18"/>
    <p:sldId id="375" r:id="rId19"/>
    <p:sldId id="377" r:id="rId20"/>
    <p:sldId id="378" r:id="rId21"/>
    <p:sldId id="379" r:id="rId22"/>
    <p:sldId id="380" r:id="rId23"/>
    <p:sldId id="384" r:id="rId24"/>
    <p:sldId id="386" r:id="rId25"/>
    <p:sldId id="401" r:id="rId2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6699"/>
    <a:srgbClr val="5B5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73" autoAdjust="0"/>
    <p:restoredTop sz="72584" autoAdjust="0"/>
  </p:normalViewPr>
  <p:slideViewPr>
    <p:cSldViewPr>
      <p:cViewPr varScale="1">
        <p:scale>
          <a:sx n="48" d="100"/>
          <a:sy n="48" d="100"/>
        </p:scale>
        <p:origin x="1706" y="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3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8799455-E484-48D7-B4B2-27B4F840016D}" type="slidenum">
              <a:rPr lang="en-US"/>
              <a:pPr>
                <a:defRPr/>
              </a:pPr>
              <a:t>‹#›</a:t>
            </a:fld>
            <a:endParaRPr lang="en-US" dirty="0"/>
          </a:p>
        </p:txBody>
      </p:sp>
    </p:spTree>
    <p:extLst>
      <p:ext uri="{BB962C8B-B14F-4D97-AF65-F5344CB8AC3E}">
        <p14:creationId xmlns:p14="http://schemas.microsoft.com/office/powerpoint/2010/main" val="649068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3184235F-ECE1-4BE8-8BAF-E29AC9805E20}" type="slidenum">
              <a:rPr lang="en-US"/>
              <a:pPr>
                <a:defRPr/>
              </a:pPr>
              <a:t>‹#›</a:t>
            </a:fld>
            <a:endParaRPr lang="en-US" dirty="0"/>
          </a:p>
        </p:txBody>
      </p:sp>
    </p:spTree>
    <p:extLst>
      <p:ext uri="{BB962C8B-B14F-4D97-AF65-F5344CB8AC3E}">
        <p14:creationId xmlns:p14="http://schemas.microsoft.com/office/powerpoint/2010/main" val="1403900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pPr/>
              <a:t>1</a:t>
            </a:fld>
            <a:endParaRPr lang="en-US" dirty="0" smtClean="0"/>
          </a:p>
        </p:txBody>
      </p:sp>
    </p:spTree>
    <p:extLst>
      <p:ext uri="{BB962C8B-B14F-4D97-AF65-F5344CB8AC3E}">
        <p14:creationId xmlns:p14="http://schemas.microsoft.com/office/powerpoint/2010/main" val="240677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6</a:t>
            </a:fld>
            <a:endParaRPr lang="en-US" dirty="0"/>
          </a:p>
        </p:txBody>
      </p:sp>
    </p:spTree>
    <p:extLst>
      <p:ext uri="{BB962C8B-B14F-4D97-AF65-F5344CB8AC3E}">
        <p14:creationId xmlns:p14="http://schemas.microsoft.com/office/powerpoint/2010/main" val="4105236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Nội</a:t>
            </a:r>
            <a:r>
              <a:rPr lang="en-US" dirty="0" smtClean="0"/>
              <a:t> dung </a:t>
            </a:r>
            <a:r>
              <a:rPr lang="en-US" dirty="0" err="1" smtClean="0"/>
              <a:t>quy</a:t>
            </a:r>
            <a:r>
              <a:rPr lang="en-US" dirty="0" smtClean="0"/>
              <a:t> </a:t>
            </a:r>
            <a:r>
              <a:rPr lang="en-US" dirty="0" err="1" smtClean="0"/>
              <a:t>trình</a:t>
            </a:r>
            <a:r>
              <a:rPr lang="en-US" dirty="0" smtClean="0"/>
              <a:t> </a:t>
            </a:r>
            <a:r>
              <a:rPr lang="en-US" dirty="0" err="1" smtClean="0"/>
              <a:t>theo</a:t>
            </a:r>
            <a:r>
              <a:rPr lang="en-US" dirty="0" smtClean="0"/>
              <a:t> </a:t>
            </a:r>
            <a:r>
              <a:rPr lang="en-US" dirty="0" err="1" smtClean="0"/>
              <a:t>tổ</a:t>
            </a:r>
            <a:r>
              <a:rPr lang="en-US" dirty="0" smtClean="0"/>
              <a:t> </a:t>
            </a:r>
            <a:r>
              <a:rPr lang="en-US" dirty="0" err="1" smtClean="0"/>
              <a:t>chức</a:t>
            </a:r>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8</a:t>
            </a:fld>
            <a:endParaRPr lang="en-US" dirty="0"/>
          </a:p>
        </p:txBody>
      </p:sp>
    </p:spTree>
    <p:extLst>
      <p:ext uri="{BB962C8B-B14F-4D97-AF65-F5344CB8AC3E}">
        <p14:creationId xmlns:p14="http://schemas.microsoft.com/office/powerpoint/2010/main" val="695868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10</a:t>
            </a:fld>
            <a:endParaRPr lang="en-US" dirty="0"/>
          </a:p>
        </p:txBody>
      </p:sp>
    </p:spTree>
    <p:extLst>
      <p:ext uri="{BB962C8B-B14F-4D97-AF65-F5344CB8AC3E}">
        <p14:creationId xmlns:p14="http://schemas.microsoft.com/office/powerpoint/2010/main" val="2904445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inevitable </a:t>
            </a:r>
            <a:r>
              <a:rPr lang="en-US" dirty="0" err="1" smtClean="0"/>
              <a:t>không</a:t>
            </a:r>
            <a:r>
              <a:rPr lang="en-US" baseline="0" dirty="0" smtClean="0"/>
              <a:t> </a:t>
            </a:r>
            <a:r>
              <a:rPr lang="en-US" baseline="0" dirty="0" err="1" smtClean="0"/>
              <a:t>thể</a:t>
            </a:r>
            <a:r>
              <a:rPr lang="en-US" baseline="0" dirty="0" smtClean="0"/>
              <a:t> </a:t>
            </a:r>
            <a:r>
              <a:rPr lang="en-US" baseline="0" dirty="0" err="1" smtClean="0"/>
              <a:t>tránh</a:t>
            </a:r>
            <a:r>
              <a:rPr lang="en-US" baseline="0" dirty="0" smtClean="0"/>
              <a:t> </a:t>
            </a:r>
            <a:r>
              <a:rPr lang="en-US" baseline="0" dirty="0" err="1" smtClean="0"/>
              <a:t>khỏi</a:t>
            </a:r>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17</a:t>
            </a:fld>
            <a:endParaRPr lang="en-US" dirty="0"/>
          </a:p>
        </p:txBody>
      </p:sp>
    </p:spTree>
    <p:extLst>
      <p:ext uri="{BB962C8B-B14F-4D97-AF65-F5344CB8AC3E}">
        <p14:creationId xmlns:p14="http://schemas.microsoft.com/office/powerpoint/2010/main" val="3666892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tạo</a:t>
            </a:r>
            <a:r>
              <a:rPr lang="en-US" dirty="0" smtClean="0"/>
              <a:t> </a:t>
            </a:r>
            <a:r>
              <a:rPr lang="en-US" dirty="0" err="1" smtClean="0"/>
              <a:t>ra</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để</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rằng</a:t>
            </a:r>
            <a:r>
              <a:rPr lang="en-US" dirty="0" smtClean="0"/>
              <a:t> </a:t>
            </a:r>
            <a:r>
              <a:rPr lang="en-US" dirty="0" err="1" smtClean="0"/>
              <a:t>những</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đó</a:t>
            </a:r>
            <a:r>
              <a:rPr lang="en-US" dirty="0" smtClean="0"/>
              <a:t> </a:t>
            </a:r>
            <a:r>
              <a:rPr lang="en-US" dirty="0" err="1" smtClean="0"/>
              <a:t>có</a:t>
            </a:r>
            <a:r>
              <a:rPr lang="en-US" dirty="0" smtClean="0"/>
              <a:t> </a:t>
            </a:r>
            <a:r>
              <a:rPr lang="en-US" dirty="0" err="1" smtClean="0"/>
              <a:t>lợi</a:t>
            </a:r>
            <a:endParaRPr lang="en-US" dirty="0" smtClean="0"/>
          </a:p>
          <a:p>
            <a:r>
              <a:rPr lang="en-US" dirty="0" err="1" smtClean="0"/>
              <a:t>Xác</a:t>
            </a:r>
            <a:r>
              <a:rPr lang="en-US" dirty="0" smtClean="0"/>
              <a:t> </a:t>
            </a:r>
            <a:r>
              <a:rPr lang="en-US" dirty="0" err="1" smtClean="0"/>
              <a:t>định</a:t>
            </a:r>
            <a:r>
              <a:rPr lang="en-US" dirty="0" smtClean="0"/>
              <a:t> </a:t>
            </a:r>
            <a:r>
              <a:rPr lang="en-US" dirty="0" err="1" smtClean="0"/>
              <a:t>rằng</a:t>
            </a:r>
            <a:r>
              <a:rPr lang="en-US" dirty="0" smtClean="0"/>
              <a:t> </a:t>
            </a:r>
            <a:r>
              <a:rPr lang="en-US" dirty="0" err="1" smtClean="0"/>
              <a:t>một</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đã</a:t>
            </a:r>
            <a:r>
              <a:rPr lang="en-US" dirty="0" smtClean="0"/>
              <a:t> </a:t>
            </a:r>
            <a:r>
              <a:rPr lang="en-US" dirty="0" err="1" smtClean="0"/>
              <a:t>xảy</a:t>
            </a:r>
            <a:r>
              <a:rPr lang="en-US" dirty="0" smtClean="0"/>
              <a:t> </a:t>
            </a:r>
            <a:r>
              <a:rPr lang="en-US" dirty="0" err="1" smtClean="0"/>
              <a:t>ra</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các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khi</a:t>
            </a:r>
            <a:r>
              <a:rPr lang="en-US" dirty="0" smtClean="0"/>
              <a:t> </a:t>
            </a:r>
            <a:r>
              <a:rPr lang="en-US" dirty="0" err="1" smtClean="0"/>
              <a:t>chúng</a:t>
            </a:r>
            <a:r>
              <a:rPr lang="en-US" dirty="0" smtClean="0"/>
              <a:t> </a:t>
            </a:r>
            <a:r>
              <a:rPr lang="en-US" dirty="0" err="1" smtClean="0"/>
              <a:t>xảy</a:t>
            </a:r>
            <a:r>
              <a:rPr lang="en-US" dirty="0" smtClean="0"/>
              <a:t> </a:t>
            </a:r>
            <a:r>
              <a:rPr lang="en-US" dirty="0" err="1" smtClean="0"/>
              <a:t>ra</a:t>
            </a:r>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18</a:t>
            </a:fld>
            <a:endParaRPr lang="en-US" dirty="0"/>
          </a:p>
        </p:txBody>
      </p:sp>
    </p:spTree>
    <p:extLst>
      <p:ext uri="{BB962C8B-B14F-4D97-AF65-F5344CB8AC3E}">
        <p14:creationId xmlns:p14="http://schemas.microsoft.com/office/powerpoint/2010/main" val="2813267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Former view: </a:t>
            </a:r>
            <a:r>
              <a:rPr lang="en-US" dirty="0" err="1" smtClean="0"/>
              <a:t>Cách</a:t>
            </a:r>
            <a:r>
              <a:rPr lang="en-US" baseline="0" dirty="0" smtClean="0"/>
              <a:t> </a:t>
            </a:r>
            <a:r>
              <a:rPr lang="en-US" baseline="0" dirty="0" err="1" smtClean="0"/>
              <a:t>nhìn</a:t>
            </a:r>
            <a:r>
              <a:rPr lang="en-US" baseline="0" dirty="0" smtClean="0"/>
              <a:t> </a:t>
            </a:r>
            <a:r>
              <a:rPr lang="en-US" baseline="0" dirty="0" err="1" smtClean="0"/>
              <a:t>thông</a:t>
            </a:r>
            <a:r>
              <a:rPr lang="en-US" baseline="0" dirty="0" smtClean="0"/>
              <a:t> </a:t>
            </a:r>
            <a:r>
              <a:rPr lang="en-US" baseline="0" dirty="0" err="1" smtClean="0"/>
              <a:t>thường</a:t>
            </a:r>
            <a:endParaRPr lang="en-US" baseline="0" dirty="0" smtClean="0"/>
          </a:p>
          <a:p>
            <a:r>
              <a:rPr lang="en-US" dirty="0" smtClean="0"/>
              <a:t>strive : </a:t>
            </a:r>
            <a:r>
              <a:rPr lang="en-US" dirty="0" err="1" smtClean="0"/>
              <a:t>cố</a:t>
            </a:r>
            <a:r>
              <a:rPr lang="en-US" baseline="0" dirty="0" smtClean="0"/>
              <a:t> </a:t>
            </a:r>
            <a:r>
              <a:rPr lang="en-US" baseline="0" dirty="0" err="1" smtClean="0"/>
              <a:t>gắng</a:t>
            </a:r>
            <a:endParaRPr lang="en-US" baseline="0" dirty="0" smtClean="0"/>
          </a:p>
          <a:p>
            <a:r>
              <a:rPr lang="en-US" dirty="0" smtClean="0"/>
              <a:t>Modern view: </a:t>
            </a:r>
            <a:r>
              <a:rPr lang="en-US" dirty="0" err="1" smtClean="0"/>
              <a:t>Cách</a:t>
            </a:r>
            <a:r>
              <a:rPr lang="en-US" baseline="0" dirty="0" smtClean="0"/>
              <a:t> </a:t>
            </a:r>
            <a:r>
              <a:rPr lang="en-US" baseline="0" dirty="0" err="1" smtClean="0"/>
              <a:t>nhìn</a:t>
            </a:r>
            <a:r>
              <a:rPr lang="en-US" baseline="0" dirty="0" smtClean="0"/>
              <a:t> </a:t>
            </a:r>
            <a:r>
              <a:rPr lang="en-US" baseline="0" dirty="0" err="1" smtClean="0"/>
              <a:t>hiện</a:t>
            </a:r>
            <a:r>
              <a:rPr lang="en-US" baseline="0" dirty="0" smtClean="0"/>
              <a:t> </a:t>
            </a:r>
            <a:r>
              <a:rPr lang="en-US" baseline="0" dirty="0" err="1" smtClean="0"/>
              <a:t>đại</a:t>
            </a:r>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19</a:t>
            </a:fld>
            <a:endParaRPr lang="en-US" dirty="0"/>
          </a:p>
        </p:txBody>
      </p:sp>
    </p:spTree>
    <p:extLst>
      <p:ext uri="{BB962C8B-B14F-4D97-AF65-F5344CB8AC3E}">
        <p14:creationId xmlns:p14="http://schemas.microsoft.com/office/powerpoint/2010/main" val="1562758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Times New Roman" pitchFamily="18" charset="0"/>
                <a:ea typeface="+mn-ea"/>
                <a:cs typeface="+mn-cs"/>
              </a:rPr>
              <a:t>Không phải Project Manager luôn là người đồng ý hay từ chối change request, đó có một bộ phận riêng chuyên làm việc đó gọi là Change Control Board (CCB). Ở một số quy mô dự án nhỏ Project Manager có thể có authority lớn và có chuyên môn chính trong lĩnh vực dự án là người quyết định chính, còn CCB có thể gồm nhiều thành viên hơn thế.</a:t>
            </a:r>
          </a:p>
          <a:p>
            <a:r>
              <a:rPr lang="vi-VN" sz="1200" b="0" i="0" kern="1200" dirty="0" smtClean="0">
                <a:solidFill>
                  <a:schemeClr val="tx1"/>
                </a:solidFill>
                <a:effectLst/>
                <a:latin typeface="Times New Roman" pitchFamily="18" charset="0"/>
                <a:ea typeface="+mn-ea"/>
                <a:cs typeface="+mn-cs"/>
              </a:rPr>
              <a:t>CCB có thể gồm các thành phần sau: Project Manager, sponsor, customer, expert, FM (Functional Manager)…</a:t>
            </a:r>
          </a:p>
          <a:p>
            <a:endParaRPr lang="en-US" dirty="0" smtClean="0"/>
          </a:p>
          <a:p>
            <a:r>
              <a:rPr lang="en-US" dirty="0" smtClean="0"/>
              <a:t>Approve: </a:t>
            </a:r>
            <a:r>
              <a:rPr lang="en-US" dirty="0" err="1" smtClean="0"/>
              <a:t>thừa</a:t>
            </a:r>
            <a:r>
              <a:rPr lang="en-US" baseline="0" dirty="0" smtClean="0"/>
              <a:t> </a:t>
            </a:r>
            <a:r>
              <a:rPr lang="en-US" baseline="0" dirty="0" err="1" smtClean="0"/>
              <a:t>nhận</a:t>
            </a:r>
            <a:r>
              <a:rPr lang="en-US" baseline="0" dirty="0" smtClean="0"/>
              <a:t>, </a:t>
            </a:r>
            <a:r>
              <a:rPr lang="en-US" baseline="0" dirty="0" err="1" smtClean="0"/>
              <a:t>chấp</a:t>
            </a:r>
            <a:r>
              <a:rPr lang="en-US" baseline="0" dirty="0" smtClean="0"/>
              <a:t> </a:t>
            </a:r>
            <a:r>
              <a:rPr lang="en-US" baseline="0" dirty="0" err="1" smtClean="0"/>
              <a:t>nhận</a:t>
            </a:r>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21</a:t>
            </a:fld>
            <a:endParaRPr lang="en-US" dirty="0"/>
          </a:p>
        </p:txBody>
      </p:sp>
    </p:spTree>
    <p:extLst>
      <p:ext uri="{BB962C8B-B14F-4D97-AF65-F5344CB8AC3E}">
        <p14:creationId xmlns:p14="http://schemas.microsoft.com/office/powerpoint/2010/main" val="99409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EE5422C-A3D6-4174-9638-FCF5DC56E59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6247B4D-72BA-468E-AB16-795331F16CB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FD2FAD-FD06-4AA6-AC57-91F90138A9E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07854DB3-7A57-4181-880A-5215D777BBA6}"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lgn="just">
              <a:lnSpc>
                <a:spcPct val="120000"/>
              </a:lnSpc>
              <a:defRPr sz="2500">
                <a:latin typeface="Arial" pitchFamily="34" charset="0"/>
                <a:cs typeface="Arial" pitchFamily="34" charset="0"/>
              </a:defRPr>
            </a:lvl1pPr>
            <a:lvl2pPr algn="just">
              <a:lnSpc>
                <a:spcPct val="120000"/>
              </a:lnSpc>
              <a:defRPr sz="2500">
                <a:latin typeface="Arial" pitchFamily="34" charset="0"/>
                <a:cs typeface="Arial" pitchFamily="34" charset="0"/>
              </a:defRPr>
            </a:lvl2pPr>
            <a:lvl3pPr algn="just">
              <a:lnSpc>
                <a:spcPct val="120000"/>
              </a:lnSpc>
              <a:defRPr sz="2500">
                <a:latin typeface="Arial" pitchFamily="34" charset="0"/>
                <a:cs typeface="Arial" pitchFamily="34" charset="0"/>
              </a:defRPr>
            </a:lvl3pPr>
            <a:lvl4pPr algn="just">
              <a:lnSpc>
                <a:spcPct val="120000"/>
              </a:lnSpc>
              <a:defRPr sz="2500">
                <a:latin typeface="Arial" pitchFamily="34" charset="0"/>
                <a:cs typeface="Arial" pitchFamily="34" charset="0"/>
              </a:defRPr>
            </a:lvl4pPr>
            <a:lvl5pPr algn="just">
              <a:lnSpc>
                <a:spcPct val="120000"/>
              </a:lnSpc>
              <a:defRPr sz="2500">
                <a:latin typeface="Arial" pitchFamily="34" charset="0"/>
                <a:cs typeface="Arial"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Footer Placeholder 4"/>
          <p:cNvSpPr>
            <a:spLocks noGrp="1"/>
          </p:cNvSpPr>
          <p:nvPr>
            <p:ph type="ftr" sz="quarter" idx="11"/>
          </p:nvPr>
        </p:nvSpPr>
        <p:spPr>
          <a:xfrm>
            <a:off x="0" y="6492875"/>
            <a:ext cx="2350681" cy="365125"/>
          </a:xfrm>
        </p:spPr>
        <p:txBody>
          <a:bodyPr/>
          <a:lstStyle>
            <a:lvl1pPr algn="l">
              <a:defRPr sz="1200"/>
            </a:lvl1pPr>
            <a:extLst/>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a:xfrm>
            <a:off x="8610600" y="6492875"/>
            <a:ext cx="533400" cy="365125"/>
          </a:xfrm>
        </p:spPr>
        <p:txBody>
          <a:bodyPr/>
          <a:lstStyle>
            <a:lvl1pPr>
              <a:defRPr sz="1200"/>
            </a:lvl1pPr>
            <a:extLst/>
          </a:lstStyle>
          <a:p>
            <a:pPr>
              <a:defRPr/>
            </a:pPr>
            <a:fld id="{1953F6A9-037C-4679-A974-5A2F60203CED}" type="slidenum">
              <a:rPr lang="en-US" smtClean="0"/>
              <a:pPr>
                <a:defRPr/>
              </a:pPr>
              <a:t>‹#›</a:t>
            </a:fld>
            <a:endParaRPr lang="en-US" dirty="0"/>
          </a:p>
        </p:txBody>
      </p:sp>
      <p:sp>
        <p:nvSpPr>
          <p:cNvPr id="7" name="Title 6"/>
          <p:cNvSpPr>
            <a:spLocks noGrp="1"/>
          </p:cNvSpPr>
          <p:nvPr>
            <p:ph type="title"/>
          </p:nvPr>
        </p:nvSpPr>
        <p:spPr/>
        <p:txBody>
          <a:bodyPr rtlCol="0"/>
          <a:lstStyle>
            <a:lvl1pPr>
              <a:defRPr>
                <a:latin typeface="Arial" pitchFamily="34" charset="0"/>
                <a:cs typeface="Arial" pitchFamily="34" charset="0"/>
              </a:defRPr>
            </a:lvl1pPr>
            <a:extLst/>
          </a:lstStyle>
          <a:p>
            <a:r>
              <a:rPr kumimoji="0" lang="en-US" dirty="0" smtClean="0"/>
              <a:t>Click to edit Master title style</a:t>
            </a:r>
            <a:endParaRPr kumimoji="0" lang="en-US" dirty="0"/>
          </a:p>
        </p:txBody>
      </p:sp>
      <p:sp>
        <p:nvSpPr>
          <p:cNvPr id="8" name="TextBox 7"/>
          <p:cNvSpPr txBox="1"/>
          <p:nvPr userDrawn="1"/>
        </p:nvSpPr>
        <p:spPr>
          <a:xfrm>
            <a:off x="4876800" y="6581001"/>
            <a:ext cx="1223412" cy="276999"/>
          </a:xfrm>
          <a:prstGeom prst="rect">
            <a:avLst/>
          </a:prstGeom>
          <a:noFill/>
        </p:spPr>
        <p:txBody>
          <a:bodyPr wrap="none" rtlCol="0">
            <a:spAutoFit/>
          </a:bodyPr>
          <a:lstStyle/>
          <a:p>
            <a:r>
              <a:rPr lang="en-US" sz="1200" dirty="0" smtClean="0"/>
              <a:t>Copyright 2014</a:t>
            </a:r>
            <a:endParaRPr lang="en-US" sz="12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dirty="0"/>
          </a:p>
        </p:txBody>
      </p:sp>
      <p:sp>
        <p:nvSpPr>
          <p:cNvPr id="5" name="Footer Placeholder 4"/>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extLst/>
          </a:lstStyle>
          <a:p>
            <a:pPr>
              <a:defRPr/>
            </a:pPr>
            <a:fld id="{27673681-C82D-4D99-8948-365C75EB26F8}"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dirty="0"/>
          </a:p>
        </p:txBody>
      </p:sp>
      <p:sp>
        <p:nvSpPr>
          <p:cNvPr id="6" name="Footer Placeholder 5"/>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extLst/>
          </a:lstStyle>
          <a:p>
            <a:pPr>
              <a:defRPr/>
            </a:pPr>
            <a:fld id="{DA50FAF7-8C0D-4DDF-A379-F4FDC17B23A3}" type="slidenum">
              <a:rPr lang="en-US" smtClean="0"/>
              <a:pPr>
                <a:defRPr/>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dirty="0"/>
          </a:p>
        </p:txBody>
      </p:sp>
      <p:sp>
        <p:nvSpPr>
          <p:cNvPr id="8" name="Footer Placeholder 7"/>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extLst/>
          </a:lstStyle>
          <a:p>
            <a:pPr>
              <a:defRPr/>
            </a:pPr>
            <a:fld id="{B06E41F8-23B9-454D-90CC-E31BF8A7FBC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dirty="0"/>
          </a:p>
        </p:txBody>
      </p:sp>
      <p:sp>
        <p:nvSpPr>
          <p:cNvPr id="4" name="Footer Placeholder 3"/>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extLst/>
          </a:lstStyle>
          <a:p>
            <a:pPr>
              <a:defRPr/>
            </a:pPr>
            <a:fld id="{CAB078C3-AD74-4C69-8529-ABFACC42093C}" type="slidenum">
              <a:rPr lang="en-US" smtClean="0"/>
              <a:pPr>
                <a:defRPr/>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extLst/>
          </a:lstStyle>
          <a:p>
            <a:pPr>
              <a:defRPr/>
            </a:pPr>
            <a:fld id="{F6D544F7-41D2-4889-B2EC-B0B2B2B8DC54}"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dirty="0"/>
          </a:p>
        </p:txBody>
      </p:sp>
      <p:sp>
        <p:nvSpPr>
          <p:cNvPr id="6" name="Footer Placeholder 5"/>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extLst/>
          </a:lstStyle>
          <a:p>
            <a:pPr>
              <a:defRPr/>
            </a:pPr>
            <a:fld id="{65EE8385-873D-4308-8CE2-51B606282F1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9944E1B-9771-4FC4-AD8A-F994E9D70635}"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2917F4C6-6F30-47C3-875F-46DAC858CAAF}"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dirty="0"/>
          </a:p>
        </p:txBody>
      </p:sp>
      <p:sp>
        <p:nvSpPr>
          <p:cNvPr id="5" name="Footer Placeholder 4"/>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extLst/>
          </a:lstStyle>
          <a:p>
            <a:pPr>
              <a:defRPr/>
            </a:pPr>
            <a:fld id="{13418779-1B42-43E3-AD0F-719051D42099}"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dirty="0"/>
          </a:p>
        </p:txBody>
      </p:sp>
      <p:sp>
        <p:nvSpPr>
          <p:cNvPr id="5" name="Footer Placeholder 4"/>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extLst/>
          </a:lstStyle>
          <a:p>
            <a:pPr>
              <a:defRPr/>
            </a:pPr>
            <a:fld id="{D078B0EE-74BD-464F-A113-BF9301018BF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AEC6576-CCC7-4A49-9300-5D4A8C0C3FC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2CF7F4D-3FF6-43A6-95C4-A0F44562449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369936D-4006-447B-98FA-06B4AD980D9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6A05362-07AE-46AF-A279-AD4E819CBD9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9287C05-0F34-4950-B296-371F2131F88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5E4512B-0B1B-484E-988E-3B1C4969C8A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34E609A-7A24-4D1A-B4F5-D3869A206C5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1BD45D22-0321-4823-8238-266049D2529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BD45D22-0321-4823-8238-266049D2529C}"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lms.iuh.edu.vn/" TargetMode="External"/><Relationship Id="rId4" Type="http://schemas.openxmlformats.org/officeDocument/2006/relationships/hyperlink" Target="mailto:dtthuha79@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4:</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Integration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048000"/>
            <a:ext cx="2971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5486400"/>
            <a:ext cx="3412601" cy="1446550"/>
          </a:xfrm>
          <a:prstGeom prst="rect">
            <a:avLst/>
          </a:prstGeom>
          <a:noFill/>
        </p:spPr>
        <p:txBody>
          <a:bodyPr wrap="none" rtlCol="0">
            <a:spAutoFit/>
          </a:bodyPr>
          <a:lstStyle/>
          <a:p>
            <a:r>
              <a:rPr lang="en-US" dirty="0"/>
              <a:t>ĐẶNG  THỊ THU HÀ – SE </a:t>
            </a:r>
            <a:endParaRPr lang="en-US" dirty="0" smtClean="0"/>
          </a:p>
          <a:p>
            <a:r>
              <a:rPr lang="en-US" dirty="0" smtClean="0">
                <a:hlinkClick r:id="rId4"/>
              </a:rPr>
              <a:t>dtthuha79@gmail.com</a:t>
            </a:r>
            <a:r>
              <a:rPr lang="en-US" dirty="0" smtClean="0"/>
              <a:t> </a:t>
            </a:r>
            <a:endParaRPr lang="en-US" dirty="0"/>
          </a:p>
          <a:p>
            <a:r>
              <a:rPr lang="en-US" dirty="0">
                <a:hlinkClick r:id="rId5"/>
              </a:rPr>
              <a:t>https://lms.iuh.edu.vn</a:t>
            </a:r>
            <a:r>
              <a:rPr lang="en-US" dirty="0"/>
              <a:t> </a:t>
            </a:r>
          </a:p>
          <a:p>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10</a:t>
            </a:fld>
            <a:endParaRPr lang="en-US" dirty="0"/>
          </a:p>
        </p:txBody>
      </p:sp>
      <p:pic>
        <p:nvPicPr>
          <p:cNvPr id="88066" name="Picture 2"/>
          <p:cNvPicPr>
            <a:picLocks noChangeAspect="1" noChangeArrowheads="1"/>
          </p:cNvPicPr>
          <p:nvPr/>
        </p:nvPicPr>
        <p:blipFill>
          <a:blip r:embed="rId3"/>
          <a:srcRect/>
          <a:stretch>
            <a:fillRect/>
          </a:stretch>
        </p:blipFill>
        <p:spPr bwMode="auto">
          <a:xfrm>
            <a:off x="533400" y="1143000"/>
            <a:ext cx="7620000" cy="2590800"/>
          </a:xfrm>
          <a:prstGeom prst="rect">
            <a:avLst/>
          </a:prstGeom>
          <a:noFill/>
          <a:ln w="9525">
            <a:noFill/>
            <a:miter lim="800000"/>
            <a:headEnd/>
            <a:tailEnd/>
          </a:ln>
          <a:effectLst/>
        </p:spPr>
      </p:pic>
      <p:pic>
        <p:nvPicPr>
          <p:cNvPr id="88067" name="Picture 3"/>
          <p:cNvPicPr>
            <a:picLocks noChangeAspect="1" noChangeArrowheads="1"/>
          </p:cNvPicPr>
          <p:nvPr/>
        </p:nvPicPr>
        <p:blipFill>
          <a:blip r:embed="rId4"/>
          <a:srcRect/>
          <a:stretch>
            <a:fillRect/>
          </a:stretch>
        </p:blipFill>
        <p:spPr bwMode="auto">
          <a:xfrm>
            <a:off x="457200" y="3733799"/>
            <a:ext cx="7696200" cy="21853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11</a:t>
            </a:fld>
            <a:endParaRPr lang="en-US" dirty="0"/>
          </a:p>
        </p:txBody>
      </p:sp>
      <p:pic>
        <p:nvPicPr>
          <p:cNvPr id="89090" name="Picture 2"/>
          <p:cNvPicPr>
            <a:picLocks noChangeAspect="1" noChangeArrowheads="1"/>
          </p:cNvPicPr>
          <p:nvPr/>
        </p:nvPicPr>
        <p:blipFill>
          <a:blip r:embed="rId2"/>
          <a:srcRect/>
          <a:stretch>
            <a:fillRect/>
          </a:stretch>
        </p:blipFill>
        <p:spPr bwMode="auto">
          <a:xfrm>
            <a:off x="1524000" y="228600"/>
            <a:ext cx="5715000" cy="59174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idx="1"/>
          </p:nvPr>
        </p:nvSpPr>
        <p:spPr>
          <a:xfrm>
            <a:off x="381000" y="1600200"/>
            <a:ext cx="8186738" cy="4562475"/>
          </a:xfrm>
        </p:spPr>
        <p:txBody>
          <a:bodyPr/>
          <a:lstStyle/>
          <a:p>
            <a:r>
              <a:rPr lang="en-US" dirty="0" smtClean="0"/>
              <a:t>A </a:t>
            </a:r>
            <a:r>
              <a:rPr lang="en-US" b="1" dirty="0" smtClean="0"/>
              <a:t>project management plan</a:t>
            </a:r>
            <a:r>
              <a:rPr lang="en-US" dirty="0" smtClean="0"/>
              <a:t> is a document used to coordinate all project planning documents and help guide a project’s execution and control</a:t>
            </a:r>
          </a:p>
          <a:p>
            <a:r>
              <a:rPr lang="en-US" dirty="0" smtClean="0"/>
              <a:t>Plans created in the other knowledge areas are subsidiary parts of the overall project management plan</a:t>
            </a:r>
            <a:endParaRPr lang="en-US" i="1" dirty="0" smtClean="0"/>
          </a:p>
        </p:txBody>
      </p:sp>
      <p:sp>
        <p:nvSpPr>
          <p:cNvPr id="3891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3DB4198-CCAC-43FA-8923-E4A089AD5897}" type="slidenum">
              <a:rPr lang="en-US"/>
              <a:pPr>
                <a:defRPr/>
              </a:pPr>
              <a:t>12</a:t>
            </a:fld>
            <a:endParaRPr lang="en-US" dirty="0"/>
          </a:p>
        </p:txBody>
      </p:sp>
      <p:sp>
        <p:nvSpPr>
          <p:cNvPr id="38916" name="Rectangle 2"/>
          <p:cNvSpPr>
            <a:spLocks noGrp="1" noChangeArrowheads="1"/>
          </p:cNvSpPr>
          <p:nvPr>
            <p:ph type="title"/>
          </p:nvPr>
        </p:nvSpPr>
        <p:spPr/>
        <p:txBody>
          <a:bodyPr>
            <a:normAutofit fontScale="90000"/>
          </a:bodyPr>
          <a:lstStyle/>
          <a:p>
            <a:r>
              <a:rPr lang="en-US" dirty="0" smtClean="0"/>
              <a:t>4.2.Developing a Project Management Plan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idx="1"/>
          </p:nvPr>
        </p:nvSpPr>
        <p:spPr>
          <a:xfrm>
            <a:off x="533400" y="1524000"/>
            <a:ext cx="8186738" cy="4791075"/>
          </a:xfrm>
        </p:spPr>
        <p:txBody>
          <a:bodyPr/>
          <a:lstStyle/>
          <a:p>
            <a:r>
              <a:rPr lang="en-US" dirty="0" smtClean="0"/>
              <a:t>Introduction or overview of the project</a:t>
            </a:r>
          </a:p>
          <a:p>
            <a:r>
              <a:rPr lang="en-US" dirty="0" smtClean="0"/>
              <a:t>Description of how the project is organized</a:t>
            </a:r>
          </a:p>
          <a:p>
            <a:r>
              <a:rPr lang="en-US" dirty="0" smtClean="0"/>
              <a:t>Management and technical processes used on the project</a:t>
            </a:r>
          </a:p>
          <a:p>
            <a:r>
              <a:rPr lang="en-US" dirty="0" smtClean="0"/>
              <a:t>Work to be done, schedule, and budget information</a:t>
            </a:r>
          </a:p>
        </p:txBody>
      </p:sp>
      <p:sp>
        <p:nvSpPr>
          <p:cNvPr id="3993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9DFA013D-BAF6-4C0C-9785-08FC13FA94EA}" type="slidenum">
              <a:rPr lang="en-US"/>
              <a:pPr>
                <a:defRPr/>
              </a:pPr>
              <a:t>13</a:t>
            </a:fld>
            <a:endParaRPr lang="en-US" dirty="0"/>
          </a:p>
        </p:txBody>
      </p:sp>
      <p:sp>
        <p:nvSpPr>
          <p:cNvPr id="39940" name="Rectangle 2"/>
          <p:cNvSpPr>
            <a:spLocks noGrp="1" noChangeArrowheads="1"/>
          </p:cNvSpPr>
          <p:nvPr>
            <p:ph type="title"/>
          </p:nvPr>
        </p:nvSpPr>
        <p:spPr>
          <a:xfrm>
            <a:off x="381000" y="152400"/>
            <a:ext cx="8763000" cy="1143000"/>
          </a:xfrm>
        </p:spPr>
        <p:txBody>
          <a:bodyPr>
            <a:normAutofit fontScale="90000"/>
          </a:bodyPr>
          <a:lstStyle/>
          <a:p>
            <a:r>
              <a:rPr lang="en-US" dirty="0" smtClean="0"/>
              <a:t>Common Elements of a Project Management Plan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Grp="1" noChangeArrowheads="1"/>
          </p:cNvSpPr>
          <p:nvPr>
            <p:ph idx="1"/>
          </p:nvPr>
        </p:nvSpPr>
        <p:spPr>
          <a:xfrm>
            <a:off x="304800" y="1143000"/>
            <a:ext cx="8186738" cy="4791075"/>
          </a:xfrm>
        </p:spPr>
        <p:txBody>
          <a:bodyPr/>
          <a:lstStyle/>
          <a:p>
            <a:r>
              <a:rPr lang="en-US" dirty="0" smtClean="0"/>
              <a:t>Involves managing and performing the work described in the project management plan</a:t>
            </a:r>
          </a:p>
          <a:p>
            <a:r>
              <a:rPr lang="en-US" dirty="0" smtClean="0"/>
              <a:t>The majority of time and money is usually spent on execution</a:t>
            </a:r>
          </a:p>
          <a:p>
            <a:r>
              <a:rPr lang="en-US" dirty="0" smtClean="0"/>
              <a:t>The application area of the project directly affects project execution because the products of the project are produced during execution</a:t>
            </a:r>
          </a:p>
          <a:p>
            <a:r>
              <a:rPr lang="en-US" dirty="0"/>
              <a:t>Project planning and execution are intertwined and inseparable activities</a:t>
            </a:r>
          </a:p>
          <a:p>
            <a:endParaRPr lang="en-US" dirty="0" smtClean="0"/>
          </a:p>
          <a:p>
            <a:endParaRPr lang="en-US" dirty="0" smtClean="0"/>
          </a:p>
        </p:txBody>
      </p:sp>
      <p:sp>
        <p:nvSpPr>
          <p:cNvPr id="4505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C99C88F-E74A-4C9A-BF8E-284267DD9072}" type="slidenum">
              <a:rPr lang="en-US"/>
              <a:pPr>
                <a:defRPr/>
              </a:pPr>
              <a:t>14</a:t>
            </a:fld>
            <a:endParaRPr lang="en-US" dirty="0"/>
          </a:p>
        </p:txBody>
      </p:sp>
      <p:sp>
        <p:nvSpPr>
          <p:cNvPr id="45060" name="Rectangle 2"/>
          <p:cNvSpPr>
            <a:spLocks noGrp="1" noChangeArrowheads="1"/>
          </p:cNvSpPr>
          <p:nvPr>
            <p:ph type="title"/>
          </p:nvPr>
        </p:nvSpPr>
        <p:spPr>
          <a:xfrm>
            <a:off x="381000" y="152400"/>
            <a:ext cx="8305800" cy="914400"/>
          </a:xfrm>
        </p:spPr>
        <p:txBody>
          <a:bodyPr>
            <a:normAutofit fontScale="90000"/>
          </a:bodyPr>
          <a:lstStyle/>
          <a:p>
            <a:r>
              <a:rPr lang="en-US" dirty="0" smtClean="0"/>
              <a:t>4.3.Directing and Managing Project Work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often helpful for IT project managers to have prior technical experience</a:t>
            </a:r>
          </a:p>
          <a:p>
            <a:r>
              <a:rPr lang="en-US" dirty="0" smtClean="0"/>
              <a:t>On small projects, the project manager may be required to perform some of the technical work or mentor team members to complete the projects</a:t>
            </a:r>
          </a:p>
          <a:p>
            <a:r>
              <a:rPr lang="en-US" dirty="0" smtClean="0"/>
              <a:t>On large projects, the project manager must understand the business and application area of the project</a:t>
            </a:r>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15</a:t>
            </a:fld>
            <a:endParaRPr lang="en-US" dirty="0"/>
          </a:p>
        </p:txBody>
      </p:sp>
      <p:sp>
        <p:nvSpPr>
          <p:cNvPr id="5" name="Title 4"/>
          <p:cNvSpPr>
            <a:spLocks noGrp="1"/>
          </p:cNvSpPr>
          <p:nvPr>
            <p:ph type="title"/>
          </p:nvPr>
        </p:nvSpPr>
        <p:spPr/>
        <p:txBody>
          <a:bodyPr>
            <a:normAutofit fontScale="90000"/>
          </a:bodyPr>
          <a:lstStyle/>
          <a:p>
            <a:r>
              <a:rPr lang="en-US" dirty="0" smtClean="0"/>
              <a:t>Capitalizing on Product, Business, and Application Area Knowledge</a:t>
            </a:r>
            <a:endParaRPr lang="en-US" dirty="0"/>
          </a:p>
        </p:txBody>
      </p:sp>
    </p:spTree>
    <p:extLst>
      <p:ext uri="{BB962C8B-B14F-4D97-AF65-F5344CB8AC3E}">
        <p14:creationId xmlns:p14="http://schemas.microsoft.com/office/powerpoint/2010/main" val="589142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idx="1"/>
          </p:nvPr>
        </p:nvSpPr>
        <p:spPr>
          <a:xfrm>
            <a:off x="228600" y="1417638"/>
            <a:ext cx="8610600" cy="4897437"/>
          </a:xfrm>
        </p:spPr>
        <p:txBody>
          <a:bodyPr>
            <a:normAutofit lnSpcReduction="10000"/>
          </a:bodyPr>
          <a:lstStyle/>
          <a:p>
            <a:pPr algn="just"/>
            <a:r>
              <a:rPr lang="en-US" sz="2400" b="1" dirty="0" smtClean="0"/>
              <a:t>Expert judgment</a:t>
            </a:r>
            <a:r>
              <a:rPr lang="en-US" sz="2400" dirty="0" smtClean="0"/>
              <a:t>: Experts can help project managers and their teams make many decisions related to project execution</a:t>
            </a:r>
          </a:p>
          <a:p>
            <a:pPr algn="just"/>
            <a:r>
              <a:rPr lang="en-US" sz="2400" b="1" dirty="0" smtClean="0"/>
              <a:t>Meetings: </a:t>
            </a:r>
            <a:r>
              <a:rPr lang="en-US" sz="2400" dirty="0"/>
              <a:t>Meetings allow people to develop relationships, pick up on </a:t>
            </a:r>
            <a:r>
              <a:rPr lang="en-US" sz="2400" dirty="0" smtClean="0"/>
              <a:t>important body </a:t>
            </a:r>
            <a:r>
              <a:rPr lang="en-US" sz="2400" dirty="0"/>
              <a:t>language or tone of voice, and have a dialogue to help </a:t>
            </a:r>
            <a:r>
              <a:rPr lang="en-US" sz="2400" dirty="0" smtClean="0"/>
              <a:t>resolve problems</a:t>
            </a:r>
            <a:r>
              <a:rPr lang="en-US" sz="2400" dirty="0"/>
              <a:t>.</a:t>
            </a:r>
            <a:endParaRPr lang="en-US" sz="2400" b="1" dirty="0" smtClean="0"/>
          </a:p>
          <a:p>
            <a:pPr algn="just">
              <a:spcBef>
                <a:spcPts val="0"/>
              </a:spcBef>
            </a:pPr>
            <a:r>
              <a:rPr lang="en-US" sz="2400" b="1" dirty="0" smtClean="0"/>
              <a:t>Project management information systems</a:t>
            </a:r>
            <a:r>
              <a:rPr lang="en-US" sz="2400" dirty="0" smtClean="0"/>
              <a:t>: There are hundreds of project management software products available on the market today, and many organizations are moving toward powerful enterprise project management systems that are accessible via the Internet</a:t>
            </a:r>
          </a:p>
        </p:txBody>
      </p:sp>
      <p:sp>
        <p:nvSpPr>
          <p:cNvPr id="4915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AFDD198B-9674-48C3-ACD4-753DB8EA2AE8}" type="slidenum">
              <a:rPr lang="en-US"/>
              <a:pPr>
                <a:defRPr/>
              </a:pPr>
              <a:t>16</a:t>
            </a:fld>
            <a:endParaRPr lang="en-US" dirty="0"/>
          </a:p>
        </p:txBody>
      </p:sp>
      <p:sp>
        <p:nvSpPr>
          <p:cNvPr id="49156" name="Rectangle 2"/>
          <p:cNvSpPr>
            <a:spLocks noGrp="1" noChangeArrowheads="1"/>
          </p:cNvSpPr>
          <p:nvPr>
            <p:ph type="title"/>
          </p:nvPr>
        </p:nvSpPr>
        <p:spPr/>
        <p:txBody>
          <a:bodyPr>
            <a:normAutofit fontScale="90000"/>
          </a:bodyPr>
          <a:lstStyle/>
          <a:p>
            <a:r>
              <a:rPr lang="en-US" dirty="0" smtClean="0"/>
              <a:t>Project Execution Tools and Techniques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idx="1"/>
          </p:nvPr>
        </p:nvSpPr>
        <p:spPr>
          <a:xfrm>
            <a:off x="533400" y="1524000"/>
            <a:ext cx="8186738" cy="4800600"/>
          </a:xfrm>
        </p:spPr>
        <p:txBody>
          <a:bodyPr/>
          <a:lstStyle/>
          <a:p>
            <a:r>
              <a:rPr lang="en-US" dirty="0" smtClean="0"/>
              <a:t>Changes are inevitable on most projects, so it’s important to develop and follow a process to monitor and control changes</a:t>
            </a:r>
          </a:p>
          <a:p>
            <a:r>
              <a:rPr lang="en-US" dirty="0" smtClean="0"/>
              <a:t>Monitoring project work includes collecting, measuring, and disseminating performance information</a:t>
            </a:r>
          </a:p>
          <a:p>
            <a:r>
              <a:rPr lang="en-US" dirty="0" smtClean="0"/>
              <a:t>A </a:t>
            </a:r>
            <a:r>
              <a:rPr lang="en-US" b="1" dirty="0" smtClean="0"/>
              <a:t>baseline</a:t>
            </a:r>
            <a:r>
              <a:rPr lang="en-US" dirty="0" smtClean="0"/>
              <a:t> is the approved project management plan plus approved changes</a:t>
            </a:r>
          </a:p>
        </p:txBody>
      </p:sp>
      <p:sp>
        <p:nvSpPr>
          <p:cNvPr id="5017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0500734-7A97-4DE9-BADB-70D27B29DC61}" type="slidenum">
              <a:rPr lang="en-US"/>
              <a:pPr>
                <a:defRPr/>
              </a:pPr>
              <a:t>17</a:t>
            </a:fld>
            <a:endParaRPr lang="en-US" dirty="0"/>
          </a:p>
        </p:txBody>
      </p:sp>
      <p:sp>
        <p:nvSpPr>
          <p:cNvPr id="50180" name="Rectangle 2"/>
          <p:cNvSpPr>
            <a:spLocks noGrp="1" noChangeArrowheads="1"/>
          </p:cNvSpPr>
          <p:nvPr>
            <p:ph type="title"/>
          </p:nvPr>
        </p:nvSpPr>
        <p:spPr/>
        <p:txBody>
          <a:bodyPr>
            <a:normAutofit fontScale="90000"/>
          </a:bodyPr>
          <a:lstStyle/>
          <a:p>
            <a:r>
              <a:rPr lang="en-US" dirty="0" smtClean="0"/>
              <a:t>4.4.Monitoring and Controlling Project Work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idx="1"/>
          </p:nvPr>
        </p:nvSpPr>
        <p:spPr>
          <a:xfrm>
            <a:off x="457200" y="1600200"/>
            <a:ext cx="8229600" cy="4407091"/>
          </a:xfrm>
        </p:spPr>
        <p:txBody>
          <a:bodyPr>
            <a:normAutofit/>
          </a:bodyPr>
          <a:lstStyle/>
          <a:p>
            <a:pPr marL="609600" indent="-609600"/>
            <a:r>
              <a:rPr lang="en-US" sz="2800" dirty="0" smtClean="0"/>
              <a:t>Three main objectives are:</a:t>
            </a:r>
          </a:p>
          <a:p>
            <a:pPr marL="990600" lvl="1" indent="-533400"/>
            <a:r>
              <a:rPr lang="en-US" sz="2400" dirty="0" smtClean="0"/>
              <a:t>Influencing the factors that create changes to ensure that changes are beneficial</a:t>
            </a:r>
          </a:p>
          <a:p>
            <a:pPr marL="990600" lvl="1" indent="-533400"/>
            <a:r>
              <a:rPr lang="en-US" sz="2400" dirty="0" smtClean="0"/>
              <a:t>Determining that a change has occurred</a:t>
            </a:r>
          </a:p>
          <a:p>
            <a:pPr marL="990600" lvl="1" indent="-533400"/>
            <a:r>
              <a:rPr lang="en-US" sz="2400" dirty="0" smtClean="0"/>
              <a:t>Managing actual changes as they occur</a:t>
            </a:r>
          </a:p>
        </p:txBody>
      </p:sp>
      <p:sp>
        <p:nvSpPr>
          <p:cNvPr id="5222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D6A99360-D0C3-4752-A276-D993F1CB9E68}" type="slidenum">
              <a:rPr lang="en-US"/>
              <a:pPr>
                <a:defRPr/>
              </a:pPr>
              <a:t>18</a:t>
            </a:fld>
            <a:endParaRPr lang="en-US" dirty="0"/>
          </a:p>
        </p:txBody>
      </p:sp>
      <p:sp>
        <p:nvSpPr>
          <p:cNvPr id="52228" name="Rectangle 2"/>
          <p:cNvSpPr>
            <a:spLocks noGrp="1" noChangeArrowheads="1"/>
          </p:cNvSpPr>
          <p:nvPr>
            <p:ph type="title"/>
          </p:nvPr>
        </p:nvSpPr>
        <p:spPr>
          <a:xfrm>
            <a:off x="457200" y="274638"/>
            <a:ext cx="8153400" cy="1143000"/>
          </a:xfrm>
        </p:spPr>
        <p:txBody>
          <a:bodyPr>
            <a:normAutofit fontScale="90000"/>
          </a:bodyPr>
          <a:lstStyle/>
          <a:p>
            <a:r>
              <a:rPr lang="en-US" dirty="0" smtClean="0"/>
              <a:t>4.5.Performing Integrated Change Control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idx="1"/>
          </p:nvPr>
        </p:nvSpPr>
        <p:spPr/>
        <p:txBody>
          <a:bodyPr>
            <a:normAutofit/>
          </a:bodyPr>
          <a:lstStyle/>
          <a:p>
            <a:r>
              <a:rPr lang="en-US" dirty="0" smtClean="0"/>
              <a:t>Former view: The project team should strive to do exactly what was planned on time and within budget</a:t>
            </a:r>
          </a:p>
          <a:p>
            <a:r>
              <a:rPr lang="en-US" dirty="0" smtClean="0"/>
              <a:t>Problem: Stakeholders rarely agreed up-front on the project scope, and time and cost estimates were inaccurate</a:t>
            </a:r>
          </a:p>
          <a:p>
            <a:r>
              <a:rPr lang="en-US" dirty="0" smtClean="0"/>
              <a:t>Modern view: Project management is a process of constant communication and negotiation</a:t>
            </a:r>
          </a:p>
          <a:p>
            <a:r>
              <a:rPr lang="en-US" dirty="0" smtClean="0"/>
              <a:t>Solution:  Changes are often beneficial, and the project team should plan for them</a:t>
            </a:r>
          </a:p>
        </p:txBody>
      </p:sp>
      <p:sp>
        <p:nvSpPr>
          <p:cNvPr id="5325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7BF51A45-B78F-43E4-8C68-BC192A207CCB}" type="slidenum">
              <a:rPr lang="en-US"/>
              <a:pPr>
                <a:defRPr/>
              </a:pPr>
              <a:t>19</a:t>
            </a:fld>
            <a:endParaRPr lang="en-US" dirty="0"/>
          </a:p>
        </p:txBody>
      </p:sp>
      <p:sp>
        <p:nvSpPr>
          <p:cNvPr id="53252" name="Rectangle 2"/>
          <p:cNvSpPr>
            <a:spLocks noGrp="1" noChangeArrowheads="1"/>
          </p:cNvSpPr>
          <p:nvPr>
            <p:ph type="title"/>
          </p:nvPr>
        </p:nvSpPr>
        <p:spPr/>
        <p:txBody>
          <a:bodyPr>
            <a:normAutofit fontScale="90000"/>
          </a:bodyPr>
          <a:lstStyle/>
          <a:p>
            <a:r>
              <a:rPr lang="en-US" dirty="0" smtClean="0"/>
              <a:t>Change Control on Information Technology Projects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3" name="Slide Number Placeholder 2"/>
          <p:cNvSpPr>
            <a:spLocks noGrp="1"/>
          </p:cNvSpPr>
          <p:nvPr>
            <p:ph type="sldNum" sz="quarter" idx="12"/>
          </p:nvPr>
        </p:nvSpPr>
        <p:spPr/>
        <p:txBody>
          <a:bodyPr/>
          <a:lstStyle/>
          <a:p>
            <a:pPr>
              <a:defRPr/>
            </a:pPr>
            <a:fld id="{F6D544F7-41D2-4889-B2EC-B0B2B2B8DC54}" type="slidenum">
              <a:rPr lang="en-US" smtClean="0"/>
              <a:pPr>
                <a:defRPr/>
              </a:pPr>
              <a:t>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14400"/>
            <a:ext cx="8695426" cy="4114800"/>
          </a:xfrm>
          <a:prstGeom prst="rect">
            <a:avLst/>
          </a:prstGeom>
        </p:spPr>
      </p:pic>
      <p:sp>
        <p:nvSpPr>
          <p:cNvPr id="8" name="Rectangle 7"/>
          <p:cNvSpPr/>
          <p:nvPr/>
        </p:nvSpPr>
        <p:spPr>
          <a:xfrm>
            <a:off x="1524000" y="2933700"/>
            <a:ext cx="4343400" cy="3429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0427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idx="1"/>
          </p:nvPr>
        </p:nvSpPr>
        <p:spPr>
          <a:xfrm>
            <a:off x="457200" y="1481328"/>
            <a:ext cx="8458200" cy="4525963"/>
          </a:xfrm>
        </p:spPr>
        <p:txBody>
          <a:bodyPr/>
          <a:lstStyle/>
          <a:p>
            <a:r>
              <a:rPr lang="en-US" dirty="0"/>
              <a:t>A </a:t>
            </a:r>
            <a:r>
              <a:rPr lang="en-US" b="1" dirty="0"/>
              <a:t>change control system </a:t>
            </a:r>
            <a:r>
              <a:rPr lang="en-US" dirty="0" smtClean="0"/>
              <a:t>is a formal, documented process that describes when and how official project documents and work may be changed</a:t>
            </a:r>
          </a:p>
          <a:p>
            <a:r>
              <a:rPr lang="en-US" dirty="0" smtClean="0"/>
              <a:t>Describes who is authorized to make changes and how to make them</a:t>
            </a:r>
          </a:p>
        </p:txBody>
      </p:sp>
      <p:sp>
        <p:nvSpPr>
          <p:cNvPr id="5427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0EB7EED-8A3B-4E44-8A3C-892AC7DB1E15}" type="slidenum">
              <a:rPr lang="en-US"/>
              <a:pPr>
                <a:defRPr/>
              </a:pPr>
              <a:t>20</a:t>
            </a:fld>
            <a:endParaRPr lang="en-US" dirty="0"/>
          </a:p>
        </p:txBody>
      </p:sp>
      <p:sp>
        <p:nvSpPr>
          <p:cNvPr id="54276" name="Rectangle 2"/>
          <p:cNvSpPr>
            <a:spLocks noGrp="1" noChangeArrowheads="1"/>
          </p:cNvSpPr>
          <p:nvPr>
            <p:ph type="title"/>
          </p:nvPr>
        </p:nvSpPr>
        <p:spPr/>
        <p:txBody>
          <a:bodyPr/>
          <a:lstStyle/>
          <a:p>
            <a:r>
              <a:rPr lang="en-US" dirty="0" smtClean="0"/>
              <a:t>Change Control System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a:xfrm>
            <a:off x="457200" y="1481328"/>
            <a:ext cx="8458200" cy="5011547"/>
          </a:xfrm>
        </p:spPr>
        <p:txBody>
          <a:bodyPr>
            <a:normAutofit/>
          </a:bodyPr>
          <a:lstStyle/>
          <a:p>
            <a:r>
              <a:rPr lang="en-US" sz="2600" dirty="0" smtClean="0"/>
              <a:t>A </a:t>
            </a:r>
            <a:r>
              <a:rPr lang="en-US" sz="2600" b="1" dirty="0"/>
              <a:t>change control </a:t>
            </a:r>
            <a:r>
              <a:rPr lang="en-US" sz="2600" b="1" dirty="0" smtClean="0"/>
              <a:t>board </a:t>
            </a:r>
            <a:r>
              <a:rPr lang="en-US" sz="2600" dirty="0" smtClean="0"/>
              <a:t>is a formal group of people responsible for approving or rejecting changes on a project</a:t>
            </a:r>
          </a:p>
          <a:p>
            <a:r>
              <a:rPr lang="en-US" sz="2600" dirty="0" smtClean="0"/>
              <a:t>CCBs provide guidelines for preparing change requests, evaluate change requests, and manage the implementation of approved changes</a:t>
            </a:r>
          </a:p>
          <a:p>
            <a:r>
              <a:rPr lang="en-US" sz="2600" dirty="0" smtClean="0"/>
              <a:t>CCB Includes stakeholders from the entire organization such as </a:t>
            </a:r>
            <a:r>
              <a:rPr lang="vi-VN" sz="2600" dirty="0"/>
              <a:t>Project Manager, sponsor, customer, expert, FM (Functional Manager)…</a:t>
            </a:r>
            <a:endParaRPr lang="en-US" sz="2600" dirty="0" smtClean="0"/>
          </a:p>
        </p:txBody>
      </p:sp>
      <p:sp>
        <p:nvSpPr>
          <p:cNvPr id="5529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3573DC6-EB44-4256-B5C3-90167C634BEE}" type="slidenum">
              <a:rPr lang="en-US"/>
              <a:pPr>
                <a:defRPr/>
              </a:pPr>
              <a:t>21</a:t>
            </a:fld>
            <a:endParaRPr lang="en-US" dirty="0"/>
          </a:p>
        </p:txBody>
      </p:sp>
      <p:sp>
        <p:nvSpPr>
          <p:cNvPr id="55300" name="Rectangle 2"/>
          <p:cNvSpPr>
            <a:spLocks noGrp="1" noChangeArrowheads="1"/>
          </p:cNvSpPr>
          <p:nvPr>
            <p:ph type="title"/>
          </p:nvPr>
        </p:nvSpPr>
        <p:spPr/>
        <p:txBody>
          <a:bodyPr/>
          <a:lstStyle/>
          <a:p>
            <a:r>
              <a:rPr lang="en-US" dirty="0" smtClean="0"/>
              <a:t>Change Control Board (CCB)</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idx="1"/>
          </p:nvPr>
        </p:nvSpPr>
        <p:spPr/>
        <p:txBody>
          <a:bodyPr/>
          <a:lstStyle/>
          <a:p>
            <a:r>
              <a:rPr lang="en-US" dirty="0" smtClean="0"/>
              <a:t>To close a project or phase, you must finalize all activities and transfer the completed or cancelled work to the appropriate people</a:t>
            </a:r>
          </a:p>
          <a:p>
            <a:r>
              <a:rPr lang="en-US" dirty="0" smtClean="0"/>
              <a:t>Main outputs include</a:t>
            </a:r>
          </a:p>
          <a:p>
            <a:pPr lvl="1"/>
            <a:r>
              <a:rPr lang="en-US" dirty="0" smtClean="0"/>
              <a:t>Final product, service, or result transition</a:t>
            </a:r>
          </a:p>
          <a:p>
            <a:pPr lvl="1"/>
            <a:r>
              <a:rPr lang="en-US" dirty="0" smtClean="0"/>
              <a:t>Organizational process asset updates</a:t>
            </a:r>
          </a:p>
        </p:txBody>
      </p:sp>
      <p:sp>
        <p:nvSpPr>
          <p:cNvPr id="5939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C9A08B3E-F93B-46D5-90C8-0EFC6622AEB1}" type="slidenum">
              <a:rPr lang="en-US"/>
              <a:pPr>
                <a:defRPr/>
              </a:pPr>
              <a:t>22</a:t>
            </a:fld>
            <a:endParaRPr lang="en-US" dirty="0"/>
          </a:p>
        </p:txBody>
      </p:sp>
      <p:sp>
        <p:nvSpPr>
          <p:cNvPr id="59396" name="Rectangle 2"/>
          <p:cNvSpPr>
            <a:spLocks noGrp="1" noChangeArrowheads="1"/>
          </p:cNvSpPr>
          <p:nvPr>
            <p:ph type="title"/>
          </p:nvPr>
        </p:nvSpPr>
        <p:spPr/>
        <p:txBody>
          <a:bodyPr/>
          <a:lstStyle/>
          <a:p>
            <a:r>
              <a:rPr lang="en-US" smtClean="0"/>
              <a:t>4.6.Closing </a:t>
            </a:r>
            <a:r>
              <a:rPr lang="en-US" dirty="0" smtClean="0"/>
              <a:t>Projects or Phases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Grp="1" noChangeArrowheads="1"/>
          </p:cNvSpPr>
          <p:nvPr>
            <p:ph idx="1"/>
          </p:nvPr>
        </p:nvSpPr>
        <p:spPr/>
        <p:txBody>
          <a:bodyPr>
            <a:normAutofit fontScale="92500"/>
          </a:bodyPr>
          <a:lstStyle/>
          <a:p>
            <a:r>
              <a:rPr lang="en-US" dirty="0" smtClean="0"/>
              <a:t>Project integration management involves coordinating all of the other knowledge areas throughout a project’s life cycle</a:t>
            </a:r>
          </a:p>
          <a:p>
            <a:r>
              <a:rPr lang="en-US" dirty="0" smtClean="0"/>
              <a:t>Main processes include</a:t>
            </a:r>
          </a:p>
          <a:p>
            <a:pPr lvl="1"/>
            <a:r>
              <a:rPr lang="en-US" dirty="0" smtClean="0"/>
              <a:t>Develop the project charter</a:t>
            </a:r>
          </a:p>
          <a:p>
            <a:pPr lvl="1"/>
            <a:r>
              <a:rPr lang="en-US" dirty="0" smtClean="0"/>
              <a:t>Develop the project management plan</a:t>
            </a:r>
          </a:p>
          <a:p>
            <a:pPr lvl="1"/>
            <a:r>
              <a:rPr lang="en-US" dirty="0" smtClean="0"/>
              <a:t>Direct and manage project execution</a:t>
            </a:r>
          </a:p>
          <a:p>
            <a:pPr lvl="1"/>
            <a:r>
              <a:rPr lang="en-US" dirty="0" smtClean="0"/>
              <a:t>Monitor and control project work</a:t>
            </a:r>
          </a:p>
          <a:p>
            <a:pPr lvl="1"/>
            <a:r>
              <a:rPr lang="en-US" dirty="0" smtClean="0"/>
              <a:t>Perform integrated change control</a:t>
            </a:r>
          </a:p>
          <a:p>
            <a:pPr lvl="1"/>
            <a:r>
              <a:rPr lang="en-US" dirty="0" smtClean="0"/>
              <a:t>Close the project or phase</a:t>
            </a:r>
          </a:p>
        </p:txBody>
      </p:sp>
      <p:sp>
        <p:nvSpPr>
          <p:cNvPr id="6144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3CFDAB70-6E7B-45BB-9F36-0FA1270B4935}" type="slidenum">
              <a:rPr lang="en-US"/>
              <a:pPr>
                <a:defRPr/>
              </a:pPr>
              <a:t>23</a:t>
            </a:fld>
            <a:endParaRPr lang="en-US" dirty="0"/>
          </a:p>
        </p:txBody>
      </p:sp>
      <p:sp>
        <p:nvSpPr>
          <p:cNvPr id="61444" name="Rectangle 2"/>
          <p:cNvSpPr>
            <a:spLocks noGrp="1" noChangeArrowheads="1"/>
          </p:cNvSpPr>
          <p:nvPr>
            <p:ph type="title"/>
          </p:nvPr>
        </p:nvSpPr>
        <p:spPr/>
        <p:txBody>
          <a:bodyPr/>
          <a:lstStyle/>
          <a:p>
            <a:r>
              <a:rPr lang="en-US" dirty="0" smtClean="0"/>
              <a:t>Chapter Summary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Phát</a:t>
            </a:r>
            <a:r>
              <a:rPr lang="en-US" dirty="0" smtClean="0"/>
              <a:t> </a:t>
            </a:r>
            <a:r>
              <a:rPr lang="en-US" dirty="0" err="1" smtClean="0"/>
              <a:t>triển</a:t>
            </a:r>
            <a:r>
              <a:rPr lang="en-US" dirty="0" smtClean="0"/>
              <a:t> </a:t>
            </a:r>
            <a:r>
              <a:rPr lang="en-US" dirty="0" err="1" smtClean="0"/>
              <a:t>dự</a:t>
            </a:r>
            <a:r>
              <a:rPr lang="en-US" dirty="0" smtClean="0"/>
              <a:t> </a:t>
            </a:r>
            <a:r>
              <a:rPr lang="en-US" dirty="0" err="1" smtClean="0"/>
              <a:t>án</a:t>
            </a:r>
            <a:r>
              <a:rPr lang="en-US" dirty="0" smtClean="0"/>
              <a:t> </a:t>
            </a:r>
            <a:r>
              <a:rPr lang="en-US" dirty="0" err="1" smtClean="0"/>
              <a:t>về</a:t>
            </a:r>
            <a:r>
              <a:rPr lang="en-US" dirty="0" smtClean="0"/>
              <a:t> </a:t>
            </a:r>
            <a:r>
              <a:rPr lang="en-US" dirty="0" err="1" smtClean="0"/>
              <a:t>phần</a:t>
            </a:r>
            <a:r>
              <a:rPr lang="en-US" dirty="0" smtClean="0"/>
              <a:t> </a:t>
            </a:r>
            <a:r>
              <a:rPr lang="en-US" dirty="0" err="1"/>
              <a:t>mềm</a:t>
            </a:r>
            <a:r>
              <a:rPr lang="en-US" dirty="0"/>
              <a:t> </a:t>
            </a:r>
            <a:r>
              <a:rPr lang="en-US" dirty="0" err="1"/>
              <a:t>quản</a:t>
            </a:r>
            <a:r>
              <a:rPr lang="en-US" dirty="0"/>
              <a:t> </a:t>
            </a:r>
            <a:r>
              <a:rPr lang="en-US" dirty="0" err="1"/>
              <a:t>lý</a:t>
            </a:r>
            <a:r>
              <a:rPr lang="en-US" dirty="0"/>
              <a:t> </a:t>
            </a:r>
            <a:r>
              <a:rPr lang="en-US" dirty="0" err="1"/>
              <a:t>nhà</a:t>
            </a:r>
            <a:r>
              <a:rPr lang="en-US" dirty="0"/>
              <a:t> </a:t>
            </a:r>
            <a:r>
              <a:rPr lang="en-US" dirty="0" err="1" smtClean="0"/>
              <a:t>thuốc</a:t>
            </a:r>
            <a:endParaRPr lang="en-US" dirty="0" smtClean="0"/>
          </a:p>
          <a:p>
            <a:r>
              <a:rPr lang="en-US" dirty="0" err="1" smtClean="0"/>
              <a:t>Yêu</a:t>
            </a:r>
            <a:r>
              <a:rPr lang="en-US" dirty="0" smtClean="0"/>
              <a:t> </a:t>
            </a:r>
            <a:r>
              <a:rPr lang="en-US" dirty="0" err="1" smtClean="0"/>
              <a:t>cầu</a:t>
            </a:r>
            <a:r>
              <a:rPr lang="en-US" dirty="0" smtClean="0"/>
              <a:t>:</a:t>
            </a:r>
          </a:p>
          <a:p>
            <a:pPr lvl="1"/>
            <a:r>
              <a:rPr lang="en-US" dirty="0" smtClean="0"/>
              <a:t>Project Charter </a:t>
            </a:r>
            <a:r>
              <a:rPr lang="en-US" dirty="0" smtClean="0">
                <a:sym typeface="Wingdings" panose="05000000000000000000" pitchFamily="2" charset="2"/>
              </a:rPr>
              <a:t> File word (15’)</a:t>
            </a:r>
            <a:endParaRPr lang="en-US" dirty="0" smtClean="0"/>
          </a:p>
        </p:txBody>
      </p:sp>
      <p:sp>
        <p:nvSpPr>
          <p:cNvPr id="3" name="Title 2"/>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sp>
        <p:nvSpPr>
          <p:cNvPr id="4" name="Footer Placeholder 3"/>
          <p:cNvSpPr>
            <a:spLocks noGrp="1"/>
          </p:cNvSpPr>
          <p:nvPr>
            <p:ph type="ftr" sz="quarter" idx="4294967295"/>
          </p:nvPr>
        </p:nvSpPr>
        <p:spPr>
          <a:xfrm>
            <a:off x="0" y="6492875"/>
            <a:ext cx="2590800" cy="365125"/>
          </a:xfrm>
          <a:prstGeom prst="rect">
            <a:avLst/>
          </a:prstGeom>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24</a:t>
            </a:fld>
            <a:endParaRPr lang="en-US" dirty="0"/>
          </a:p>
        </p:txBody>
      </p:sp>
    </p:spTree>
    <p:extLst>
      <p:ext uri="{BB962C8B-B14F-4D97-AF65-F5344CB8AC3E}">
        <p14:creationId xmlns:p14="http://schemas.microsoft.com/office/powerpoint/2010/main" val="141195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76200" y="1066800"/>
            <a:ext cx="9067800" cy="5426075"/>
          </a:xfrm>
        </p:spPr>
        <p:txBody>
          <a:bodyPr>
            <a:noAutofit/>
          </a:bodyPr>
          <a:lstStyle/>
          <a:p>
            <a:r>
              <a:rPr lang="en-US" sz="2600" dirty="0"/>
              <a:t>Describe an overall framework for project integration management as </a:t>
            </a:r>
            <a:r>
              <a:rPr lang="en-US" sz="2600" dirty="0" smtClean="0"/>
              <a:t>it relates </a:t>
            </a:r>
            <a:r>
              <a:rPr lang="en-US" sz="2600" dirty="0"/>
              <a:t>to the other project management knowledge areas and the </a:t>
            </a:r>
            <a:r>
              <a:rPr lang="en-US" sz="2600" dirty="0" smtClean="0"/>
              <a:t>project life </a:t>
            </a:r>
            <a:r>
              <a:rPr lang="en-US" sz="2600" dirty="0"/>
              <a:t>cycle</a:t>
            </a:r>
          </a:p>
          <a:p>
            <a:r>
              <a:rPr lang="en-US" sz="2600" dirty="0" smtClean="0"/>
              <a:t>Explain </a:t>
            </a:r>
            <a:r>
              <a:rPr lang="en-US" sz="2600" dirty="0"/>
              <a:t>the importance of creating a project charter to formally </a:t>
            </a:r>
            <a:r>
              <a:rPr lang="en-US" sz="2600" dirty="0" smtClean="0"/>
              <a:t>initiate projects</a:t>
            </a:r>
          </a:p>
          <a:p>
            <a:r>
              <a:rPr lang="en-US" sz="2600" dirty="0"/>
              <a:t>Understand the integrated change control process, planning for and managing changes on information technology (IT) projects, and developing and using a change control system</a:t>
            </a:r>
          </a:p>
          <a:p>
            <a:r>
              <a:rPr lang="en-US" sz="2600" dirty="0"/>
              <a:t>Explain the importance of developing and following good procedures for closing projects</a:t>
            </a:r>
          </a:p>
          <a:p>
            <a:endParaRPr lang="en-US" sz="2600" dirty="0" smtClean="0"/>
          </a:p>
        </p:txBody>
      </p:sp>
      <p:sp>
        <p:nvSpPr>
          <p:cNvPr id="921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B6EE30CD-489B-4D2B-B7A4-DAB20CFFC566}" type="slidenum">
              <a:rPr lang="en-US"/>
              <a:pPr>
                <a:defRPr/>
              </a:pPr>
              <a:t>3</a:t>
            </a:fld>
            <a:endParaRPr lang="en-US" dirty="0"/>
          </a:p>
        </p:txBody>
      </p:sp>
      <p:sp>
        <p:nvSpPr>
          <p:cNvPr id="9220" name="Rectangle 2"/>
          <p:cNvSpPr>
            <a:spLocks noGrp="1" noChangeArrowheads="1"/>
          </p:cNvSpPr>
          <p:nvPr>
            <p:ph type="title"/>
          </p:nvPr>
        </p:nvSpPr>
        <p:spPr>
          <a:xfrm>
            <a:off x="457200" y="274638"/>
            <a:ext cx="8229600" cy="792162"/>
          </a:xfrm>
        </p:spPr>
        <p:txBody>
          <a:bodyPr/>
          <a:lstStyle/>
          <a:p>
            <a:r>
              <a:rPr lang="en-US" dirty="0" smtClean="0"/>
              <a:t>Learning Objectives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a:xfrm>
            <a:off x="228600" y="1371600"/>
            <a:ext cx="8491538" cy="5181600"/>
          </a:xfrm>
        </p:spPr>
        <p:txBody>
          <a:bodyPr>
            <a:normAutofit/>
          </a:bodyPr>
          <a:lstStyle/>
          <a:p>
            <a:r>
              <a:rPr lang="en-US" b="1" dirty="0" smtClean="0"/>
              <a:t>4.1.Developing </a:t>
            </a:r>
            <a:r>
              <a:rPr lang="en-US" b="1" dirty="0"/>
              <a:t>the project charter</a:t>
            </a:r>
            <a:r>
              <a:rPr lang="en-US" dirty="0"/>
              <a:t> involves working with stakeholders to </a:t>
            </a:r>
            <a:r>
              <a:rPr lang="en-US" dirty="0" smtClean="0"/>
              <a:t>create the </a:t>
            </a:r>
            <a:r>
              <a:rPr lang="en-US" dirty="0"/>
              <a:t>document that formally authorizes a project—the charter.</a:t>
            </a:r>
          </a:p>
          <a:p>
            <a:r>
              <a:rPr lang="en-US" b="1" dirty="0" smtClean="0"/>
              <a:t>4.2.Developing </a:t>
            </a:r>
            <a:r>
              <a:rPr lang="en-US" b="1" dirty="0"/>
              <a:t>the project management plan</a:t>
            </a:r>
            <a:r>
              <a:rPr lang="en-US" dirty="0"/>
              <a:t> involves coordinating all </a:t>
            </a:r>
            <a:r>
              <a:rPr lang="en-US" dirty="0" smtClean="0"/>
              <a:t>planning efforts </a:t>
            </a:r>
            <a:r>
              <a:rPr lang="en-US" dirty="0"/>
              <a:t>to create a consistent, coherent document—the project </a:t>
            </a:r>
            <a:r>
              <a:rPr lang="en-US" dirty="0" smtClean="0"/>
              <a:t>management plan</a:t>
            </a:r>
            <a:r>
              <a:rPr lang="en-US" dirty="0"/>
              <a:t>.</a:t>
            </a:r>
          </a:p>
          <a:p>
            <a:r>
              <a:rPr lang="en-US" b="1" dirty="0" smtClean="0"/>
              <a:t>4.3.Directing </a:t>
            </a:r>
            <a:r>
              <a:rPr lang="en-US" b="1" dirty="0"/>
              <a:t>and managing project work</a:t>
            </a:r>
            <a:r>
              <a:rPr lang="en-US" dirty="0"/>
              <a:t> involves carrying out the </a:t>
            </a:r>
            <a:r>
              <a:rPr lang="en-US" dirty="0" smtClean="0"/>
              <a:t>project management </a:t>
            </a:r>
            <a:r>
              <a:rPr lang="en-US" dirty="0"/>
              <a:t>plan by performing the activities included in it.</a:t>
            </a:r>
            <a:endParaRPr lang="en-US" dirty="0" smtClean="0"/>
          </a:p>
        </p:txBody>
      </p:sp>
      <p:sp>
        <p:nvSpPr>
          <p:cNvPr id="1331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5A638D7D-6CB4-4E4C-8852-D9CAD93D4C45}" type="slidenum">
              <a:rPr lang="en-US"/>
              <a:pPr>
                <a:defRPr/>
              </a:pPr>
              <a:t>4</a:t>
            </a:fld>
            <a:endParaRPr lang="en-US" dirty="0"/>
          </a:p>
        </p:txBody>
      </p:sp>
      <p:sp>
        <p:nvSpPr>
          <p:cNvPr id="13316" name="Rectangle 2"/>
          <p:cNvSpPr>
            <a:spLocks noGrp="1" noChangeArrowheads="1"/>
          </p:cNvSpPr>
          <p:nvPr>
            <p:ph type="title"/>
          </p:nvPr>
        </p:nvSpPr>
        <p:spPr/>
        <p:txBody>
          <a:bodyPr>
            <a:normAutofit fontScale="90000"/>
          </a:bodyPr>
          <a:lstStyle/>
          <a:p>
            <a:r>
              <a:rPr lang="en-US" dirty="0" smtClean="0"/>
              <a:t>Project Integration Management Processes</a:t>
            </a:r>
          </a:p>
        </p:txBody>
      </p:sp>
    </p:spTree>
    <p:extLst>
      <p:ext uri="{BB962C8B-B14F-4D97-AF65-F5344CB8AC3E}">
        <p14:creationId xmlns:p14="http://schemas.microsoft.com/office/powerpoint/2010/main" val="50191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a:xfrm>
            <a:off x="533400" y="1676400"/>
            <a:ext cx="8153400" cy="4816475"/>
          </a:xfrm>
        </p:spPr>
        <p:txBody>
          <a:bodyPr>
            <a:normAutofit/>
          </a:bodyPr>
          <a:lstStyle/>
          <a:p>
            <a:r>
              <a:rPr lang="en-US" b="1" dirty="0" smtClean="0"/>
              <a:t>4.4.Monitoring </a:t>
            </a:r>
            <a:r>
              <a:rPr lang="en-US" b="1" dirty="0"/>
              <a:t>and controlling project work</a:t>
            </a:r>
            <a:r>
              <a:rPr lang="en-US" dirty="0"/>
              <a:t> involves overseeing activities </a:t>
            </a:r>
            <a:r>
              <a:rPr lang="en-US" dirty="0" smtClean="0"/>
              <a:t>to meet </a:t>
            </a:r>
            <a:r>
              <a:rPr lang="en-US" dirty="0"/>
              <a:t>the performance objectives of the </a:t>
            </a:r>
            <a:r>
              <a:rPr lang="en-US" dirty="0" smtClean="0"/>
              <a:t>project</a:t>
            </a:r>
          </a:p>
          <a:p>
            <a:r>
              <a:rPr lang="en-US" b="1" dirty="0" smtClean="0"/>
              <a:t>4.5.Performing </a:t>
            </a:r>
            <a:r>
              <a:rPr lang="en-US" b="1" dirty="0"/>
              <a:t>integrated change control</a:t>
            </a:r>
            <a:r>
              <a:rPr lang="en-US" dirty="0"/>
              <a:t> involves identifying, evaluating, </a:t>
            </a:r>
            <a:r>
              <a:rPr lang="en-US" dirty="0" smtClean="0"/>
              <a:t>and managing </a:t>
            </a:r>
            <a:r>
              <a:rPr lang="en-US" dirty="0"/>
              <a:t>changes throughout the project life cycle. </a:t>
            </a:r>
            <a:endParaRPr lang="en-US" dirty="0" smtClean="0"/>
          </a:p>
          <a:p>
            <a:r>
              <a:rPr lang="en-US" b="1" dirty="0" smtClean="0"/>
              <a:t>4.6.Closing </a:t>
            </a:r>
            <a:r>
              <a:rPr lang="en-US" b="1" dirty="0"/>
              <a:t>the project or phase</a:t>
            </a:r>
            <a:r>
              <a:rPr lang="en-US" dirty="0"/>
              <a:t> involves finalizing all activities to formally close </a:t>
            </a:r>
            <a:r>
              <a:rPr lang="en-US" dirty="0" smtClean="0"/>
              <a:t>the project </a:t>
            </a:r>
            <a:r>
              <a:rPr lang="en-US" dirty="0"/>
              <a:t>or phase.</a:t>
            </a:r>
            <a:endParaRPr lang="en-US" dirty="0" smtClean="0"/>
          </a:p>
        </p:txBody>
      </p:sp>
      <p:sp>
        <p:nvSpPr>
          <p:cNvPr id="1433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D4A2C9D-D88A-4E49-9868-C35180CCD6D8}" type="slidenum">
              <a:rPr lang="en-US"/>
              <a:pPr>
                <a:defRPr/>
              </a:pPr>
              <a:t>5</a:t>
            </a:fld>
            <a:endParaRPr lang="en-US" dirty="0"/>
          </a:p>
        </p:txBody>
      </p:sp>
      <p:sp>
        <p:nvSpPr>
          <p:cNvPr id="14340" name="Rectangle 2"/>
          <p:cNvSpPr>
            <a:spLocks noGrp="1" noChangeArrowheads="1"/>
          </p:cNvSpPr>
          <p:nvPr>
            <p:ph type="title"/>
          </p:nvPr>
        </p:nvSpPr>
        <p:spPr/>
        <p:txBody>
          <a:bodyPr>
            <a:normAutofit fontScale="90000"/>
          </a:bodyPr>
          <a:lstStyle/>
          <a:p>
            <a:r>
              <a:rPr lang="en-US" dirty="0" smtClean="0"/>
              <a:t>Project Integration Management Processes (cont’d)</a:t>
            </a:r>
          </a:p>
        </p:txBody>
      </p:sp>
    </p:spTree>
    <p:extLst>
      <p:ext uri="{BB962C8B-B14F-4D97-AF65-F5344CB8AC3E}">
        <p14:creationId xmlns:p14="http://schemas.microsoft.com/office/powerpoint/2010/main" val="1249817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B7F9B484-929C-4C7B-8580-630610CAFB17}" type="slidenum">
              <a:rPr lang="en-US" smtClean="0"/>
              <a:pPr>
                <a:defRPr/>
              </a:pPr>
              <a:t>6</a:t>
            </a:fld>
            <a:endParaRPr lang="en-US" dirty="0"/>
          </a:p>
        </p:txBody>
      </p:sp>
      <p:sp>
        <p:nvSpPr>
          <p:cNvPr id="15362" name="Title 1"/>
          <p:cNvSpPr>
            <a:spLocks noGrp="1"/>
          </p:cNvSpPr>
          <p:nvPr>
            <p:ph type="title"/>
          </p:nvPr>
        </p:nvSpPr>
        <p:spPr/>
        <p:txBody>
          <a:bodyPr>
            <a:normAutofit fontScale="90000"/>
          </a:bodyPr>
          <a:lstStyle/>
          <a:p>
            <a:r>
              <a:rPr lang="en-US" dirty="0" smtClean="0"/>
              <a:t>Figure 4-1. Project Integration Management Summary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447800"/>
            <a:ext cx="6102761" cy="4999680"/>
          </a:xfrm>
          <a:prstGeom prst="rect">
            <a:avLst/>
          </a:prstGeom>
        </p:spPr>
      </p:pic>
    </p:spTree>
    <p:extLst>
      <p:ext uri="{BB962C8B-B14F-4D97-AF65-F5344CB8AC3E}">
        <p14:creationId xmlns:p14="http://schemas.microsoft.com/office/powerpoint/2010/main" val="172046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533400" y="1143000"/>
            <a:ext cx="8153400" cy="5181600"/>
          </a:xfrm>
        </p:spPr>
        <p:txBody>
          <a:bodyPr/>
          <a:lstStyle/>
          <a:p>
            <a:pPr>
              <a:lnSpc>
                <a:spcPct val="120000"/>
              </a:lnSpc>
            </a:pPr>
            <a:r>
              <a:rPr lang="en-US" dirty="0" smtClean="0"/>
              <a:t>A </a:t>
            </a:r>
            <a:r>
              <a:rPr lang="en-US" b="1" dirty="0" smtClean="0"/>
              <a:t>project charter</a:t>
            </a:r>
            <a:r>
              <a:rPr lang="en-US" dirty="0" smtClean="0"/>
              <a:t> is a document that formally recognizes the existence of a project and provides direction on the project’s objectives and management</a:t>
            </a:r>
          </a:p>
          <a:p>
            <a:pPr>
              <a:lnSpc>
                <a:spcPct val="120000"/>
              </a:lnSpc>
            </a:pPr>
            <a:r>
              <a:rPr lang="en-US" dirty="0" smtClean="0"/>
              <a:t>Key project stakeholders should sign a project charter to acknowledge agreement on the need and intent of the project; a signed charter is a key output of project integration management</a:t>
            </a:r>
          </a:p>
        </p:txBody>
      </p:sp>
      <p:sp>
        <p:nvSpPr>
          <p:cNvPr id="3584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875FEF86-65B9-457B-A3B9-FD65226500C3}" type="slidenum">
              <a:rPr lang="en-US"/>
              <a:pPr>
                <a:defRPr/>
              </a:pPr>
              <a:t>7</a:t>
            </a:fld>
            <a:endParaRPr lang="en-US" dirty="0"/>
          </a:p>
        </p:txBody>
      </p:sp>
      <p:sp>
        <p:nvSpPr>
          <p:cNvPr id="35844" name="Rectangle 2"/>
          <p:cNvSpPr>
            <a:spLocks noGrp="1" noChangeArrowheads="1"/>
          </p:cNvSpPr>
          <p:nvPr>
            <p:ph type="title"/>
          </p:nvPr>
        </p:nvSpPr>
        <p:spPr>
          <a:xfrm>
            <a:off x="304800" y="381000"/>
            <a:ext cx="9144000" cy="673100"/>
          </a:xfrm>
        </p:spPr>
        <p:txBody>
          <a:bodyPr>
            <a:normAutofit fontScale="90000"/>
          </a:bodyPr>
          <a:lstStyle/>
          <a:p>
            <a:r>
              <a:rPr lang="en-US" sz="4800" dirty="0" smtClean="0"/>
              <a:t>4.1.Developing a Project Charter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 project statement of work</a:t>
            </a:r>
          </a:p>
          <a:p>
            <a:r>
              <a:rPr lang="en-US" dirty="0" smtClean="0"/>
              <a:t>A business case (customer)</a:t>
            </a:r>
          </a:p>
          <a:p>
            <a:r>
              <a:rPr lang="en-US" dirty="0" smtClean="0"/>
              <a:t>Agreements ()</a:t>
            </a:r>
          </a:p>
          <a:p>
            <a:r>
              <a:rPr lang="en-US" dirty="0" smtClean="0"/>
              <a:t>Enterprise environmental factors ()</a:t>
            </a:r>
          </a:p>
          <a:p>
            <a:r>
              <a:rPr lang="en-US" b="1" dirty="0" smtClean="0"/>
              <a:t>Organizational process assets</a:t>
            </a:r>
            <a:r>
              <a:rPr lang="en-US" dirty="0" smtClean="0"/>
              <a:t>, which include formal and informal plans, policies, procedures, guidelines, information systems, financial systems, management systems, lessons learned, and historical information</a:t>
            </a:r>
          </a:p>
          <a:p>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8</a:t>
            </a:fld>
            <a:endParaRPr lang="en-US" dirty="0"/>
          </a:p>
        </p:txBody>
      </p:sp>
      <p:sp>
        <p:nvSpPr>
          <p:cNvPr id="5" name="Title 4"/>
          <p:cNvSpPr>
            <a:spLocks noGrp="1"/>
          </p:cNvSpPr>
          <p:nvPr>
            <p:ph type="title"/>
          </p:nvPr>
        </p:nvSpPr>
        <p:spPr/>
        <p:txBody>
          <a:bodyPr>
            <a:normAutofit fontScale="90000"/>
          </a:bodyPr>
          <a:lstStyle/>
          <a:p>
            <a:r>
              <a:rPr lang="en-US" dirty="0" smtClean="0"/>
              <a:t>Inputs for Developing a Project Charter</a:t>
            </a:r>
            <a:endParaRPr lang="en-US" dirty="0"/>
          </a:p>
        </p:txBody>
      </p:sp>
    </p:spTree>
    <p:extLst>
      <p:ext uri="{BB962C8B-B14F-4D97-AF65-F5344CB8AC3E}">
        <p14:creationId xmlns:p14="http://schemas.microsoft.com/office/powerpoint/2010/main" val="2052486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5300" y="1295400"/>
            <a:ext cx="8382000" cy="4919472"/>
          </a:xfrm>
        </p:spPr>
        <p:txBody>
          <a:bodyPr>
            <a:normAutofit fontScale="92500" lnSpcReduction="20000"/>
          </a:bodyPr>
          <a:lstStyle/>
          <a:p>
            <a:r>
              <a:rPr lang="en-US" sz="2400" dirty="0" smtClean="0"/>
              <a:t>1. Project title</a:t>
            </a:r>
          </a:p>
          <a:p>
            <a:r>
              <a:rPr lang="en-US" sz="2400" dirty="0" smtClean="0"/>
              <a:t>2. Date Authorization</a:t>
            </a:r>
          </a:p>
          <a:p>
            <a:r>
              <a:rPr lang="en-US" sz="2400" dirty="0" smtClean="0"/>
              <a:t>3. Start Date	           Finish Date</a:t>
            </a:r>
          </a:p>
          <a:p>
            <a:r>
              <a:rPr lang="en-US" sz="2400" dirty="0" smtClean="0"/>
              <a:t>4. Key Schedule Milestones</a:t>
            </a:r>
            <a:endParaRPr lang="en-US" sz="2400" dirty="0"/>
          </a:p>
          <a:p>
            <a:r>
              <a:rPr lang="en-US" sz="2400" dirty="0" smtClean="0"/>
              <a:t>5. Budget:</a:t>
            </a:r>
          </a:p>
          <a:p>
            <a:r>
              <a:rPr lang="en-US" sz="2400" dirty="0" smtClean="0"/>
              <a:t>6. Project Manager</a:t>
            </a:r>
          </a:p>
          <a:p>
            <a:r>
              <a:rPr lang="en-US" sz="2400" dirty="0" smtClean="0"/>
              <a:t>7. Project Objectives</a:t>
            </a:r>
          </a:p>
          <a:p>
            <a:r>
              <a:rPr lang="en-US" sz="2400" dirty="0" smtClean="0"/>
              <a:t>8. Main Project Success Criteria</a:t>
            </a:r>
          </a:p>
          <a:p>
            <a:r>
              <a:rPr lang="en-US" sz="2400" dirty="0" smtClean="0"/>
              <a:t>9. Approach</a:t>
            </a:r>
          </a:p>
          <a:p>
            <a:pPr algn="l"/>
            <a:r>
              <a:rPr lang="en-US" sz="2400" dirty="0" smtClean="0"/>
              <a:t>10. Role of Responsibilities: </a:t>
            </a:r>
            <a:br>
              <a:rPr lang="en-US" sz="2400" dirty="0" smtClean="0"/>
            </a:br>
            <a:r>
              <a:rPr lang="en-US" sz="2400" i="1" dirty="0" smtClean="0"/>
              <a:t>Name, Role, Position, Information Contact</a:t>
            </a:r>
          </a:p>
          <a:p>
            <a:r>
              <a:rPr lang="en-US" sz="2400" i="1" dirty="0" smtClean="0"/>
              <a:t>11. Sign-off</a:t>
            </a:r>
          </a:p>
          <a:p>
            <a:endParaRPr lang="en-US" sz="2400"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9</a:t>
            </a:fld>
            <a:endParaRPr lang="en-US" dirty="0"/>
          </a:p>
        </p:txBody>
      </p:sp>
      <p:sp>
        <p:nvSpPr>
          <p:cNvPr id="5" name="Title 4"/>
          <p:cNvSpPr>
            <a:spLocks noGrp="1"/>
          </p:cNvSpPr>
          <p:nvPr>
            <p:ph type="title"/>
          </p:nvPr>
        </p:nvSpPr>
        <p:spPr/>
        <p:txBody>
          <a:bodyPr/>
          <a:lstStyle/>
          <a:p>
            <a:r>
              <a:rPr lang="en-US" dirty="0"/>
              <a:t>Project charter elements</a:t>
            </a:r>
          </a:p>
        </p:txBody>
      </p:sp>
    </p:spTree>
    <p:extLst>
      <p:ext uri="{BB962C8B-B14F-4D97-AF65-F5344CB8AC3E}">
        <p14:creationId xmlns:p14="http://schemas.microsoft.com/office/powerpoint/2010/main" val="396273601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5362</TotalTime>
  <Words>1386</Words>
  <Application>Microsoft Office PowerPoint</Application>
  <PresentationFormat>On-screen Show (4:3)</PresentationFormat>
  <Paragraphs>167</Paragraphs>
  <Slides>24</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Concourse</vt:lpstr>
      <vt:lpstr>Chapter 4: Project Integration Management</vt:lpstr>
      <vt:lpstr>PowerPoint Presentation</vt:lpstr>
      <vt:lpstr>Learning Objectives</vt:lpstr>
      <vt:lpstr>Project Integration Management Processes</vt:lpstr>
      <vt:lpstr>Project Integration Management Processes (cont’d)</vt:lpstr>
      <vt:lpstr>Figure 4-1. Project Integration Management Summary</vt:lpstr>
      <vt:lpstr>4.1.Developing a Project Charter</vt:lpstr>
      <vt:lpstr>Inputs for Developing a Project Charter</vt:lpstr>
      <vt:lpstr>Project charter elements</vt:lpstr>
      <vt:lpstr>PowerPoint Presentation</vt:lpstr>
      <vt:lpstr>PowerPoint Presentation</vt:lpstr>
      <vt:lpstr>4.2.Developing a Project Management Plan</vt:lpstr>
      <vt:lpstr>Common Elements of a Project Management Plan</vt:lpstr>
      <vt:lpstr>4.3.Directing and Managing Project Work</vt:lpstr>
      <vt:lpstr>Capitalizing on Product, Business, and Application Area Knowledge</vt:lpstr>
      <vt:lpstr>Project Execution Tools and Techniques</vt:lpstr>
      <vt:lpstr>4.4.Monitoring and Controlling Project Work</vt:lpstr>
      <vt:lpstr>4.5.Performing Integrated Change Control</vt:lpstr>
      <vt:lpstr>Change Control on Information Technology Projects</vt:lpstr>
      <vt:lpstr>Change Control System</vt:lpstr>
      <vt:lpstr>Change Control Board (CCB)</vt:lpstr>
      <vt:lpstr>4.6.Closing Projects or Phases</vt:lpstr>
      <vt:lpstr>Chapter Summary</vt:lpstr>
      <vt:lpstr>Bài tập</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ThuHa DangThi</cp:lastModifiedBy>
  <cp:revision>234</cp:revision>
  <dcterms:created xsi:type="dcterms:W3CDTF">2001-07-05T23:10:12Z</dcterms:created>
  <dcterms:modified xsi:type="dcterms:W3CDTF">2021-08-27T17:32:18Z</dcterms:modified>
</cp:coreProperties>
</file>