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35"/>
  </p:notesMasterIdLst>
  <p:handoutMasterIdLst>
    <p:handoutMasterId r:id="rId36"/>
  </p:handoutMasterIdLst>
  <p:sldIdLst>
    <p:sldId id="257" r:id="rId3"/>
    <p:sldId id="383" r:id="rId4"/>
    <p:sldId id="334" r:id="rId5"/>
    <p:sldId id="336" r:id="rId6"/>
    <p:sldId id="337" r:id="rId7"/>
    <p:sldId id="387" r:id="rId8"/>
    <p:sldId id="364" r:id="rId9"/>
    <p:sldId id="375" r:id="rId10"/>
    <p:sldId id="376" r:id="rId11"/>
    <p:sldId id="377" r:id="rId12"/>
    <p:sldId id="368" r:id="rId13"/>
    <p:sldId id="369" r:id="rId14"/>
    <p:sldId id="371" r:id="rId15"/>
    <p:sldId id="341" r:id="rId16"/>
    <p:sldId id="344" r:id="rId17"/>
    <p:sldId id="384" r:id="rId18"/>
    <p:sldId id="382" r:id="rId19"/>
    <p:sldId id="385" r:id="rId20"/>
    <p:sldId id="345" r:id="rId21"/>
    <p:sldId id="346" r:id="rId22"/>
    <p:sldId id="348" r:id="rId23"/>
    <p:sldId id="349" r:id="rId24"/>
    <p:sldId id="352" r:id="rId25"/>
    <p:sldId id="386" r:id="rId26"/>
    <p:sldId id="354" r:id="rId27"/>
    <p:sldId id="357" r:id="rId28"/>
    <p:sldId id="358" r:id="rId29"/>
    <p:sldId id="360" r:id="rId30"/>
    <p:sldId id="361" r:id="rId31"/>
    <p:sldId id="362" r:id="rId32"/>
    <p:sldId id="363" r:id="rId33"/>
    <p:sldId id="388" r:id="rId3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6699"/>
    <a:srgbClr val="5B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77313" autoAdjust="0"/>
  </p:normalViewPr>
  <p:slideViewPr>
    <p:cSldViewPr>
      <p:cViewPr varScale="1">
        <p:scale>
          <a:sx n="51" d="100"/>
          <a:sy n="51" d="100"/>
        </p:scale>
        <p:origin x="172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65B926E-4E70-4E7C-A492-D0CDF3C7E1CF}" type="slidenum">
              <a:rPr lang="en-US"/>
              <a:pPr>
                <a:defRPr/>
              </a:pPr>
              <a:t>‹#›</a:t>
            </a:fld>
            <a:endParaRPr lang="en-US" dirty="0"/>
          </a:p>
        </p:txBody>
      </p:sp>
    </p:spTree>
    <p:extLst>
      <p:ext uri="{BB962C8B-B14F-4D97-AF65-F5344CB8AC3E}">
        <p14:creationId xmlns:p14="http://schemas.microsoft.com/office/powerpoint/2010/main" val="3321804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B628D5B-A7C7-42E0-BFEE-8A6E6DE4D620}" type="slidenum">
              <a:rPr lang="en-US"/>
              <a:pPr>
                <a:defRPr/>
              </a:pPr>
              <a:t>‹#›</a:t>
            </a:fld>
            <a:endParaRPr lang="en-US" dirty="0"/>
          </a:p>
        </p:txBody>
      </p:sp>
    </p:spTree>
    <p:extLst>
      <p:ext uri="{BB962C8B-B14F-4D97-AF65-F5344CB8AC3E}">
        <p14:creationId xmlns:p14="http://schemas.microsoft.com/office/powerpoint/2010/main" val="2182300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dirty="0" smtClean="0"/>
          </a:p>
        </p:txBody>
      </p:sp>
      <p:sp>
        <p:nvSpPr>
          <p:cNvPr id="45060" name="Slide Number Placeholder 3"/>
          <p:cNvSpPr>
            <a:spLocks noGrp="1"/>
          </p:cNvSpPr>
          <p:nvPr>
            <p:ph type="sldNum" sz="quarter" idx="5"/>
          </p:nvPr>
        </p:nvSpPr>
        <p:spPr>
          <a:noFill/>
        </p:spPr>
        <p:txBody>
          <a:bodyPr/>
          <a:lstStyle/>
          <a:p>
            <a:fld id="{135203A4-082A-4448-BDB0-5CDB74643CD1}" type="slidenum">
              <a:rPr lang="en-US" smtClean="0"/>
              <a:pPr/>
              <a:t>1</a:t>
            </a:fld>
            <a:endParaRPr lang="en-US" dirty="0" smtClean="0"/>
          </a:p>
        </p:txBody>
      </p:sp>
    </p:spTree>
    <p:extLst>
      <p:ext uri="{BB962C8B-B14F-4D97-AF65-F5344CB8AC3E}">
        <p14:creationId xmlns:p14="http://schemas.microsoft.com/office/powerpoint/2010/main" val="1274955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32</a:t>
            </a:fld>
            <a:endParaRPr lang="en-US" dirty="0"/>
          </a:p>
        </p:txBody>
      </p:sp>
    </p:spTree>
    <p:extLst>
      <p:ext uri="{BB962C8B-B14F-4D97-AF65-F5344CB8AC3E}">
        <p14:creationId xmlns:p14="http://schemas.microsoft.com/office/powerpoint/2010/main" val="386439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Deliverables: </a:t>
            </a:r>
            <a:r>
              <a:rPr lang="en-US" sz="1200" b="0" i="0" kern="1200" dirty="0" err="1" smtClean="0">
                <a:solidFill>
                  <a:schemeClr val="tx1"/>
                </a:solidFill>
                <a:effectLst/>
                <a:latin typeface="Times New Roman" pitchFamily="18" charset="0"/>
                <a:ea typeface="+mn-ea"/>
                <a:cs typeface="+mn-cs"/>
              </a:rPr>
              <a:t>Các</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kết</a:t>
            </a:r>
            <a:r>
              <a:rPr lang="en-US" sz="1200" b="0" i="0" kern="1200" baseline="0" dirty="0" smtClean="0">
                <a:solidFill>
                  <a:schemeClr val="tx1"/>
                </a:solidFill>
                <a:effectLst/>
                <a:latin typeface="Times New Roman" pitchFamily="18" charset="0"/>
                <a:ea typeface="+mn-ea"/>
                <a:cs typeface="+mn-cs"/>
              </a:rPr>
              <a:t> </a:t>
            </a:r>
            <a:r>
              <a:rPr lang="en-US" sz="1200" b="0" i="0" kern="1200" baseline="0" dirty="0" err="1" smtClean="0">
                <a:solidFill>
                  <a:schemeClr val="tx1"/>
                </a:solidFill>
                <a:effectLst/>
                <a:latin typeface="Times New Roman" pitchFamily="18" charset="0"/>
                <a:ea typeface="+mn-ea"/>
                <a:cs typeface="+mn-cs"/>
              </a:rPr>
              <a:t>quả</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chuyển</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giao</a:t>
            </a:r>
            <a:r>
              <a:rPr lang="en-US" b="0" dirty="0" smtClean="0"/>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4</a:t>
            </a:fld>
            <a:endParaRPr lang="en-US" dirty="0"/>
          </a:p>
        </p:txBody>
      </p:sp>
    </p:spTree>
    <p:extLst>
      <p:ext uri="{BB962C8B-B14F-4D97-AF65-F5344CB8AC3E}">
        <p14:creationId xmlns:p14="http://schemas.microsoft.com/office/powerpoint/2010/main" val="262244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deliverables</a:t>
            </a:r>
            <a:endParaRPr lang="en-US" dirty="0"/>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5</a:t>
            </a:fld>
            <a:endParaRPr lang="en-US" dirty="0"/>
          </a:p>
        </p:txBody>
      </p:sp>
    </p:spTree>
    <p:extLst>
      <p:ext uri="{BB962C8B-B14F-4D97-AF65-F5344CB8AC3E}">
        <p14:creationId xmlns:p14="http://schemas.microsoft.com/office/powerpoint/2010/main" val="75339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Làm thế nào để chuẩn bị một báo cáo phạm vi dự án chi tiết</a:t>
            </a:r>
          </a:p>
          <a:p>
            <a:r>
              <a:rPr lang="vi-VN" smtClean="0"/>
              <a:t>Cách tạo WBS</a:t>
            </a:r>
          </a:p>
          <a:p>
            <a:r>
              <a:rPr lang="vi-VN" smtClean="0"/>
              <a:t>Cách duy trì và phê duyệt WBS</a:t>
            </a:r>
          </a:p>
          <a:p>
            <a:r>
              <a:rPr lang="vi-VN" smtClean="0"/>
              <a:t>Làm thế nào để có được sự chấp nhận chính thức của các sản phẩm dự án đã hoàn thành</a:t>
            </a:r>
          </a:p>
          <a:p>
            <a:r>
              <a:rPr lang="vi-VN" smtClean="0"/>
              <a:t>Làm thế nào để kiểm soát các yêu cầu thay đổi phạm vi dự án</a:t>
            </a:r>
            <a:endParaRPr lang="en-US"/>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9</a:t>
            </a:fld>
            <a:endParaRPr lang="en-US" dirty="0"/>
          </a:p>
        </p:txBody>
      </p:sp>
    </p:spTree>
    <p:extLst>
      <p:ext uri="{BB962C8B-B14F-4D97-AF65-F5344CB8AC3E}">
        <p14:creationId xmlns:p14="http://schemas.microsoft.com/office/powerpoint/2010/main" val="204237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phân nhóm theo định hướng phân phối của công việc</a:t>
            </a:r>
            <a:endParaRPr lang="en-US"/>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15</a:t>
            </a:fld>
            <a:endParaRPr lang="en-US" dirty="0"/>
          </a:p>
        </p:txBody>
      </p:sp>
    </p:spTree>
    <p:extLst>
      <p:ext uri="{BB962C8B-B14F-4D97-AF65-F5344CB8AC3E}">
        <p14:creationId xmlns:p14="http://schemas.microsoft.com/office/powerpoint/2010/main" val="195040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phân nhóm theo định hướng phân phối của công việc</a:t>
            </a:r>
            <a:endParaRPr lang="en-US"/>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17</a:t>
            </a:fld>
            <a:endParaRPr lang="en-US" dirty="0"/>
          </a:p>
        </p:txBody>
      </p:sp>
    </p:spTree>
    <p:extLst>
      <p:ext uri="{BB962C8B-B14F-4D97-AF65-F5344CB8AC3E}">
        <p14:creationId xmlns:p14="http://schemas.microsoft.com/office/powerpoint/2010/main" val="795692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To tailor =</a:t>
            </a:r>
            <a:r>
              <a:rPr lang="en-US" sz="1200" b="0" i="0" kern="1200" baseline="0" dirty="0" smtClean="0">
                <a:solidFill>
                  <a:schemeClr val="tx1"/>
                </a:solidFill>
                <a:effectLst/>
                <a:latin typeface="Times New Roman" pitchFamily="18" charset="0"/>
                <a:ea typeface="+mn-ea"/>
                <a:cs typeface="+mn-cs"/>
              </a:rPr>
              <a:t> to adjust</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This might be very helpful - If you have a similar project, you could tailor it to your project. </a:t>
            </a:r>
          </a:p>
          <a:p>
            <a:r>
              <a:rPr lang="en-US" sz="1200" b="0" i="0" kern="1200" dirty="0" smtClean="0">
                <a:solidFill>
                  <a:schemeClr val="tx1"/>
                </a:solidFill>
                <a:effectLst/>
                <a:latin typeface="Times New Roman" pitchFamily="18" charset="0"/>
                <a:ea typeface="+mn-ea"/>
                <a:cs typeface="+mn-cs"/>
              </a:rPr>
              <a:t>For example, if I have an </a:t>
            </a:r>
            <a:r>
              <a:rPr lang="en-US" sz="1200" b="0" i="0" kern="1200" dirty="0" err="1" smtClean="0">
                <a:solidFill>
                  <a:schemeClr val="tx1"/>
                </a:solidFill>
                <a:effectLst/>
                <a:latin typeface="Times New Roman" pitchFamily="18" charset="0"/>
                <a:ea typeface="+mn-ea"/>
                <a:cs typeface="+mn-cs"/>
              </a:rPr>
              <a:t>eCommerce</a:t>
            </a:r>
            <a:r>
              <a:rPr lang="en-US" sz="1200" b="0" i="0" kern="1200" dirty="0" smtClean="0">
                <a:solidFill>
                  <a:schemeClr val="tx1"/>
                </a:solidFill>
                <a:effectLst/>
                <a:latin typeface="Times New Roman" pitchFamily="18" charset="0"/>
                <a:ea typeface="+mn-ea"/>
                <a:cs typeface="+mn-cs"/>
              </a:rPr>
              <a:t> website and I have already worked on similar kind of project. </a:t>
            </a:r>
          </a:p>
          <a:p>
            <a:r>
              <a:rPr lang="en-US" sz="1200" b="0" i="0" kern="1200" dirty="0" smtClean="0">
                <a:solidFill>
                  <a:schemeClr val="tx1"/>
                </a:solidFill>
                <a:effectLst/>
                <a:latin typeface="Times New Roman" pitchFamily="18" charset="0"/>
                <a:ea typeface="+mn-ea"/>
                <a:cs typeface="+mn-cs"/>
              </a:rPr>
              <a:t>That is simple for me to break down based on past experience.</a:t>
            </a:r>
            <a:endParaRPr lang="en-US" dirty="0"/>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18</a:t>
            </a:fld>
            <a:endParaRPr lang="en-US" dirty="0"/>
          </a:p>
        </p:txBody>
      </p:sp>
    </p:spTree>
    <p:extLst>
      <p:ext uri="{BB962C8B-B14F-4D97-AF65-F5344CB8AC3E}">
        <p14:creationId xmlns:p14="http://schemas.microsoft.com/office/powerpoint/2010/main" val="111604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https://creately.com/blog/examples/work-breakdown-structure-templates/</a:t>
            </a:r>
            <a:endParaRPr lang="en-US"/>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19</a:t>
            </a:fld>
            <a:endParaRPr lang="en-US" dirty="0"/>
          </a:p>
        </p:txBody>
      </p:sp>
    </p:spTree>
    <p:extLst>
      <p:ext uri="{BB962C8B-B14F-4D97-AF65-F5344CB8AC3E}">
        <p14:creationId xmlns:p14="http://schemas.microsoft.com/office/powerpoint/2010/main" val="102526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 </a:t>
            </a:r>
            <a:r>
              <a:rPr lang="en-US" dirty="0" err="1" smtClean="0"/>
              <a:t>nhấn</a:t>
            </a:r>
            <a:r>
              <a:rPr lang="en-US" baseline="0" dirty="0" smtClean="0"/>
              <a:t> </a:t>
            </a:r>
            <a:r>
              <a:rPr lang="en-US" baseline="0" dirty="0" err="1" smtClean="0"/>
              <a:t>mạnh</a:t>
            </a:r>
            <a:endParaRPr lang="en-US" dirty="0"/>
          </a:p>
        </p:txBody>
      </p:sp>
      <p:sp>
        <p:nvSpPr>
          <p:cNvPr id="4" name="Slide Number Placeholder 3"/>
          <p:cNvSpPr>
            <a:spLocks noGrp="1"/>
          </p:cNvSpPr>
          <p:nvPr>
            <p:ph type="sldNum" sz="quarter" idx="10"/>
          </p:nvPr>
        </p:nvSpPr>
        <p:spPr/>
        <p:txBody>
          <a:bodyPr/>
          <a:lstStyle/>
          <a:p>
            <a:pPr>
              <a:defRPr/>
            </a:pPr>
            <a:fld id="{FB628D5B-A7C7-42E0-BFEE-8A6E6DE4D620}" type="slidenum">
              <a:rPr lang="en-US" smtClean="0"/>
              <a:pPr>
                <a:defRPr/>
              </a:pPr>
              <a:t>29</a:t>
            </a:fld>
            <a:endParaRPr lang="en-US" dirty="0"/>
          </a:p>
        </p:txBody>
      </p:sp>
    </p:spTree>
    <p:extLst>
      <p:ext uri="{BB962C8B-B14F-4D97-AF65-F5344CB8AC3E}">
        <p14:creationId xmlns:p14="http://schemas.microsoft.com/office/powerpoint/2010/main" val="391247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ED858-41DD-4669-ACD0-0FE909D2C42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D8AF82-58A6-4B0A-99BE-3E241868A7E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03D3F4-A0D0-405E-A767-F9A123F7238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5381041-9C54-49A7-A924-29D217AD23D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6C0B31-47C3-49FD-8211-A1EA24F16913}"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56DBD78-0C1C-4E39-B25C-2D86EF84190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F4B7A325-B10B-44F9-8D64-D11C845FEE9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28A81CF-9A71-4B4A-A02C-DA98461234B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7E326B0-0E99-4EB4-8F79-0134171EA74C}"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5E64789-22BD-4B66-9BFC-904BA6707DB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20D16DA-79A3-43C0-A698-4D27A49B6CE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D0B4DA7-581C-40A3-BCB4-1307A955BB7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C14E0A1E-657D-490E-9262-79448EA4878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5FA4337-D482-4795-909A-B265FCB8FB7E}"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C3E4BF0-CDDD-45AA-8761-673D8D9691C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8358C7-1EB0-4EEF-A9D9-DA49F859DE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E9A965-858B-487F-8735-1765BCABB5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704951A-0E7C-4F14-91E3-D33D5B465BB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F80014F-D774-4519-B844-A2F39E4FCBD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394E5C8-07BC-403D-807B-67B7EC9217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CE72DE-727C-44FD-8C4B-6A992740AE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56261B2-E792-4CCC-9B27-651612F41BC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3329071-3EF5-4489-AD01-960B23CCFC6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3329071-3EF5-4489-AD01-960B23CCFC6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lms.iuh.edu.vn/" TargetMode="External"/><Relationship Id="rId4" Type="http://schemas.openxmlformats.org/officeDocument/2006/relationships/hyperlink" Target="mailto:dtthuha7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295400"/>
            <a:ext cx="83058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dirty="0" smtClean="0">
                <a:effectLst>
                  <a:outerShdw blurRad="38100" dist="38100" dir="2700000" algn="tl">
                    <a:srgbClr val="FFFFFF"/>
                  </a:outerShdw>
                </a:effectLst>
                <a:latin typeface="Arial Rounded MT Bold" pitchFamily="34" charset="0"/>
              </a:rPr>
              <a:t>5:</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Scope Management</a:t>
            </a:r>
            <a:endParaRPr dirty="0">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5486400"/>
            <a:ext cx="3412601" cy="1446550"/>
          </a:xfrm>
          <a:prstGeom prst="rect">
            <a:avLst/>
          </a:prstGeom>
          <a:noFill/>
        </p:spPr>
        <p:txBody>
          <a:bodyPr wrap="none" rtlCol="0">
            <a:spAutoFit/>
          </a:bodyPr>
          <a:lstStyle/>
          <a:p>
            <a:r>
              <a:rPr lang="en-US" dirty="0"/>
              <a:t>ĐẶNG  THỊ THU HÀ – SE </a:t>
            </a:r>
            <a:endParaRPr lang="en-US" dirty="0" smtClean="0"/>
          </a:p>
          <a:p>
            <a:r>
              <a:rPr lang="en-US" dirty="0" smtClean="0">
                <a:hlinkClick r:id="rId4"/>
              </a:rPr>
              <a:t>dtthuha79@gmail.com</a:t>
            </a:r>
            <a:r>
              <a:rPr lang="en-US" dirty="0" smtClean="0"/>
              <a:t> </a:t>
            </a:r>
            <a:endParaRPr lang="en-US" dirty="0"/>
          </a:p>
          <a:p>
            <a:r>
              <a:rPr lang="en-US" dirty="0">
                <a:hlinkClick r:id="rId5"/>
              </a:rPr>
              <a:t>https://lms.iuh.edu.vn</a:t>
            </a:r>
            <a:r>
              <a:rPr lang="en-US" dirty="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PMBOK® Guide, Fifth Edition, describes requirements as “conditions or </a:t>
            </a:r>
            <a:r>
              <a:rPr lang="en-US" dirty="0" smtClean="0"/>
              <a:t>capabilities that </a:t>
            </a:r>
            <a:r>
              <a:rPr lang="en-US" dirty="0">
                <a:solidFill>
                  <a:srgbClr val="FF0000"/>
                </a:solidFill>
              </a:rPr>
              <a:t>must</a:t>
            </a:r>
            <a:r>
              <a:rPr lang="en-US" dirty="0"/>
              <a:t> be met by the project or present in the product, service, or result to </a:t>
            </a:r>
            <a:r>
              <a:rPr lang="en-US" dirty="0" smtClean="0"/>
              <a:t>satisfy an </a:t>
            </a:r>
            <a:r>
              <a:rPr lang="en-US" dirty="0"/>
              <a:t>agreement or other formally imposed </a:t>
            </a:r>
            <a:r>
              <a:rPr lang="en-US" dirty="0" smtClean="0"/>
              <a:t>specification”</a:t>
            </a:r>
          </a:p>
          <a:p>
            <a:r>
              <a:rPr lang="en-US" dirty="0" smtClean="0"/>
              <a:t>The </a:t>
            </a:r>
            <a:r>
              <a:rPr lang="en-US" b="1" dirty="0" smtClean="0"/>
              <a:t>requirements management plan </a:t>
            </a:r>
            <a:r>
              <a:rPr lang="en-US" dirty="0"/>
              <a:t>documents how project requirements will </a:t>
            </a:r>
            <a:r>
              <a:rPr lang="en-US" dirty="0" smtClean="0"/>
              <a:t>be analyzed</a:t>
            </a:r>
            <a:r>
              <a:rPr lang="en-US" dirty="0"/>
              <a:t>, documented, and </a:t>
            </a:r>
            <a:r>
              <a:rPr lang="en-US" dirty="0" smtClean="0"/>
              <a:t>managed</a:t>
            </a:r>
            <a:endParaRPr lang="en-US" dirty="0"/>
          </a:p>
        </p:txBody>
      </p:sp>
      <p:sp>
        <p:nvSpPr>
          <p:cNvPr id="3" name="Title 2"/>
          <p:cNvSpPr>
            <a:spLocks noGrp="1"/>
          </p:cNvSpPr>
          <p:nvPr>
            <p:ph type="title"/>
          </p:nvPr>
        </p:nvSpPr>
        <p:spPr/>
        <p:txBody>
          <a:bodyPr/>
          <a:lstStyle/>
          <a:p>
            <a:r>
              <a:rPr lang="en-US" dirty="0" smtClean="0"/>
              <a:t>Requirements Management Plan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10</a:t>
            </a:fld>
            <a:endParaRPr lang="en-US" dirty="0"/>
          </a:p>
        </p:txBody>
      </p:sp>
    </p:spTree>
    <p:extLst>
      <p:ext uri="{BB962C8B-B14F-4D97-AF65-F5344CB8AC3E}">
        <p14:creationId xmlns:p14="http://schemas.microsoft.com/office/powerpoint/2010/main" val="3815877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2"/>
          </a:xfrm>
        </p:spPr>
        <p:txBody>
          <a:bodyPr/>
          <a:lstStyle/>
          <a:p>
            <a:pPr>
              <a:lnSpc>
                <a:spcPct val="120000"/>
              </a:lnSpc>
            </a:pPr>
            <a:r>
              <a:rPr lang="en-US" dirty="0" smtClean="0"/>
              <a:t>For some IT projects, it is helpful to divide requirements development into categories called elicitation, analysis, specification, and validation </a:t>
            </a:r>
          </a:p>
          <a:p>
            <a:pPr>
              <a:lnSpc>
                <a:spcPct val="120000"/>
              </a:lnSpc>
            </a:pPr>
            <a:r>
              <a:rPr lang="en-US" dirty="0" smtClean="0"/>
              <a:t>It is important to use an iterative approach to defining requirements since they are often unclear early in a project</a:t>
            </a:r>
          </a:p>
          <a:p>
            <a:pPr>
              <a:lnSpc>
                <a:spcPct val="120000"/>
              </a:lnSpc>
            </a:pPr>
            <a:endParaRPr lang="en-US" dirty="0"/>
          </a:p>
        </p:txBody>
      </p:sp>
      <p:sp>
        <p:nvSpPr>
          <p:cNvPr id="3" name="Title 2"/>
          <p:cNvSpPr>
            <a:spLocks noGrp="1"/>
          </p:cNvSpPr>
          <p:nvPr>
            <p:ph type="title"/>
          </p:nvPr>
        </p:nvSpPr>
        <p:spPr/>
        <p:txBody>
          <a:bodyPr/>
          <a:lstStyle/>
          <a:p>
            <a:r>
              <a:rPr lang="en-US" dirty="0" smtClean="0"/>
              <a:t>5.2.Collecting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610600" cy="5334000"/>
          </a:xfrm>
        </p:spPr>
        <p:txBody>
          <a:bodyPr/>
          <a:lstStyle/>
          <a:p>
            <a:r>
              <a:rPr lang="en-US" dirty="0" smtClean="0"/>
              <a:t>Interviewing </a:t>
            </a:r>
          </a:p>
          <a:p>
            <a:r>
              <a:rPr lang="en-US" dirty="0" smtClean="0"/>
              <a:t>Focus groups and facilitated workshops</a:t>
            </a:r>
          </a:p>
          <a:p>
            <a:pPr>
              <a:lnSpc>
                <a:spcPct val="120000"/>
              </a:lnSpc>
            </a:pPr>
            <a:r>
              <a:rPr lang="en-US" dirty="0" smtClean="0"/>
              <a:t>Using group creativity and decision-making techniques</a:t>
            </a:r>
          </a:p>
          <a:p>
            <a:r>
              <a:rPr lang="en-US" dirty="0" smtClean="0"/>
              <a:t>Questionnaires and surveys </a:t>
            </a:r>
          </a:p>
          <a:p>
            <a:r>
              <a:rPr lang="en-US" dirty="0" smtClean="0"/>
              <a:t>Observation </a:t>
            </a:r>
          </a:p>
          <a:p>
            <a:r>
              <a:rPr lang="en-US" dirty="0" smtClean="0"/>
              <a:t>Prototyping </a:t>
            </a:r>
          </a:p>
          <a:p>
            <a:r>
              <a:rPr lang="en-US" b="1" dirty="0" smtClean="0"/>
              <a:t>Benchmarking</a:t>
            </a:r>
            <a:r>
              <a:rPr lang="en-US" dirty="0"/>
              <a:t>, or generating ideas by comparing specific project practices or </a:t>
            </a:r>
            <a:r>
              <a:rPr lang="en-US" dirty="0" smtClean="0"/>
              <a:t>product characteristics </a:t>
            </a:r>
            <a:r>
              <a:rPr lang="en-US" dirty="0"/>
              <a:t>to those of other projects or products inside or outside the </a:t>
            </a:r>
            <a:r>
              <a:rPr lang="en-US" dirty="0" smtClean="0"/>
              <a:t>performing organization</a:t>
            </a:r>
            <a:r>
              <a:rPr lang="en-US" dirty="0"/>
              <a:t>, can also be used to collect </a:t>
            </a:r>
            <a:r>
              <a:rPr lang="en-US" dirty="0" smtClean="0"/>
              <a:t>requirements</a:t>
            </a:r>
          </a:p>
          <a:p>
            <a:endParaRPr lang="en-US" dirty="0"/>
          </a:p>
        </p:txBody>
      </p:sp>
      <p:sp>
        <p:nvSpPr>
          <p:cNvPr id="3" name="Title 2"/>
          <p:cNvSpPr>
            <a:spLocks noGrp="1"/>
          </p:cNvSpPr>
          <p:nvPr>
            <p:ph type="title"/>
          </p:nvPr>
        </p:nvSpPr>
        <p:spPr>
          <a:xfrm>
            <a:off x="304800" y="0"/>
            <a:ext cx="8686800" cy="1143000"/>
          </a:xfrm>
        </p:spPr>
        <p:txBody>
          <a:bodyPr>
            <a:normAutofit fontScale="90000"/>
          </a:bodyPr>
          <a:lstStyle/>
          <a:p>
            <a:r>
              <a:rPr lang="en-US" dirty="0" smtClean="0"/>
              <a:t>Methods for 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2"/>
          </a:xfrm>
        </p:spPr>
        <p:txBody>
          <a:bodyPr/>
          <a:lstStyle/>
          <a:p>
            <a:r>
              <a:rPr lang="en-US" sz="2400" dirty="0" smtClean="0"/>
              <a:t>A </a:t>
            </a:r>
            <a:r>
              <a:rPr lang="en-US" sz="2400" b="1" dirty="0" smtClean="0"/>
              <a:t>requirements traceability matrix (RTM) </a:t>
            </a:r>
            <a:r>
              <a:rPr lang="en-US" sz="2400" dirty="0" smtClean="0"/>
              <a:t>is a table that lists requirements, various attributes of each requirement, and the status of the requirements to ensure that all requirements are addressed</a:t>
            </a:r>
          </a:p>
          <a:p>
            <a:r>
              <a:rPr lang="en-US" sz="2400" dirty="0" smtClean="0"/>
              <a:t>Table 5-1. Sample entry in an RTM</a:t>
            </a:r>
          </a:p>
          <a:p>
            <a:pPr lvl="1"/>
            <a:endParaRPr lang="en-US" dirty="0" smtClean="0"/>
          </a:p>
          <a:p>
            <a:endParaRPr lang="en-US" dirty="0"/>
          </a:p>
        </p:txBody>
      </p:sp>
      <p:sp>
        <p:nvSpPr>
          <p:cNvPr id="3" name="Title 2"/>
          <p:cNvSpPr>
            <a:spLocks noGrp="1"/>
          </p:cNvSpPr>
          <p:nvPr>
            <p:ph type="title"/>
          </p:nvPr>
        </p:nvSpPr>
        <p:spPr>
          <a:xfrm>
            <a:off x="457200" y="0"/>
            <a:ext cx="8229600" cy="1143000"/>
          </a:xfrm>
        </p:spPr>
        <p:txBody>
          <a:bodyPr>
            <a:normAutofit fontScale="90000"/>
          </a:bodyPr>
          <a:lstStyle/>
          <a:p>
            <a:r>
              <a:rPr lang="en-US" dirty="0" smtClean="0"/>
              <a:t>Requirements Traceability Matrix</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13</a:t>
            </a:fld>
            <a:endParaRPr lang="en-US" dirty="0"/>
          </a:p>
        </p:txBody>
      </p:sp>
      <p:pic>
        <p:nvPicPr>
          <p:cNvPr id="6" name="Picture 2"/>
          <p:cNvPicPr>
            <a:picLocks noChangeAspect="1" noChangeArrowheads="1"/>
          </p:cNvPicPr>
          <p:nvPr/>
        </p:nvPicPr>
        <p:blipFill>
          <a:blip r:embed="rId2"/>
          <a:srcRect l="17500" t="39000" r="23125" b="40000"/>
          <a:stretch>
            <a:fillRect/>
          </a:stretch>
        </p:blipFill>
        <p:spPr bwMode="auto">
          <a:xfrm>
            <a:off x="285747" y="3200400"/>
            <a:ext cx="8617857"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52400" y="1447800"/>
            <a:ext cx="8686800" cy="4800600"/>
          </a:xfrm>
        </p:spPr>
        <p:txBody>
          <a:bodyPr/>
          <a:lstStyle/>
          <a:p>
            <a:r>
              <a:rPr lang="en-US" b="1" dirty="0" smtClean="0"/>
              <a:t>Project </a:t>
            </a:r>
            <a:r>
              <a:rPr lang="en-US" b="1" dirty="0"/>
              <a:t>scope statements </a:t>
            </a:r>
            <a:r>
              <a:rPr lang="en-US" dirty="0"/>
              <a:t>should include at least a </a:t>
            </a:r>
            <a:r>
              <a:rPr lang="en-US" dirty="0" smtClean="0"/>
              <a:t>product scope </a:t>
            </a:r>
            <a:r>
              <a:rPr lang="en-US" dirty="0"/>
              <a:t>description, product user acceptance criteria, and detailed information on all </a:t>
            </a:r>
            <a:r>
              <a:rPr lang="en-US" dirty="0" smtClean="0"/>
              <a:t>project deliverables</a:t>
            </a:r>
            <a:r>
              <a:rPr lang="en-US" dirty="0"/>
              <a:t>. It is also helpful to document other scope-related information, such as </a:t>
            </a:r>
            <a:r>
              <a:rPr lang="en-US" dirty="0" smtClean="0"/>
              <a:t>the project </a:t>
            </a:r>
            <a:r>
              <a:rPr lang="en-US" dirty="0"/>
              <a:t>boundaries, constraints, and assumptions. The project scope statement should </a:t>
            </a:r>
            <a:r>
              <a:rPr lang="en-US" dirty="0" smtClean="0"/>
              <a:t>also reference </a:t>
            </a:r>
            <a:r>
              <a:rPr lang="en-US" dirty="0"/>
              <a:t>supporting documents, such as product specifications </a:t>
            </a:r>
            <a:endParaRPr lang="en-US" dirty="0" smtClean="0"/>
          </a:p>
          <a:p>
            <a:r>
              <a:rPr lang="en-US" dirty="0" smtClean="0"/>
              <a:t>As time progresses, the scope of a project should become more clear and specific which bases on the project charter </a:t>
            </a:r>
            <a:r>
              <a:rPr lang="en-US" i="1" dirty="0" smtClean="0"/>
              <a:t>(Chapter 4)</a:t>
            </a:r>
            <a:r>
              <a:rPr lang="en-US" dirty="0" smtClean="0"/>
              <a:t>.</a:t>
            </a:r>
          </a:p>
        </p:txBody>
      </p:sp>
      <p:sp>
        <p:nvSpPr>
          <p:cNvPr id="18434" name="Rectangle 2"/>
          <p:cNvSpPr>
            <a:spLocks noGrp="1" noChangeArrowheads="1"/>
          </p:cNvSpPr>
          <p:nvPr>
            <p:ph type="title"/>
          </p:nvPr>
        </p:nvSpPr>
        <p:spPr>
          <a:xfrm>
            <a:off x="533400" y="152400"/>
            <a:ext cx="8610600" cy="1311275"/>
          </a:xfrm>
        </p:spPr>
        <p:txBody>
          <a:bodyPr>
            <a:normAutofit/>
          </a:bodyPr>
          <a:lstStyle/>
          <a:p>
            <a:r>
              <a:rPr lang="en-US" dirty="0" smtClean="0"/>
              <a:t>5.3.Defining Scope</a:t>
            </a:r>
          </a:p>
        </p:txBody>
      </p:sp>
      <p:sp>
        <p:nvSpPr>
          <p:cNvPr id="1843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1335457-D0D4-42C9-897C-5B0BA910BCFA}"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152400" y="1219200"/>
            <a:ext cx="8763000" cy="4525962"/>
          </a:xfrm>
        </p:spPr>
        <p:txBody>
          <a:bodyPr/>
          <a:lstStyle/>
          <a:p>
            <a:pPr>
              <a:lnSpc>
                <a:spcPct val="120000"/>
              </a:lnSpc>
            </a:pPr>
            <a:r>
              <a:rPr lang="en-US" dirty="0" smtClean="0"/>
              <a:t>A </a:t>
            </a:r>
            <a:r>
              <a:rPr lang="en-US" b="1" dirty="0" smtClean="0"/>
              <a:t>WBS</a:t>
            </a:r>
            <a:r>
              <a:rPr lang="en-US" dirty="0" smtClean="0"/>
              <a:t> is a deliverable-oriented grouping of the work involved in a project that defines the total scope of the project</a:t>
            </a:r>
          </a:p>
          <a:p>
            <a:pPr>
              <a:lnSpc>
                <a:spcPct val="120000"/>
              </a:lnSpc>
            </a:pPr>
            <a:r>
              <a:rPr lang="en-US" dirty="0" smtClean="0"/>
              <a:t>WBS is a foundation document that provides the basis for planning and managing project schedules, costs, resources, and changes</a:t>
            </a:r>
          </a:p>
          <a:p>
            <a:pPr>
              <a:lnSpc>
                <a:spcPct val="120000"/>
              </a:lnSpc>
            </a:pPr>
            <a:r>
              <a:rPr lang="en-US" b="1" dirty="0" smtClean="0"/>
              <a:t>Decomposition</a:t>
            </a:r>
            <a:r>
              <a:rPr lang="en-US" dirty="0" smtClean="0"/>
              <a:t> is subdividing project deliverables into smaller pieces</a:t>
            </a:r>
          </a:p>
        </p:txBody>
      </p:sp>
      <p:sp>
        <p:nvSpPr>
          <p:cNvPr id="21506" name="Rectangle 2"/>
          <p:cNvSpPr>
            <a:spLocks noGrp="1" noChangeArrowheads="1"/>
          </p:cNvSpPr>
          <p:nvPr>
            <p:ph type="title"/>
          </p:nvPr>
        </p:nvSpPr>
        <p:spPr>
          <a:xfrm>
            <a:off x="457200" y="0"/>
            <a:ext cx="8229600" cy="1143000"/>
          </a:xfrm>
        </p:spPr>
        <p:txBody>
          <a:bodyPr>
            <a:normAutofit fontScale="90000"/>
          </a:bodyPr>
          <a:lstStyle/>
          <a:p>
            <a:r>
              <a:rPr lang="en-US" dirty="0" smtClean="0"/>
              <a:t>5..4.Creating the Work Breakdown Structure (WBS)</a:t>
            </a:r>
          </a:p>
        </p:txBody>
      </p:sp>
      <p:sp>
        <p:nvSpPr>
          <p:cNvPr id="2150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842C04C-78A8-47E1-9358-C2595DF744E9}"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t>A </a:t>
            </a:r>
            <a:r>
              <a:rPr lang="en-US" b="1" dirty="0"/>
              <a:t>work package </a:t>
            </a:r>
            <a:r>
              <a:rPr lang="en-US" dirty="0"/>
              <a:t>is a task at the lowest level of the WBS</a:t>
            </a:r>
          </a:p>
          <a:p>
            <a:pPr>
              <a:lnSpc>
                <a:spcPct val="120000"/>
              </a:lnSpc>
            </a:pPr>
            <a:r>
              <a:rPr lang="en-US" dirty="0"/>
              <a:t>The </a:t>
            </a:r>
            <a:r>
              <a:rPr lang="en-US" b="1" dirty="0"/>
              <a:t>scope baseline </a:t>
            </a:r>
            <a:r>
              <a:rPr lang="en-US" dirty="0"/>
              <a:t>includes the approved project scope statement and its associated WBS and WBS </a:t>
            </a:r>
            <a:r>
              <a:rPr lang="en-US" dirty="0" smtClean="0"/>
              <a:t>dictionary</a:t>
            </a:r>
          </a:p>
          <a:p>
            <a:pPr>
              <a:lnSpc>
                <a:spcPct val="120000"/>
              </a:lnSpc>
            </a:pPr>
            <a:r>
              <a:rPr lang="en-US" sz="2800" dirty="0"/>
              <a:t>A </a:t>
            </a:r>
            <a:r>
              <a:rPr lang="en-US" sz="2800" b="1" dirty="0"/>
              <a:t>WBS</a:t>
            </a:r>
            <a:r>
              <a:rPr lang="en-US" sz="2800" dirty="0"/>
              <a:t> is a deliverable-oriented grouping of the work involved in a project that defines the total scope of the project</a:t>
            </a:r>
          </a:p>
          <a:p>
            <a:pPr>
              <a:lnSpc>
                <a:spcPct val="120000"/>
              </a:lnSpc>
            </a:pPr>
            <a:endParaRPr lang="en-US" dirty="0"/>
          </a:p>
          <a:p>
            <a:pPr>
              <a:lnSpc>
                <a:spcPct val="120000"/>
              </a:lnSpc>
            </a:pPr>
            <a:endParaRPr lang="en-US" dirty="0"/>
          </a:p>
        </p:txBody>
      </p:sp>
      <p:sp>
        <p:nvSpPr>
          <p:cNvPr id="3" name="Title 2"/>
          <p:cNvSpPr>
            <a:spLocks noGrp="1"/>
          </p:cNvSpPr>
          <p:nvPr>
            <p:ph type="title"/>
          </p:nvPr>
        </p:nvSpPr>
        <p:spPr/>
        <p:txBody>
          <a:bodyPr>
            <a:normAutofit fontScale="90000"/>
          </a:bodyPr>
          <a:lstStyle/>
          <a:p>
            <a:r>
              <a:rPr lang="en-US" dirty="0" smtClean="0"/>
              <a:t>5.4.Creating </a:t>
            </a:r>
            <a:r>
              <a:rPr lang="en-US" dirty="0"/>
              <a:t>the Work Breakdown Structure (WBS</a:t>
            </a:r>
            <a:r>
              <a:rPr lang="en-US" dirty="0" smtClean="0"/>
              <a:t>) (</a:t>
            </a:r>
            <a:r>
              <a:rPr lang="en-US" dirty="0" err="1" smtClean="0"/>
              <a:t>cont</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16</a:t>
            </a:fld>
            <a:endParaRPr lang="en-US" dirty="0"/>
          </a:p>
        </p:txBody>
      </p:sp>
    </p:spTree>
    <p:extLst>
      <p:ext uri="{BB962C8B-B14F-4D97-AF65-F5344CB8AC3E}">
        <p14:creationId xmlns:p14="http://schemas.microsoft.com/office/powerpoint/2010/main" val="2095441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842C04C-78A8-47E1-9358-C2595DF744E9}" type="slidenum">
              <a:rPr lang="en-US" smtClean="0"/>
              <a:pPr>
                <a:defRPr/>
              </a:pPr>
              <a:t>17</a:t>
            </a:fld>
            <a:endParaRPr lang="en-US" dirty="0"/>
          </a:p>
        </p:txBody>
      </p:sp>
      <p:pic>
        <p:nvPicPr>
          <p:cNvPr id="2" name="Picture 1"/>
          <p:cNvPicPr>
            <a:picLocks noChangeAspect="1"/>
          </p:cNvPicPr>
          <p:nvPr/>
        </p:nvPicPr>
        <p:blipFill>
          <a:blip r:embed="rId3"/>
          <a:stretch>
            <a:fillRect/>
          </a:stretch>
        </p:blipFill>
        <p:spPr>
          <a:xfrm>
            <a:off x="533400" y="609600"/>
            <a:ext cx="7696200" cy="4582253"/>
          </a:xfrm>
          <a:prstGeom prst="rect">
            <a:avLst/>
          </a:prstGeom>
        </p:spPr>
      </p:pic>
    </p:spTree>
    <p:extLst>
      <p:ext uri="{BB962C8B-B14F-4D97-AF65-F5344CB8AC3E}">
        <p14:creationId xmlns:p14="http://schemas.microsoft.com/office/powerpoint/2010/main" val="3800066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04801" y="1295400"/>
            <a:ext cx="8382000" cy="4495800"/>
          </a:xfrm>
        </p:spPr>
        <p:txBody>
          <a:bodyPr/>
          <a:lstStyle/>
          <a:p>
            <a:pPr algn="just">
              <a:lnSpc>
                <a:spcPct val="120000"/>
              </a:lnSpc>
            </a:pPr>
            <a:r>
              <a:rPr lang="en-US" dirty="0" smtClean="0"/>
              <a:t>The </a:t>
            </a:r>
            <a:r>
              <a:rPr lang="en-US" b="1" dirty="0" smtClean="0"/>
              <a:t>analogy approach</a:t>
            </a:r>
            <a:r>
              <a:rPr lang="en-US" dirty="0" smtClean="0"/>
              <a:t>: Review WBSs of similar projects and tailor to your project</a:t>
            </a:r>
          </a:p>
          <a:p>
            <a:pPr algn="just">
              <a:lnSpc>
                <a:spcPct val="120000"/>
              </a:lnSpc>
            </a:pPr>
            <a:r>
              <a:rPr lang="en-US" dirty="0" smtClean="0"/>
              <a:t>The </a:t>
            </a:r>
            <a:r>
              <a:rPr lang="en-US" b="1" dirty="0" smtClean="0"/>
              <a:t>top-down approach</a:t>
            </a:r>
            <a:r>
              <a:rPr lang="en-US" dirty="0" smtClean="0"/>
              <a:t>: Start with the largest items of the project and break them down (large)</a:t>
            </a:r>
          </a:p>
          <a:p>
            <a:pPr algn="just">
              <a:lnSpc>
                <a:spcPct val="120000"/>
              </a:lnSpc>
            </a:pPr>
            <a:r>
              <a:rPr lang="en-US" dirty="0" smtClean="0"/>
              <a:t>The </a:t>
            </a:r>
            <a:r>
              <a:rPr lang="en-US" b="1" dirty="0" smtClean="0"/>
              <a:t>bottom-up approach</a:t>
            </a:r>
            <a:r>
              <a:rPr lang="en-US" dirty="0" smtClean="0"/>
              <a:t>: Start with the specific tasks and roll them up (small)</a:t>
            </a:r>
          </a:p>
          <a:p>
            <a:pPr algn="just">
              <a:lnSpc>
                <a:spcPct val="120000"/>
              </a:lnSpc>
            </a:pPr>
            <a:r>
              <a:rPr lang="en-US" b="1" dirty="0" smtClean="0"/>
              <a:t>Mind-mapping approach</a:t>
            </a:r>
            <a:r>
              <a:rPr lang="en-US" dirty="0" smtClean="0"/>
              <a:t>:  </a:t>
            </a:r>
            <a:r>
              <a:rPr lang="en-US" b="1" dirty="0" smtClean="0"/>
              <a:t>Mind mapping </a:t>
            </a:r>
            <a:r>
              <a:rPr lang="en-US" dirty="0" smtClean="0"/>
              <a:t>is a technique that uses branches radiating out from a core idea to structure thoughts and ideas (both)</a:t>
            </a:r>
          </a:p>
        </p:txBody>
      </p:sp>
      <p:sp>
        <p:nvSpPr>
          <p:cNvPr id="28674" name="Rectangle 2"/>
          <p:cNvSpPr>
            <a:spLocks noGrp="1" noChangeArrowheads="1"/>
          </p:cNvSpPr>
          <p:nvPr>
            <p:ph type="title"/>
          </p:nvPr>
        </p:nvSpPr>
        <p:spPr>
          <a:xfrm>
            <a:off x="304801" y="381000"/>
            <a:ext cx="8153400" cy="533400"/>
          </a:xfrm>
        </p:spPr>
        <p:txBody>
          <a:bodyPr>
            <a:normAutofit fontScale="90000"/>
          </a:bodyPr>
          <a:lstStyle/>
          <a:p>
            <a:r>
              <a:rPr lang="en-US" dirty="0" smtClean="0"/>
              <a:t>Approaches to Developing WBSs</a:t>
            </a:r>
          </a:p>
        </p:txBody>
      </p:sp>
      <p:sp>
        <p:nvSpPr>
          <p:cNvPr id="2867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09856F29-EB62-4BC1-BFDE-CF95752C2E71}" type="slidenum">
              <a:rPr lang="en-US" smtClean="0"/>
              <a:pPr>
                <a:defRPr/>
              </a:pPr>
              <a:t>18</a:t>
            </a:fld>
            <a:endParaRPr lang="en-US" dirty="0"/>
          </a:p>
        </p:txBody>
      </p:sp>
    </p:spTree>
    <p:extLst>
      <p:ext uri="{BB962C8B-B14F-4D97-AF65-F5344CB8AC3E}">
        <p14:creationId xmlns:p14="http://schemas.microsoft.com/office/powerpoint/2010/main" val="4082144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t>Figure 5-3. Sample Intranet WBS</a:t>
            </a:r>
            <a:br>
              <a:rPr lang="en-US" dirty="0" smtClean="0"/>
            </a:br>
            <a:r>
              <a:rPr lang="en-US" dirty="0" smtClean="0"/>
              <a:t>Organized by Product </a:t>
            </a:r>
          </a:p>
        </p:txBody>
      </p:sp>
      <p:sp>
        <p:nvSpPr>
          <p:cNvPr id="2253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72ACE893-EA2F-459E-9FB0-1B7C6C3FEF79}" type="slidenum">
              <a:rPr lang="en-US" smtClean="0"/>
              <a:pPr>
                <a:buFontTx/>
                <a:buNone/>
                <a:defRPr/>
              </a:pPr>
              <a:t>19</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52600"/>
            <a:ext cx="8793283" cy="337039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15E64789-22BD-4B66-9BFC-904BA6707DB0}" type="slidenum">
              <a:rPr lang="en-US" smtClean="0"/>
              <a:pPr>
                <a:defRPr/>
              </a:pPr>
              <a:t>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8534400" cy="4038600"/>
          </a:xfrm>
          <a:prstGeom prst="rect">
            <a:avLst/>
          </a:prstGeom>
        </p:spPr>
      </p:pic>
      <p:sp>
        <p:nvSpPr>
          <p:cNvPr id="5" name="Rounded Rectangle 4"/>
          <p:cNvSpPr/>
          <p:nvPr/>
        </p:nvSpPr>
        <p:spPr>
          <a:xfrm>
            <a:off x="1828800" y="2133600"/>
            <a:ext cx="838200" cy="5334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90798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0"/>
            <a:ext cx="8534400" cy="1143000"/>
          </a:xfrm>
        </p:spPr>
        <p:txBody>
          <a:bodyPr>
            <a:normAutofit fontScale="90000"/>
          </a:bodyPr>
          <a:lstStyle/>
          <a:p>
            <a:r>
              <a:rPr lang="en-US" dirty="0" smtClean="0"/>
              <a:t>Figure 5-4. Sample Intranet WBS</a:t>
            </a:r>
            <a:br>
              <a:rPr lang="en-US" dirty="0" smtClean="0"/>
            </a:br>
            <a:r>
              <a:rPr lang="en-US" dirty="0" smtClean="0"/>
              <a:t>Organized by Phase</a:t>
            </a:r>
          </a:p>
        </p:txBody>
      </p:sp>
      <p:sp>
        <p:nvSpPr>
          <p:cNvPr id="235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DCEA2F6-9510-4648-BF26-FB2B9CF1D7D0}" type="slidenum">
              <a:rPr lang="en-US" smtClean="0"/>
              <a:pPr>
                <a:buFontTx/>
                <a:buNone/>
                <a:defRPr/>
              </a:pPr>
              <a:t>20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248834"/>
            <a:ext cx="5343415" cy="538056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5-5. Intranet WBS and Gantt Chart in Microsoft Project</a:t>
            </a:r>
            <a:endParaRPr lang="en-US" dirty="0" smtClean="0"/>
          </a:p>
        </p:txBody>
      </p:sp>
      <p:sp>
        <p:nvSpPr>
          <p:cNvPr id="25604"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9" name="Slide Number Placeholder 8"/>
          <p:cNvSpPr>
            <a:spLocks noGrp="1"/>
          </p:cNvSpPr>
          <p:nvPr>
            <p:ph type="sldNum" sz="quarter" idx="11"/>
          </p:nvPr>
        </p:nvSpPr>
        <p:spPr/>
        <p:txBody>
          <a:bodyPr/>
          <a:lstStyle/>
          <a:p>
            <a:pPr>
              <a:buFontTx/>
              <a:buNone/>
              <a:defRPr/>
            </a:pPr>
            <a:fld id="{809ADCBE-97A5-4BA6-AFB0-CF093DB72B93}" type="slidenum">
              <a:rPr lang="en-US" smtClean="0"/>
              <a:pPr>
                <a:buFontTx/>
                <a:buNone/>
                <a:defRPr/>
              </a:pPr>
              <a:t>21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54254"/>
            <a:ext cx="8686799" cy="434949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5-6.  Intranet Gantt Chart Organized by Project Management Process Groups</a:t>
            </a:r>
          </a:p>
        </p:txBody>
      </p:sp>
      <p:sp>
        <p:nvSpPr>
          <p:cNvPr id="2662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820F5C6-A4C1-4D7E-A231-19207F5EA576}" type="slidenum">
              <a:rPr lang="en-US" smtClean="0"/>
              <a:pPr>
                <a:buFontTx/>
                <a:buNone/>
                <a:defRPr/>
              </a:pPr>
              <a:t>22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78695"/>
            <a:ext cx="8686799" cy="458097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Figure 5-7. Sample Mind-Mapping Approach for Creating a WBS</a:t>
            </a:r>
          </a:p>
        </p:txBody>
      </p:sp>
      <p:sp>
        <p:nvSpPr>
          <p:cNvPr id="2970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6E36C33-50F9-4823-96DE-C86D336AEB83}" type="slidenum">
              <a:rPr lang="en-US" smtClean="0"/>
              <a:pPr>
                <a:buFontTx/>
                <a:buNone/>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2273175"/>
            <a:ext cx="8991600" cy="230122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15E64789-22BD-4B66-9BFC-904BA6707DB0}" type="slidenum">
              <a:rPr lang="en-US" smtClean="0"/>
              <a:pPr>
                <a:defRPr/>
              </a:pPr>
              <a:t>24</a:t>
            </a:fld>
            <a:endParaRPr lang="en-US" dirty="0"/>
          </a:p>
        </p:txBody>
      </p:sp>
      <p:pic>
        <p:nvPicPr>
          <p:cNvPr id="4" name="Picture 3"/>
          <p:cNvPicPr>
            <a:picLocks noChangeAspect="1"/>
          </p:cNvPicPr>
          <p:nvPr/>
        </p:nvPicPr>
        <p:blipFill>
          <a:blip r:embed="rId2"/>
          <a:stretch>
            <a:fillRect/>
          </a:stretch>
        </p:blipFill>
        <p:spPr>
          <a:xfrm>
            <a:off x="410306" y="457200"/>
            <a:ext cx="7939214" cy="4962525"/>
          </a:xfrm>
          <a:prstGeom prst="rect">
            <a:avLst/>
          </a:prstGeom>
        </p:spPr>
      </p:pic>
    </p:spTree>
    <p:extLst>
      <p:ext uri="{BB962C8B-B14F-4D97-AF65-F5344CB8AC3E}">
        <p14:creationId xmlns:p14="http://schemas.microsoft.com/office/powerpoint/2010/main" val="192474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447800"/>
            <a:ext cx="8229600" cy="4525962"/>
          </a:xfrm>
        </p:spPr>
        <p:txBody>
          <a:bodyPr/>
          <a:lstStyle/>
          <a:p>
            <a:pPr>
              <a:lnSpc>
                <a:spcPct val="120000"/>
              </a:lnSpc>
            </a:pPr>
            <a:r>
              <a:rPr lang="en-US" dirty="0" smtClean="0"/>
              <a:t>Many WBS tasks are vague and must be explained more so people know what to do and can estimate how long it will take and what it will cost to do the work</a:t>
            </a:r>
          </a:p>
          <a:p>
            <a:pPr>
              <a:lnSpc>
                <a:spcPct val="120000"/>
              </a:lnSpc>
            </a:pPr>
            <a:r>
              <a:rPr lang="en-US" dirty="0" smtClean="0"/>
              <a:t>A </a:t>
            </a:r>
            <a:r>
              <a:rPr lang="en-US" b="1" dirty="0" smtClean="0"/>
              <a:t>WBS dictionary</a:t>
            </a:r>
            <a:r>
              <a:rPr lang="en-US" dirty="0" smtClean="0"/>
              <a:t> is a document that describes detailed information about each WBS item</a:t>
            </a:r>
          </a:p>
        </p:txBody>
      </p:sp>
      <p:sp>
        <p:nvSpPr>
          <p:cNvPr id="31746" name="Rectangle 2"/>
          <p:cNvSpPr>
            <a:spLocks noGrp="1" noChangeArrowheads="1"/>
          </p:cNvSpPr>
          <p:nvPr>
            <p:ph type="title"/>
          </p:nvPr>
        </p:nvSpPr>
        <p:spPr/>
        <p:txBody>
          <a:bodyPr>
            <a:normAutofit fontScale="90000"/>
          </a:bodyPr>
          <a:lstStyle/>
          <a:p>
            <a:r>
              <a:rPr lang="en-US" dirty="0" smtClean="0"/>
              <a:t>The WBS Dictionary and Scope Baseline</a:t>
            </a:r>
          </a:p>
        </p:txBody>
      </p:sp>
      <p:sp>
        <p:nvSpPr>
          <p:cNvPr id="3174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EE501A8D-5261-4758-A526-F64B18DE3C4A}"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04800" y="1295400"/>
            <a:ext cx="8686800" cy="4791075"/>
          </a:xfrm>
        </p:spPr>
        <p:txBody>
          <a:bodyPr/>
          <a:lstStyle/>
          <a:p>
            <a:pPr>
              <a:lnSpc>
                <a:spcPct val="120000"/>
              </a:lnSpc>
            </a:pPr>
            <a:r>
              <a:rPr lang="en-US" dirty="0" smtClean="0"/>
              <a:t>It is very difficult to create a good scope statement and WBS for a project</a:t>
            </a:r>
          </a:p>
          <a:p>
            <a:pPr>
              <a:lnSpc>
                <a:spcPct val="120000"/>
              </a:lnSpc>
            </a:pPr>
            <a:r>
              <a:rPr lang="en-US" dirty="0" smtClean="0"/>
              <a:t>It is even more difficult to verify project scope and minimize scope changes</a:t>
            </a:r>
          </a:p>
          <a:p>
            <a:pPr>
              <a:lnSpc>
                <a:spcPct val="120000"/>
              </a:lnSpc>
            </a:pPr>
            <a:r>
              <a:rPr lang="en-US" b="1" dirty="0" smtClean="0"/>
              <a:t>Scope validation </a:t>
            </a:r>
            <a:r>
              <a:rPr lang="en-US" dirty="0" smtClean="0"/>
              <a:t>involves formal acceptance of the completed project deliverables</a:t>
            </a:r>
          </a:p>
          <a:p>
            <a:pPr>
              <a:lnSpc>
                <a:spcPct val="120000"/>
              </a:lnSpc>
            </a:pPr>
            <a:r>
              <a:rPr lang="en-US" dirty="0" smtClean="0"/>
              <a:t>Acceptance is often achieved by a customer inspection and then sign-off on key deliverables</a:t>
            </a:r>
            <a:endParaRPr lang="en-US" sz="2400" dirty="0" smtClean="0"/>
          </a:p>
        </p:txBody>
      </p:sp>
      <p:sp>
        <p:nvSpPr>
          <p:cNvPr id="35842" name="Rectangle 2"/>
          <p:cNvSpPr>
            <a:spLocks noGrp="1" noChangeArrowheads="1"/>
          </p:cNvSpPr>
          <p:nvPr>
            <p:ph type="title"/>
          </p:nvPr>
        </p:nvSpPr>
        <p:spPr/>
        <p:txBody>
          <a:bodyPr/>
          <a:lstStyle/>
          <a:p>
            <a:r>
              <a:rPr lang="en-US" dirty="0" smtClean="0"/>
              <a:t>5.5.Validating Scope</a:t>
            </a:r>
          </a:p>
        </p:txBody>
      </p:sp>
      <p:sp>
        <p:nvSpPr>
          <p:cNvPr id="358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1615BF9-3FF1-4053-BEA1-4C2B00685CB3}"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a:lnSpc>
                <a:spcPct val="120000"/>
              </a:lnSpc>
            </a:pPr>
            <a:r>
              <a:rPr lang="en-US" dirty="0" smtClean="0"/>
              <a:t>Scope control involves controlling changes to the project scope</a:t>
            </a:r>
          </a:p>
          <a:p>
            <a:pPr>
              <a:lnSpc>
                <a:spcPct val="120000"/>
              </a:lnSpc>
            </a:pPr>
            <a:r>
              <a:rPr lang="en-US" dirty="0" smtClean="0"/>
              <a:t>Goals of scope control are to</a:t>
            </a:r>
          </a:p>
          <a:p>
            <a:pPr lvl="1">
              <a:lnSpc>
                <a:spcPct val="120000"/>
              </a:lnSpc>
            </a:pPr>
            <a:r>
              <a:rPr lang="en-US" dirty="0" smtClean="0"/>
              <a:t>influence the factors that cause scope changes</a:t>
            </a:r>
          </a:p>
          <a:p>
            <a:pPr lvl="1">
              <a:lnSpc>
                <a:spcPct val="120000"/>
              </a:lnSpc>
            </a:pPr>
            <a:r>
              <a:rPr lang="en-US" dirty="0" smtClean="0"/>
              <a:t>assure changes are processed according to procedures developed as part of integrated change control, and</a:t>
            </a:r>
          </a:p>
          <a:p>
            <a:pPr lvl="1">
              <a:lnSpc>
                <a:spcPct val="120000"/>
              </a:lnSpc>
            </a:pPr>
            <a:r>
              <a:rPr lang="en-US" dirty="0" smtClean="0"/>
              <a:t>manage changes when they occur</a:t>
            </a:r>
          </a:p>
          <a:p>
            <a:pPr>
              <a:lnSpc>
                <a:spcPct val="120000"/>
              </a:lnSpc>
            </a:pPr>
            <a:r>
              <a:rPr lang="en-US" b="1" dirty="0" smtClean="0"/>
              <a:t>Variance</a:t>
            </a:r>
            <a:r>
              <a:rPr lang="en-US" dirty="0" smtClean="0"/>
              <a:t> is the difference between planned and actual performance</a:t>
            </a:r>
          </a:p>
        </p:txBody>
      </p:sp>
      <p:sp>
        <p:nvSpPr>
          <p:cNvPr id="36866" name="Rectangle 2"/>
          <p:cNvSpPr>
            <a:spLocks noGrp="1" noChangeArrowheads="1"/>
          </p:cNvSpPr>
          <p:nvPr>
            <p:ph type="title"/>
          </p:nvPr>
        </p:nvSpPr>
        <p:spPr/>
        <p:txBody>
          <a:bodyPr/>
          <a:lstStyle/>
          <a:p>
            <a:r>
              <a:rPr lang="en-US" dirty="0" smtClean="0"/>
              <a:t>5.6.Controlling Scope</a:t>
            </a:r>
          </a:p>
        </p:txBody>
      </p:sp>
      <p:sp>
        <p:nvSpPr>
          <p:cNvPr id="368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A2787EA-4FDC-4AD1-A8FA-09B43D31602B}"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04800" y="1524000"/>
            <a:ext cx="8458200" cy="4572000"/>
          </a:xfrm>
        </p:spPr>
        <p:txBody>
          <a:bodyPr/>
          <a:lstStyle/>
          <a:p>
            <a:pPr>
              <a:lnSpc>
                <a:spcPct val="120000"/>
              </a:lnSpc>
            </a:pPr>
            <a:r>
              <a:rPr lang="en-US" dirty="0" smtClean="0"/>
              <a:t>Develop and follow a requirements management process</a:t>
            </a:r>
          </a:p>
          <a:p>
            <a:pPr>
              <a:lnSpc>
                <a:spcPct val="120000"/>
              </a:lnSpc>
            </a:pPr>
            <a:r>
              <a:rPr lang="en-US" dirty="0" smtClean="0"/>
              <a:t>Use techniques such as prototyping, use case modeling.</a:t>
            </a:r>
          </a:p>
          <a:p>
            <a:pPr>
              <a:lnSpc>
                <a:spcPct val="120000"/>
              </a:lnSpc>
            </a:pPr>
            <a:r>
              <a:rPr lang="en-US" dirty="0" smtClean="0"/>
              <a:t>Put requirements in writing and keep them current</a:t>
            </a:r>
          </a:p>
          <a:p>
            <a:pPr>
              <a:lnSpc>
                <a:spcPct val="120000"/>
              </a:lnSpc>
            </a:pPr>
            <a:r>
              <a:rPr lang="en-US" dirty="0" smtClean="0"/>
              <a:t>Create a requirements management database for documenting and controlling requirements</a:t>
            </a:r>
          </a:p>
        </p:txBody>
      </p:sp>
      <p:sp>
        <p:nvSpPr>
          <p:cNvPr id="39938" name="Rectangle 2"/>
          <p:cNvSpPr>
            <a:spLocks noGrp="1" noChangeArrowheads="1"/>
          </p:cNvSpPr>
          <p:nvPr>
            <p:ph type="title"/>
          </p:nvPr>
        </p:nvSpPr>
        <p:spPr>
          <a:xfrm>
            <a:off x="304800" y="0"/>
            <a:ext cx="8458200" cy="1311275"/>
          </a:xfrm>
        </p:spPr>
        <p:txBody>
          <a:bodyPr/>
          <a:lstStyle/>
          <a:p>
            <a:r>
              <a:rPr lang="en-US" sz="3600" dirty="0" smtClean="0"/>
              <a:t>Suggestions for Reducing Incomplete and Changing Requirements</a:t>
            </a:r>
          </a:p>
        </p:txBody>
      </p:sp>
      <p:sp>
        <p:nvSpPr>
          <p:cNvPr id="3994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86E3A240-C080-4FF8-AF08-5F5AF592E99F}"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52400" y="1692275"/>
            <a:ext cx="8229600" cy="4525962"/>
          </a:xfrm>
        </p:spPr>
        <p:txBody>
          <a:bodyPr/>
          <a:lstStyle/>
          <a:p>
            <a:pPr>
              <a:lnSpc>
                <a:spcPct val="120000"/>
              </a:lnSpc>
            </a:pPr>
            <a:r>
              <a:rPr lang="en-US" dirty="0" smtClean="0"/>
              <a:t>Provide adequate testing and conduct testing throughout the project life cycle</a:t>
            </a:r>
          </a:p>
          <a:p>
            <a:pPr>
              <a:lnSpc>
                <a:spcPct val="120000"/>
              </a:lnSpc>
            </a:pPr>
            <a:r>
              <a:rPr lang="en-US" dirty="0" smtClean="0"/>
              <a:t>Review changes from a systems perspective</a:t>
            </a:r>
          </a:p>
          <a:p>
            <a:pPr>
              <a:lnSpc>
                <a:spcPct val="120000"/>
              </a:lnSpc>
            </a:pPr>
            <a:r>
              <a:rPr lang="en-US" dirty="0" smtClean="0"/>
              <a:t>Emphasize completion dates to help focus on what’s most important</a:t>
            </a:r>
          </a:p>
        </p:txBody>
      </p:sp>
      <p:sp>
        <p:nvSpPr>
          <p:cNvPr id="40962" name="Rectangle 2"/>
          <p:cNvSpPr>
            <a:spLocks noGrp="1" noChangeArrowheads="1"/>
          </p:cNvSpPr>
          <p:nvPr>
            <p:ph type="title"/>
          </p:nvPr>
        </p:nvSpPr>
        <p:spPr/>
        <p:txBody>
          <a:bodyPr>
            <a:normAutofit fontScale="90000"/>
          </a:bodyPr>
          <a:lstStyle/>
          <a:p>
            <a:r>
              <a:rPr lang="en-US" sz="3600" dirty="0" smtClean="0"/>
              <a:t>Suggestions for Reducing Incomplete and Changing Requirements (cont’d)</a:t>
            </a:r>
          </a:p>
        </p:txBody>
      </p:sp>
      <p:sp>
        <p:nvSpPr>
          <p:cNvPr id="4096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AB3DB899-9DAE-4E06-9164-E573618AC31A}"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066799"/>
            <a:ext cx="8610600" cy="5426075"/>
          </a:xfrm>
        </p:spPr>
        <p:txBody>
          <a:bodyPr/>
          <a:lstStyle/>
          <a:p>
            <a:r>
              <a:rPr lang="en-US" dirty="0" smtClean="0"/>
              <a:t>Understand </a:t>
            </a:r>
            <a:r>
              <a:rPr lang="en-US" dirty="0"/>
              <a:t>the importance of good project scope </a:t>
            </a:r>
            <a:r>
              <a:rPr lang="en-US" dirty="0" smtClean="0"/>
              <a:t>management </a:t>
            </a:r>
          </a:p>
          <a:p>
            <a:r>
              <a:rPr lang="en-US" dirty="0" smtClean="0"/>
              <a:t>Describe </a:t>
            </a:r>
            <a:r>
              <a:rPr lang="en-US" dirty="0"/>
              <a:t>the process of planning scope </a:t>
            </a:r>
            <a:r>
              <a:rPr lang="en-US" dirty="0" smtClean="0"/>
              <a:t>management</a:t>
            </a:r>
          </a:p>
          <a:p>
            <a:r>
              <a:rPr lang="en-US" dirty="0" smtClean="0"/>
              <a:t>Explain </a:t>
            </a:r>
            <a:r>
              <a:rPr lang="en-US" dirty="0"/>
              <a:t>the scope definition process and describe the contents of </a:t>
            </a:r>
            <a:r>
              <a:rPr lang="en-US" dirty="0" smtClean="0"/>
              <a:t>a project </a:t>
            </a:r>
            <a:r>
              <a:rPr lang="en-US" dirty="0"/>
              <a:t>scope </a:t>
            </a:r>
            <a:r>
              <a:rPr lang="en-US" dirty="0" smtClean="0"/>
              <a:t>statement</a:t>
            </a:r>
          </a:p>
          <a:p>
            <a:r>
              <a:rPr lang="en-US" dirty="0"/>
              <a:t>Discuss the process for creating a work breakdown structure (WBS) using the analogy, top-down, bottom-up, and mind-mapping </a:t>
            </a:r>
            <a:r>
              <a:rPr lang="en-US" dirty="0" smtClean="0"/>
              <a:t>approaches</a:t>
            </a:r>
          </a:p>
          <a:p>
            <a:r>
              <a:rPr lang="en-US" dirty="0"/>
              <a:t>Explain the importance of validating scope and how it relates to defining and controlling scope</a:t>
            </a:r>
          </a:p>
          <a:p>
            <a:endParaRPr lang="en-US" dirty="0"/>
          </a:p>
          <a:p>
            <a:endParaRPr lang="en-US" dirty="0"/>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lnSpc>
                <a:spcPct val="120000"/>
              </a:lnSpc>
            </a:pPr>
            <a:r>
              <a:rPr lang="en-US" dirty="0" smtClean="0"/>
              <a:t>Word-processing software helps create several scope-related documents</a:t>
            </a:r>
          </a:p>
          <a:p>
            <a:pPr>
              <a:lnSpc>
                <a:spcPct val="120000"/>
              </a:lnSpc>
            </a:pPr>
            <a:r>
              <a:rPr lang="en-US" dirty="0" smtClean="0"/>
              <a:t>Spreadsheets help to perform financial calculations, weighed scoring models, and develop charts and graphs</a:t>
            </a:r>
          </a:p>
          <a:p>
            <a:pPr>
              <a:lnSpc>
                <a:spcPct val="120000"/>
              </a:lnSpc>
            </a:pPr>
            <a:r>
              <a:rPr lang="en-US" dirty="0" smtClean="0"/>
              <a:t>Communication software like e-mail and the Web help clarify and communicate scope information</a:t>
            </a:r>
          </a:p>
          <a:p>
            <a:pPr>
              <a:lnSpc>
                <a:spcPct val="120000"/>
              </a:lnSpc>
            </a:pPr>
            <a:r>
              <a:rPr lang="en-US" dirty="0" smtClean="0"/>
              <a:t>Project management software helps in creating a WBS, the basis for tasks on a Gantt chart</a:t>
            </a:r>
          </a:p>
        </p:txBody>
      </p:sp>
      <p:sp>
        <p:nvSpPr>
          <p:cNvPr id="41986" name="Rectangle 2"/>
          <p:cNvSpPr>
            <a:spLocks noGrp="1" noChangeArrowheads="1"/>
          </p:cNvSpPr>
          <p:nvPr>
            <p:ph type="title"/>
          </p:nvPr>
        </p:nvSpPr>
        <p:spPr/>
        <p:txBody>
          <a:bodyPr>
            <a:normAutofit fontScale="90000"/>
          </a:bodyPr>
          <a:lstStyle/>
          <a:p>
            <a:r>
              <a:rPr lang="en-US" dirty="0" smtClean="0"/>
              <a:t>Using Software to Assist in Project Scope Management</a:t>
            </a:r>
          </a:p>
        </p:txBody>
      </p:sp>
      <p:sp>
        <p:nvSpPr>
          <p:cNvPr id="4198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7E216C4-EF62-4EFC-A55E-A4A4892C98D9}"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228600" y="1219200"/>
            <a:ext cx="8534400" cy="2438400"/>
          </a:xfrm>
        </p:spPr>
        <p:txBody>
          <a:bodyPr/>
          <a:lstStyle/>
          <a:p>
            <a:pPr algn="just">
              <a:lnSpc>
                <a:spcPct val="120000"/>
              </a:lnSpc>
            </a:pPr>
            <a:r>
              <a:rPr lang="en-US" sz="2600" dirty="0" smtClean="0"/>
              <a:t>Project scope management includes the processes required to ensure that the project addresses all the work required, and only the work required, to complete the project successfully</a:t>
            </a:r>
          </a:p>
          <a:p>
            <a:pPr algn="just">
              <a:lnSpc>
                <a:spcPct val="120000"/>
              </a:lnSpc>
            </a:pPr>
            <a:r>
              <a:rPr lang="en-US" sz="2600" dirty="0" smtClean="0"/>
              <a:t>Main processes include</a:t>
            </a:r>
          </a:p>
        </p:txBody>
      </p:sp>
      <p:sp>
        <p:nvSpPr>
          <p:cNvPr id="43010" name="Rectangle 2"/>
          <p:cNvSpPr>
            <a:spLocks noGrp="1" noChangeArrowheads="1"/>
          </p:cNvSpPr>
          <p:nvPr>
            <p:ph type="title"/>
          </p:nvPr>
        </p:nvSpPr>
        <p:spPr/>
        <p:txBody>
          <a:bodyPr/>
          <a:lstStyle/>
          <a:p>
            <a:r>
              <a:rPr lang="en-US" dirty="0" smtClean="0"/>
              <a:t>Chapter Summary</a:t>
            </a:r>
          </a:p>
        </p:txBody>
      </p:sp>
      <p:sp>
        <p:nvSpPr>
          <p:cNvPr id="4301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5B88E6DB-F3C7-46D8-83C9-70FD224F3622}" type="slidenum">
              <a:rPr lang="en-US" smtClean="0"/>
              <a:pPr>
                <a:defRPr/>
              </a:pPr>
              <a:t>31</a:t>
            </a:fld>
            <a:endParaRPr lang="en-US" dirty="0"/>
          </a:p>
        </p:txBody>
      </p:sp>
      <p:sp>
        <p:nvSpPr>
          <p:cNvPr id="2" name="TextBox 1"/>
          <p:cNvSpPr txBox="1"/>
          <p:nvPr/>
        </p:nvSpPr>
        <p:spPr>
          <a:xfrm>
            <a:off x="304800" y="3733800"/>
            <a:ext cx="5791200" cy="1871282"/>
          </a:xfrm>
          <a:prstGeom prst="rect">
            <a:avLst/>
          </a:prstGeom>
          <a:noFill/>
        </p:spPr>
        <p:txBody>
          <a:bodyPr wrap="square" rtlCol="0">
            <a:spAutoFit/>
          </a:bodyPr>
          <a:lstStyle/>
          <a:p>
            <a:pPr marL="914400" lvl="1" indent="-457200">
              <a:lnSpc>
                <a:spcPct val="120000"/>
              </a:lnSpc>
              <a:buFont typeface="Arial" panose="020B0604020202020204" pitchFamily="34" charset="0"/>
              <a:buChar char="•"/>
            </a:pPr>
            <a:r>
              <a:rPr lang="en-US" sz="2600" dirty="0"/>
              <a:t>Define scope management</a:t>
            </a:r>
          </a:p>
          <a:p>
            <a:pPr marL="914400" lvl="1" indent="-457200">
              <a:lnSpc>
                <a:spcPct val="120000"/>
              </a:lnSpc>
              <a:buFont typeface="Arial" panose="020B0604020202020204" pitchFamily="34" charset="0"/>
              <a:buChar char="•"/>
            </a:pPr>
            <a:r>
              <a:rPr lang="en-US" sz="2600" dirty="0"/>
              <a:t>Collect requirements</a:t>
            </a:r>
          </a:p>
          <a:p>
            <a:pPr marL="914400" lvl="1" indent="-457200">
              <a:lnSpc>
                <a:spcPct val="120000"/>
              </a:lnSpc>
              <a:buFont typeface="Arial" panose="020B0604020202020204" pitchFamily="34" charset="0"/>
              <a:buChar char="•"/>
            </a:pPr>
            <a:r>
              <a:rPr lang="en-US" sz="2600" dirty="0"/>
              <a:t>Define scope</a:t>
            </a:r>
          </a:p>
          <a:p>
            <a:endParaRPr lang="en-US" dirty="0"/>
          </a:p>
        </p:txBody>
      </p:sp>
      <p:sp>
        <p:nvSpPr>
          <p:cNvPr id="7" name="TextBox 6"/>
          <p:cNvSpPr txBox="1"/>
          <p:nvPr/>
        </p:nvSpPr>
        <p:spPr>
          <a:xfrm>
            <a:off x="5181600" y="3733800"/>
            <a:ext cx="4038600" cy="1871282"/>
          </a:xfrm>
          <a:prstGeom prst="rect">
            <a:avLst/>
          </a:prstGeom>
          <a:noFill/>
        </p:spPr>
        <p:txBody>
          <a:bodyPr wrap="square" rtlCol="0">
            <a:spAutoFit/>
          </a:bodyPr>
          <a:lstStyle/>
          <a:p>
            <a:pPr marL="914400" lvl="1" indent="-457200" algn="just">
              <a:lnSpc>
                <a:spcPct val="120000"/>
              </a:lnSpc>
              <a:buFont typeface="Arial" panose="020B0604020202020204" pitchFamily="34" charset="0"/>
              <a:buChar char="•"/>
            </a:pPr>
            <a:r>
              <a:rPr lang="en-US" sz="2600" dirty="0"/>
              <a:t>Create WBS</a:t>
            </a:r>
          </a:p>
          <a:p>
            <a:pPr marL="914400" lvl="1" indent="-457200" algn="just">
              <a:lnSpc>
                <a:spcPct val="120000"/>
              </a:lnSpc>
              <a:buFont typeface="Arial" panose="020B0604020202020204" pitchFamily="34" charset="0"/>
              <a:buChar char="•"/>
            </a:pPr>
            <a:r>
              <a:rPr lang="en-US" sz="2600" dirty="0"/>
              <a:t>Validate scope</a:t>
            </a:r>
          </a:p>
          <a:p>
            <a:pPr marL="914400" lvl="1" indent="-457200" algn="just">
              <a:lnSpc>
                <a:spcPct val="120000"/>
              </a:lnSpc>
              <a:buFont typeface="Arial" panose="020B0604020202020204" pitchFamily="34" charset="0"/>
              <a:buChar char="•"/>
            </a:pPr>
            <a:r>
              <a:rPr lang="en-US" sz="2600" dirty="0"/>
              <a:t>Control scope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BT </a:t>
            </a:r>
            <a:r>
              <a:rPr lang="en-US" dirty="0" err="1" smtClean="0"/>
              <a:t>tuần</a:t>
            </a:r>
            <a:r>
              <a:rPr lang="en-US" dirty="0" smtClean="0"/>
              <a:t> 3:</a:t>
            </a:r>
          </a:p>
          <a:p>
            <a:pPr lvl="1"/>
            <a:r>
              <a:rPr lang="en-US" dirty="0" err="1" smtClean="0"/>
              <a:t>Làm</a:t>
            </a:r>
            <a:r>
              <a:rPr lang="en-US" dirty="0" smtClean="0"/>
              <a:t> </a:t>
            </a:r>
            <a:r>
              <a:rPr lang="en-US" dirty="0" err="1" smtClean="0"/>
              <a:t>đề</a:t>
            </a:r>
            <a:r>
              <a:rPr lang="en-US" dirty="0" smtClean="0"/>
              <a:t> </a:t>
            </a:r>
            <a:r>
              <a:rPr lang="en-US" dirty="0" err="1" smtClean="0"/>
              <a:t>tài</a:t>
            </a:r>
            <a:r>
              <a:rPr lang="en-US" dirty="0" smtClean="0"/>
              <a:t> </a:t>
            </a:r>
            <a:r>
              <a:rPr lang="en-US" dirty="0" err="1" smtClean="0"/>
              <a:t>theo</a:t>
            </a:r>
            <a:r>
              <a:rPr lang="en-US" dirty="0" smtClean="0"/>
              <a:t> </a:t>
            </a:r>
            <a:r>
              <a:rPr lang="en-US" dirty="0" err="1" smtClean="0"/>
              <a:t>nhóm</a:t>
            </a:r>
            <a:r>
              <a:rPr lang="en-US" dirty="0" smtClean="0"/>
              <a:t> </a:t>
            </a:r>
            <a:r>
              <a:rPr lang="en-US" dirty="0" err="1" smtClean="0"/>
              <a:t>về</a:t>
            </a:r>
            <a:r>
              <a:rPr lang="en-US" dirty="0" smtClean="0"/>
              <a:t> (QL </a:t>
            </a:r>
            <a:r>
              <a:rPr lang="en-US" dirty="0" err="1" smtClean="0"/>
              <a:t>tích</a:t>
            </a:r>
            <a:r>
              <a:rPr lang="en-US" dirty="0" smtClean="0"/>
              <a:t> </a:t>
            </a:r>
            <a:r>
              <a:rPr lang="en-US" dirty="0" err="1" smtClean="0"/>
              <a:t>hợp</a:t>
            </a:r>
            <a:r>
              <a:rPr lang="en-US" dirty="0" smtClean="0"/>
              <a:t>, QL </a:t>
            </a:r>
            <a:r>
              <a:rPr lang="en-US" dirty="0" err="1" smtClean="0"/>
              <a:t>Phạm</a:t>
            </a:r>
            <a:r>
              <a:rPr lang="en-US" dirty="0" smtClean="0"/>
              <a:t> vi)</a:t>
            </a:r>
          </a:p>
          <a:p>
            <a:pPr marL="392113" lvl="1" indent="0">
              <a:buNone/>
            </a:pPr>
            <a:r>
              <a:rPr lang="en-US" dirty="0"/>
              <a:t>	</a:t>
            </a:r>
            <a:r>
              <a:rPr lang="en-US" dirty="0" err="1" smtClean="0"/>
              <a:t>Tóm</a:t>
            </a:r>
            <a:r>
              <a:rPr lang="en-US" dirty="0" smtClean="0"/>
              <a:t> </a:t>
            </a:r>
            <a:r>
              <a:rPr lang="en-US" dirty="0" err="1" smtClean="0"/>
              <a:t>tắt</a:t>
            </a:r>
            <a:r>
              <a:rPr lang="en-US" dirty="0" smtClean="0"/>
              <a:t> </a:t>
            </a:r>
            <a:r>
              <a:rPr lang="en-US" dirty="0" err="1" smtClean="0"/>
              <a:t>lý</a:t>
            </a:r>
            <a:r>
              <a:rPr lang="en-US" dirty="0" smtClean="0"/>
              <a:t> </a:t>
            </a:r>
            <a:r>
              <a:rPr lang="en-US" dirty="0" err="1" smtClean="0"/>
              <a:t>thuyết</a:t>
            </a:r>
            <a:r>
              <a:rPr lang="en-US" dirty="0" smtClean="0"/>
              <a:t> (</a:t>
            </a:r>
            <a:r>
              <a:rPr lang="en-US" dirty="0" err="1" smtClean="0"/>
              <a:t>học</a:t>
            </a:r>
            <a:r>
              <a:rPr lang="en-US" dirty="0" smtClean="0"/>
              <a:t> </a:t>
            </a:r>
            <a:r>
              <a:rPr lang="en-US" dirty="0" err="1" smtClean="0"/>
              <a:t>bài</a:t>
            </a:r>
            <a:r>
              <a:rPr lang="en-US" dirty="0" smtClean="0"/>
              <a:t>)</a:t>
            </a:r>
          </a:p>
          <a:p>
            <a:pPr marL="392113" lvl="1" indent="0">
              <a:buNone/>
            </a:pPr>
            <a:r>
              <a:rPr lang="en-US" dirty="0"/>
              <a:t>	</a:t>
            </a:r>
            <a:r>
              <a:rPr lang="en-US" dirty="0" err="1" smtClean="0"/>
              <a:t>Ứng</a:t>
            </a:r>
            <a:r>
              <a:rPr lang="en-US" dirty="0" smtClean="0"/>
              <a:t> </a:t>
            </a:r>
            <a:r>
              <a:rPr lang="en-US" dirty="0" err="1" smtClean="0"/>
              <a:t>dụng</a:t>
            </a:r>
            <a:r>
              <a:rPr lang="en-US" dirty="0" smtClean="0"/>
              <a:t> </a:t>
            </a:r>
            <a:r>
              <a:rPr lang="en-US" dirty="0" err="1" smtClean="0"/>
              <a:t>vào</a:t>
            </a:r>
            <a:r>
              <a:rPr lang="en-US" dirty="0" smtClean="0"/>
              <a:t> </a:t>
            </a:r>
            <a:r>
              <a:rPr lang="en-US" dirty="0" err="1" smtClean="0"/>
              <a:t>đề</a:t>
            </a:r>
            <a:r>
              <a:rPr lang="en-US" dirty="0" smtClean="0"/>
              <a:t> </a:t>
            </a:r>
            <a:r>
              <a:rPr lang="en-US" dirty="0" err="1" smtClean="0"/>
              <a:t>tài</a:t>
            </a:r>
            <a:endParaRPr lang="en-US" dirty="0" smtClean="0"/>
          </a:p>
          <a:p>
            <a:pPr lvl="1"/>
            <a:r>
              <a:rPr lang="en-US" dirty="0" smtClean="0"/>
              <a:t>File</a:t>
            </a:r>
            <a:r>
              <a:rPr lang="en-US" dirty="0" smtClean="0">
                <a:solidFill>
                  <a:srgbClr val="FF0000"/>
                </a:solidFill>
              </a:rPr>
              <a:t>: </a:t>
            </a:r>
            <a:r>
              <a:rPr lang="en-US" dirty="0" err="1" smtClean="0">
                <a:solidFill>
                  <a:srgbClr val="FF0000"/>
                </a:solidFill>
              </a:rPr>
              <a:t>STTNhom_BT</a:t>
            </a:r>
            <a:r>
              <a:rPr lang="en-US" dirty="0" smtClean="0">
                <a:solidFill>
                  <a:srgbClr val="FF0000"/>
                </a:solidFill>
              </a:rPr>
              <a:t> tuan3</a:t>
            </a:r>
          </a:p>
          <a:p>
            <a:pPr lvl="2"/>
            <a:r>
              <a:rPr lang="en-US" dirty="0" smtClean="0"/>
              <a:t>DS </a:t>
            </a:r>
            <a:r>
              <a:rPr lang="en-US" dirty="0" err="1" smtClean="0"/>
              <a:t>Nhóm</a:t>
            </a:r>
            <a:r>
              <a:rPr lang="en-US" dirty="0" smtClean="0"/>
              <a:t>:</a:t>
            </a:r>
          </a:p>
          <a:p>
            <a:pPr lvl="3"/>
            <a:r>
              <a:rPr lang="en-US" dirty="0" err="1" smtClean="0"/>
              <a:t>STT_MSSV_Hoten</a:t>
            </a:r>
            <a:endParaRPr lang="en-US" dirty="0" smtClean="0"/>
          </a:p>
          <a:p>
            <a:pPr lvl="3"/>
            <a:r>
              <a:rPr lang="en-US" dirty="0" err="1" smtClean="0"/>
              <a:t>STT_MSSV_Hoten</a:t>
            </a:r>
            <a:endParaRPr lang="en-US" dirty="0" smtClean="0"/>
          </a:p>
          <a:p>
            <a:pPr lvl="3"/>
            <a:r>
              <a:rPr lang="en-US" dirty="0" err="1" smtClean="0"/>
              <a:t>STT_MSSV_Hoten</a:t>
            </a:r>
            <a:endParaRPr lang="en-US" dirty="0" smtClean="0"/>
          </a:p>
          <a:p>
            <a:pPr lvl="1"/>
            <a:r>
              <a:rPr lang="en-US" dirty="0" err="1" smtClean="0"/>
              <a:t>Nộp</a:t>
            </a:r>
            <a:r>
              <a:rPr lang="en-US" dirty="0" smtClean="0"/>
              <a:t> </a:t>
            </a:r>
            <a:r>
              <a:rPr lang="en-US" dirty="0" err="1" smtClean="0"/>
              <a:t>bài</a:t>
            </a:r>
            <a:r>
              <a:rPr lang="en-US" dirty="0" smtClean="0"/>
              <a:t> </a:t>
            </a:r>
            <a:r>
              <a:rPr lang="en-US" dirty="0" err="1" smtClean="0"/>
              <a:t>trên</a:t>
            </a:r>
            <a:r>
              <a:rPr lang="en-US" dirty="0" smtClean="0"/>
              <a:t> LMS: </a:t>
            </a:r>
            <a:r>
              <a:rPr lang="en-US" dirty="0" err="1" smtClean="0"/>
              <a:t>hết</a:t>
            </a:r>
            <a:r>
              <a:rPr lang="en-US" dirty="0" smtClean="0"/>
              <a:t> </a:t>
            </a:r>
            <a:r>
              <a:rPr lang="en-US" dirty="0" err="1" smtClean="0"/>
              <a:t>ngày</a:t>
            </a:r>
            <a:r>
              <a:rPr lang="en-US" dirty="0" smtClean="0"/>
              <a:t> 8/9</a:t>
            </a:r>
          </a:p>
          <a:p>
            <a:pPr lvl="1"/>
            <a:endParaRPr lang="en-US" dirty="0"/>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32</a:t>
            </a:fld>
            <a:endParaRPr lang="en-US" dirty="0"/>
          </a:p>
        </p:txBody>
      </p:sp>
    </p:spTree>
    <p:extLst>
      <p:ext uri="{BB962C8B-B14F-4D97-AF65-F5344CB8AC3E}">
        <p14:creationId xmlns:p14="http://schemas.microsoft.com/office/powerpoint/2010/main" val="4076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28600" y="1066800"/>
            <a:ext cx="8415338" cy="5334000"/>
          </a:xfrm>
        </p:spPr>
        <p:txBody>
          <a:bodyPr/>
          <a:lstStyle/>
          <a:p>
            <a:r>
              <a:rPr lang="en-US" b="1" dirty="0" smtClean="0"/>
              <a:t>Scope</a:t>
            </a:r>
            <a:r>
              <a:rPr lang="en-US" dirty="0" smtClean="0"/>
              <a:t> refers to </a:t>
            </a:r>
            <a:r>
              <a:rPr lang="en-US" i="1" dirty="0" smtClean="0">
                <a:solidFill>
                  <a:srgbClr val="FF0000"/>
                </a:solidFill>
              </a:rPr>
              <a:t>all</a:t>
            </a:r>
            <a:r>
              <a:rPr lang="en-US" dirty="0" smtClean="0">
                <a:solidFill>
                  <a:srgbClr val="FF0000"/>
                </a:solidFill>
              </a:rPr>
              <a:t> </a:t>
            </a:r>
            <a:r>
              <a:rPr lang="en-US" dirty="0" smtClean="0"/>
              <a:t>the work involved in creating the products of the project and the processes used to create them</a:t>
            </a:r>
          </a:p>
          <a:p>
            <a:r>
              <a:rPr lang="en-US" dirty="0" smtClean="0"/>
              <a:t> A </a:t>
            </a:r>
            <a:r>
              <a:rPr lang="en-US" b="1" dirty="0" smtClean="0"/>
              <a:t>deliverable</a:t>
            </a:r>
            <a:r>
              <a:rPr lang="en-US" dirty="0" smtClean="0"/>
              <a:t> is a product produced as part of a project, such as hardware or software, planning documents, or meeting minutes</a:t>
            </a:r>
          </a:p>
          <a:p>
            <a:r>
              <a:rPr lang="en-US" dirty="0" smtClean="0"/>
              <a:t>Project scope management includes the processes involved in defining and controlling what is or is not included in a project</a:t>
            </a:r>
          </a:p>
        </p:txBody>
      </p:sp>
      <p:sp>
        <p:nvSpPr>
          <p:cNvPr id="11266" name="Rectangle 2"/>
          <p:cNvSpPr>
            <a:spLocks noGrp="1" noChangeArrowheads="1"/>
          </p:cNvSpPr>
          <p:nvPr>
            <p:ph type="title"/>
          </p:nvPr>
        </p:nvSpPr>
        <p:spPr>
          <a:xfrm>
            <a:off x="457200" y="0"/>
            <a:ext cx="8686800" cy="914400"/>
          </a:xfrm>
        </p:spPr>
        <p:txBody>
          <a:bodyPr>
            <a:normAutofit fontScale="90000"/>
          </a:bodyPr>
          <a:lstStyle/>
          <a:p>
            <a:r>
              <a:rPr lang="en-US" dirty="0" smtClean="0"/>
              <a:t>What is Project Scope Management?</a:t>
            </a:r>
          </a:p>
        </p:txBody>
      </p:sp>
      <p:sp>
        <p:nvSpPr>
          <p:cNvPr id="112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B025C1AB-8807-4B29-B4CC-E824C132B47E}"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1600200"/>
            <a:ext cx="8763000" cy="4419600"/>
          </a:xfrm>
        </p:spPr>
        <p:txBody>
          <a:bodyPr/>
          <a:lstStyle/>
          <a:p>
            <a:pPr>
              <a:lnSpc>
                <a:spcPct val="120000"/>
              </a:lnSpc>
            </a:pPr>
            <a:r>
              <a:rPr lang="en-US" sz="2600" b="1" dirty="0" smtClean="0"/>
              <a:t>5.1.Planning scope: </a:t>
            </a:r>
            <a:r>
              <a:rPr lang="en-US" sz="2600" dirty="0"/>
              <a:t>determining how the project’s </a:t>
            </a:r>
            <a:r>
              <a:rPr lang="en-US" sz="2600" dirty="0" smtClean="0"/>
              <a:t>scope and </a:t>
            </a:r>
            <a:r>
              <a:rPr lang="en-US" sz="2600" dirty="0"/>
              <a:t>requirements will be </a:t>
            </a:r>
            <a:r>
              <a:rPr lang="en-US" sz="2600" dirty="0" smtClean="0"/>
              <a:t>managed</a:t>
            </a:r>
            <a:endParaRPr lang="en-US" sz="2600" b="1" dirty="0" smtClean="0"/>
          </a:p>
          <a:p>
            <a:pPr>
              <a:lnSpc>
                <a:spcPct val="120000"/>
              </a:lnSpc>
            </a:pPr>
            <a:r>
              <a:rPr lang="en-US" sz="2600" b="1" dirty="0" smtClean="0"/>
              <a:t>5.2.Collecting requirements: </a:t>
            </a:r>
            <a:r>
              <a:rPr lang="en-US" sz="2600" dirty="0" smtClean="0"/>
              <a:t>defining and documenting the features and functions of the products produced during the project as well as the processes used for creating them</a:t>
            </a:r>
          </a:p>
          <a:p>
            <a:pPr>
              <a:lnSpc>
                <a:spcPct val="120000"/>
              </a:lnSpc>
            </a:pPr>
            <a:r>
              <a:rPr lang="en-US" sz="2600" b="1" dirty="0" smtClean="0"/>
              <a:t>5.3.Defining scope:</a:t>
            </a:r>
            <a:r>
              <a:rPr lang="en-US" sz="2600" dirty="0" smtClean="0"/>
              <a:t> reviewing the project charter, requirements documents, and organizational process assets to create a scope statement</a:t>
            </a:r>
          </a:p>
        </p:txBody>
      </p:sp>
      <p:sp>
        <p:nvSpPr>
          <p:cNvPr id="12290" name="Rectangle 2"/>
          <p:cNvSpPr>
            <a:spLocks noGrp="1" noChangeArrowheads="1"/>
          </p:cNvSpPr>
          <p:nvPr>
            <p:ph type="title"/>
          </p:nvPr>
        </p:nvSpPr>
        <p:spPr>
          <a:xfrm>
            <a:off x="228600" y="381000"/>
            <a:ext cx="8534400" cy="1143000"/>
          </a:xfrm>
        </p:spPr>
        <p:txBody>
          <a:bodyPr>
            <a:normAutofit fontScale="90000"/>
          </a:bodyPr>
          <a:lstStyle/>
          <a:p>
            <a:r>
              <a:rPr lang="en-US" dirty="0" smtClean="0"/>
              <a:t>Project Scope Management Processes</a:t>
            </a:r>
            <a:endParaRPr lang="en-US" sz="5400" dirty="0" smtClean="0"/>
          </a:p>
        </p:txBody>
      </p:sp>
      <p:sp>
        <p:nvSpPr>
          <p:cNvPr id="1229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1180FD82-E557-4AEA-BC1F-775718A59924}"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sz="2600" b="1" dirty="0"/>
              <a:t>5.4.Creating the WBS:</a:t>
            </a:r>
            <a:r>
              <a:rPr lang="en-US" sz="2600" dirty="0"/>
              <a:t> subdividing the major project deliverables into smaller, more manageable components</a:t>
            </a:r>
          </a:p>
          <a:p>
            <a:pPr>
              <a:lnSpc>
                <a:spcPct val="120000"/>
              </a:lnSpc>
            </a:pPr>
            <a:r>
              <a:rPr lang="en-US" sz="2600" b="1" dirty="0"/>
              <a:t>5.5.Validating scope</a:t>
            </a:r>
            <a:r>
              <a:rPr lang="en-US" sz="2600" dirty="0"/>
              <a:t>: formalizing acceptance of the project deliverables</a:t>
            </a:r>
          </a:p>
          <a:p>
            <a:pPr>
              <a:lnSpc>
                <a:spcPct val="120000"/>
              </a:lnSpc>
            </a:pPr>
            <a:r>
              <a:rPr lang="en-US" sz="2600" b="1" dirty="0"/>
              <a:t>5.6.Controlling scope: </a:t>
            </a:r>
            <a:r>
              <a:rPr lang="en-US" sz="2600" dirty="0"/>
              <a:t>controlling changes to project scope throughout the life of the project</a:t>
            </a:r>
          </a:p>
        </p:txBody>
      </p:sp>
      <p:sp>
        <p:nvSpPr>
          <p:cNvPr id="3" name="Title 2"/>
          <p:cNvSpPr>
            <a:spLocks noGrp="1"/>
          </p:cNvSpPr>
          <p:nvPr>
            <p:ph type="title"/>
          </p:nvPr>
        </p:nvSpPr>
        <p:spPr>
          <a:xfrm>
            <a:off x="457200" y="274638"/>
            <a:ext cx="8610600" cy="1143000"/>
          </a:xfrm>
        </p:spPr>
        <p:txBody>
          <a:bodyPr>
            <a:normAutofit fontScale="90000"/>
          </a:bodyPr>
          <a:lstStyle/>
          <a:p>
            <a:r>
              <a:rPr lang="en-US" dirty="0"/>
              <a:t>Project Scope Management Processes</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6</a:t>
            </a:fld>
            <a:endParaRPr lang="en-US" dirty="0"/>
          </a:p>
        </p:txBody>
      </p:sp>
    </p:spTree>
    <p:extLst>
      <p:ext uri="{BB962C8B-B14F-4D97-AF65-F5344CB8AC3E}">
        <p14:creationId xmlns:p14="http://schemas.microsoft.com/office/powerpoint/2010/main" val="880525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14287"/>
            <a:ext cx="8229600" cy="1143000"/>
          </a:xfrm>
        </p:spPr>
        <p:txBody>
          <a:bodyPr>
            <a:normAutofit fontScale="90000"/>
          </a:bodyPr>
          <a:lstStyle/>
          <a:p>
            <a:r>
              <a:rPr lang="en-US" dirty="0" smtClean="0"/>
              <a:t>Figure 5-1. Project Scope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40AD864-FDC7-4ED6-B06B-A92A86C98EC5}" type="slidenum">
              <a:rPr lang="en-US" smtClean="0"/>
              <a:pPr>
                <a:defRPr/>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95400"/>
            <a:ext cx="8077200" cy="52833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sz="2600" dirty="0" smtClean="0"/>
              <a:t>The project team </a:t>
            </a:r>
            <a:r>
              <a:rPr lang="en-US" sz="2600" dirty="0"/>
              <a:t>uses expert judgment and meetings to develop two important outputs: the </a:t>
            </a:r>
            <a:r>
              <a:rPr lang="en-US" sz="2600" dirty="0" smtClean="0"/>
              <a:t>scope management </a:t>
            </a:r>
            <a:r>
              <a:rPr lang="en-US" sz="2600" dirty="0"/>
              <a:t>plan and the requirements management </a:t>
            </a:r>
            <a:r>
              <a:rPr lang="en-US" sz="2600" dirty="0" smtClean="0"/>
              <a:t>plan</a:t>
            </a:r>
            <a:endParaRPr lang="en-US" sz="2600" dirty="0"/>
          </a:p>
          <a:p>
            <a:pPr>
              <a:lnSpc>
                <a:spcPct val="120000"/>
              </a:lnSpc>
            </a:pPr>
            <a:r>
              <a:rPr lang="en-US" sz="2600" dirty="0"/>
              <a:t>The scope management plan is a subsidiary part of the project management plan</a:t>
            </a:r>
          </a:p>
        </p:txBody>
      </p:sp>
      <p:sp>
        <p:nvSpPr>
          <p:cNvPr id="3" name="Title 2"/>
          <p:cNvSpPr>
            <a:spLocks noGrp="1"/>
          </p:cNvSpPr>
          <p:nvPr>
            <p:ph type="title"/>
          </p:nvPr>
        </p:nvSpPr>
        <p:spPr/>
        <p:txBody>
          <a:bodyPr>
            <a:normAutofit fontScale="90000"/>
          </a:bodyPr>
          <a:lstStyle/>
          <a:p>
            <a:r>
              <a:rPr lang="en-US" dirty="0" smtClean="0"/>
              <a:t>5.1.Planning Scope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8</a:t>
            </a:fld>
            <a:endParaRPr lang="en-US" dirty="0"/>
          </a:p>
        </p:txBody>
      </p:sp>
    </p:spTree>
    <p:extLst>
      <p:ext uri="{BB962C8B-B14F-4D97-AF65-F5344CB8AC3E}">
        <p14:creationId xmlns:p14="http://schemas.microsoft.com/office/powerpoint/2010/main" val="1923445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to prepare a detailed project scope </a:t>
            </a:r>
            <a:r>
              <a:rPr lang="en-US" dirty="0" smtClean="0"/>
              <a:t>statement</a:t>
            </a:r>
          </a:p>
          <a:p>
            <a:r>
              <a:rPr lang="en-US" dirty="0"/>
              <a:t>How to create a </a:t>
            </a:r>
            <a:r>
              <a:rPr lang="en-US" dirty="0" smtClean="0"/>
              <a:t>WBS</a:t>
            </a:r>
          </a:p>
          <a:p>
            <a:r>
              <a:rPr lang="en-US" dirty="0"/>
              <a:t>How to maintain and approve the </a:t>
            </a:r>
            <a:r>
              <a:rPr lang="en-US" dirty="0" smtClean="0"/>
              <a:t>WBS</a:t>
            </a:r>
          </a:p>
          <a:p>
            <a:r>
              <a:rPr lang="en-US" dirty="0"/>
              <a:t>How to obtain formal acceptance of the completed project </a:t>
            </a:r>
            <a:r>
              <a:rPr lang="en-US" dirty="0" smtClean="0"/>
              <a:t>deliverables</a:t>
            </a:r>
          </a:p>
          <a:p>
            <a:r>
              <a:rPr lang="en-US" dirty="0"/>
              <a:t>How to control requests for changes to the project scope</a:t>
            </a:r>
          </a:p>
        </p:txBody>
      </p:sp>
      <p:sp>
        <p:nvSpPr>
          <p:cNvPr id="3" name="Title 2"/>
          <p:cNvSpPr>
            <a:spLocks noGrp="1"/>
          </p:cNvSpPr>
          <p:nvPr>
            <p:ph type="title"/>
          </p:nvPr>
        </p:nvSpPr>
        <p:spPr/>
        <p:txBody>
          <a:bodyPr>
            <a:normAutofit fontScale="90000"/>
          </a:bodyPr>
          <a:lstStyle/>
          <a:p>
            <a:r>
              <a:rPr lang="en-US" dirty="0" smtClean="0"/>
              <a:t>Scope Management Plan Contents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9</a:t>
            </a:fld>
            <a:endParaRPr lang="en-US" dirty="0"/>
          </a:p>
        </p:txBody>
      </p:sp>
    </p:spTree>
    <p:extLst>
      <p:ext uri="{BB962C8B-B14F-4D97-AF65-F5344CB8AC3E}">
        <p14:creationId xmlns:p14="http://schemas.microsoft.com/office/powerpoint/2010/main" val="294630343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6038</TotalTime>
  <Words>1626</Words>
  <Application>Microsoft Office PowerPoint</Application>
  <PresentationFormat>On-screen Show (4:3)</PresentationFormat>
  <Paragraphs>207</Paragraphs>
  <Slides>32</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5: Project Scope Management</vt:lpstr>
      <vt:lpstr>PowerPoint Presentation</vt:lpstr>
      <vt:lpstr>Learning Objectives</vt:lpstr>
      <vt:lpstr>What is Project Scope Management?</vt:lpstr>
      <vt:lpstr>Project Scope Management Processes</vt:lpstr>
      <vt:lpstr>Project Scope Management Processes</vt:lpstr>
      <vt:lpstr>Figure 5-1. Project Scope Management Summary</vt:lpstr>
      <vt:lpstr>5.1.Planning Scope Management</vt:lpstr>
      <vt:lpstr>Scope Management Plan Contents</vt:lpstr>
      <vt:lpstr>Requirements Management Plan</vt:lpstr>
      <vt:lpstr>5.2.Collecting Requirements</vt:lpstr>
      <vt:lpstr>Methods for Collecting Requirements</vt:lpstr>
      <vt:lpstr>Requirements Traceability Matrix</vt:lpstr>
      <vt:lpstr>5.3.Defining Scope</vt:lpstr>
      <vt:lpstr>5..4.Creating the Work Breakdown Structure (WBS)</vt:lpstr>
      <vt:lpstr>5.4.Creating the Work Breakdown Structure (WBS) (cont)</vt:lpstr>
      <vt:lpstr>PowerPoint Presentation</vt:lpstr>
      <vt:lpstr>Approaches to Developing WBSs</vt:lpstr>
      <vt:lpstr>Figure 5-3. Sample Intranet WBS Organized by Product </vt:lpstr>
      <vt:lpstr>Figure 5-4. Sample Intranet WBS Organized by Phase</vt:lpstr>
      <vt:lpstr>Figure 5-5. Intranet WBS and Gantt Chart in Microsoft Project</vt:lpstr>
      <vt:lpstr>Figure 5-6.  Intranet Gantt Chart Organized by Project Management Process Groups</vt:lpstr>
      <vt:lpstr>Figure 5-7. Sample Mind-Mapping Approach for Creating a WBS</vt:lpstr>
      <vt:lpstr>PowerPoint Presentation</vt:lpstr>
      <vt:lpstr>The WBS Dictionary and Scope Baseline</vt:lpstr>
      <vt:lpstr>5.5.Validating Scope</vt:lpstr>
      <vt:lpstr>5.6.Controlling Scope</vt:lpstr>
      <vt:lpstr>Suggestions for Reducing Incomplete and Changing Requirements</vt:lpstr>
      <vt:lpstr>Suggestions for Reducing Incomplete and Changing Requirements (cont’d)</vt:lpstr>
      <vt:lpstr>Using Software to Assist in Project Scope Management</vt:lpstr>
      <vt:lpstr>Chapter Summary</vt:lpstr>
      <vt:lpstr>PowerPoint Presentation</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Đặng Thị Thu Hà</cp:lastModifiedBy>
  <cp:revision>211</cp:revision>
  <dcterms:created xsi:type="dcterms:W3CDTF">2001-07-05T23:10:12Z</dcterms:created>
  <dcterms:modified xsi:type="dcterms:W3CDTF">2021-09-27T15:43:27Z</dcterms:modified>
</cp:coreProperties>
</file>