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71"/>
  </p:notesMasterIdLst>
  <p:handoutMasterIdLst>
    <p:handoutMasterId r:id="rId72"/>
  </p:handoutMasterIdLst>
  <p:sldIdLst>
    <p:sldId id="257" r:id="rId3"/>
    <p:sldId id="418" r:id="rId4"/>
    <p:sldId id="334" r:id="rId5"/>
    <p:sldId id="335" r:id="rId6"/>
    <p:sldId id="336" r:id="rId7"/>
    <p:sldId id="394" r:id="rId8"/>
    <p:sldId id="419" r:id="rId9"/>
    <p:sldId id="393" r:id="rId10"/>
    <p:sldId id="387" r:id="rId11"/>
    <p:sldId id="391" r:id="rId12"/>
    <p:sldId id="341" r:id="rId13"/>
    <p:sldId id="342" r:id="rId14"/>
    <p:sldId id="343" r:id="rId15"/>
    <p:sldId id="344" r:id="rId16"/>
    <p:sldId id="345" r:id="rId17"/>
    <p:sldId id="346" r:id="rId18"/>
    <p:sldId id="347" r:id="rId19"/>
    <p:sldId id="348" r:id="rId20"/>
    <p:sldId id="395" r:id="rId21"/>
    <p:sldId id="349" r:id="rId22"/>
    <p:sldId id="423" r:id="rId23"/>
    <p:sldId id="397" r:id="rId24"/>
    <p:sldId id="398" r:id="rId25"/>
    <p:sldId id="350" r:id="rId26"/>
    <p:sldId id="351" r:id="rId27"/>
    <p:sldId id="420" r:id="rId28"/>
    <p:sldId id="421" r:id="rId29"/>
    <p:sldId id="352" r:id="rId30"/>
    <p:sldId id="353" r:id="rId31"/>
    <p:sldId id="354" r:id="rId32"/>
    <p:sldId id="355" r:id="rId33"/>
    <p:sldId id="356" r:id="rId34"/>
    <p:sldId id="357" r:id="rId35"/>
    <p:sldId id="358" r:id="rId36"/>
    <p:sldId id="359" r:id="rId37"/>
    <p:sldId id="360" r:id="rId38"/>
    <p:sldId id="363" r:id="rId39"/>
    <p:sldId id="364" r:id="rId40"/>
    <p:sldId id="440" r:id="rId41"/>
    <p:sldId id="365" r:id="rId42"/>
    <p:sldId id="439" r:id="rId43"/>
    <p:sldId id="432" r:id="rId44"/>
    <p:sldId id="433" r:id="rId45"/>
    <p:sldId id="426" r:id="rId46"/>
    <p:sldId id="428" r:id="rId47"/>
    <p:sldId id="367" r:id="rId48"/>
    <p:sldId id="368" r:id="rId49"/>
    <p:sldId id="399" r:id="rId50"/>
    <p:sldId id="434" r:id="rId51"/>
    <p:sldId id="436" r:id="rId52"/>
    <p:sldId id="400" r:id="rId53"/>
    <p:sldId id="435" r:id="rId54"/>
    <p:sldId id="444" r:id="rId55"/>
    <p:sldId id="437" r:id="rId56"/>
    <p:sldId id="401" r:id="rId57"/>
    <p:sldId id="402" r:id="rId58"/>
    <p:sldId id="403" r:id="rId59"/>
    <p:sldId id="377" r:id="rId60"/>
    <p:sldId id="378" r:id="rId61"/>
    <p:sldId id="380" r:id="rId62"/>
    <p:sldId id="381" r:id="rId63"/>
    <p:sldId id="382" r:id="rId64"/>
    <p:sldId id="386" r:id="rId65"/>
    <p:sldId id="409" r:id="rId66"/>
    <p:sldId id="429" r:id="rId67"/>
    <p:sldId id="445" r:id="rId68"/>
    <p:sldId id="430" r:id="rId69"/>
    <p:sldId id="431" r:id="rId70"/>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3FF"/>
    <a:srgbClr val="FF0000"/>
    <a:srgbClr val="339933"/>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65" autoAdjust="0"/>
    <p:restoredTop sz="87526" autoAdjust="0"/>
  </p:normalViewPr>
  <p:slideViewPr>
    <p:cSldViewPr>
      <p:cViewPr varScale="1">
        <p:scale>
          <a:sx n="58" d="100"/>
          <a:sy n="58" d="100"/>
        </p:scale>
        <p:origin x="1038" y="1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7B4F1CC-2762-4A50-BFA6-AF4F471C3C68}" type="slidenum">
              <a:rPr lang="en-US"/>
              <a:pPr>
                <a:defRPr/>
              </a:pPr>
              <a:t>‹#›</a:t>
            </a:fld>
            <a:endParaRPr lang="en-US" dirty="0"/>
          </a:p>
        </p:txBody>
      </p:sp>
    </p:spTree>
    <p:extLst>
      <p:ext uri="{BB962C8B-B14F-4D97-AF65-F5344CB8AC3E}">
        <p14:creationId xmlns:p14="http://schemas.microsoft.com/office/powerpoint/2010/main" val="2665740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F3EBEAF-6895-428A-8971-6FD8257AC81C}" type="slidenum">
              <a:rPr lang="en-US"/>
              <a:pPr>
                <a:defRPr/>
              </a:pPr>
              <a:t>‹#›</a:t>
            </a:fld>
            <a:endParaRPr lang="en-US" dirty="0"/>
          </a:p>
        </p:txBody>
      </p:sp>
    </p:spTree>
    <p:extLst>
      <p:ext uri="{BB962C8B-B14F-4D97-AF65-F5344CB8AC3E}">
        <p14:creationId xmlns:p14="http://schemas.microsoft.com/office/powerpoint/2010/main" val="2781795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dirty="0" smtClean="0"/>
          </a:p>
        </p:txBody>
      </p:sp>
      <p:sp>
        <p:nvSpPr>
          <p:cNvPr id="65540" name="Slide Number Placeholder 3"/>
          <p:cNvSpPr>
            <a:spLocks noGrp="1"/>
          </p:cNvSpPr>
          <p:nvPr>
            <p:ph type="sldNum" sz="quarter" idx="5"/>
          </p:nvPr>
        </p:nvSpPr>
        <p:spPr>
          <a:noFill/>
        </p:spPr>
        <p:txBody>
          <a:bodyPr/>
          <a:lstStyle/>
          <a:p>
            <a:fld id="{DF486078-1A2C-484F-8A15-D073A54781C8}" type="slidenum">
              <a:rPr lang="en-US" smtClean="0"/>
              <a:pPr/>
              <a:t>1</a:t>
            </a:fld>
            <a:endParaRPr lang="en-US" dirty="0" smtClean="0"/>
          </a:p>
        </p:txBody>
      </p:sp>
    </p:spTree>
    <p:extLst>
      <p:ext uri="{BB962C8B-B14F-4D97-AF65-F5344CB8AC3E}">
        <p14:creationId xmlns:p14="http://schemas.microsoft.com/office/powerpoint/2010/main" val="2485427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Hai định dạng chính là phương pháp sơ đồ mũi tên và ưu tiên</a:t>
            </a:r>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16</a:t>
            </a:fld>
            <a:endParaRPr lang="en-US" dirty="0"/>
          </a:p>
        </p:txBody>
      </p:sp>
    </p:spTree>
    <p:extLst>
      <p:ext uri="{BB962C8B-B14F-4D97-AF65-F5344CB8AC3E}">
        <p14:creationId xmlns:p14="http://schemas.microsoft.com/office/powerpoint/2010/main" val="4197498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F4D64B7-11BE-4AAB-A1A2-20471B7113C1}" type="slidenum">
              <a:rPr lang="en-US" smtClean="0"/>
              <a:pPr/>
              <a:t>17</a:t>
            </a:fld>
            <a:endParaRPr lang="en-US" dirty="0" smtClean="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dirty="0" smtClean="0"/>
          </a:p>
        </p:txBody>
      </p:sp>
    </p:spTree>
    <p:extLst>
      <p:ext uri="{BB962C8B-B14F-4D97-AF65-F5344CB8AC3E}">
        <p14:creationId xmlns:p14="http://schemas.microsoft.com/office/powerpoint/2010/main" val="3047413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a:t>
            </a:r>
            <a:r>
              <a:rPr lang="vi-VN" sz="1200" b="0" i="0" kern="1200" dirty="0" smtClean="0">
                <a:solidFill>
                  <a:schemeClr val="tx1"/>
                </a:solidFill>
                <a:effectLst/>
                <a:latin typeface="Times New Roman" pitchFamily="18" charset="0"/>
                <a:ea typeface="+mn-ea"/>
                <a:cs typeface="+mn-cs"/>
              </a:rPr>
              <a:t>heo phương pháp AOA, mạng công việc là sự kết nối liên tục của các sự kiện và công việc. Xây dựng mạng công việc theo AOA có ưu điểm là xác định rõ ràng các sự kiện và công việc, được kỹ thuật PERT sử dụng. Tuy nhiên, phương pháp này thường khó vẽ, dẫn đến một số trường hợp mất khá nhiều thời gian để vẽ sơ đồ mạng công việc của dự án.</a:t>
            </a:r>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18</a:t>
            </a:fld>
            <a:endParaRPr lang="en-US" dirty="0"/>
          </a:p>
        </p:txBody>
      </p:sp>
    </p:spTree>
    <p:extLst>
      <p:ext uri="{BB962C8B-B14F-4D97-AF65-F5344CB8AC3E}">
        <p14:creationId xmlns:p14="http://schemas.microsoft.com/office/powerpoint/2010/main" val="3816003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Chiều</a:t>
            </a:r>
            <a:r>
              <a:rPr lang="en-US" baseline="0" dirty="0" smtClean="0"/>
              <a:t> </a:t>
            </a:r>
            <a:r>
              <a:rPr lang="en-US" dirty="0" err="1" smtClean="0"/>
              <a:t>thứ</a:t>
            </a:r>
            <a:r>
              <a:rPr lang="en-US" baseline="0" dirty="0" smtClean="0"/>
              <a:t> </a:t>
            </a:r>
            <a:r>
              <a:rPr lang="en-US" dirty="0" smtClean="0"/>
              <a:t>5 t7-9 x13.9</a:t>
            </a:r>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20</a:t>
            </a:fld>
            <a:endParaRPr lang="en-US" dirty="0"/>
          </a:p>
        </p:txBody>
      </p:sp>
    </p:spTree>
    <p:extLst>
      <p:ext uri="{BB962C8B-B14F-4D97-AF65-F5344CB8AC3E}">
        <p14:creationId xmlns:p14="http://schemas.microsoft.com/office/powerpoint/2010/main" val="3076980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25</a:t>
            </a:fld>
            <a:endParaRPr lang="en-US" dirty="0"/>
          </a:p>
        </p:txBody>
      </p:sp>
    </p:spTree>
    <p:extLst>
      <p:ext uri="{BB962C8B-B14F-4D97-AF65-F5344CB8AC3E}">
        <p14:creationId xmlns:p14="http://schemas.microsoft.com/office/powerpoint/2010/main" val="4219428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 activity </a:t>
            </a:r>
            <a:r>
              <a:rPr lang="en-US" i="1" dirty="0" smtClean="0"/>
              <a:t>plus</a:t>
            </a:r>
            <a:r>
              <a:rPr lang="en-US" dirty="0" smtClean="0"/>
              <a:t> elapsed time:</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trôi</a:t>
            </a:r>
            <a:endParaRPr lang="en-US" dirty="0" smtClean="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30</a:t>
            </a:fld>
            <a:endParaRPr lang="en-US" dirty="0"/>
          </a:p>
        </p:txBody>
      </p:sp>
    </p:spTree>
    <p:extLst>
      <p:ext uri="{BB962C8B-B14F-4D97-AF65-F5344CB8AC3E}">
        <p14:creationId xmlns:p14="http://schemas.microsoft.com/office/powerpoint/2010/main" val="1058313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smtClean="0"/>
              <a:t>Ultimate goal is to create a realistic project schedule that provides a basis for monitoring project progress for the time dimension of the project</a:t>
            </a:r>
          </a:p>
          <a:p>
            <a:pPr>
              <a:lnSpc>
                <a:spcPct val="90000"/>
              </a:lnSpc>
            </a:pPr>
            <a:r>
              <a:rPr lang="en-US" dirty="0" smtClean="0"/>
              <a:t>Important tools and techniques include Gantt charts, critical path analysis, and critical chain scheduling, and PERT analysis</a:t>
            </a:r>
          </a:p>
          <a:p>
            <a:pPr>
              <a:lnSpc>
                <a:spcPct val="90000"/>
              </a:lnSpc>
            </a:pPr>
            <a:r>
              <a:rPr lang="vi-VN" dirty="0" smtClean="0"/>
              <a:t>Mục tiêu cuối cùng là tạo ra một lịch trình dự án thực tế, cung cấp cơ sở để theo dõi tiến độ dự án đối với chiều thời gian của dự án</a:t>
            </a:r>
          </a:p>
          <a:p>
            <a:pPr>
              <a:lnSpc>
                <a:spcPct val="90000"/>
              </a:lnSpc>
            </a:pPr>
            <a:r>
              <a:rPr lang="vi-VN" dirty="0" smtClean="0"/>
              <a:t>Các công cụ và kỹ thuật quan trọng bao gồm biểu đồ Gantt, phân tích đường dẫn quan trọng, lập lịch chuỗi quan trọng và phân tích PERT</a:t>
            </a:r>
            <a:endParaRPr lang="en-US" dirty="0" smtClean="0"/>
          </a:p>
          <a:p>
            <a:pPr>
              <a:lnSpc>
                <a:spcPct val="90000"/>
              </a:lnSpc>
            </a:pPr>
            <a:endParaRPr lang="en-US" dirty="0" smtClean="0"/>
          </a:p>
          <a:p>
            <a:pPr>
              <a:lnSpc>
                <a:spcPct val="90000"/>
              </a:lnSpc>
            </a:pPr>
            <a:endParaRPr lang="en-US" dirty="0" smtClean="0"/>
          </a:p>
          <a:p>
            <a:r>
              <a:rPr lang="vi-VN" sz="1200" b="0" i="0" kern="1200" dirty="0" smtClean="0">
                <a:solidFill>
                  <a:schemeClr val="tx1"/>
                </a:solidFill>
                <a:effectLst/>
                <a:latin typeface="Times New Roman" pitchFamily="18" charset="0"/>
                <a:ea typeface="+mn-ea"/>
                <a:cs typeface="+mn-cs"/>
              </a:rPr>
              <a:t>CPM (Critical Path Method): là phương pháp xác định đường đi dài nhất trong network tính từ thời điểm khởi công đến thời điểm kết thúc dự án. Đường đi dài nhất (hay còn gọi là Đường găng) chính là tổng thời gian thực hiện dự án.</a:t>
            </a:r>
          </a:p>
          <a:p>
            <a:r>
              <a:rPr lang="vi-VN" sz="1200" b="0" i="0" kern="1200" dirty="0" smtClean="0">
                <a:solidFill>
                  <a:schemeClr val="tx1"/>
                </a:solidFill>
                <a:effectLst/>
                <a:latin typeface="Times New Roman" pitchFamily="18" charset="0"/>
                <a:ea typeface="+mn-ea"/>
                <a:cs typeface="+mn-cs"/>
              </a:rPr>
              <a:t>PERT (Project Evaluation and Review Technique): là phương pháp áp dụng kết hợp giữa lý thuyết xác suất thống kê (để ước tính thời lượng của công việc) với dạng sơ đồ mạng đường găng (CPM) sử dụng lý thuyết đồ thị.</a:t>
            </a:r>
          </a:p>
          <a:p>
            <a:r>
              <a:rPr lang="vi-VN" sz="1200" b="0" i="0" kern="1200" dirty="0" smtClean="0">
                <a:solidFill>
                  <a:schemeClr val="tx1"/>
                </a:solidFill>
                <a:effectLst/>
                <a:latin typeface="Times New Roman" pitchFamily="18" charset="0"/>
                <a:ea typeface="+mn-ea"/>
                <a:cs typeface="+mn-cs"/>
              </a:rPr>
              <a:t>ADM (Arrow Diagram Method): là phương pháp sơ đồ mạng CPM thể hiện activity bằng mũi tên. Loại này chỉ thể hiện được mối quan hệ FS (Finish to Start).</a:t>
            </a:r>
          </a:p>
          <a:p>
            <a:r>
              <a:rPr lang="vi-VN" sz="1200" b="0" i="0" kern="1200" dirty="0" smtClean="0">
                <a:solidFill>
                  <a:schemeClr val="tx1"/>
                </a:solidFill>
                <a:effectLst/>
                <a:latin typeface="Times New Roman" pitchFamily="18" charset="0"/>
                <a:ea typeface="+mn-ea"/>
                <a:cs typeface="+mn-cs"/>
              </a:rPr>
              <a:t>MPM (Metra Potential Method): là phương phá sơ đồ mạng CPM thể hiện activity bằng nút (node), quan hệ giữa các nút bằng mũi tên (do người Pháp phát triển độc lập với PERT vào năm 1958).</a:t>
            </a:r>
          </a:p>
          <a:p>
            <a:r>
              <a:rPr lang="vi-VN" sz="1200" b="0" i="0" kern="1200" dirty="0" smtClean="0">
                <a:solidFill>
                  <a:schemeClr val="tx1"/>
                </a:solidFill>
                <a:effectLst/>
                <a:latin typeface="Times New Roman" pitchFamily="18" charset="0"/>
                <a:ea typeface="+mn-ea"/>
                <a:cs typeface="+mn-cs"/>
              </a:rPr>
              <a:t>PDM (Precedence Diagram Method): là phương phá sơ đồ mạng CPM thể hiện activity bằng nút (node), quan hệ giữa các nút bằng mũi tên do Mỹ phát triển trên cơ sở cải tiến phương pháp CPM của Hoa Kỳ và MPM của Pháp. Phương pháp này chú trọng đến việc thể hiện tất cả các mối quan hệ trên thực tế giữa các activities mà phương pháp ADM không thể hiện được. </a:t>
            </a:r>
            <a:r>
              <a:rPr lang="vi-VN" sz="1200" b="0" i="1" kern="1200" dirty="0" smtClean="0">
                <a:solidFill>
                  <a:schemeClr val="tx1"/>
                </a:solidFill>
                <a:effectLst/>
                <a:latin typeface="Times New Roman" pitchFamily="18" charset="0"/>
                <a:ea typeface="+mn-ea"/>
                <a:cs typeface="+mn-cs"/>
              </a:rPr>
              <a:t>Phương pháp PDM là cơ sở thuật toán cho phần mềm Microsoft Project</a:t>
            </a:r>
            <a:r>
              <a:rPr lang="vi-VN" sz="1200" b="0" i="0" kern="1200" dirty="0" smtClean="0">
                <a:solidFill>
                  <a:schemeClr val="tx1"/>
                </a:solidFill>
                <a:effectLst/>
                <a:latin typeface="Times New Roman" pitchFamily="18" charset="0"/>
                <a:ea typeface="+mn-ea"/>
                <a:cs typeface="+mn-cs"/>
              </a:rPr>
              <a:t>.</a:t>
            </a:r>
          </a:p>
          <a:p>
            <a:r>
              <a:rPr lang="vi-VN" sz="1200" b="0" i="0" kern="1200" smtClean="0">
                <a:solidFill>
                  <a:schemeClr val="tx1"/>
                </a:solidFill>
                <a:effectLst/>
                <a:latin typeface="Times New Roman" pitchFamily="18" charset="0"/>
                <a:ea typeface="+mn-ea"/>
                <a:cs typeface="+mn-cs"/>
              </a:rPr>
              <a:t>CCM (Critial Chain Method): sơ đồ mạng chuỗi găng.</a:t>
            </a:r>
          </a:p>
          <a:p>
            <a:pPr>
              <a:lnSpc>
                <a:spcPct val="90000"/>
              </a:lnSpc>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32</a:t>
            </a:fld>
            <a:endParaRPr lang="en-US" dirty="0"/>
          </a:p>
        </p:txBody>
      </p:sp>
    </p:spTree>
    <p:extLst>
      <p:ext uri="{BB962C8B-B14F-4D97-AF65-F5344CB8AC3E}">
        <p14:creationId xmlns:p14="http://schemas.microsoft.com/office/powerpoint/2010/main" val="1122153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corresponding : </a:t>
            </a:r>
            <a:r>
              <a:rPr lang="en-US" dirty="0" err="1" smtClean="0"/>
              <a:t>tương</a:t>
            </a:r>
            <a:r>
              <a:rPr lang="en-US" baseline="0" dirty="0" smtClean="0"/>
              <a:t> </a:t>
            </a:r>
            <a:r>
              <a:rPr lang="en-US" baseline="0" dirty="0" err="1" smtClean="0"/>
              <a:t>ứng</a:t>
            </a:r>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33</a:t>
            </a:fld>
            <a:endParaRPr lang="en-US" dirty="0"/>
          </a:p>
        </p:txBody>
      </p:sp>
    </p:spTree>
    <p:extLst>
      <p:ext uri="{BB962C8B-B14F-4D97-AF65-F5344CB8AC3E}">
        <p14:creationId xmlns:p14="http://schemas.microsoft.com/office/powerpoint/2010/main" val="2972386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38</a:t>
            </a:fld>
            <a:endParaRPr lang="en-US" dirty="0"/>
          </a:p>
        </p:txBody>
      </p:sp>
    </p:spTree>
    <p:extLst>
      <p:ext uri="{BB962C8B-B14F-4D97-AF65-F5344CB8AC3E}">
        <p14:creationId xmlns:p14="http://schemas.microsoft.com/office/powerpoint/2010/main" val="2464054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1" i="0" kern="1200" dirty="0" smtClean="0">
                <a:solidFill>
                  <a:schemeClr val="tx1"/>
                </a:solidFill>
                <a:effectLst/>
                <a:latin typeface="Times New Roman" pitchFamily="18" charset="0"/>
                <a:ea typeface="+mn-ea"/>
                <a:cs typeface="+mn-cs"/>
              </a:rPr>
              <a:t>Thời gian dự trữ</a:t>
            </a:r>
            <a:r>
              <a:rPr lang="vi-VN" sz="1200" b="0" i="0" kern="1200" dirty="0" smtClean="0">
                <a:solidFill>
                  <a:schemeClr val="tx1"/>
                </a:solidFill>
                <a:effectLst/>
                <a:latin typeface="Times New Roman" pitchFamily="18" charset="0"/>
                <a:ea typeface="+mn-ea"/>
                <a:cs typeface="+mn-cs"/>
              </a:rPr>
              <a:t> của công việc là khoảng thời gian dư thừa (nếu có), ngoài thời </a:t>
            </a:r>
            <a:r>
              <a:rPr lang="en-US" sz="1200" b="0" i="0" kern="1200" dirty="0" err="1" smtClean="0">
                <a:solidFill>
                  <a:schemeClr val="tx1"/>
                </a:solidFill>
                <a:effectLst/>
                <a:latin typeface="Times New Roman" pitchFamily="18" charset="0"/>
                <a:ea typeface="+mn-ea"/>
                <a:cs typeface="+mn-cs"/>
              </a:rPr>
              <a:t>gian</a:t>
            </a:r>
            <a:r>
              <a:rPr lang="vi-VN" sz="1200" b="0" i="0" kern="1200" dirty="0" smtClean="0">
                <a:solidFill>
                  <a:schemeClr val="tx1"/>
                </a:solidFill>
                <a:effectLst/>
                <a:latin typeface="Times New Roman" pitchFamily="18" charset="0"/>
                <a:ea typeface="+mn-ea"/>
                <a:cs typeface="+mn-cs"/>
              </a:rPr>
              <a:t> thực hiện công việc (Duration), nằm giữa thời điểm bắt đầu sớm nhất có thể và thời điểm kết thúc muộn nhất có thể của mỗi công việc, mà cho phép công việc có thể trì hoãn thời điểm bắt đầu hay kéo dài thời </a:t>
            </a:r>
            <a:r>
              <a:rPr lang="en-US" sz="1200" b="0" i="0" kern="1200" dirty="0" err="1" smtClean="0">
                <a:solidFill>
                  <a:schemeClr val="tx1"/>
                </a:solidFill>
                <a:effectLst/>
                <a:latin typeface="Times New Roman" pitchFamily="18" charset="0"/>
                <a:ea typeface="+mn-ea"/>
                <a:cs typeface="+mn-cs"/>
              </a:rPr>
              <a:t>gian</a:t>
            </a:r>
            <a:r>
              <a:rPr lang="vi-VN" sz="1200" b="0" i="0" kern="1200" dirty="0" smtClean="0">
                <a:solidFill>
                  <a:schemeClr val="tx1"/>
                </a:solidFill>
                <a:effectLst/>
                <a:latin typeface="Times New Roman" pitchFamily="18" charset="0"/>
                <a:ea typeface="+mn-ea"/>
                <a:cs typeface="+mn-cs"/>
              </a:rPr>
              <a:t> thực hiện công việc. </a:t>
            </a:r>
            <a:endParaRPr lang="en-US" sz="1200" b="0" i="0" kern="1200" dirty="0" smtClean="0">
              <a:solidFill>
                <a:schemeClr val="tx1"/>
              </a:solidFill>
              <a:effectLst/>
              <a:latin typeface="Times New Roman" pitchFamily="18" charset="0"/>
              <a:ea typeface="+mn-ea"/>
              <a:cs typeface="+mn-cs"/>
            </a:endParaRPr>
          </a:p>
          <a:p>
            <a:pPr fontAlgn="base"/>
            <a:r>
              <a:rPr lang="vi-VN" sz="1200" b="0" i="0" kern="1200" dirty="0" smtClean="0">
                <a:solidFill>
                  <a:schemeClr val="tx1"/>
                </a:solidFill>
                <a:effectLst/>
                <a:latin typeface="Times New Roman" pitchFamily="18" charset="0"/>
                <a:ea typeface="+mn-ea"/>
                <a:cs typeface="+mn-cs"/>
              </a:rPr>
              <a:t>Dự trữ chính là khoảng thời gian để công việc có thể "trôi nổi" bên trong dự án. </a:t>
            </a:r>
          </a:p>
          <a:p>
            <a:pPr fontAlgn="base"/>
            <a:r>
              <a:rPr lang="vi-VN" dirty="0" smtClean="0"/>
              <a:t/>
            </a:r>
            <a:br>
              <a:rPr lang="vi-VN" dirty="0" smtClean="0"/>
            </a:br>
            <a:r>
              <a:rPr lang="vi-VN" sz="1200" b="0" i="0" kern="1200" dirty="0" smtClean="0">
                <a:solidFill>
                  <a:schemeClr val="tx1"/>
                </a:solidFill>
                <a:effectLst/>
                <a:latin typeface="Times New Roman" pitchFamily="18" charset="0"/>
                <a:ea typeface="+mn-ea"/>
                <a:cs typeface="+mn-cs"/>
              </a:rPr>
              <a:t>Thời gian dự trữ của công việc có 2 loại: Dự trữ riêng phần - </a:t>
            </a:r>
            <a:r>
              <a:rPr lang="vi-VN" sz="1200" b="1" i="0" kern="1200" dirty="0" smtClean="0">
                <a:solidFill>
                  <a:schemeClr val="tx1"/>
                </a:solidFill>
                <a:effectLst/>
                <a:latin typeface="Times New Roman" pitchFamily="18" charset="0"/>
                <a:ea typeface="+mn-ea"/>
                <a:cs typeface="+mn-cs"/>
              </a:rPr>
              <a:t>Free Slack</a:t>
            </a:r>
            <a:r>
              <a:rPr lang="vi-VN" sz="1200" b="0" i="0" kern="1200" dirty="0" smtClean="0">
                <a:solidFill>
                  <a:schemeClr val="tx1"/>
                </a:solidFill>
                <a:effectLst/>
                <a:latin typeface="Times New Roman" pitchFamily="18" charset="0"/>
                <a:ea typeface="+mn-ea"/>
                <a:cs typeface="+mn-cs"/>
              </a:rPr>
              <a:t> - và dự trữ toàn phần - </a:t>
            </a:r>
            <a:r>
              <a:rPr lang="vi-VN" sz="1200" b="1" i="0" kern="1200" dirty="0" smtClean="0">
                <a:solidFill>
                  <a:schemeClr val="tx1"/>
                </a:solidFill>
                <a:effectLst/>
                <a:latin typeface="Times New Roman" pitchFamily="18" charset="0"/>
                <a:ea typeface="+mn-ea"/>
                <a:cs typeface="+mn-cs"/>
              </a:rPr>
              <a:t>Total Slack</a:t>
            </a:r>
            <a:r>
              <a:rPr lang="vi-VN" sz="1200" b="0" i="0" kern="1200" dirty="0" smtClean="0">
                <a:solidFill>
                  <a:schemeClr val="tx1"/>
                </a:solidFill>
                <a:effectLst/>
                <a:latin typeface="Times New Roman" pitchFamily="18" charset="0"/>
                <a:ea typeface="+mn-ea"/>
                <a:cs typeface="+mn-cs"/>
              </a:rPr>
              <a:t>.</a:t>
            </a:r>
          </a:p>
          <a:p>
            <a:pPr fontAlgn="base"/>
            <a:r>
              <a:rPr lang="vi-VN" dirty="0" smtClean="0"/>
              <a:t/>
            </a:r>
            <a:br>
              <a:rPr lang="vi-VN" dirty="0" smtClean="0"/>
            </a:br>
            <a:r>
              <a:rPr lang="vi-VN" sz="1200" b="1" i="0" kern="1200" dirty="0" smtClean="0">
                <a:solidFill>
                  <a:schemeClr val="tx1"/>
                </a:solidFill>
                <a:effectLst/>
                <a:latin typeface="Times New Roman" pitchFamily="18" charset="0"/>
                <a:ea typeface="+mn-ea"/>
                <a:cs typeface="+mn-cs"/>
              </a:rPr>
              <a:t>Dự trữ riêng - Free Slack</a:t>
            </a:r>
            <a:r>
              <a:rPr lang="vi-VN" sz="1200" b="0" i="0" kern="1200" dirty="0" smtClean="0">
                <a:solidFill>
                  <a:schemeClr val="tx1"/>
                </a:solidFill>
                <a:effectLst/>
                <a:latin typeface="Times New Roman" pitchFamily="18" charset="0"/>
                <a:ea typeface="+mn-ea"/>
                <a:cs typeface="+mn-cs"/>
              </a:rPr>
              <a:t>: là thời gian một </a:t>
            </a:r>
            <a:r>
              <a:rPr lang="en-US" sz="1200" b="0" i="0" kern="1200" dirty="0" err="1" smtClean="0">
                <a:solidFill>
                  <a:schemeClr val="tx1"/>
                </a:solidFill>
                <a:effectLst/>
                <a:latin typeface="Times New Roman" pitchFamily="18" charset="0"/>
                <a:ea typeface="+mn-ea"/>
                <a:cs typeface="+mn-cs"/>
              </a:rPr>
              <a:t>công</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việc</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nào</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đó</a:t>
            </a:r>
            <a:r>
              <a:rPr lang="vi-VN" sz="1200" b="0" i="0" kern="1200" dirty="0" smtClean="0">
                <a:solidFill>
                  <a:schemeClr val="tx1"/>
                </a:solidFill>
                <a:effectLst/>
                <a:latin typeface="Times New Roman" pitchFamily="18" charset="0"/>
                <a:ea typeface="+mn-ea"/>
                <a:cs typeface="+mn-cs"/>
              </a:rPr>
              <a:t> có thể bị trì hoãn mà không làm trì hoãn việc bắt đầu sớm</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của</a:t>
            </a:r>
            <a:r>
              <a:rPr lang="en-US" sz="1200" b="0" i="0" kern="1200" baseline="0" dirty="0" smtClean="0">
                <a:solidFill>
                  <a:schemeClr val="tx1"/>
                </a:solidFill>
                <a:effectLst/>
                <a:latin typeface="Times New Roman" pitchFamily="18" charset="0"/>
                <a:ea typeface="+mn-ea"/>
                <a:cs typeface="+mn-cs"/>
              </a:rPr>
              <a:t> </a:t>
            </a:r>
            <a:r>
              <a:rPr lang="vi-VN" sz="1200" b="0" i="0" kern="1200" dirty="0" smtClean="0">
                <a:solidFill>
                  <a:schemeClr val="tx1"/>
                </a:solidFill>
                <a:effectLst/>
                <a:latin typeface="Times New Roman" pitchFamily="18" charset="0"/>
                <a:ea typeface="+mn-ea"/>
                <a:cs typeface="+mn-cs"/>
              </a:rPr>
              <a:t> bất kỳ </a:t>
            </a:r>
            <a:r>
              <a:rPr lang="en-US" sz="1200" b="0" i="0" kern="1200" dirty="0" err="1" smtClean="0">
                <a:solidFill>
                  <a:schemeClr val="tx1"/>
                </a:solidFill>
                <a:effectLst/>
                <a:latin typeface="Times New Roman" pitchFamily="18" charset="0"/>
                <a:ea typeface="+mn-ea"/>
                <a:cs typeface="+mn-cs"/>
              </a:rPr>
              <a:t>công</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việc</a:t>
            </a:r>
            <a:r>
              <a:rPr lang="en-US" sz="1200" b="0" i="0" kern="1200" baseline="0" dirty="0" smtClean="0">
                <a:solidFill>
                  <a:schemeClr val="tx1"/>
                </a:solidFill>
                <a:effectLst/>
                <a:latin typeface="Times New Roman" pitchFamily="18" charset="0"/>
                <a:ea typeface="+mn-ea"/>
                <a:cs typeface="+mn-cs"/>
              </a:rPr>
              <a:t> </a:t>
            </a:r>
            <a:r>
              <a:rPr lang="vi-VN" sz="1200" b="0" i="0" kern="1200" dirty="0" smtClean="0">
                <a:solidFill>
                  <a:schemeClr val="tx1"/>
                </a:solidFill>
                <a:effectLst/>
                <a:latin typeface="Times New Roman" pitchFamily="18" charset="0"/>
                <a:ea typeface="+mn-ea"/>
                <a:cs typeface="+mn-cs"/>
              </a:rPr>
              <a:t>nào ngay sau đó</a:t>
            </a:r>
          </a:p>
          <a:p>
            <a:endParaRPr lang="en-US" dirty="0" smtClean="0"/>
          </a:p>
          <a:p>
            <a:r>
              <a:rPr lang="vi-VN" sz="1200" b="1" i="0" kern="1200" dirty="0" smtClean="0">
                <a:solidFill>
                  <a:schemeClr val="tx1"/>
                </a:solidFill>
                <a:effectLst/>
                <a:latin typeface="Times New Roman" pitchFamily="18" charset="0"/>
                <a:ea typeface="+mn-ea"/>
                <a:cs typeface="+mn-cs"/>
              </a:rPr>
              <a:t>Dự trữ </a:t>
            </a:r>
            <a:r>
              <a:rPr lang="en-US" sz="1200" b="1" i="0" kern="1200" dirty="0" err="1" smtClean="0">
                <a:solidFill>
                  <a:schemeClr val="tx1"/>
                </a:solidFill>
                <a:effectLst/>
                <a:latin typeface="Times New Roman" pitchFamily="18" charset="0"/>
                <a:ea typeface="+mn-ea"/>
                <a:cs typeface="+mn-cs"/>
              </a:rPr>
              <a:t>chung</a:t>
            </a:r>
            <a:r>
              <a:rPr lang="vi-VN" sz="1200" b="1" i="0" kern="1200" dirty="0" smtClean="0">
                <a:solidFill>
                  <a:schemeClr val="tx1"/>
                </a:solidFill>
                <a:effectLst/>
                <a:latin typeface="Times New Roman" pitchFamily="18" charset="0"/>
                <a:ea typeface="+mn-ea"/>
                <a:cs typeface="+mn-cs"/>
              </a:rPr>
              <a:t> - </a:t>
            </a:r>
            <a:r>
              <a:rPr lang="en-US" sz="1200" b="1" i="0" kern="1200" dirty="0" smtClean="0">
                <a:solidFill>
                  <a:schemeClr val="tx1"/>
                </a:solidFill>
                <a:effectLst/>
                <a:latin typeface="Times New Roman" pitchFamily="18" charset="0"/>
                <a:ea typeface="+mn-ea"/>
                <a:cs typeface="+mn-cs"/>
              </a:rPr>
              <a:t>Total</a:t>
            </a:r>
            <a:r>
              <a:rPr lang="vi-VN" sz="1200" b="1" i="0" kern="1200" dirty="0" smtClean="0">
                <a:solidFill>
                  <a:schemeClr val="tx1"/>
                </a:solidFill>
                <a:effectLst/>
                <a:latin typeface="Times New Roman" pitchFamily="18" charset="0"/>
                <a:ea typeface="+mn-ea"/>
                <a:cs typeface="+mn-cs"/>
              </a:rPr>
              <a:t> Slack</a:t>
            </a:r>
            <a:r>
              <a:rPr lang="vi-VN" sz="1200" b="0" i="0" kern="1200" dirty="0" smtClean="0">
                <a:solidFill>
                  <a:schemeClr val="tx1"/>
                </a:solidFill>
                <a:effectLst/>
                <a:latin typeface="Times New Roman" pitchFamily="18" charset="0"/>
                <a:ea typeface="+mn-ea"/>
                <a:cs typeface="+mn-cs"/>
              </a:rPr>
              <a:t>: là thời gian mà</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một</a:t>
            </a:r>
            <a:r>
              <a:rPr lang="vi-VN" sz="1200" b="0" i="0" kern="1200" dirty="0" smtClean="0">
                <a:solidFill>
                  <a:schemeClr val="tx1"/>
                </a:solidFill>
                <a:effectLst/>
                <a:latin typeface="Times New Roman" pitchFamily="18" charset="0"/>
                <a:ea typeface="+mn-ea"/>
                <a:cs typeface="+mn-cs"/>
              </a:rPr>
              <a:t> công việc</a:t>
            </a:r>
            <a:r>
              <a:rPr lang="en-US" sz="1200" b="0" i="0" kern="120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nào</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đó</a:t>
            </a:r>
            <a:r>
              <a:rPr lang="vi-VN" sz="1200" b="0" i="0" kern="1200" smtClean="0">
                <a:solidFill>
                  <a:schemeClr val="tx1"/>
                </a:solidFill>
                <a:effectLst/>
                <a:latin typeface="Times New Roman" pitchFamily="18" charset="0"/>
                <a:ea typeface="+mn-ea"/>
                <a:cs typeface="+mn-cs"/>
              </a:rPr>
              <a:t> có thể </a:t>
            </a:r>
            <a:r>
              <a:rPr lang="en-US" sz="1200" b="0" i="0" kern="120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bị</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trì</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hoãn</a:t>
            </a:r>
            <a:r>
              <a:rPr lang="vi-VN"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từ</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lúc</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công</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việc</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đó</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bắt</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đầu</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sớm</a:t>
            </a:r>
            <a:r>
              <a:rPr lang="en-US" sz="1200" b="0" i="0" kern="1200" baseline="0" dirty="0" smtClean="0">
                <a:solidFill>
                  <a:schemeClr val="tx1"/>
                </a:solidFill>
                <a:effectLst/>
                <a:latin typeface="Times New Roman" pitchFamily="18" charset="0"/>
                <a:ea typeface="+mn-ea"/>
                <a:cs typeface="+mn-cs"/>
              </a:rPr>
              <a:t> </a:t>
            </a:r>
            <a:r>
              <a:rPr lang="vi-VN" sz="1200" b="0" i="0" kern="1200" dirty="0" smtClean="0">
                <a:solidFill>
                  <a:schemeClr val="tx1"/>
                </a:solidFill>
                <a:effectLst/>
                <a:latin typeface="Times New Roman" pitchFamily="18" charset="0"/>
                <a:ea typeface="+mn-ea"/>
                <a:cs typeface="+mn-cs"/>
              </a:rPr>
              <a:t>mà không làm</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trì</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hoãn</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đến</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ngày</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kết</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thúc</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của</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dự</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án</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theo</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kế</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hoạch</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đề</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ra</a:t>
            </a:r>
            <a:r>
              <a:rPr lang="vi-VN" sz="1200" b="0" i="0" kern="1200" dirty="0" smtClean="0">
                <a:solidFill>
                  <a:schemeClr val="tx1"/>
                </a:solidFill>
                <a:effectLst/>
                <a:latin typeface="Times New Roman" pitchFamily="18" charset="0"/>
                <a:ea typeface="+mn-ea"/>
                <a:cs typeface="+mn-cs"/>
              </a:rPr>
              <a:t>.</a:t>
            </a:r>
            <a:endParaRPr lang="en-US" dirty="0" smtClean="0"/>
          </a:p>
          <a:p>
            <a:endParaRPr lang="en-US" dirty="0" smtClean="0"/>
          </a:p>
          <a:p>
            <a:r>
              <a:rPr lang="en-US" dirty="0" smtClean="0"/>
              <a:t>Using Critical Path Analysis to Make Schedule Trade-offs</a:t>
            </a:r>
          </a:p>
          <a:p>
            <a:endParaRPr lang="en-US" dirty="0" smtClean="0"/>
          </a:p>
          <a:p>
            <a:r>
              <a:rPr lang="vi-VN" dirty="0" smtClean="0"/>
              <a:t>Sử dụng phân tích đường tới hạn để</a:t>
            </a:r>
            <a:r>
              <a:rPr lang="en-US" dirty="0" smtClean="0"/>
              <a:t> </a:t>
            </a:r>
            <a:r>
              <a:rPr lang="en-US" dirty="0" err="1" smtClean="0"/>
              <a:t>tạo</a:t>
            </a:r>
            <a:r>
              <a:rPr lang="vi-VN" dirty="0" smtClean="0"/>
              <a:t> </a:t>
            </a:r>
            <a:r>
              <a:rPr lang="en-US"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về</a:t>
            </a:r>
            <a:r>
              <a:rPr lang="en-US" baseline="0" dirty="0" smtClean="0"/>
              <a:t> </a:t>
            </a:r>
            <a:r>
              <a:rPr lang="en-US" baseline="0" dirty="0" err="1" smtClean="0"/>
              <a:t>lịch</a:t>
            </a:r>
            <a:r>
              <a:rPr lang="en-US" baseline="0" dirty="0" smtClean="0"/>
              <a:t> </a:t>
            </a:r>
            <a:r>
              <a:rPr lang="en-US" baseline="0" dirty="0" err="1" smtClean="0"/>
              <a:t>trình</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46</a:t>
            </a:fld>
            <a:endParaRPr lang="en-US" dirty="0"/>
          </a:p>
        </p:txBody>
      </p:sp>
    </p:spTree>
    <p:extLst>
      <p:ext uri="{BB962C8B-B14F-4D97-AF65-F5344CB8AC3E}">
        <p14:creationId xmlns:p14="http://schemas.microsoft.com/office/powerpoint/2010/main" val="80459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Assist: </a:t>
            </a:r>
            <a:r>
              <a:rPr lang="en-US" sz="1200" dirty="0" err="1" smtClean="0"/>
              <a:t>hỗ</a:t>
            </a:r>
            <a:r>
              <a:rPr lang="en-US" sz="1200" baseline="0" dirty="0" smtClean="0"/>
              <a:t> </a:t>
            </a:r>
            <a:r>
              <a:rPr lang="en-US" sz="1200" baseline="0" dirty="0" err="1" smtClean="0"/>
              <a:t>trợ</a:t>
            </a:r>
            <a:endParaRPr lang="en-US" sz="120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planning schedule management:</a:t>
            </a:r>
            <a:r>
              <a:rPr lang="en-US" sz="1200" baseline="0" dirty="0" smtClean="0"/>
              <a:t> </a:t>
            </a:r>
            <a:r>
              <a:rPr lang="en-US" sz="1200" baseline="0" dirty="0" err="1" smtClean="0"/>
              <a:t>lập</a:t>
            </a:r>
            <a:r>
              <a:rPr lang="en-US" sz="1200" baseline="0" dirty="0" smtClean="0"/>
              <a:t> </a:t>
            </a:r>
            <a:r>
              <a:rPr lang="en-US" sz="1200" baseline="0" dirty="0" err="1" smtClean="0"/>
              <a:t>kế</a:t>
            </a:r>
            <a:r>
              <a:rPr lang="en-US" sz="1200" baseline="0" dirty="0" smtClean="0"/>
              <a:t> </a:t>
            </a:r>
            <a:r>
              <a:rPr lang="en-US" sz="1200" baseline="0" dirty="0" err="1" smtClean="0"/>
              <a:t>hoạch</a:t>
            </a:r>
            <a:r>
              <a:rPr lang="en-US" sz="1200" baseline="0" dirty="0" smtClean="0"/>
              <a:t> </a:t>
            </a:r>
            <a:r>
              <a:rPr lang="en-US" sz="1200" baseline="0" dirty="0" err="1" smtClean="0"/>
              <a:t>quản</a:t>
            </a:r>
            <a:r>
              <a:rPr lang="en-US" sz="1200" baseline="0" dirty="0" smtClean="0"/>
              <a:t> </a:t>
            </a:r>
            <a:r>
              <a:rPr lang="en-US" sz="1200" baseline="0" dirty="0" err="1" smtClean="0"/>
              <a:t>lý</a:t>
            </a:r>
            <a:endParaRPr lang="en-US" sz="1200" dirty="0" smtClean="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a:t>
            </a:fld>
            <a:endParaRPr lang="en-US" dirty="0"/>
          </a:p>
        </p:txBody>
      </p:sp>
    </p:spTree>
    <p:extLst>
      <p:ext uri="{BB962C8B-B14F-4D97-AF65-F5344CB8AC3E}">
        <p14:creationId xmlns:p14="http://schemas.microsoft.com/office/powerpoint/2010/main" val="88843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49</a:t>
            </a:fld>
            <a:endParaRPr lang="en-US" dirty="0"/>
          </a:p>
        </p:txBody>
      </p:sp>
    </p:spTree>
    <p:extLst>
      <p:ext uri="{BB962C8B-B14F-4D97-AF65-F5344CB8AC3E}">
        <p14:creationId xmlns:p14="http://schemas.microsoft.com/office/powerpoint/2010/main" val="484680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Kiểm tra thực tế khi lập lịch trình</a:t>
            </a:r>
            <a:endParaRPr lang="en-US" dirty="0" smtClean="0"/>
          </a:p>
          <a:p>
            <a:r>
              <a:rPr lang="vi-VN" dirty="0" smtClean="0"/>
              <a:t>Trước tiên, hãy xem lại tiến độ dự thảo hoặc ngày hoàn thành dự kiến trong điều lệ dự án</a:t>
            </a:r>
            <a:endParaRPr lang="en-US" dirty="0" smtClean="0"/>
          </a:p>
          <a:p>
            <a:r>
              <a:rPr lang="vi-VN" dirty="0" smtClean="0"/>
              <a:t>Chuẩn bị một lịch trình chi tiết hơn với nhóm dự án</a:t>
            </a:r>
            <a:endParaRPr lang="en-US" dirty="0" smtClean="0"/>
          </a:p>
          <a:p>
            <a:r>
              <a:rPr lang="vi-VN" dirty="0" smtClean="0"/>
              <a:t>Đảm bảo lịch trình thực tế và được tuân thủ</a:t>
            </a:r>
            <a:endParaRPr lang="en-US" dirty="0" smtClean="0"/>
          </a:p>
          <a:p>
            <a:r>
              <a:rPr lang="vi-VN" dirty="0" smtClean="0"/>
              <a:t>Thông báo trước cho quản lý cao nhất nếu có vấn đề về lịch trình</a:t>
            </a:r>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61</a:t>
            </a:fld>
            <a:endParaRPr lang="en-US" dirty="0"/>
          </a:p>
        </p:txBody>
      </p:sp>
    </p:spTree>
    <p:extLst>
      <p:ext uri="{BB962C8B-B14F-4D97-AF65-F5344CB8AC3E}">
        <p14:creationId xmlns:p14="http://schemas.microsoft.com/office/powerpoint/2010/main" val="1330226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Trao</a:t>
            </a:r>
            <a:r>
              <a:rPr lang="en-US" dirty="0" smtClean="0"/>
              <a:t> </a:t>
            </a:r>
            <a:r>
              <a:rPr lang="en-US" dirty="0" err="1" smtClean="0"/>
              <a:t>quyền</a:t>
            </a:r>
            <a:endParaRPr lang="en-US" dirty="0" smtClean="0"/>
          </a:p>
          <a:p>
            <a:r>
              <a:rPr lang="en-US" dirty="0" err="1" smtClean="0"/>
              <a:t>khuyến</a:t>
            </a:r>
            <a:r>
              <a:rPr lang="en-US" dirty="0" smtClean="0"/>
              <a:t> </a:t>
            </a:r>
            <a:r>
              <a:rPr lang="en-US" dirty="0" err="1" smtClean="0"/>
              <a:t>khích</a:t>
            </a:r>
            <a:endParaRPr lang="en-US" dirty="0" smtClean="0"/>
          </a:p>
          <a:p>
            <a:r>
              <a:rPr lang="en-US" dirty="0" err="1" smtClean="0"/>
              <a:t>kỷ</a:t>
            </a:r>
            <a:r>
              <a:rPr lang="en-US" dirty="0" smtClean="0"/>
              <a:t> </a:t>
            </a:r>
            <a:r>
              <a:rPr lang="en-US" dirty="0" err="1" smtClean="0"/>
              <a:t>luật</a:t>
            </a:r>
            <a:endParaRPr lang="en-US" dirty="0" smtClean="0"/>
          </a:p>
          <a:p>
            <a:r>
              <a:rPr lang="en-US" dirty="0" err="1" smtClean="0"/>
              <a:t>đàm</a:t>
            </a:r>
            <a:r>
              <a:rPr lang="en-US" dirty="0" smtClean="0"/>
              <a:t> </a:t>
            </a:r>
            <a:r>
              <a:rPr lang="en-US" dirty="0" err="1" smtClean="0"/>
              <a:t>phán</a:t>
            </a:r>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62</a:t>
            </a:fld>
            <a:endParaRPr lang="en-US" dirty="0"/>
          </a:p>
        </p:txBody>
      </p:sp>
    </p:spTree>
    <p:extLst>
      <p:ext uri="{BB962C8B-B14F-4D97-AF65-F5344CB8AC3E}">
        <p14:creationId xmlns:p14="http://schemas.microsoft.com/office/powerpoint/2010/main" val="2432779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64</a:t>
            </a:fld>
            <a:endParaRPr lang="en-US" dirty="0"/>
          </a:p>
        </p:txBody>
      </p:sp>
    </p:spTree>
    <p:extLst>
      <p:ext uri="{BB962C8B-B14F-4D97-AF65-F5344CB8AC3E}">
        <p14:creationId xmlns:p14="http://schemas.microsoft.com/office/powerpoint/2010/main" val="293274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tracking : </a:t>
            </a:r>
            <a:r>
              <a:rPr lang="en-US" dirty="0" err="1" smtClean="0"/>
              <a:t>theo</a:t>
            </a:r>
            <a:r>
              <a:rPr lang="en-US" dirty="0" smtClean="0"/>
              <a:t> </a:t>
            </a:r>
            <a:r>
              <a:rPr lang="en-US" dirty="0" err="1" smtClean="0"/>
              <a:t>dõi</a:t>
            </a:r>
            <a:r>
              <a:rPr lang="en-US" baseline="0" dirty="0" smtClean="0"/>
              <a:t> </a:t>
            </a:r>
          </a:p>
          <a:p>
            <a:r>
              <a:rPr lang="en-US" dirty="0" smtClean="0"/>
              <a:t>discipline : </a:t>
            </a:r>
            <a:r>
              <a:rPr lang="en-US" dirty="0" err="1" smtClean="0"/>
              <a:t>quy</a:t>
            </a:r>
            <a:r>
              <a:rPr lang="en-US" dirty="0" smtClean="0"/>
              <a:t> </a:t>
            </a:r>
            <a:r>
              <a:rPr lang="en-US" dirty="0" err="1" smtClean="0"/>
              <a:t>định</a:t>
            </a:r>
            <a:endParaRPr lang="en-US" baseline="0" dirty="0" smtClean="0"/>
          </a:p>
          <a:p>
            <a:r>
              <a:rPr lang="en-US" dirty="0" smtClean="0"/>
              <a:t>schedule development: </a:t>
            </a:r>
            <a:r>
              <a:rPr lang="en-US" dirty="0" err="1" smtClean="0"/>
              <a:t>phát</a:t>
            </a:r>
            <a:r>
              <a:rPr lang="en-US" baseline="0" dirty="0" smtClean="0"/>
              <a:t> </a:t>
            </a:r>
            <a:r>
              <a:rPr lang="en-US" baseline="0" dirty="0" err="1" smtClean="0"/>
              <a:t>triển</a:t>
            </a:r>
            <a:r>
              <a:rPr lang="en-US" baseline="0" dirty="0" smtClean="0"/>
              <a:t> </a:t>
            </a:r>
            <a:r>
              <a:rPr lang="en-US" baseline="0" dirty="0" err="1" smtClean="0"/>
              <a:t>lịch</a:t>
            </a:r>
            <a:r>
              <a:rPr lang="en-US" baseline="0" dirty="0" smtClean="0"/>
              <a:t> </a:t>
            </a:r>
            <a:r>
              <a:rPr lang="en-US" baseline="0" dirty="0" err="1" smtClean="0"/>
              <a:t>biểu</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4</a:t>
            </a:fld>
            <a:endParaRPr lang="en-US" dirty="0"/>
          </a:p>
        </p:txBody>
      </p:sp>
    </p:spTree>
    <p:extLst>
      <p:ext uri="{BB962C8B-B14F-4D97-AF65-F5344CB8AC3E}">
        <p14:creationId xmlns:p14="http://schemas.microsoft.com/office/powerpoint/2010/main" val="401207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8</a:t>
            </a:fld>
            <a:endParaRPr lang="en-US" dirty="0"/>
          </a:p>
        </p:txBody>
      </p:sp>
    </p:spTree>
    <p:extLst>
      <p:ext uri="{BB962C8B-B14F-4D97-AF65-F5344CB8AC3E}">
        <p14:creationId xmlns:p14="http://schemas.microsoft.com/office/powerpoint/2010/main" val="337112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Thresholds: tới</a:t>
            </a:r>
            <a:r>
              <a:rPr lang="en-US" baseline="0" smtClean="0"/>
              <a:t> hạn</a:t>
            </a:r>
          </a:p>
          <a:p>
            <a:endParaRPr lang="en-US"/>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10</a:t>
            </a:fld>
            <a:endParaRPr lang="en-US" dirty="0"/>
          </a:p>
        </p:txBody>
      </p:sp>
    </p:spTree>
    <p:extLst>
      <p:ext uri="{BB962C8B-B14F-4D97-AF65-F5344CB8AC3E}">
        <p14:creationId xmlns:p14="http://schemas.microsoft.com/office/powerpoint/2010/main" val="3764587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11</a:t>
            </a:fld>
            <a:endParaRPr lang="en-US" dirty="0"/>
          </a:p>
        </p:txBody>
      </p:sp>
    </p:spTree>
    <p:extLst>
      <p:ext uri="{BB962C8B-B14F-4D97-AF65-F5344CB8AC3E}">
        <p14:creationId xmlns:p14="http://schemas.microsoft.com/office/powerpoint/2010/main" val="237719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tabulation : </a:t>
            </a:r>
            <a:r>
              <a:rPr lang="en-US" baseline="0" dirty="0" smtClean="0"/>
              <a:t> </a:t>
            </a:r>
            <a:r>
              <a:rPr lang="en-US" baseline="0" dirty="0" err="1" smtClean="0"/>
              <a:t>bảng</a:t>
            </a:r>
            <a:r>
              <a:rPr lang="en-US" baseline="0" dirty="0" smtClean="0"/>
              <a:t> </a:t>
            </a:r>
            <a:r>
              <a:rPr lang="en-US" baseline="0" dirty="0" err="1" smtClean="0"/>
              <a:t>biểu</a:t>
            </a:r>
            <a:r>
              <a:rPr lang="en-US" baseline="0" dirty="0" smtClean="0"/>
              <a:t>,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predecessors, successors, logical relationships, leads and lags, resource requirements, constraints, imposed dates, and assumptions related to the activity</a:t>
            </a:r>
          </a:p>
          <a:p>
            <a:endParaRPr lang="en-US" dirty="0" smtClean="0"/>
          </a:p>
          <a:p>
            <a:r>
              <a:rPr lang="en-US" dirty="0" err="1" smtClean="0"/>
              <a:t>Công</a:t>
            </a:r>
            <a:r>
              <a:rPr lang="en-US" baseline="0" dirty="0" smtClean="0"/>
              <a:t> </a:t>
            </a:r>
            <a:r>
              <a:rPr lang="en-US" baseline="0" dirty="0" err="1" smtClean="0"/>
              <a:t>việc</a:t>
            </a:r>
            <a:r>
              <a:rPr lang="vi-VN" dirty="0" smtClean="0"/>
              <a:t> trước, </a:t>
            </a:r>
            <a:r>
              <a:rPr lang="en-US" dirty="0" err="1" smtClean="0"/>
              <a:t>công</a:t>
            </a:r>
            <a:r>
              <a:rPr lang="en-US" baseline="0" dirty="0" smtClean="0"/>
              <a:t> </a:t>
            </a:r>
            <a:r>
              <a:rPr lang="en-US" baseline="0" dirty="0" err="1" smtClean="0"/>
              <a:t>việc</a:t>
            </a:r>
            <a:r>
              <a:rPr lang="vi-VN" dirty="0" smtClean="0"/>
              <a:t> </a:t>
            </a:r>
            <a:r>
              <a:rPr lang="en-US" dirty="0" err="1" smtClean="0"/>
              <a:t>sau</a:t>
            </a:r>
            <a:r>
              <a:rPr lang="vi-VN" dirty="0" smtClean="0"/>
              <a:t>, mối quan hệ logic, khách hàng tiềm năng và độ trễ, yêu cầu tài nguyên, ràng buộc, ngày</a:t>
            </a:r>
            <a:r>
              <a:rPr lang="en-US" baseline="0" dirty="0" smtClean="0"/>
              <a:t> </a:t>
            </a:r>
            <a:r>
              <a:rPr lang="en-US" baseline="0" dirty="0" err="1" smtClean="0"/>
              <a:t>bắt</a:t>
            </a:r>
            <a:r>
              <a:rPr lang="en-US" baseline="0" dirty="0" smtClean="0"/>
              <a:t> </a:t>
            </a:r>
            <a:r>
              <a:rPr lang="en-US" baseline="0" dirty="0" err="1" smtClean="0"/>
              <a:t>buộc</a:t>
            </a:r>
            <a:r>
              <a:rPr lang="vi-VN" dirty="0" smtClean="0"/>
              <a:t> và các giả định liên quan đến hoạt động</a:t>
            </a:r>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12</a:t>
            </a:fld>
            <a:endParaRPr lang="en-US" dirty="0"/>
          </a:p>
        </p:txBody>
      </p:sp>
    </p:spTree>
    <p:extLst>
      <p:ext uri="{BB962C8B-B14F-4D97-AF65-F5344CB8AC3E}">
        <p14:creationId xmlns:p14="http://schemas.microsoft.com/office/powerpoint/2010/main" val="92736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significant event:</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có</a:t>
            </a:r>
            <a:r>
              <a:rPr lang="en-US" baseline="0" dirty="0" smtClean="0"/>
              <a:t> ý </a:t>
            </a:r>
            <a:r>
              <a:rPr lang="en-US" baseline="0" dirty="0" err="1" smtClean="0"/>
              <a:t>nghĩa</a:t>
            </a:r>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13</a:t>
            </a:fld>
            <a:endParaRPr lang="en-US" dirty="0"/>
          </a:p>
        </p:txBody>
      </p:sp>
    </p:spTree>
    <p:extLst>
      <p:ext uri="{BB962C8B-B14F-4D97-AF65-F5344CB8AC3E}">
        <p14:creationId xmlns:p14="http://schemas.microsoft.com/office/powerpoint/2010/main" val="3297221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Sự phụ thuộc bắt buộc: vốn có trong bản chất của công việc đang được thực hiện trong một dự án, đôi khi được gọi là logic cứng</a:t>
            </a:r>
          </a:p>
          <a:p>
            <a:r>
              <a:rPr lang="vi-VN" dirty="0" smtClean="0"/>
              <a:t>Sự phụ thuộc tùy ý: được xác định bởi nhóm dự án., Đôi khi được gọi là logic mềm và nên được sử dụng cẩn thận vì chúng có thể giới hạn các tùy chọn lập lịch sau này</a:t>
            </a:r>
          </a:p>
          <a:p>
            <a:r>
              <a:rPr lang="vi-VN" dirty="0" smtClean="0"/>
              <a:t>Phụ thuộc bên ngoài: liên quan đến mối quan hệ giữa các hoạt động của dự án và phi dự án</a:t>
            </a:r>
            <a:endParaRPr lang="en-US" dirty="0"/>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15</a:t>
            </a:fld>
            <a:endParaRPr lang="en-US" dirty="0"/>
          </a:p>
        </p:txBody>
      </p:sp>
    </p:spTree>
    <p:extLst>
      <p:ext uri="{BB962C8B-B14F-4D97-AF65-F5344CB8AC3E}">
        <p14:creationId xmlns:p14="http://schemas.microsoft.com/office/powerpoint/2010/main" val="354372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DFEA177-C202-48BA-AF4D-2645A8CF6F9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89822F-469C-4E72-8161-9668E37E21A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9F2EC78-DC8E-458A-B3A2-8620E36F414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129213C3-25F8-4CC4-AF1E-FFB11A2B0C9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lvl1pPr>
              <a:defRPr sz="2600"/>
            </a:lvl1pPr>
            <a:lvl2pPr>
              <a:defRPr sz="2600"/>
            </a:lvl2pPr>
            <a:lvl3pPr>
              <a:defRPr sz="2600"/>
            </a:lvl3pPr>
            <a:lvl4pPr>
              <a:defRPr sz="2600"/>
            </a:lvl4pPr>
            <a:lvl5pPr>
              <a:defRPr sz="2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C5EDC1C-DD06-4243-A0F6-5A02A43274AD}" type="slidenum">
              <a:rPr lang="en-US" smtClean="0"/>
              <a:pPr>
                <a:defRPr/>
              </a:pPr>
              <a:t>‹#›</a:t>
            </a:fld>
            <a:endParaRPr lang="en-US" dirty="0"/>
          </a:p>
        </p:txBody>
      </p:sp>
      <p:sp>
        <p:nvSpPr>
          <p:cNvPr id="9" name="Footer Placeholder 6"/>
          <p:cNvSpPr txBox="1">
            <a:spLocks/>
          </p:cNvSpPr>
          <p:nvPr userDrawn="1"/>
        </p:nvSpPr>
        <p:spPr bwMode="auto">
          <a:xfrm>
            <a:off x="0" y="6492875"/>
            <a:ext cx="2590800" cy="365125"/>
          </a:xfrm>
          <a:prstGeom prst="rect">
            <a:avLst/>
          </a:prstGeom>
          <a:noFill/>
          <a:ln>
            <a:miter lim="800000"/>
            <a:headEnd/>
            <a:tailEnd/>
          </a:ln>
        </p:spPr>
        <p:txBody>
          <a:bodyPr vert="horz" anchor="b"/>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mn-cs"/>
              </a:rPr>
              <a:t>Information Technology Project Management, Seventh Edition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65C8C67B-79E0-4B03-B548-F16276F862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97BB675E-CD20-4C54-8399-39A650F866BA}"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D4748EE6-6B0B-4557-BE05-F1325954573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F8CC0BE-5FF1-4C81-A1E4-B20E45CD56E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66D02AE8-0F98-4760-A7D3-E3FB9149980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B105FC69-1F0D-4295-BEAF-FB708C736AC1}"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C9C870F-4AB0-48EA-9ACA-4E0C1250B96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601E5F35-7DC0-482B-828C-42B387541D4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8A6C5CD-ACCB-4EFC-BFDB-1031EBD9A9AB}"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7A9624F-B5B9-4CA5-BE26-992B54613FF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B66BDA-B7BA-440B-BF34-F6DF8DFF61F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A491FBB-05A9-4CEA-9627-761E2FCF9D8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EC25135-0D65-4FDE-A603-3A297B6B403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86EC8A9-E05A-438D-BA48-FA908318F65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63C376F-9D73-4343-8401-E824D78AA17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7DFFDD6-B46B-48EF-A55E-B5A0FBF6044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91D75B6-C890-4F77-8E54-C3ED368CAA6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C880B4BE-BFE4-4577-A30B-8926328F733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880B4BE-BFE4-4577-A30B-8926328F733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lnSpc>
          <a:spcPct val="120000"/>
        </a:lnSpc>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lnSpc>
          <a:spcPct val="120000"/>
        </a:lnSpc>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lnSpc>
          <a:spcPct val="120000"/>
        </a:lnSpc>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lnSpc>
          <a:spcPct val="120000"/>
        </a:lnSpc>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lnSpc>
          <a:spcPct val="120000"/>
        </a:lnSpc>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447800"/>
            <a:ext cx="80772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6:</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Time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5486400"/>
            <a:ext cx="3497561" cy="1446550"/>
          </a:xfrm>
          <a:prstGeom prst="rect">
            <a:avLst/>
          </a:prstGeom>
          <a:noFill/>
        </p:spPr>
        <p:txBody>
          <a:bodyPr wrap="none" rtlCol="0">
            <a:spAutoFit/>
          </a:bodyPr>
          <a:lstStyle/>
          <a:p>
            <a:r>
              <a:rPr lang="en-US" dirty="0"/>
              <a:t>ĐẶNG  THỊ THU HÀ – SE </a:t>
            </a:r>
            <a:endParaRPr lang="en-US" dirty="0" smtClean="0"/>
          </a:p>
          <a:p>
            <a:r>
              <a:rPr lang="en-US" dirty="0" smtClean="0"/>
              <a:t>dtthuha79@gmail.com </a:t>
            </a:r>
            <a:endParaRPr lang="en-US" dirty="0"/>
          </a:p>
          <a:p>
            <a:r>
              <a:rPr lang="en-US" dirty="0"/>
              <a:t>https://lms.iuh.edu.vn </a:t>
            </a:r>
          </a:p>
          <a:p>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60" y="1219199"/>
            <a:ext cx="8610640" cy="5273675"/>
          </a:xfrm>
        </p:spPr>
        <p:txBody>
          <a:bodyPr/>
          <a:lstStyle/>
          <a:p>
            <a:r>
              <a:rPr lang="en-US" dirty="0" smtClean="0"/>
              <a:t>The </a:t>
            </a:r>
            <a:r>
              <a:rPr lang="en-US" dirty="0"/>
              <a:t>project team uses expert judgment, analytical techniques, and </a:t>
            </a:r>
            <a:r>
              <a:rPr lang="en-US" dirty="0" smtClean="0"/>
              <a:t>meetings to </a:t>
            </a:r>
            <a:r>
              <a:rPr lang="en-US" dirty="0"/>
              <a:t>develop the schedule management </a:t>
            </a:r>
            <a:r>
              <a:rPr lang="en-US" dirty="0" smtClean="0"/>
              <a:t>plan</a:t>
            </a:r>
          </a:p>
          <a:p>
            <a:r>
              <a:rPr lang="en-US" dirty="0" smtClean="0"/>
              <a:t>A schedule management plan includes:</a:t>
            </a:r>
          </a:p>
          <a:p>
            <a:pPr lvl="1"/>
            <a:r>
              <a:rPr lang="en-US" dirty="0" smtClean="0"/>
              <a:t>Project schedule model development</a:t>
            </a:r>
          </a:p>
          <a:p>
            <a:pPr lvl="1"/>
            <a:r>
              <a:rPr lang="en-US" dirty="0" smtClean="0"/>
              <a:t>The scheduling methodology</a:t>
            </a:r>
          </a:p>
          <a:p>
            <a:pPr lvl="1"/>
            <a:r>
              <a:rPr lang="en-US" dirty="0" smtClean="0"/>
              <a:t>Level of accuracy and units of measure</a:t>
            </a:r>
          </a:p>
          <a:p>
            <a:pPr lvl="1"/>
            <a:r>
              <a:rPr lang="en-US" dirty="0" smtClean="0"/>
              <a:t>Rules of performance measurement</a:t>
            </a:r>
          </a:p>
          <a:p>
            <a:pPr lvl="1"/>
            <a:r>
              <a:rPr lang="en-US" dirty="0" smtClean="0"/>
              <a:t>Reporting formats</a:t>
            </a:r>
          </a:p>
          <a:p>
            <a:pPr lvl="1"/>
            <a:r>
              <a:rPr lang="en-US" dirty="0" smtClean="0"/>
              <a:t>Process descriptions</a:t>
            </a:r>
            <a:endParaRPr lang="en-US" dirty="0"/>
          </a:p>
        </p:txBody>
      </p:sp>
      <p:sp>
        <p:nvSpPr>
          <p:cNvPr id="3" name="Title 2"/>
          <p:cNvSpPr>
            <a:spLocks noGrp="1"/>
          </p:cNvSpPr>
          <p:nvPr>
            <p:ph type="title"/>
          </p:nvPr>
        </p:nvSpPr>
        <p:spPr/>
        <p:txBody>
          <a:bodyPr>
            <a:normAutofit fontScale="90000"/>
          </a:bodyPr>
          <a:lstStyle/>
          <a:p>
            <a:r>
              <a:rPr lang="en-US" dirty="0" smtClean="0"/>
              <a:t>6.1.Planning Schedule Management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10</a:t>
            </a:fld>
            <a:endParaRPr lang="en-US" dirty="0"/>
          </a:p>
        </p:txBody>
      </p:sp>
    </p:spTree>
    <p:extLst>
      <p:ext uri="{BB962C8B-B14F-4D97-AF65-F5344CB8AC3E}">
        <p14:creationId xmlns:p14="http://schemas.microsoft.com/office/powerpoint/2010/main" val="1561433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1371600"/>
            <a:ext cx="8262938" cy="4791075"/>
          </a:xfrm>
        </p:spPr>
        <p:txBody>
          <a:bodyPr/>
          <a:lstStyle/>
          <a:p>
            <a:r>
              <a:rPr lang="en-US" dirty="0" smtClean="0"/>
              <a:t>An </a:t>
            </a:r>
            <a:r>
              <a:rPr lang="en-US" b="1" dirty="0" smtClean="0"/>
              <a:t>activity</a:t>
            </a:r>
            <a:r>
              <a:rPr lang="en-US" dirty="0" smtClean="0"/>
              <a:t> or </a:t>
            </a:r>
            <a:r>
              <a:rPr lang="en-US" b="1" dirty="0" smtClean="0"/>
              <a:t>task</a:t>
            </a:r>
            <a:r>
              <a:rPr lang="en-US" dirty="0" smtClean="0"/>
              <a:t> is an element of work normally found on the work breakdown structure (WBS) that has an expected duration, a cost, and resource requirements</a:t>
            </a:r>
          </a:p>
          <a:p>
            <a:r>
              <a:rPr lang="en-US" dirty="0"/>
              <a:t>Activity definition involves developing a more detailed WBS and supporting explanations to understand all the work to be done so you can develop realistic cost and duration </a:t>
            </a:r>
            <a:r>
              <a:rPr lang="en-US" dirty="0" smtClean="0"/>
              <a:t>estimates</a:t>
            </a:r>
          </a:p>
          <a:p>
            <a:endParaRPr lang="en-US" dirty="0"/>
          </a:p>
        </p:txBody>
      </p:sp>
      <p:sp>
        <p:nvSpPr>
          <p:cNvPr id="16386" name="Rectangle 2"/>
          <p:cNvSpPr>
            <a:spLocks noGrp="1" noChangeArrowheads="1"/>
          </p:cNvSpPr>
          <p:nvPr>
            <p:ph type="title"/>
          </p:nvPr>
        </p:nvSpPr>
        <p:spPr>
          <a:xfrm>
            <a:off x="381000" y="274638"/>
            <a:ext cx="8305800" cy="944562"/>
          </a:xfrm>
        </p:spPr>
        <p:txBody>
          <a:bodyPr/>
          <a:lstStyle/>
          <a:p>
            <a:r>
              <a:rPr lang="en-US" dirty="0" smtClean="0"/>
              <a:t>6.2.Defining Activities</a:t>
            </a:r>
          </a:p>
        </p:txBody>
      </p:sp>
      <p:sp>
        <p:nvSpPr>
          <p:cNvPr id="6" name="Slide Number Placeholder 5"/>
          <p:cNvSpPr>
            <a:spLocks noGrp="1"/>
          </p:cNvSpPr>
          <p:nvPr>
            <p:ph type="sldNum" sz="quarter" idx="11"/>
          </p:nvPr>
        </p:nvSpPr>
        <p:spPr/>
        <p:txBody>
          <a:bodyPr/>
          <a:lstStyle/>
          <a:p>
            <a:pPr>
              <a:defRPr/>
            </a:pPr>
            <a:fld id="{E3990CB0-9CAD-47C6-98DA-F3FB6E96E082}"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04800" y="1295400"/>
            <a:ext cx="8610600" cy="4843462"/>
          </a:xfrm>
        </p:spPr>
        <p:txBody>
          <a:bodyPr/>
          <a:lstStyle/>
          <a:p>
            <a:r>
              <a:rPr lang="en-US" dirty="0" smtClean="0"/>
              <a:t>An </a:t>
            </a:r>
            <a:r>
              <a:rPr lang="en-US" b="1" dirty="0" smtClean="0"/>
              <a:t>activity list</a:t>
            </a:r>
            <a:r>
              <a:rPr lang="en-US" dirty="0" smtClean="0"/>
              <a:t> is a tabulation of activities to be included on a project schedule that includes</a:t>
            </a:r>
          </a:p>
          <a:p>
            <a:pPr lvl="1"/>
            <a:r>
              <a:rPr lang="en-US" dirty="0" smtClean="0"/>
              <a:t>the activity name</a:t>
            </a:r>
          </a:p>
          <a:p>
            <a:pPr lvl="1"/>
            <a:r>
              <a:rPr lang="en-US" dirty="0" smtClean="0"/>
              <a:t>an activity identifier or number</a:t>
            </a:r>
          </a:p>
          <a:p>
            <a:pPr lvl="1"/>
            <a:r>
              <a:rPr lang="en-US" dirty="0" smtClean="0"/>
              <a:t>a brief description of the activity</a:t>
            </a:r>
          </a:p>
          <a:p>
            <a:r>
              <a:rPr lang="en-US" b="1" dirty="0" smtClean="0"/>
              <a:t>Activity attributes</a:t>
            </a:r>
            <a:r>
              <a:rPr lang="en-US" dirty="0" smtClean="0"/>
              <a:t> provide more information such as predecessors, successors, logical relationships, leads and lags, resource requirements, constraints, imposed dates, and assumptions related to the activity</a:t>
            </a:r>
          </a:p>
          <a:p>
            <a:pPr lvl="1"/>
            <a:endParaRPr lang="en-US" dirty="0" smtClean="0"/>
          </a:p>
        </p:txBody>
      </p:sp>
      <p:sp>
        <p:nvSpPr>
          <p:cNvPr id="17410" name="Rectangle 2"/>
          <p:cNvSpPr>
            <a:spLocks noGrp="1" noChangeArrowheads="1"/>
          </p:cNvSpPr>
          <p:nvPr>
            <p:ph type="title"/>
          </p:nvPr>
        </p:nvSpPr>
        <p:spPr>
          <a:xfrm>
            <a:off x="381000" y="274638"/>
            <a:ext cx="8305800" cy="868362"/>
          </a:xfrm>
        </p:spPr>
        <p:txBody>
          <a:bodyPr/>
          <a:lstStyle/>
          <a:p>
            <a:r>
              <a:rPr lang="en-US" dirty="0" smtClean="0"/>
              <a:t>Activity Lists and Attributes</a:t>
            </a:r>
          </a:p>
        </p:txBody>
      </p:sp>
      <p:sp>
        <p:nvSpPr>
          <p:cNvPr id="6" name="Slide Number Placeholder 5"/>
          <p:cNvSpPr>
            <a:spLocks noGrp="1"/>
          </p:cNvSpPr>
          <p:nvPr>
            <p:ph type="sldNum" sz="quarter" idx="11"/>
          </p:nvPr>
        </p:nvSpPr>
        <p:spPr/>
        <p:txBody>
          <a:bodyPr/>
          <a:lstStyle/>
          <a:p>
            <a:pPr>
              <a:defRPr/>
            </a:pPr>
            <a:fld id="{CAED0421-8ED8-4E0C-BFCB-4504FB076A03}"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dirty="0" smtClean="0"/>
              <a:t>A </a:t>
            </a:r>
            <a:r>
              <a:rPr lang="en-US" b="1" dirty="0" smtClean="0"/>
              <a:t>milestone</a:t>
            </a:r>
            <a:r>
              <a:rPr lang="en-US" dirty="0" smtClean="0"/>
              <a:t> is a significant event that normally has no duration</a:t>
            </a:r>
          </a:p>
          <a:p>
            <a:r>
              <a:rPr lang="en-US" dirty="0" smtClean="0"/>
              <a:t>It often takes several activities and a lot of work to complete a milestone</a:t>
            </a:r>
          </a:p>
          <a:p>
            <a:r>
              <a:rPr lang="en-US" dirty="0" smtClean="0"/>
              <a:t>They’re useful tools for setting schedule goals and monitoring progress</a:t>
            </a:r>
          </a:p>
          <a:p>
            <a:r>
              <a:rPr lang="en-US" dirty="0" smtClean="0"/>
              <a:t>Examples include obtaining customer sign-off on key documents or completion of specific products</a:t>
            </a:r>
          </a:p>
          <a:p>
            <a:endParaRPr lang="en-US" dirty="0" smtClean="0"/>
          </a:p>
        </p:txBody>
      </p:sp>
      <p:sp>
        <p:nvSpPr>
          <p:cNvPr id="18434" name="Rectangle 2"/>
          <p:cNvSpPr>
            <a:spLocks noGrp="1" noChangeArrowheads="1"/>
          </p:cNvSpPr>
          <p:nvPr>
            <p:ph type="title"/>
          </p:nvPr>
        </p:nvSpPr>
        <p:spPr/>
        <p:txBody>
          <a:bodyPr/>
          <a:lstStyle/>
          <a:p>
            <a:r>
              <a:rPr lang="en-US" dirty="0" smtClean="0"/>
              <a:t>Milestones</a:t>
            </a:r>
          </a:p>
        </p:txBody>
      </p:sp>
      <p:sp>
        <p:nvSpPr>
          <p:cNvPr id="6" name="Slide Number Placeholder 5"/>
          <p:cNvSpPr>
            <a:spLocks noGrp="1"/>
          </p:cNvSpPr>
          <p:nvPr>
            <p:ph type="sldNum" sz="quarter" idx="11"/>
          </p:nvPr>
        </p:nvSpPr>
        <p:spPr/>
        <p:txBody>
          <a:bodyPr/>
          <a:lstStyle/>
          <a:p>
            <a:pPr>
              <a:defRPr/>
            </a:pPr>
            <a:fld id="{48412D1A-37A6-4734-A1C1-78275680573E}"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295400"/>
            <a:ext cx="8186738" cy="4791075"/>
          </a:xfrm>
        </p:spPr>
        <p:txBody>
          <a:bodyPr/>
          <a:lstStyle/>
          <a:p>
            <a:r>
              <a:rPr lang="en-US" dirty="0" smtClean="0"/>
              <a:t>Involves reviewing activities and determining dependencies</a:t>
            </a:r>
          </a:p>
          <a:p>
            <a:r>
              <a:rPr lang="en-US" dirty="0" smtClean="0"/>
              <a:t>A </a:t>
            </a:r>
            <a:r>
              <a:rPr lang="en-US" b="1" dirty="0" smtClean="0"/>
              <a:t>dependency</a:t>
            </a:r>
            <a:r>
              <a:rPr lang="en-US" dirty="0" smtClean="0"/>
              <a:t> or </a:t>
            </a:r>
            <a:r>
              <a:rPr lang="en-US" b="1" dirty="0" smtClean="0"/>
              <a:t>relationship</a:t>
            </a:r>
            <a:r>
              <a:rPr lang="en-US" dirty="0" smtClean="0"/>
              <a:t> is the sequencing of project activities or tasks	</a:t>
            </a:r>
          </a:p>
          <a:p>
            <a:r>
              <a:rPr lang="en-US" dirty="0" smtClean="0"/>
              <a:t>You </a:t>
            </a:r>
            <a:r>
              <a:rPr lang="en-US" i="1" dirty="0" smtClean="0"/>
              <a:t>must</a:t>
            </a:r>
            <a:r>
              <a:rPr lang="en-US" dirty="0" smtClean="0"/>
              <a:t> determine dependencies in order to use critical path analysis</a:t>
            </a:r>
          </a:p>
        </p:txBody>
      </p:sp>
      <p:sp>
        <p:nvSpPr>
          <p:cNvPr id="20482" name="Rectangle 2"/>
          <p:cNvSpPr>
            <a:spLocks noGrp="1" noChangeArrowheads="1"/>
          </p:cNvSpPr>
          <p:nvPr>
            <p:ph type="title"/>
          </p:nvPr>
        </p:nvSpPr>
        <p:spPr>
          <a:xfrm>
            <a:off x="228600" y="304800"/>
            <a:ext cx="8229600" cy="762000"/>
          </a:xfrm>
        </p:spPr>
        <p:txBody>
          <a:bodyPr/>
          <a:lstStyle/>
          <a:p>
            <a:r>
              <a:rPr lang="en-US" dirty="0" smtClean="0"/>
              <a:t>6.3.Sequencing Activities</a:t>
            </a:r>
          </a:p>
        </p:txBody>
      </p:sp>
      <p:sp>
        <p:nvSpPr>
          <p:cNvPr id="6" name="Slide Number Placeholder 5"/>
          <p:cNvSpPr>
            <a:spLocks noGrp="1"/>
          </p:cNvSpPr>
          <p:nvPr>
            <p:ph type="sldNum" sz="quarter" idx="11"/>
          </p:nvPr>
        </p:nvSpPr>
        <p:spPr/>
        <p:txBody>
          <a:bodyPr/>
          <a:lstStyle/>
          <a:p>
            <a:pPr>
              <a:defRPr/>
            </a:pPr>
            <a:fld id="{1C907678-8CC1-460A-BA5A-131F8F1087B4}"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524000"/>
            <a:ext cx="8305800" cy="4572000"/>
          </a:xfrm>
        </p:spPr>
        <p:txBody>
          <a:bodyPr/>
          <a:lstStyle/>
          <a:p>
            <a:pPr>
              <a:lnSpc>
                <a:spcPct val="90000"/>
              </a:lnSpc>
            </a:pPr>
            <a:r>
              <a:rPr lang="en-US" b="1" dirty="0" smtClean="0"/>
              <a:t>Mandatory dependencies:</a:t>
            </a:r>
            <a:r>
              <a:rPr lang="en-US" dirty="0" smtClean="0"/>
              <a:t> inherent in the nature of the work being performed on a project, sometimes referred to as hard logic</a:t>
            </a:r>
            <a:endParaRPr lang="en-US" b="1" dirty="0" smtClean="0"/>
          </a:p>
          <a:p>
            <a:pPr>
              <a:lnSpc>
                <a:spcPct val="90000"/>
              </a:lnSpc>
            </a:pPr>
            <a:r>
              <a:rPr lang="en-US" b="1" dirty="0" smtClean="0"/>
              <a:t>Discretionary dependencies: </a:t>
            </a:r>
            <a:r>
              <a:rPr lang="en-US" dirty="0" smtClean="0"/>
              <a:t>defined by the project team.,  sometimes referred to as soft logic and should be used with care since they may limit later scheduling options</a:t>
            </a:r>
            <a:endParaRPr lang="en-US" b="1" dirty="0" smtClean="0"/>
          </a:p>
          <a:p>
            <a:pPr>
              <a:lnSpc>
                <a:spcPct val="90000"/>
              </a:lnSpc>
            </a:pPr>
            <a:r>
              <a:rPr lang="en-US" b="1" dirty="0" smtClean="0"/>
              <a:t>External dependencies:</a:t>
            </a:r>
            <a:r>
              <a:rPr lang="en-US" dirty="0" smtClean="0"/>
              <a:t> involve relationships between project and non-project activities</a:t>
            </a:r>
          </a:p>
          <a:p>
            <a:pPr>
              <a:lnSpc>
                <a:spcPct val="90000"/>
              </a:lnSpc>
            </a:pPr>
            <a:r>
              <a:rPr lang="en-US" dirty="0" smtClean="0"/>
              <a:t>The tools are used </a:t>
            </a:r>
            <a:r>
              <a:rPr lang="en-US" dirty="0"/>
              <a:t>to </a:t>
            </a:r>
            <a:r>
              <a:rPr lang="en-US" dirty="0" smtClean="0"/>
              <a:t>define the type of dependencies: </a:t>
            </a:r>
            <a:r>
              <a:rPr lang="en-US" b="1" dirty="0"/>
              <a:t>network diagrams </a:t>
            </a:r>
            <a:r>
              <a:rPr lang="en-US" dirty="0"/>
              <a:t>and</a:t>
            </a:r>
            <a:r>
              <a:rPr lang="en-US" b="1" dirty="0"/>
              <a:t> critical path analysis.</a:t>
            </a:r>
            <a:r>
              <a:rPr lang="en-US" dirty="0"/>
              <a:t> </a:t>
            </a:r>
            <a:br>
              <a:rPr lang="en-US" dirty="0"/>
            </a:br>
            <a:endParaRPr lang="en-US" dirty="0" smtClean="0"/>
          </a:p>
        </p:txBody>
      </p:sp>
      <p:sp>
        <p:nvSpPr>
          <p:cNvPr id="21506" name="Rectangle 2"/>
          <p:cNvSpPr>
            <a:spLocks noGrp="1" noChangeArrowheads="1"/>
          </p:cNvSpPr>
          <p:nvPr>
            <p:ph type="title"/>
          </p:nvPr>
        </p:nvSpPr>
        <p:spPr/>
        <p:txBody>
          <a:bodyPr/>
          <a:lstStyle/>
          <a:p>
            <a:r>
              <a:rPr lang="en-US" dirty="0" smtClean="0"/>
              <a:t>Three types of Dependencies</a:t>
            </a:r>
          </a:p>
        </p:txBody>
      </p:sp>
      <p:sp>
        <p:nvSpPr>
          <p:cNvPr id="6" name="Slide Number Placeholder 5"/>
          <p:cNvSpPr>
            <a:spLocks noGrp="1"/>
          </p:cNvSpPr>
          <p:nvPr>
            <p:ph type="sldNum" sz="quarter" idx="11"/>
          </p:nvPr>
        </p:nvSpPr>
        <p:spPr/>
        <p:txBody>
          <a:bodyPr/>
          <a:lstStyle/>
          <a:p>
            <a:pPr>
              <a:defRPr/>
            </a:pPr>
            <a:fld id="{5B8BBAD3-A968-47CC-BC42-F5C3CCDA5555}"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dirty="0" smtClean="0"/>
              <a:t>Network diagrams are the preferred technique for showing activity sequencing</a:t>
            </a:r>
          </a:p>
          <a:p>
            <a:r>
              <a:rPr lang="en-US" dirty="0" smtClean="0"/>
              <a:t>A </a:t>
            </a:r>
            <a:r>
              <a:rPr lang="en-US" b="1" dirty="0" smtClean="0"/>
              <a:t>network diagram</a:t>
            </a:r>
            <a:r>
              <a:rPr lang="en-US" dirty="0" smtClean="0"/>
              <a:t> is a schematic display of the logical relationships among, or sequencing of, project activities</a:t>
            </a:r>
          </a:p>
          <a:p>
            <a:r>
              <a:rPr lang="en-US" dirty="0" smtClean="0"/>
              <a:t>Two main formats:</a:t>
            </a:r>
          </a:p>
          <a:p>
            <a:pPr lvl="1"/>
            <a:r>
              <a:rPr lang="en-US" dirty="0" smtClean="0"/>
              <a:t> the </a:t>
            </a:r>
            <a:r>
              <a:rPr lang="en-US" b="1" dirty="0" smtClean="0">
                <a:solidFill>
                  <a:srgbClr val="FF0000"/>
                </a:solidFill>
              </a:rPr>
              <a:t>arrow </a:t>
            </a:r>
            <a:r>
              <a:rPr lang="en-US" dirty="0"/>
              <a:t>diagramming </a:t>
            </a:r>
            <a:r>
              <a:rPr lang="en-US" dirty="0" smtClean="0"/>
              <a:t>method - ADM</a:t>
            </a:r>
            <a:endParaRPr lang="en-US" b="1" dirty="0" smtClean="0">
              <a:solidFill>
                <a:srgbClr val="FF0000"/>
              </a:solidFill>
            </a:endParaRPr>
          </a:p>
          <a:p>
            <a:pPr lvl="1"/>
            <a:r>
              <a:rPr lang="en-US" dirty="0" smtClean="0"/>
              <a:t> and </a:t>
            </a:r>
            <a:r>
              <a:rPr lang="en-US" b="1" dirty="0" smtClean="0">
                <a:solidFill>
                  <a:srgbClr val="FF0000"/>
                </a:solidFill>
              </a:rPr>
              <a:t>precedence </a:t>
            </a:r>
            <a:r>
              <a:rPr lang="en-US" dirty="0" smtClean="0"/>
              <a:t>diagramming method - PDM</a:t>
            </a:r>
          </a:p>
        </p:txBody>
      </p:sp>
      <p:sp>
        <p:nvSpPr>
          <p:cNvPr id="22530" name="Rectangle 2"/>
          <p:cNvSpPr>
            <a:spLocks noGrp="1" noChangeArrowheads="1"/>
          </p:cNvSpPr>
          <p:nvPr>
            <p:ph type="title"/>
          </p:nvPr>
        </p:nvSpPr>
        <p:spPr>
          <a:xfrm>
            <a:off x="381000" y="274638"/>
            <a:ext cx="8305800" cy="868362"/>
          </a:xfrm>
        </p:spPr>
        <p:txBody>
          <a:bodyPr/>
          <a:lstStyle/>
          <a:p>
            <a:r>
              <a:rPr lang="en-US" dirty="0" smtClean="0"/>
              <a:t>Network Diagrams</a:t>
            </a:r>
          </a:p>
        </p:txBody>
      </p:sp>
      <p:sp>
        <p:nvSpPr>
          <p:cNvPr id="6" name="Slide Number Placeholder 5"/>
          <p:cNvSpPr>
            <a:spLocks noGrp="1"/>
          </p:cNvSpPr>
          <p:nvPr>
            <p:ph type="sldNum" sz="quarter" idx="11"/>
          </p:nvPr>
        </p:nvSpPr>
        <p:spPr/>
        <p:txBody>
          <a:bodyPr/>
          <a:lstStyle/>
          <a:p>
            <a:pPr>
              <a:defRPr/>
            </a:pPr>
            <a:fld id="{F9398F04-7328-4D9A-BC8C-7399E9F9A343}"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3600" dirty="0" smtClean="0"/>
              <a:t>Figure 6-2. Network Diagram for Project X</a:t>
            </a:r>
            <a:endParaRPr lang="en-US" dirty="0" smtClean="0"/>
          </a:p>
        </p:txBody>
      </p:sp>
      <p:sp>
        <p:nvSpPr>
          <p:cNvPr id="6" name="Slide Number Placeholder 5"/>
          <p:cNvSpPr>
            <a:spLocks noGrp="1"/>
          </p:cNvSpPr>
          <p:nvPr>
            <p:ph type="sldNum" sz="quarter" idx="11"/>
          </p:nvPr>
        </p:nvSpPr>
        <p:spPr/>
        <p:txBody>
          <a:bodyPr/>
          <a:lstStyle/>
          <a:p>
            <a:pPr>
              <a:buFontTx/>
              <a:buNone/>
              <a:defRPr/>
            </a:pPr>
            <a:fld id="{C3B026E8-5638-45B3-992F-6E806CDE3B8E}" type="slidenum">
              <a:rPr lang="en-US" smtClean="0"/>
              <a:pPr>
                <a:buFontTx/>
                <a:buNone/>
                <a:defRPr/>
              </a:pPr>
              <a:t>17</a:t>
            </a:fld>
            <a:endParaRPr lang="en-US" dirty="0"/>
          </a:p>
        </p:txBody>
      </p:sp>
      <p:pic>
        <p:nvPicPr>
          <p:cNvPr id="3" name="Picture 2"/>
          <p:cNvPicPr>
            <a:picLocks noChangeAspect="1"/>
          </p:cNvPicPr>
          <p:nvPr/>
        </p:nvPicPr>
        <p:blipFill>
          <a:blip r:embed="rId3"/>
          <a:stretch>
            <a:fillRect/>
          </a:stretch>
        </p:blipFill>
        <p:spPr>
          <a:xfrm>
            <a:off x="313130" y="1671637"/>
            <a:ext cx="8553057" cy="404336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en-US" dirty="0" smtClean="0"/>
              <a:t>Also called activity-on-arrow (AOA) network diagrams</a:t>
            </a:r>
          </a:p>
          <a:p>
            <a:r>
              <a:rPr lang="en-US" dirty="0" smtClean="0"/>
              <a:t>Activities are represented by arrows</a:t>
            </a:r>
          </a:p>
          <a:p>
            <a:r>
              <a:rPr lang="en-US" dirty="0" smtClean="0"/>
              <a:t>Nodes or circles are the starting and ending points of activities</a:t>
            </a:r>
          </a:p>
          <a:p>
            <a:pPr lvl="1"/>
            <a:r>
              <a:rPr lang="en-US" b="1" dirty="0" smtClean="0">
                <a:solidFill>
                  <a:srgbClr val="FF0000"/>
                </a:solidFill>
              </a:rPr>
              <a:t>Starting Value &lt; ending value</a:t>
            </a:r>
          </a:p>
          <a:p>
            <a:r>
              <a:rPr lang="en-US" dirty="0" smtClean="0"/>
              <a:t>Can only show finish-to-start dependencies</a:t>
            </a:r>
          </a:p>
        </p:txBody>
      </p:sp>
      <p:sp>
        <p:nvSpPr>
          <p:cNvPr id="24578" name="Rectangle 2"/>
          <p:cNvSpPr>
            <a:spLocks noGrp="1" noChangeArrowheads="1"/>
          </p:cNvSpPr>
          <p:nvPr>
            <p:ph type="title"/>
          </p:nvPr>
        </p:nvSpPr>
        <p:spPr/>
        <p:txBody>
          <a:bodyPr>
            <a:normAutofit fontScale="90000"/>
          </a:bodyPr>
          <a:lstStyle/>
          <a:p>
            <a:r>
              <a:rPr lang="en-US" dirty="0" smtClean="0"/>
              <a:t>Arrow Diagramming Method (ADM)</a:t>
            </a:r>
          </a:p>
        </p:txBody>
      </p:sp>
      <p:sp>
        <p:nvSpPr>
          <p:cNvPr id="6" name="Slide Number Placeholder 5"/>
          <p:cNvSpPr>
            <a:spLocks noGrp="1"/>
          </p:cNvSpPr>
          <p:nvPr>
            <p:ph type="sldNum" sz="quarter" idx="11"/>
          </p:nvPr>
        </p:nvSpPr>
        <p:spPr/>
        <p:txBody>
          <a:bodyPr/>
          <a:lstStyle/>
          <a:p>
            <a:pPr>
              <a:defRPr/>
            </a:pPr>
            <a:fld id="{A4C98BB9-3C19-4BD6-9A5F-7F1B5FE7A47F}"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71800" y="1481138"/>
            <a:ext cx="5715000" cy="4525962"/>
          </a:xfrm>
        </p:spPr>
        <p:txBody>
          <a:bodyPr/>
          <a:lstStyle/>
          <a:p>
            <a:r>
              <a:rPr lang="en-US" dirty="0" smtClean="0"/>
              <a:t>Activity or Task</a:t>
            </a:r>
          </a:p>
          <a:p>
            <a:endParaRPr lang="en-US" dirty="0" smtClean="0"/>
          </a:p>
          <a:p>
            <a:endParaRPr lang="en-US" dirty="0"/>
          </a:p>
          <a:p>
            <a:r>
              <a:rPr lang="en-US" dirty="0" smtClean="0"/>
              <a:t>Virtual Activity (relationship)</a:t>
            </a:r>
          </a:p>
          <a:p>
            <a:endParaRPr lang="en-US" dirty="0"/>
          </a:p>
          <a:p>
            <a:endParaRPr lang="en-US" dirty="0" smtClean="0"/>
          </a:p>
          <a:p>
            <a:r>
              <a:rPr lang="en-US" dirty="0" smtClean="0"/>
              <a:t>The </a:t>
            </a:r>
            <a:r>
              <a:rPr lang="en-US" dirty="0"/>
              <a:t>starting and ending points of activities</a:t>
            </a:r>
          </a:p>
          <a:p>
            <a:pPr marL="109537" indent="0">
              <a:buNone/>
            </a:pPr>
            <a:endParaRPr lang="en-US" dirty="0" smtClean="0"/>
          </a:p>
        </p:txBody>
      </p:sp>
      <p:sp>
        <p:nvSpPr>
          <p:cNvPr id="3" name="Title 2"/>
          <p:cNvSpPr>
            <a:spLocks noGrp="1"/>
          </p:cNvSpPr>
          <p:nvPr>
            <p:ph type="title"/>
          </p:nvPr>
        </p:nvSpPr>
        <p:spPr/>
        <p:txBody>
          <a:bodyPr>
            <a:normAutofit fontScale="90000"/>
          </a:bodyPr>
          <a:lstStyle/>
          <a:p>
            <a:r>
              <a:rPr lang="en-US"/>
              <a:t>Process for Creating AOA Diagrams</a:t>
            </a:r>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19</a:t>
            </a:fld>
            <a:endParaRPr lang="en-US" dirty="0"/>
          </a:p>
        </p:txBody>
      </p:sp>
      <p:pic>
        <p:nvPicPr>
          <p:cNvPr id="5" name="Picture 4"/>
          <p:cNvPicPr>
            <a:picLocks noChangeAspect="1"/>
          </p:cNvPicPr>
          <p:nvPr/>
        </p:nvPicPr>
        <p:blipFill>
          <a:blip r:embed="rId2"/>
          <a:stretch>
            <a:fillRect/>
          </a:stretch>
        </p:blipFill>
        <p:spPr>
          <a:xfrm>
            <a:off x="685800" y="1219200"/>
            <a:ext cx="2286000" cy="4138448"/>
          </a:xfrm>
          <a:prstGeom prst="rect">
            <a:avLst/>
          </a:prstGeom>
        </p:spPr>
      </p:pic>
    </p:spTree>
    <p:extLst>
      <p:ext uri="{BB962C8B-B14F-4D97-AF65-F5344CB8AC3E}">
        <p14:creationId xmlns:p14="http://schemas.microsoft.com/office/powerpoint/2010/main" val="3468765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6D02AE8-0F98-4760-A7D3-E3FB9149980D}" type="slidenum">
              <a:rPr lang="en-US" smtClean="0"/>
              <a:pPr>
                <a:defRPr/>
              </a:pPr>
              <a:t>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14400"/>
            <a:ext cx="8534400" cy="4038600"/>
          </a:xfrm>
          <a:prstGeom prst="rect">
            <a:avLst/>
          </a:prstGeom>
        </p:spPr>
      </p:pic>
      <p:sp>
        <p:nvSpPr>
          <p:cNvPr id="4" name="Rounded Rectangle 3"/>
          <p:cNvSpPr/>
          <p:nvPr/>
        </p:nvSpPr>
        <p:spPr>
          <a:xfrm>
            <a:off x="2895600" y="2133600"/>
            <a:ext cx="838200" cy="5334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26726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457200"/>
            <a:ext cx="9144000" cy="327025"/>
          </a:xfrm>
        </p:spPr>
        <p:txBody>
          <a:bodyPr>
            <a:normAutofit fontScale="90000"/>
          </a:bodyPr>
          <a:lstStyle/>
          <a:p>
            <a:r>
              <a:rPr lang="en-US" dirty="0" smtClean="0"/>
              <a:t>Process for Creating AOA Diagrams</a:t>
            </a:r>
          </a:p>
        </p:txBody>
      </p:sp>
      <p:sp>
        <p:nvSpPr>
          <p:cNvPr id="6" name="Slide Number Placeholder 5"/>
          <p:cNvSpPr>
            <a:spLocks noGrp="1"/>
          </p:cNvSpPr>
          <p:nvPr>
            <p:ph type="sldNum" sz="quarter" idx="11"/>
          </p:nvPr>
        </p:nvSpPr>
        <p:spPr/>
        <p:txBody>
          <a:bodyPr/>
          <a:lstStyle/>
          <a:p>
            <a:pPr>
              <a:defRPr/>
            </a:pPr>
            <a:fld id="{F78120F8-6832-4F3B-ADF8-A6FDA54EFEAD}" type="slidenum">
              <a:rPr lang="en-US" smtClean="0"/>
              <a:pPr>
                <a:defRPr/>
              </a:pPr>
              <a:t>20</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45622911"/>
              </p:ext>
            </p:extLst>
          </p:nvPr>
        </p:nvGraphicFramePr>
        <p:xfrm>
          <a:off x="457198" y="1397001"/>
          <a:ext cx="8534404" cy="3002757"/>
        </p:xfrm>
        <a:graphic>
          <a:graphicData uri="http://schemas.openxmlformats.org/drawingml/2006/table">
            <a:tbl>
              <a:tblPr firstRow="1" bandRow="1">
                <a:tableStyleId>{5C22544A-7EE6-4342-B048-85BDC9FD1C3A}</a:tableStyleId>
              </a:tblPr>
              <a:tblGrid>
                <a:gridCol w="1143002"/>
                <a:gridCol w="1981200"/>
                <a:gridCol w="2667000"/>
                <a:gridCol w="2743202"/>
              </a:tblGrid>
              <a:tr h="564357">
                <a:tc>
                  <a:txBody>
                    <a:bodyPr/>
                    <a:lstStyle/>
                    <a:p>
                      <a:pPr algn="ctr"/>
                      <a:r>
                        <a:rPr lang="en-US" sz="2600" dirty="0" smtClean="0"/>
                        <a:t>No</a:t>
                      </a:r>
                      <a:endParaRPr lang="en-US" sz="2600" dirty="0"/>
                    </a:p>
                  </a:txBody>
                  <a:tcPr/>
                </a:tc>
                <a:tc>
                  <a:txBody>
                    <a:bodyPr/>
                    <a:lstStyle/>
                    <a:p>
                      <a:pPr algn="ctr"/>
                      <a:r>
                        <a:rPr lang="en-US" sz="2600" smtClean="0"/>
                        <a:t>Task</a:t>
                      </a:r>
                      <a:endParaRPr lang="en-US" sz="2600"/>
                    </a:p>
                  </a:txBody>
                  <a:tcPr/>
                </a:tc>
                <a:tc>
                  <a:txBody>
                    <a:bodyPr/>
                    <a:lstStyle/>
                    <a:p>
                      <a:pPr algn="ctr"/>
                      <a:r>
                        <a:rPr lang="en-US" sz="2400" smtClean="0"/>
                        <a:t>Predecessors</a:t>
                      </a:r>
                      <a:endParaRPr lang="en-US" sz="2600"/>
                    </a:p>
                  </a:txBody>
                  <a:tcPr/>
                </a:tc>
                <a:tc>
                  <a:txBody>
                    <a:bodyPr/>
                    <a:lstStyle/>
                    <a:p>
                      <a:pPr algn="ctr"/>
                      <a:r>
                        <a:rPr lang="en-US" sz="2600" smtClean="0"/>
                        <a:t>Duration</a:t>
                      </a:r>
                      <a:endParaRPr lang="en-US" sz="2600"/>
                    </a:p>
                  </a:txBody>
                  <a:tcPr/>
                </a:tc>
              </a:tr>
              <a:tr h="447257">
                <a:tc>
                  <a:txBody>
                    <a:bodyPr/>
                    <a:lstStyle/>
                    <a:p>
                      <a:pPr algn="ctr"/>
                      <a:r>
                        <a:rPr lang="en-US" sz="2600" smtClean="0"/>
                        <a:t>1</a:t>
                      </a:r>
                      <a:endParaRPr lang="en-US" sz="2600"/>
                    </a:p>
                  </a:txBody>
                  <a:tcPr/>
                </a:tc>
                <a:tc>
                  <a:txBody>
                    <a:bodyPr/>
                    <a:lstStyle/>
                    <a:p>
                      <a:pPr algn="ctr"/>
                      <a:r>
                        <a:rPr lang="en-US" sz="2600" smtClean="0"/>
                        <a:t>A</a:t>
                      </a:r>
                      <a:endParaRPr lang="en-US" sz="2600"/>
                    </a:p>
                  </a:txBody>
                  <a:tcPr/>
                </a:tc>
                <a:tc>
                  <a:txBody>
                    <a:bodyPr/>
                    <a:lstStyle/>
                    <a:p>
                      <a:pPr algn="ctr"/>
                      <a:r>
                        <a:rPr lang="en-US" sz="2600" smtClean="0"/>
                        <a:t>-</a:t>
                      </a:r>
                      <a:endParaRPr lang="en-US" sz="2600"/>
                    </a:p>
                  </a:txBody>
                  <a:tcPr/>
                </a:tc>
                <a:tc>
                  <a:txBody>
                    <a:bodyPr/>
                    <a:lstStyle/>
                    <a:p>
                      <a:pPr algn="ctr"/>
                      <a:r>
                        <a:rPr lang="en-US" sz="2600" smtClean="0"/>
                        <a:t>2</a:t>
                      </a:r>
                      <a:endParaRPr lang="en-US" sz="2600"/>
                    </a:p>
                  </a:txBody>
                  <a:tcPr/>
                </a:tc>
              </a:tr>
              <a:tr h="445596">
                <a:tc>
                  <a:txBody>
                    <a:bodyPr/>
                    <a:lstStyle/>
                    <a:p>
                      <a:pPr algn="ctr"/>
                      <a:r>
                        <a:rPr lang="en-US" sz="2600" smtClean="0"/>
                        <a:t>2</a:t>
                      </a:r>
                      <a:endParaRPr lang="en-US" sz="2600"/>
                    </a:p>
                  </a:txBody>
                  <a:tcPr/>
                </a:tc>
                <a:tc>
                  <a:txBody>
                    <a:bodyPr/>
                    <a:lstStyle/>
                    <a:p>
                      <a:pPr algn="ctr"/>
                      <a:r>
                        <a:rPr lang="en-US" sz="2600" smtClean="0"/>
                        <a:t>B</a:t>
                      </a:r>
                      <a:endParaRPr lang="en-US" sz="2600"/>
                    </a:p>
                  </a:txBody>
                  <a:tcPr/>
                </a:tc>
                <a:tc>
                  <a:txBody>
                    <a:bodyPr/>
                    <a:lstStyle/>
                    <a:p>
                      <a:pPr algn="ctr"/>
                      <a:r>
                        <a:rPr lang="en-US" sz="2600" smtClean="0"/>
                        <a:t>-</a:t>
                      </a:r>
                      <a:endParaRPr lang="en-US" sz="2600"/>
                    </a:p>
                  </a:txBody>
                  <a:tcPr/>
                </a:tc>
                <a:tc>
                  <a:txBody>
                    <a:bodyPr/>
                    <a:lstStyle/>
                    <a:p>
                      <a:pPr algn="ctr"/>
                      <a:r>
                        <a:rPr lang="en-US" sz="2600" smtClean="0"/>
                        <a:t>1</a:t>
                      </a:r>
                      <a:endParaRPr lang="en-US" sz="2600"/>
                    </a:p>
                  </a:txBody>
                  <a:tcPr/>
                </a:tc>
              </a:tr>
              <a:tr h="445596">
                <a:tc>
                  <a:txBody>
                    <a:bodyPr/>
                    <a:lstStyle/>
                    <a:p>
                      <a:pPr algn="ctr"/>
                      <a:r>
                        <a:rPr lang="en-US" sz="2600" smtClean="0"/>
                        <a:t>3</a:t>
                      </a:r>
                      <a:endParaRPr lang="en-US" sz="2600"/>
                    </a:p>
                  </a:txBody>
                  <a:tcPr/>
                </a:tc>
                <a:tc>
                  <a:txBody>
                    <a:bodyPr/>
                    <a:lstStyle/>
                    <a:p>
                      <a:pPr algn="ctr"/>
                      <a:r>
                        <a:rPr lang="en-US" sz="2600" dirty="0" smtClean="0"/>
                        <a:t>C</a:t>
                      </a:r>
                      <a:endParaRPr lang="en-US" sz="2600" dirty="0"/>
                    </a:p>
                  </a:txBody>
                  <a:tcPr/>
                </a:tc>
                <a:tc>
                  <a:txBody>
                    <a:bodyPr/>
                    <a:lstStyle/>
                    <a:p>
                      <a:pPr algn="ctr"/>
                      <a:r>
                        <a:rPr lang="en-US" sz="2600" smtClean="0"/>
                        <a:t>A</a:t>
                      </a:r>
                      <a:endParaRPr lang="en-US" sz="2600"/>
                    </a:p>
                  </a:txBody>
                  <a:tcPr/>
                </a:tc>
                <a:tc>
                  <a:txBody>
                    <a:bodyPr/>
                    <a:lstStyle/>
                    <a:p>
                      <a:pPr algn="ctr"/>
                      <a:r>
                        <a:rPr lang="en-US" sz="2600" smtClean="0"/>
                        <a:t>3</a:t>
                      </a:r>
                      <a:endParaRPr lang="en-US" sz="2600"/>
                    </a:p>
                  </a:txBody>
                  <a:tcPr/>
                </a:tc>
              </a:tr>
              <a:tr h="445596">
                <a:tc>
                  <a:txBody>
                    <a:bodyPr/>
                    <a:lstStyle/>
                    <a:p>
                      <a:pPr algn="ctr"/>
                      <a:r>
                        <a:rPr lang="en-US" sz="2600" smtClean="0"/>
                        <a:t>4</a:t>
                      </a:r>
                      <a:endParaRPr lang="en-US" sz="2600"/>
                    </a:p>
                  </a:txBody>
                  <a:tcPr/>
                </a:tc>
                <a:tc>
                  <a:txBody>
                    <a:bodyPr/>
                    <a:lstStyle/>
                    <a:p>
                      <a:pPr algn="ctr"/>
                      <a:r>
                        <a:rPr lang="en-US" sz="2600" smtClean="0"/>
                        <a:t>D</a:t>
                      </a:r>
                      <a:endParaRPr lang="en-US" sz="2600"/>
                    </a:p>
                  </a:txBody>
                  <a:tcPr/>
                </a:tc>
                <a:tc>
                  <a:txBody>
                    <a:bodyPr/>
                    <a:lstStyle/>
                    <a:p>
                      <a:pPr algn="ctr"/>
                      <a:r>
                        <a:rPr lang="en-US" sz="2600" smtClean="0"/>
                        <a:t>B</a:t>
                      </a:r>
                      <a:endParaRPr lang="en-US" sz="2600"/>
                    </a:p>
                  </a:txBody>
                  <a:tcPr/>
                </a:tc>
                <a:tc>
                  <a:txBody>
                    <a:bodyPr/>
                    <a:lstStyle/>
                    <a:p>
                      <a:pPr algn="ctr"/>
                      <a:r>
                        <a:rPr lang="en-US" sz="2600" smtClean="0"/>
                        <a:t>4</a:t>
                      </a:r>
                      <a:endParaRPr lang="en-US" sz="2600"/>
                    </a:p>
                  </a:txBody>
                  <a:tcPr/>
                </a:tc>
              </a:tr>
              <a:tr h="445596">
                <a:tc>
                  <a:txBody>
                    <a:bodyPr/>
                    <a:lstStyle/>
                    <a:p>
                      <a:pPr algn="ctr"/>
                      <a:r>
                        <a:rPr lang="en-US" sz="2600" smtClean="0"/>
                        <a:t>5</a:t>
                      </a:r>
                      <a:endParaRPr lang="en-US" sz="2600"/>
                    </a:p>
                  </a:txBody>
                  <a:tcPr/>
                </a:tc>
                <a:tc>
                  <a:txBody>
                    <a:bodyPr/>
                    <a:lstStyle/>
                    <a:p>
                      <a:pPr algn="ctr"/>
                      <a:r>
                        <a:rPr lang="en-US" sz="2600" smtClean="0"/>
                        <a:t>E</a:t>
                      </a:r>
                      <a:endParaRPr lang="en-US" sz="2600"/>
                    </a:p>
                  </a:txBody>
                  <a:tcPr/>
                </a:tc>
                <a:tc>
                  <a:txBody>
                    <a:bodyPr/>
                    <a:lstStyle/>
                    <a:p>
                      <a:pPr algn="ctr"/>
                      <a:r>
                        <a:rPr lang="en-US" sz="2600" smtClean="0"/>
                        <a:t>C,D</a:t>
                      </a:r>
                      <a:endParaRPr lang="en-US" sz="2600"/>
                    </a:p>
                  </a:txBody>
                  <a:tcPr/>
                </a:tc>
                <a:tc>
                  <a:txBody>
                    <a:bodyPr/>
                    <a:lstStyle/>
                    <a:p>
                      <a:pPr algn="ctr"/>
                      <a:r>
                        <a:rPr lang="en-US" sz="2600" dirty="0" smtClean="0"/>
                        <a:t>5</a:t>
                      </a:r>
                      <a:endParaRPr lang="en-US" sz="2600"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Process for Creating AOA Diagrams</a:t>
            </a:r>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21</a:t>
            </a:fld>
            <a:endParaRPr lang="en-US" dirty="0"/>
          </a:p>
        </p:txBody>
      </p:sp>
      <p:sp>
        <p:nvSpPr>
          <p:cNvPr id="5" name="Oval 4"/>
          <p:cNvSpPr/>
          <p:nvPr/>
        </p:nvSpPr>
        <p:spPr>
          <a:xfrm>
            <a:off x="457200" y="3124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2895600" y="1928019"/>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3048000" y="40386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 name="Oval 7"/>
          <p:cNvSpPr/>
          <p:nvPr/>
        </p:nvSpPr>
        <p:spPr>
          <a:xfrm>
            <a:off x="5598959" y="3096192"/>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9" name="Oval 8"/>
          <p:cNvSpPr/>
          <p:nvPr/>
        </p:nvSpPr>
        <p:spPr>
          <a:xfrm>
            <a:off x="7772400" y="3070792"/>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5" idx="7"/>
            <a:endCxn id="6" idx="3"/>
          </p:cNvCxnSpPr>
          <p:nvPr/>
        </p:nvCxnSpPr>
        <p:spPr>
          <a:xfrm flipV="1">
            <a:off x="1302730" y="2513386"/>
            <a:ext cx="1737940" cy="711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7" idx="2"/>
          </p:cNvCxnSpPr>
          <p:nvPr/>
        </p:nvCxnSpPr>
        <p:spPr>
          <a:xfrm>
            <a:off x="1302730" y="3709567"/>
            <a:ext cx="1745270" cy="6719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1"/>
          </p:cNvCxnSpPr>
          <p:nvPr/>
        </p:nvCxnSpPr>
        <p:spPr>
          <a:xfrm>
            <a:off x="3686629" y="2442369"/>
            <a:ext cx="2057400" cy="754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3"/>
          </p:cNvCxnSpPr>
          <p:nvPr/>
        </p:nvCxnSpPr>
        <p:spPr>
          <a:xfrm flipV="1">
            <a:off x="3937000" y="3681559"/>
            <a:ext cx="1807029" cy="572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15669" y="3435577"/>
            <a:ext cx="15567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24110" y="2270919"/>
            <a:ext cx="711127" cy="430887"/>
          </a:xfrm>
          <a:prstGeom prst="rect">
            <a:avLst/>
          </a:prstGeom>
          <a:noFill/>
        </p:spPr>
        <p:txBody>
          <a:bodyPr wrap="square" rtlCol="0">
            <a:spAutoFit/>
          </a:bodyPr>
          <a:lstStyle/>
          <a:p>
            <a:r>
              <a:rPr lang="en-US" dirty="0" smtClean="0"/>
              <a:t>A,2</a:t>
            </a:r>
            <a:endParaRPr lang="en-US" dirty="0"/>
          </a:p>
        </p:txBody>
      </p:sp>
      <p:sp>
        <p:nvSpPr>
          <p:cNvPr id="22" name="TextBox 21"/>
          <p:cNvSpPr txBox="1"/>
          <p:nvPr/>
        </p:nvSpPr>
        <p:spPr>
          <a:xfrm>
            <a:off x="1480640" y="4166056"/>
            <a:ext cx="711127" cy="430887"/>
          </a:xfrm>
          <a:prstGeom prst="rect">
            <a:avLst/>
          </a:prstGeom>
          <a:noFill/>
        </p:spPr>
        <p:txBody>
          <a:bodyPr wrap="square" rtlCol="0">
            <a:spAutoFit/>
          </a:bodyPr>
          <a:lstStyle/>
          <a:p>
            <a:r>
              <a:rPr lang="en-US" dirty="0" smtClean="0"/>
              <a:t>B,1</a:t>
            </a:r>
            <a:endParaRPr lang="en-US" dirty="0"/>
          </a:p>
        </p:txBody>
      </p:sp>
      <p:sp>
        <p:nvSpPr>
          <p:cNvPr id="23" name="TextBox 22"/>
          <p:cNvSpPr txBox="1"/>
          <p:nvPr/>
        </p:nvSpPr>
        <p:spPr>
          <a:xfrm>
            <a:off x="4568372" y="2345283"/>
            <a:ext cx="711127" cy="430887"/>
          </a:xfrm>
          <a:prstGeom prst="rect">
            <a:avLst/>
          </a:prstGeom>
          <a:noFill/>
        </p:spPr>
        <p:txBody>
          <a:bodyPr wrap="square" rtlCol="0">
            <a:spAutoFit/>
          </a:bodyPr>
          <a:lstStyle/>
          <a:p>
            <a:r>
              <a:rPr lang="en-US" dirty="0" smtClean="0"/>
              <a:t>C,4</a:t>
            </a:r>
            <a:endParaRPr lang="en-US" dirty="0"/>
          </a:p>
        </p:txBody>
      </p:sp>
      <p:sp>
        <p:nvSpPr>
          <p:cNvPr id="24" name="TextBox 23"/>
          <p:cNvSpPr txBox="1"/>
          <p:nvPr/>
        </p:nvSpPr>
        <p:spPr>
          <a:xfrm>
            <a:off x="4755316" y="4038600"/>
            <a:ext cx="711127" cy="430887"/>
          </a:xfrm>
          <a:prstGeom prst="rect">
            <a:avLst/>
          </a:prstGeom>
          <a:noFill/>
        </p:spPr>
        <p:txBody>
          <a:bodyPr wrap="square" rtlCol="0">
            <a:spAutoFit/>
          </a:bodyPr>
          <a:lstStyle/>
          <a:p>
            <a:r>
              <a:rPr lang="en-US" dirty="0" smtClean="0"/>
              <a:t>D,3</a:t>
            </a:r>
            <a:endParaRPr lang="en-US" dirty="0"/>
          </a:p>
        </p:txBody>
      </p:sp>
      <p:sp>
        <p:nvSpPr>
          <p:cNvPr id="25" name="TextBox 24"/>
          <p:cNvSpPr txBox="1"/>
          <p:nvPr/>
        </p:nvSpPr>
        <p:spPr>
          <a:xfrm>
            <a:off x="6854372" y="2977697"/>
            <a:ext cx="711127" cy="430887"/>
          </a:xfrm>
          <a:prstGeom prst="rect">
            <a:avLst/>
          </a:prstGeom>
          <a:noFill/>
        </p:spPr>
        <p:txBody>
          <a:bodyPr wrap="square" rtlCol="0">
            <a:spAutoFit/>
          </a:bodyPr>
          <a:lstStyle/>
          <a:p>
            <a:r>
              <a:rPr lang="en-US" dirty="0" smtClean="0"/>
              <a:t>E,5</a:t>
            </a:r>
            <a:endParaRPr lang="en-US" dirty="0"/>
          </a:p>
        </p:txBody>
      </p:sp>
    </p:spTree>
    <p:extLst>
      <p:ext uri="{BB962C8B-B14F-4D97-AF65-F5344CB8AC3E}">
        <p14:creationId xmlns:p14="http://schemas.microsoft.com/office/powerpoint/2010/main" val="4196973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Excersise</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22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19603379"/>
              </p:ext>
            </p:extLst>
          </p:nvPr>
        </p:nvGraphicFramePr>
        <p:xfrm>
          <a:off x="457198" y="1397001"/>
          <a:ext cx="3505202" cy="4775198"/>
        </p:xfrm>
        <a:graphic>
          <a:graphicData uri="http://schemas.openxmlformats.org/drawingml/2006/table">
            <a:tbl>
              <a:tblPr firstRow="1" bandRow="1">
                <a:tableStyleId>{5C22544A-7EE6-4342-B048-85BDC9FD1C3A}</a:tableStyleId>
              </a:tblPr>
              <a:tblGrid>
                <a:gridCol w="966858"/>
                <a:gridCol w="938144"/>
                <a:gridCol w="1600200"/>
              </a:tblGrid>
              <a:tr h="593672">
                <a:tc>
                  <a:txBody>
                    <a:bodyPr/>
                    <a:lstStyle/>
                    <a:p>
                      <a:pPr algn="ctr"/>
                      <a:r>
                        <a:rPr lang="en-US" sz="2200" dirty="0" smtClean="0"/>
                        <a:t>Task</a:t>
                      </a:r>
                      <a:endParaRPr lang="en-US" sz="2200" dirty="0"/>
                    </a:p>
                  </a:txBody>
                  <a:tcPr/>
                </a:tc>
                <a:tc>
                  <a:txBody>
                    <a:bodyPr/>
                    <a:lstStyle/>
                    <a:p>
                      <a:pPr algn="ctr"/>
                      <a:r>
                        <a:rPr lang="en-US" sz="2200" dirty="0" smtClean="0"/>
                        <a:t>Pre</a:t>
                      </a:r>
                      <a:endParaRPr lang="en-US" sz="2200" dirty="0"/>
                    </a:p>
                  </a:txBody>
                  <a:tcPr/>
                </a:tc>
                <a:tc>
                  <a:txBody>
                    <a:bodyPr/>
                    <a:lstStyle/>
                    <a:p>
                      <a:pPr algn="ctr"/>
                      <a:r>
                        <a:rPr lang="en-US" sz="2200" dirty="0" smtClean="0"/>
                        <a:t>Duration</a:t>
                      </a:r>
                      <a:endParaRPr lang="en-US" sz="2200" dirty="0"/>
                    </a:p>
                  </a:txBody>
                  <a:tcPr/>
                </a:tc>
              </a:tr>
              <a:tr h="464614">
                <a:tc>
                  <a:txBody>
                    <a:bodyPr/>
                    <a:lstStyle/>
                    <a:p>
                      <a:pPr algn="ctr"/>
                      <a:r>
                        <a:rPr lang="en-US" sz="2400" smtClean="0"/>
                        <a:t>A</a:t>
                      </a:r>
                      <a:endParaRPr lang="en-US" sz="2400"/>
                    </a:p>
                  </a:txBody>
                  <a:tcPr/>
                </a:tc>
                <a:tc>
                  <a:txBody>
                    <a:bodyPr/>
                    <a:lstStyle/>
                    <a:p>
                      <a:pPr algn="ctr"/>
                      <a:endParaRPr lang="en-US" sz="2400"/>
                    </a:p>
                  </a:txBody>
                  <a:tcPr/>
                </a:tc>
                <a:tc>
                  <a:txBody>
                    <a:bodyPr/>
                    <a:lstStyle/>
                    <a:p>
                      <a:pPr algn="ctr"/>
                      <a:r>
                        <a:rPr lang="en-US" sz="2400" dirty="0" smtClean="0"/>
                        <a:t>1</a:t>
                      </a:r>
                      <a:endParaRPr lang="en-US" sz="2400" dirty="0"/>
                    </a:p>
                  </a:txBody>
                  <a:tcPr/>
                </a:tc>
              </a:tr>
              <a:tr h="464614">
                <a:tc>
                  <a:txBody>
                    <a:bodyPr/>
                    <a:lstStyle/>
                    <a:p>
                      <a:pPr algn="ctr"/>
                      <a:r>
                        <a:rPr lang="en-US" sz="2400" smtClean="0"/>
                        <a:t>B</a:t>
                      </a:r>
                      <a:endParaRPr lang="en-US" sz="2400"/>
                    </a:p>
                  </a:txBody>
                  <a:tcPr/>
                </a:tc>
                <a:tc>
                  <a:txBody>
                    <a:bodyPr/>
                    <a:lstStyle/>
                    <a:p>
                      <a:pPr algn="ctr"/>
                      <a:endParaRPr lang="en-US" sz="2400"/>
                    </a:p>
                  </a:txBody>
                  <a:tcPr/>
                </a:tc>
                <a:tc>
                  <a:txBody>
                    <a:bodyPr/>
                    <a:lstStyle/>
                    <a:p>
                      <a:pPr algn="ctr"/>
                      <a:r>
                        <a:rPr lang="en-US" sz="2400" dirty="0" smtClean="0"/>
                        <a:t>5</a:t>
                      </a:r>
                      <a:endParaRPr lang="en-US" sz="2400" dirty="0"/>
                    </a:p>
                  </a:txBody>
                  <a:tcPr/>
                </a:tc>
              </a:tr>
              <a:tr h="464614">
                <a:tc>
                  <a:txBody>
                    <a:bodyPr/>
                    <a:lstStyle/>
                    <a:p>
                      <a:pPr algn="ctr"/>
                      <a:r>
                        <a:rPr lang="en-US" sz="2400" smtClean="0"/>
                        <a:t>C</a:t>
                      </a:r>
                      <a:endParaRPr lang="en-US" sz="2400"/>
                    </a:p>
                  </a:txBody>
                  <a:tcPr/>
                </a:tc>
                <a:tc>
                  <a:txBody>
                    <a:bodyPr/>
                    <a:lstStyle/>
                    <a:p>
                      <a:pPr algn="ctr"/>
                      <a:endParaRPr lang="en-US" sz="2400"/>
                    </a:p>
                  </a:txBody>
                  <a:tcPr/>
                </a:tc>
                <a:tc>
                  <a:txBody>
                    <a:bodyPr/>
                    <a:lstStyle/>
                    <a:p>
                      <a:pPr algn="ctr"/>
                      <a:r>
                        <a:rPr lang="en-US" sz="2400" dirty="0" smtClean="0"/>
                        <a:t>6</a:t>
                      </a:r>
                      <a:endParaRPr lang="en-US" sz="2400" dirty="0"/>
                    </a:p>
                  </a:txBody>
                  <a:tcPr/>
                </a:tc>
              </a:tr>
              <a:tr h="464614">
                <a:tc>
                  <a:txBody>
                    <a:bodyPr/>
                    <a:lstStyle/>
                    <a:p>
                      <a:pPr algn="ctr"/>
                      <a:r>
                        <a:rPr lang="en-US" sz="2400" dirty="0" smtClean="0"/>
                        <a:t>D</a:t>
                      </a:r>
                      <a:endParaRPr lang="en-US" sz="2400" dirty="0"/>
                    </a:p>
                  </a:txBody>
                  <a:tcPr/>
                </a:tc>
                <a:tc>
                  <a:txBody>
                    <a:bodyPr/>
                    <a:lstStyle/>
                    <a:p>
                      <a:pPr algn="ctr"/>
                      <a:endParaRPr lang="en-US" sz="2400" dirty="0"/>
                    </a:p>
                  </a:txBody>
                  <a:tcPr/>
                </a:tc>
                <a:tc>
                  <a:txBody>
                    <a:bodyPr/>
                    <a:lstStyle/>
                    <a:p>
                      <a:pPr algn="ctr"/>
                      <a:r>
                        <a:rPr lang="en-US" sz="2400" dirty="0" smtClean="0"/>
                        <a:t>4</a:t>
                      </a:r>
                      <a:endParaRPr lang="en-US" sz="2400" dirty="0"/>
                    </a:p>
                  </a:txBody>
                  <a:tcPr/>
                </a:tc>
              </a:tr>
              <a:tr h="464614">
                <a:tc>
                  <a:txBody>
                    <a:bodyPr/>
                    <a:lstStyle/>
                    <a:p>
                      <a:pPr algn="ctr"/>
                      <a:r>
                        <a:rPr lang="en-US" sz="2400" smtClean="0"/>
                        <a:t>E</a:t>
                      </a:r>
                      <a:endParaRPr lang="en-US" sz="2400"/>
                    </a:p>
                  </a:txBody>
                  <a:tcPr/>
                </a:tc>
                <a:tc>
                  <a:txBody>
                    <a:bodyPr/>
                    <a:lstStyle/>
                    <a:p>
                      <a:pPr algn="ctr"/>
                      <a:r>
                        <a:rPr lang="en-US" sz="2400" dirty="0" smtClean="0"/>
                        <a:t>A</a:t>
                      </a:r>
                      <a:endParaRPr lang="en-US" sz="2400" dirty="0"/>
                    </a:p>
                  </a:txBody>
                  <a:tcPr/>
                </a:tc>
                <a:tc>
                  <a:txBody>
                    <a:bodyPr/>
                    <a:lstStyle/>
                    <a:p>
                      <a:pPr algn="ctr"/>
                      <a:r>
                        <a:rPr lang="en-US" sz="2400" dirty="0" smtClean="0"/>
                        <a:t>4</a:t>
                      </a:r>
                      <a:endParaRPr lang="en-US" sz="2400" dirty="0"/>
                    </a:p>
                  </a:txBody>
                  <a:tcPr/>
                </a:tc>
              </a:tr>
              <a:tr h="464614">
                <a:tc>
                  <a:txBody>
                    <a:bodyPr/>
                    <a:lstStyle/>
                    <a:p>
                      <a:pPr algn="ctr"/>
                      <a:r>
                        <a:rPr lang="en-US" sz="2400" smtClean="0"/>
                        <a:t>F</a:t>
                      </a:r>
                      <a:endParaRPr lang="en-US" sz="2400"/>
                    </a:p>
                  </a:txBody>
                  <a:tcPr/>
                </a:tc>
                <a:tc>
                  <a:txBody>
                    <a:bodyPr/>
                    <a:lstStyle/>
                    <a:p>
                      <a:pPr algn="ctr"/>
                      <a:r>
                        <a:rPr lang="en-US" sz="2400" dirty="0" smtClean="0"/>
                        <a:t>B</a:t>
                      </a:r>
                      <a:endParaRPr lang="en-US" sz="2400" dirty="0"/>
                    </a:p>
                  </a:txBody>
                  <a:tcPr/>
                </a:tc>
                <a:tc>
                  <a:txBody>
                    <a:bodyPr/>
                    <a:lstStyle/>
                    <a:p>
                      <a:pPr algn="ctr"/>
                      <a:r>
                        <a:rPr lang="en-US" sz="2400" smtClean="0"/>
                        <a:t>3</a:t>
                      </a:r>
                      <a:endParaRPr lang="en-US" sz="2400"/>
                    </a:p>
                  </a:txBody>
                  <a:tcPr/>
                </a:tc>
              </a:tr>
              <a:tr h="464614">
                <a:tc>
                  <a:txBody>
                    <a:bodyPr/>
                    <a:lstStyle/>
                    <a:p>
                      <a:pPr algn="ctr"/>
                      <a:r>
                        <a:rPr lang="en-US" sz="2400" smtClean="0"/>
                        <a:t>G</a:t>
                      </a:r>
                      <a:endParaRPr lang="en-US" sz="2400"/>
                    </a:p>
                  </a:txBody>
                  <a:tcPr/>
                </a:tc>
                <a:tc>
                  <a:txBody>
                    <a:bodyPr/>
                    <a:lstStyle/>
                    <a:p>
                      <a:pPr algn="ctr"/>
                      <a:r>
                        <a:rPr lang="en-US" sz="2400" dirty="0" smtClean="0"/>
                        <a:t>C</a:t>
                      </a:r>
                      <a:endParaRPr lang="en-US" sz="2400" dirty="0"/>
                    </a:p>
                  </a:txBody>
                  <a:tcPr/>
                </a:tc>
                <a:tc>
                  <a:txBody>
                    <a:bodyPr/>
                    <a:lstStyle/>
                    <a:p>
                      <a:pPr algn="ctr"/>
                      <a:r>
                        <a:rPr lang="en-US" sz="2400" smtClean="0"/>
                        <a:t>3</a:t>
                      </a:r>
                      <a:endParaRPr lang="en-US" sz="2400"/>
                    </a:p>
                  </a:txBody>
                  <a:tcPr/>
                </a:tc>
              </a:tr>
              <a:tr h="464614">
                <a:tc>
                  <a:txBody>
                    <a:bodyPr/>
                    <a:lstStyle/>
                    <a:p>
                      <a:pPr algn="ctr"/>
                      <a:r>
                        <a:rPr lang="en-US" sz="2400" smtClean="0"/>
                        <a:t>H</a:t>
                      </a:r>
                      <a:endParaRPr lang="en-US" sz="2400"/>
                    </a:p>
                  </a:txBody>
                  <a:tcPr/>
                </a:tc>
                <a:tc>
                  <a:txBody>
                    <a:bodyPr/>
                    <a:lstStyle/>
                    <a:p>
                      <a:pPr algn="ctr"/>
                      <a:r>
                        <a:rPr lang="en-US" sz="2400" dirty="0" smtClean="0"/>
                        <a:t>D</a:t>
                      </a:r>
                      <a:endParaRPr lang="en-US" sz="2400" dirty="0"/>
                    </a:p>
                  </a:txBody>
                  <a:tcPr/>
                </a:tc>
                <a:tc>
                  <a:txBody>
                    <a:bodyPr/>
                    <a:lstStyle/>
                    <a:p>
                      <a:pPr algn="ctr"/>
                      <a:r>
                        <a:rPr lang="en-US" sz="2400" dirty="0" smtClean="0"/>
                        <a:t>4</a:t>
                      </a:r>
                      <a:endParaRPr lang="en-US" sz="2400" dirty="0"/>
                    </a:p>
                  </a:txBody>
                  <a:tcPr/>
                </a:tc>
              </a:tr>
              <a:tr h="464614">
                <a:tc>
                  <a:txBody>
                    <a:bodyPr/>
                    <a:lstStyle/>
                    <a:p>
                      <a:pPr algn="ctr"/>
                      <a:r>
                        <a:rPr lang="en-US" sz="2400" smtClean="0"/>
                        <a:t>I</a:t>
                      </a:r>
                      <a:endParaRPr lang="en-US" sz="2400"/>
                    </a:p>
                  </a:txBody>
                  <a:tcPr/>
                </a:tc>
                <a:tc>
                  <a:txBody>
                    <a:bodyPr/>
                    <a:lstStyle/>
                    <a:p>
                      <a:pPr algn="ctr"/>
                      <a:r>
                        <a:rPr lang="en-US" sz="2400" dirty="0" smtClean="0"/>
                        <a:t>E, F</a:t>
                      </a:r>
                      <a:endParaRPr lang="en-US" sz="2400" dirty="0"/>
                    </a:p>
                  </a:txBody>
                  <a:tcPr/>
                </a:tc>
                <a:tc>
                  <a:txBody>
                    <a:bodyPr/>
                    <a:lstStyle/>
                    <a:p>
                      <a:pPr algn="ctr"/>
                      <a:r>
                        <a:rPr lang="en-US" sz="2400" dirty="0" smtClean="0"/>
                        <a:t>2</a:t>
                      </a:r>
                      <a:endParaRPr lang="en-US" sz="24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38900010"/>
              </p:ext>
            </p:extLst>
          </p:nvPr>
        </p:nvGraphicFramePr>
        <p:xfrm>
          <a:off x="4724400" y="1408512"/>
          <a:ext cx="3810000" cy="4800598"/>
        </p:xfrm>
        <a:graphic>
          <a:graphicData uri="http://schemas.openxmlformats.org/drawingml/2006/table">
            <a:tbl>
              <a:tblPr firstRow="1" bandRow="1">
                <a:tableStyleId>{5C22544A-7EE6-4342-B048-85BDC9FD1C3A}</a:tableStyleId>
              </a:tblPr>
              <a:tblGrid>
                <a:gridCol w="971036"/>
                <a:gridCol w="1114682"/>
                <a:gridCol w="1724282"/>
              </a:tblGrid>
              <a:tr h="585439">
                <a:tc>
                  <a:txBody>
                    <a:bodyPr/>
                    <a:lstStyle/>
                    <a:p>
                      <a:pPr algn="ctr"/>
                      <a:r>
                        <a:rPr lang="en-US" sz="2200" dirty="0" smtClean="0"/>
                        <a:t>Task</a:t>
                      </a:r>
                      <a:endParaRPr lang="en-US" sz="2200" dirty="0"/>
                    </a:p>
                  </a:txBody>
                  <a:tcPr/>
                </a:tc>
                <a:tc>
                  <a:txBody>
                    <a:bodyPr/>
                    <a:lstStyle/>
                    <a:p>
                      <a:pPr algn="ctr"/>
                      <a:r>
                        <a:rPr lang="en-US" sz="2200" dirty="0" smtClean="0"/>
                        <a:t>Pre</a:t>
                      </a:r>
                      <a:endParaRPr lang="en-US" sz="2200" dirty="0"/>
                    </a:p>
                  </a:txBody>
                  <a:tcPr/>
                </a:tc>
                <a:tc>
                  <a:txBody>
                    <a:bodyPr/>
                    <a:lstStyle/>
                    <a:p>
                      <a:pPr algn="ctr"/>
                      <a:r>
                        <a:rPr lang="en-US" sz="2200" dirty="0" smtClean="0"/>
                        <a:t>Duration</a:t>
                      </a:r>
                      <a:endParaRPr lang="en-US" sz="2200" dirty="0"/>
                    </a:p>
                  </a:txBody>
                  <a:tcPr/>
                </a:tc>
              </a:tr>
              <a:tr h="468351">
                <a:tc>
                  <a:txBody>
                    <a:bodyPr/>
                    <a:lstStyle/>
                    <a:p>
                      <a:pPr algn="ctr"/>
                      <a:r>
                        <a:rPr lang="en-US" sz="2400" smtClean="0"/>
                        <a:t>K</a:t>
                      </a:r>
                      <a:endParaRPr lang="en-US" sz="2400"/>
                    </a:p>
                  </a:txBody>
                  <a:tcPr/>
                </a:tc>
                <a:tc>
                  <a:txBody>
                    <a:bodyPr/>
                    <a:lstStyle/>
                    <a:p>
                      <a:pPr algn="ctr"/>
                      <a:r>
                        <a:rPr lang="en-US" sz="2400" smtClean="0"/>
                        <a:t>G,I</a:t>
                      </a:r>
                      <a:endParaRPr lang="en-US" sz="2400"/>
                    </a:p>
                  </a:txBody>
                  <a:tcPr/>
                </a:tc>
                <a:tc>
                  <a:txBody>
                    <a:bodyPr/>
                    <a:lstStyle/>
                    <a:p>
                      <a:pPr algn="ctr"/>
                      <a:r>
                        <a:rPr lang="en-US" sz="2400" dirty="0" smtClean="0"/>
                        <a:t>2</a:t>
                      </a:r>
                      <a:endParaRPr lang="en-US" sz="2400" dirty="0"/>
                    </a:p>
                  </a:txBody>
                  <a:tcPr/>
                </a:tc>
              </a:tr>
              <a:tr h="468351">
                <a:tc>
                  <a:txBody>
                    <a:bodyPr/>
                    <a:lstStyle/>
                    <a:p>
                      <a:pPr algn="ctr"/>
                      <a:r>
                        <a:rPr lang="en-US" sz="2400" dirty="0" smtClean="0"/>
                        <a:t>M</a:t>
                      </a:r>
                      <a:endParaRPr lang="en-US" sz="2400" dirty="0"/>
                    </a:p>
                  </a:txBody>
                  <a:tcPr/>
                </a:tc>
                <a:tc>
                  <a:txBody>
                    <a:bodyPr/>
                    <a:lstStyle/>
                    <a:p>
                      <a:pPr algn="ctr"/>
                      <a:r>
                        <a:rPr lang="en-US" sz="2400" smtClean="0"/>
                        <a:t>I</a:t>
                      </a:r>
                      <a:endParaRPr lang="en-US" sz="2400"/>
                    </a:p>
                  </a:txBody>
                  <a:tcPr/>
                </a:tc>
                <a:tc>
                  <a:txBody>
                    <a:bodyPr/>
                    <a:lstStyle/>
                    <a:p>
                      <a:pPr algn="ctr"/>
                      <a:r>
                        <a:rPr lang="en-US" sz="2400" dirty="0" smtClean="0"/>
                        <a:t>6</a:t>
                      </a:r>
                      <a:endParaRPr lang="en-US" sz="2400" dirty="0"/>
                    </a:p>
                  </a:txBody>
                  <a:tcPr/>
                </a:tc>
              </a:tr>
              <a:tr h="468351">
                <a:tc>
                  <a:txBody>
                    <a:bodyPr/>
                    <a:lstStyle/>
                    <a:p>
                      <a:pPr algn="ctr"/>
                      <a:r>
                        <a:rPr lang="en-US" sz="2400" smtClean="0"/>
                        <a:t>L</a:t>
                      </a:r>
                      <a:endParaRPr lang="en-US" sz="2400"/>
                    </a:p>
                  </a:txBody>
                  <a:tcPr/>
                </a:tc>
                <a:tc>
                  <a:txBody>
                    <a:bodyPr/>
                    <a:lstStyle/>
                    <a:p>
                      <a:pPr algn="ctr"/>
                      <a:r>
                        <a:rPr lang="en-US" sz="2400" smtClean="0"/>
                        <a:t>I</a:t>
                      </a:r>
                      <a:endParaRPr lang="en-US" sz="2400"/>
                    </a:p>
                  </a:txBody>
                  <a:tcPr/>
                </a:tc>
                <a:tc>
                  <a:txBody>
                    <a:bodyPr/>
                    <a:lstStyle/>
                    <a:p>
                      <a:pPr algn="ctr"/>
                      <a:r>
                        <a:rPr lang="en-US" sz="2400" dirty="0" smtClean="0"/>
                        <a:t>3</a:t>
                      </a:r>
                      <a:endParaRPr lang="en-US" sz="2400" dirty="0"/>
                    </a:p>
                  </a:txBody>
                  <a:tcPr/>
                </a:tc>
              </a:tr>
              <a:tr h="468351">
                <a:tc>
                  <a:txBody>
                    <a:bodyPr/>
                    <a:lstStyle/>
                    <a:p>
                      <a:pPr algn="ctr"/>
                      <a:r>
                        <a:rPr lang="en-US" sz="2400" smtClean="0"/>
                        <a:t>N</a:t>
                      </a:r>
                      <a:endParaRPr lang="en-US" sz="2400"/>
                    </a:p>
                  </a:txBody>
                  <a:tcPr/>
                </a:tc>
                <a:tc>
                  <a:txBody>
                    <a:bodyPr/>
                    <a:lstStyle/>
                    <a:p>
                      <a:pPr algn="ctr"/>
                      <a:r>
                        <a:rPr lang="en-US" sz="2400" smtClean="0"/>
                        <a:t>K</a:t>
                      </a:r>
                      <a:endParaRPr lang="en-US" sz="2400"/>
                    </a:p>
                  </a:txBody>
                  <a:tcPr/>
                </a:tc>
                <a:tc>
                  <a:txBody>
                    <a:bodyPr/>
                    <a:lstStyle/>
                    <a:p>
                      <a:pPr algn="ctr"/>
                      <a:r>
                        <a:rPr lang="en-US" sz="2400" dirty="0" smtClean="0"/>
                        <a:t>2</a:t>
                      </a:r>
                      <a:endParaRPr lang="en-US" sz="2400" dirty="0"/>
                    </a:p>
                  </a:txBody>
                  <a:tcPr/>
                </a:tc>
              </a:tr>
              <a:tr h="468351">
                <a:tc>
                  <a:txBody>
                    <a:bodyPr/>
                    <a:lstStyle/>
                    <a:p>
                      <a:pPr algn="ctr"/>
                      <a:r>
                        <a:rPr lang="en-US" sz="2400" smtClean="0"/>
                        <a:t>O</a:t>
                      </a:r>
                      <a:endParaRPr lang="en-US" sz="2400"/>
                    </a:p>
                  </a:txBody>
                  <a:tcPr/>
                </a:tc>
                <a:tc>
                  <a:txBody>
                    <a:bodyPr/>
                    <a:lstStyle/>
                    <a:p>
                      <a:pPr algn="ctr"/>
                      <a:r>
                        <a:rPr lang="en-US" sz="2400" smtClean="0"/>
                        <a:t>L,N</a:t>
                      </a:r>
                      <a:endParaRPr lang="en-US" sz="2400"/>
                    </a:p>
                  </a:txBody>
                  <a:tcPr/>
                </a:tc>
                <a:tc>
                  <a:txBody>
                    <a:bodyPr/>
                    <a:lstStyle/>
                    <a:p>
                      <a:pPr algn="ctr"/>
                      <a:r>
                        <a:rPr lang="en-US" sz="2400" dirty="0" smtClean="0"/>
                        <a:t>1</a:t>
                      </a:r>
                      <a:endParaRPr lang="en-US" sz="2400" dirty="0"/>
                    </a:p>
                  </a:txBody>
                  <a:tcPr/>
                </a:tc>
              </a:tr>
              <a:tr h="468351">
                <a:tc>
                  <a:txBody>
                    <a:bodyPr/>
                    <a:lstStyle/>
                    <a:p>
                      <a:pPr algn="ctr"/>
                      <a:r>
                        <a:rPr lang="en-US" sz="2400" smtClean="0"/>
                        <a:t>P</a:t>
                      </a:r>
                      <a:endParaRPr lang="en-US" sz="2400"/>
                    </a:p>
                  </a:txBody>
                  <a:tcPr/>
                </a:tc>
                <a:tc>
                  <a:txBody>
                    <a:bodyPr/>
                    <a:lstStyle/>
                    <a:p>
                      <a:pPr algn="ctr"/>
                      <a:r>
                        <a:rPr lang="en-US" sz="2400" smtClean="0"/>
                        <a:t>G,I,H</a:t>
                      </a:r>
                      <a:endParaRPr lang="en-US" sz="2400"/>
                    </a:p>
                  </a:txBody>
                  <a:tcPr/>
                </a:tc>
                <a:tc>
                  <a:txBody>
                    <a:bodyPr/>
                    <a:lstStyle/>
                    <a:p>
                      <a:pPr algn="ctr"/>
                      <a:r>
                        <a:rPr lang="en-US" sz="2400" dirty="0" smtClean="0"/>
                        <a:t>2</a:t>
                      </a:r>
                      <a:endParaRPr lang="en-US" sz="2400" dirty="0"/>
                    </a:p>
                  </a:txBody>
                  <a:tcPr/>
                </a:tc>
              </a:tr>
              <a:tr h="468351">
                <a:tc>
                  <a:txBody>
                    <a:bodyPr/>
                    <a:lstStyle/>
                    <a:p>
                      <a:pPr algn="ctr"/>
                      <a:r>
                        <a:rPr lang="en-US" sz="2400" smtClean="0"/>
                        <a:t>Q</a:t>
                      </a:r>
                      <a:endParaRPr lang="en-US" sz="2400"/>
                    </a:p>
                  </a:txBody>
                  <a:tcPr/>
                </a:tc>
                <a:tc>
                  <a:txBody>
                    <a:bodyPr/>
                    <a:lstStyle/>
                    <a:p>
                      <a:pPr algn="ctr"/>
                      <a:r>
                        <a:rPr lang="en-US" sz="2400" smtClean="0"/>
                        <a:t>G,I,H</a:t>
                      </a:r>
                      <a:endParaRPr lang="en-US" sz="2400"/>
                    </a:p>
                  </a:txBody>
                  <a:tcPr/>
                </a:tc>
                <a:tc>
                  <a:txBody>
                    <a:bodyPr/>
                    <a:lstStyle/>
                    <a:p>
                      <a:pPr algn="ctr"/>
                      <a:r>
                        <a:rPr lang="en-US" sz="2400" dirty="0" smtClean="0"/>
                        <a:t>3</a:t>
                      </a:r>
                      <a:endParaRPr lang="en-US" sz="2400" dirty="0"/>
                    </a:p>
                  </a:txBody>
                  <a:tcPr/>
                </a:tc>
              </a:tr>
              <a:tr h="468351">
                <a:tc>
                  <a:txBody>
                    <a:bodyPr/>
                    <a:lstStyle/>
                    <a:p>
                      <a:pPr algn="ctr"/>
                      <a:r>
                        <a:rPr lang="en-US" sz="2400" smtClean="0"/>
                        <a:t>R</a:t>
                      </a:r>
                      <a:endParaRPr lang="en-US" sz="2400"/>
                    </a:p>
                  </a:txBody>
                  <a:tcPr/>
                </a:tc>
                <a:tc>
                  <a:txBody>
                    <a:bodyPr/>
                    <a:lstStyle/>
                    <a:p>
                      <a:pPr algn="ctr"/>
                      <a:r>
                        <a:rPr lang="en-US" sz="2400" smtClean="0"/>
                        <a:t>O,P</a:t>
                      </a:r>
                      <a:endParaRPr lang="en-US" sz="2400"/>
                    </a:p>
                  </a:txBody>
                  <a:tcPr/>
                </a:tc>
                <a:tc>
                  <a:txBody>
                    <a:bodyPr/>
                    <a:lstStyle/>
                    <a:p>
                      <a:pPr algn="ctr"/>
                      <a:r>
                        <a:rPr lang="en-US" sz="2400" dirty="0" smtClean="0"/>
                        <a:t>2</a:t>
                      </a:r>
                      <a:endParaRPr lang="en-US" sz="2400" dirty="0"/>
                    </a:p>
                  </a:txBody>
                  <a:tcPr/>
                </a:tc>
              </a:tr>
              <a:tr h="468351">
                <a:tc>
                  <a:txBody>
                    <a:bodyPr/>
                    <a:lstStyle/>
                    <a:p>
                      <a:pPr algn="ctr"/>
                      <a:r>
                        <a:rPr lang="en-US" sz="2400" smtClean="0"/>
                        <a:t>S</a:t>
                      </a:r>
                      <a:endParaRPr lang="en-US" sz="2400"/>
                    </a:p>
                  </a:txBody>
                  <a:tcPr/>
                </a:tc>
                <a:tc>
                  <a:txBody>
                    <a:bodyPr/>
                    <a:lstStyle/>
                    <a:p>
                      <a:pPr algn="ctr"/>
                      <a:r>
                        <a:rPr lang="en-US" sz="2400" dirty="0" smtClean="0"/>
                        <a:t>R,Q</a:t>
                      </a:r>
                      <a:endParaRPr lang="en-US" sz="2400" dirty="0"/>
                    </a:p>
                  </a:txBody>
                  <a:tcPr/>
                </a:tc>
                <a:tc>
                  <a:txBody>
                    <a:bodyPr/>
                    <a:lstStyle/>
                    <a:p>
                      <a:pPr algn="ctr"/>
                      <a:r>
                        <a:rPr lang="en-US" sz="2400" dirty="0" smtClean="0"/>
                        <a:t>1</a:t>
                      </a:r>
                      <a:endParaRPr lang="en-US" sz="2400" dirty="0"/>
                    </a:p>
                  </a:txBody>
                  <a:tcPr/>
                </a:tc>
              </a:tr>
            </a:tbl>
          </a:graphicData>
        </a:graphic>
      </p:graphicFrame>
    </p:spTree>
    <p:extLst>
      <p:ext uri="{BB962C8B-B14F-4D97-AF65-F5344CB8AC3E}">
        <p14:creationId xmlns:p14="http://schemas.microsoft.com/office/powerpoint/2010/main" val="3752281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6D02AE8-0F98-4760-A7D3-E3FB9149980D}" type="slidenum">
              <a:rPr lang="en-US" smtClean="0"/>
              <a:pPr>
                <a:defRPr/>
              </a:pPr>
              <a:t>23</a:t>
            </a:fld>
            <a:endParaRPr lang="en-US" dirty="0"/>
          </a:p>
        </p:txBody>
      </p:sp>
      <p:pic>
        <p:nvPicPr>
          <p:cNvPr id="4" name="Picture 3"/>
          <p:cNvPicPr>
            <a:picLocks noChangeAspect="1"/>
          </p:cNvPicPr>
          <p:nvPr/>
        </p:nvPicPr>
        <p:blipFill>
          <a:blip r:embed="rId2"/>
          <a:stretch>
            <a:fillRect/>
          </a:stretch>
        </p:blipFill>
        <p:spPr>
          <a:xfrm>
            <a:off x="554922" y="1066800"/>
            <a:ext cx="8275547" cy="4441814"/>
          </a:xfrm>
          <a:prstGeom prst="rect">
            <a:avLst/>
          </a:prstGeom>
        </p:spPr>
      </p:pic>
    </p:spTree>
    <p:extLst>
      <p:ext uri="{BB962C8B-B14F-4D97-AF65-F5344CB8AC3E}">
        <p14:creationId xmlns:p14="http://schemas.microsoft.com/office/powerpoint/2010/main" val="4260761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r>
              <a:rPr lang="en-US" dirty="0" smtClean="0"/>
              <a:t>Activities are represented by boxes</a:t>
            </a:r>
          </a:p>
          <a:p>
            <a:r>
              <a:rPr lang="en-US" dirty="0" smtClean="0"/>
              <a:t>Arrows show relationships between activities</a:t>
            </a:r>
          </a:p>
          <a:p>
            <a:r>
              <a:rPr lang="en-US" dirty="0" smtClean="0"/>
              <a:t>More popular than ADM method and used by project management software</a:t>
            </a:r>
          </a:p>
          <a:p>
            <a:r>
              <a:rPr lang="en-US" dirty="0" smtClean="0"/>
              <a:t>Better at showing different types of dependencies</a:t>
            </a:r>
          </a:p>
        </p:txBody>
      </p:sp>
      <p:sp>
        <p:nvSpPr>
          <p:cNvPr id="26626" name="Rectangle 2"/>
          <p:cNvSpPr>
            <a:spLocks noGrp="1" noChangeArrowheads="1"/>
          </p:cNvSpPr>
          <p:nvPr>
            <p:ph type="title"/>
          </p:nvPr>
        </p:nvSpPr>
        <p:spPr/>
        <p:txBody>
          <a:bodyPr>
            <a:normAutofit fontScale="90000"/>
          </a:bodyPr>
          <a:lstStyle/>
          <a:p>
            <a:r>
              <a:rPr lang="en-US" dirty="0" smtClean="0"/>
              <a:t>Precedence Diagramming Method (PDM)</a:t>
            </a:r>
          </a:p>
        </p:txBody>
      </p:sp>
      <p:sp>
        <p:nvSpPr>
          <p:cNvPr id="6" name="Slide Number Placeholder 5"/>
          <p:cNvSpPr>
            <a:spLocks noGrp="1"/>
          </p:cNvSpPr>
          <p:nvPr>
            <p:ph type="sldNum" sz="quarter" idx="11"/>
          </p:nvPr>
        </p:nvSpPr>
        <p:spPr/>
        <p:txBody>
          <a:bodyPr/>
          <a:lstStyle/>
          <a:p>
            <a:pPr>
              <a:defRPr/>
            </a:pPr>
            <a:fld id="{45ECF90C-27FF-4771-A56A-23DBBE2C7B3C}"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600" b="1" dirty="0" smtClean="0"/>
              <a:t>Figure 6-3. Task Dependency Types</a:t>
            </a:r>
          </a:p>
        </p:txBody>
      </p:sp>
      <p:sp>
        <p:nvSpPr>
          <p:cNvPr id="7" name="Slide Number Placeholder 6"/>
          <p:cNvSpPr>
            <a:spLocks noGrp="1"/>
          </p:cNvSpPr>
          <p:nvPr>
            <p:ph type="sldNum" sz="quarter" idx="11"/>
          </p:nvPr>
        </p:nvSpPr>
        <p:spPr/>
        <p:txBody>
          <a:bodyPr/>
          <a:lstStyle/>
          <a:p>
            <a:pPr>
              <a:buFontTx/>
              <a:buNone/>
              <a:defRPr/>
            </a:pPr>
            <a:fld id="{A4D16118-26E8-437C-B900-43E37754E064}" type="slidenum">
              <a:rPr lang="en-US" smtClean="0"/>
              <a:pPr>
                <a:buFontTx/>
                <a:buNone/>
                <a:defRPr/>
              </a:pPr>
              <a:t>25</a:t>
            </a:fld>
            <a:endParaRPr lang="en-US" dirty="0"/>
          </a:p>
        </p:txBody>
      </p:sp>
      <p:pic>
        <p:nvPicPr>
          <p:cNvPr id="3" name="Picture 2"/>
          <p:cNvPicPr>
            <a:picLocks noChangeAspect="1"/>
          </p:cNvPicPr>
          <p:nvPr/>
        </p:nvPicPr>
        <p:blipFill>
          <a:blip r:embed="rId3"/>
          <a:stretch>
            <a:fillRect/>
          </a:stretch>
        </p:blipFill>
        <p:spPr>
          <a:xfrm>
            <a:off x="444500" y="2243118"/>
            <a:ext cx="8210550" cy="30146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Task Dependency Types</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26</a:t>
            </a:fld>
            <a:endParaRPr lang="en-US" dirty="0"/>
          </a:p>
        </p:txBody>
      </p:sp>
      <p:pic>
        <p:nvPicPr>
          <p:cNvPr id="5" name="Picture 4"/>
          <p:cNvPicPr>
            <a:picLocks noChangeAspect="1"/>
          </p:cNvPicPr>
          <p:nvPr/>
        </p:nvPicPr>
        <p:blipFill>
          <a:blip r:embed="rId2"/>
          <a:stretch>
            <a:fillRect/>
          </a:stretch>
        </p:blipFill>
        <p:spPr>
          <a:xfrm>
            <a:off x="524726" y="1676400"/>
            <a:ext cx="7848600" cy="1286715"/>
          </a:xfrm>
          <a:prstGeom prst="rect">
            <a:avLst/>
          </a:prstGeom>
        </p:spPr>
      </p:pic>
      <p:pic>
        <p:nvPicPr>
          <p:cNvPr id="6" name="Picture 5"/>
          <p:cNvPicPr>
            <a:picLocks noChangeAspect="1"/>
          </p:cNvPicPr>
          <p:nvPr/>
        </p:nvPicPr>
        <p:blipFill>
          <a:blip r:embed="rId3"/>
          <a:stretch>
            <a:fillRect/>
          </a:stretch>
        </p:blipFill>
        <p:spPr>
          <a:xfrm>
            <a:off x="518589" y="3886200"/>
            <a:ext cx="8069786" cy="1143000"/>
          </a:xfrm>
          <a:prstGeom prst="rect">
            <a:avLst/>
          </a:prstGeom>
        </p:spPr>
      </p:pic>
    </p:spTree>
    <p:extLst>
      <p:ext uri="{BB962C8B-B14F-4D97-AF65-F5344CB8AC3E}">
        <p14:creationId xmlns:p14="http://schemas.microsoft.com/office/powerpoint/2010/main" val="2231724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6D02AE8-0F98-4760-A7D3-E3FB9149980D}" type="slidenum">
              <a:rPr lang="en-US" smtClean="0"/>
              <a:pPr>
                <a:defRPr/>
              </a:pPr>
              <a:t>27</a:t>
            </a:fld>
            <a:endParaRPr lang="en-US" dirty="0"/>
          </a:p>
        </p:txBody>
      </p:sp>
      <p:pic>
        <p:nvPicPr>
          <p:cNvPr id="3" name="Picture 2"/>
          <p:cNvPicPr>
            <a:picLocks noChangeAspect="1"/>
          </p:cNvPicPr>
          <p:nvPr/>
        </p:nvPicPr>
        <p:blipFill>
          <a:blip r:embed="rId2"/>
          <a:stretch>
            <a:fillRect/>
          </a:stretch>
        </p:blipFill>
        <p:spPr>
          <a:xfrm>
            <a:off x="685800" y="762000"/>
            <a:ext cx="7783582" cy="1406505"/>
          </a:xfrm>
          <a:prstGeom prst="rect">
            <a:avLst/>
          </a:prstGeom>
        </p:spPr>
      </p:pic>
      <p:pic>
        <p:nvPicPr>
          <p:cNvPr id="5" name="Picture 4"/>
          <p:cNvPicPr>
            <a:picLocks noChangeAspect="1"/>
          </p:cNvPicPr>
          <p:nvPr/>
        </p:nvPicPr>
        <p:blipFill>
          <a:blip r:embed="rId3"/>
          <a:stretch>
            <a:fillRect/>
          </a:stretch>
        </p:blipFill>
        <p:spPr>
          <a:xfrm>
            <a:off x="694601" y="3733800"/>
            <a:ext cx="7952512" cy="1323072"/>
          </a:xfrm>
          <a:prstGeom prst="rect">
            <a:avLst/>
          </a:prstGeom>
        </p:spPr>
      </p:pic>
    </p:spTree>
    <p:extLst>
      <p:ext uri="{BB962C8B-B14F-4D97-AF65-F5344CB8AC3E}">
        <p14:creationId xmlns:p14="http://schemas.microsoft.com/office/powerpoint/2010/main" val="2687305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0"/>
            <a:ext cx="8686800" cy="1143000"/>
          </a:xfrm>
        </p:spPr>
        <p:txBody>
          <a:bodyPr>
            <a:normAutofit fontScale="90000"/>
          </a:bodyPr>
          <a:lstStyle/>
          <a:p>
            <a:r>
              <a:rPr lang="en-US" sz="3600" dirty="0" smtClean="0"/>
              <a:t>Figure 6-4. Sample PDM Network Diagram</a:t>
            </a:r>
            <a:endParaRPr lang="en-US" sz="3200" b="1" dirty="0" smtClean="0"/>
          </a:p>
        </p:txBody>
      </p:sp>
      <p:sp>
        <p:nvSpPr>
          <p:cNvPr id="6" name="Slide Number Placeholder 5"/>
          <p:cNvSpPr>
            <a:spLocks noGrp="1"/>
          </p:cNvSpPr>
          <p:nvPr>
            <p:ph type="sldNum" sz="quarter" idx="11"/>
          </p:nvPr>
        </p:nvSpPr>
        <p:spPr/>
        <p:txBody>
          <a:bodyPr/>
          <a:lstStyle/>
          <a:p>
            <a:pPr>
              <a:buFontTx/>
              <a:buNone/>
              <a:defRPr/>
            </a:pPr>
            <a:fld id="{2094BC48-FA5E-46CE-8C4F-D07352F303E3}" type="slidenum">
              <a:rPr lang="en-US" smtClean="0"/>
              <a:pPr>
                <a:buFontTx/>
                <a:buNone/>
                <a:defRPr/>
              </a:pPr>
              <a:t>28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1" y="1828800"/>
            <a:ext cx="8889996" cy="320039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04800" y="939478"/>
            <a:ext cx="8382000" cy="5385122"/>
          </a:xfrm>
        </p:spPr>
        <p:txBody>
          <a:bodyPr/>
          <a:lstStyle/>
          <a:p>
            <a:r>
              <a:rPr lang="en-US" dirty="0" smtClean="0"/>
              <a:t>Before estimating activity durations, you must have a good idea of the quantity and type of resources that will be assigned to each activity; </a:t>
            </a:r>
            <a:r>
              <a:rPr lang="en-US" b="1" dirty="0" smtClean="0"/>
              <a:t>resources</a:t>
            </a:r>
            <a:r>
              <a:rPr lang="en-US" dirty="0" smtClean="0"/>
              <a:t> are people, equipment, and materials (Later)</a:t>
            </a:r>
          </a:p>
          <a:p>
            <a:r>
              <a:rPr lang="en-US" dirty="0" smtClean="0"/>
              <a:t>A </a:t>
            </a:r>
            <a:r>
              <a:rPr lang="en-US" b="1" dirty="0" smtClean="0"/>
              <a:t>resource breakdown structure </a:t>
            </a:r>
            <a:r>
              <a:rPr lang="en-US" dirty="0" smtClean="0"/>
              <a:t>is a hierarchical structure that identifies the project’s resources by category and type</a:t>
            </a:r>
          </a:p>
        </p:txBody>
      </p:sp>
      <p:sp>
        <p:nvSpPr>
          <p:cNvPr id="29698" name="Rectangle 2"/>
          <p:cNvSpPr>
            <a:spLocks noGrp="1" noChangeArrowheads="1"/>
          </p:cNvSpPr>
          <p:nvPr>
            <p:ph type="title"/>
          </p:nvPr>
        </p:nvSpPr>
        <p:spPr>
          <a:xfrm>
            <a:off x="381000" y="274638"/>
            <a:ext cx="8305800" cy="639762"/>
          </a:xfrm>
        </p:spPr>
        <p:txBody>
          <a:bodyPr>
            <a:normAutofit fontScale="90000"/>
          </a:bodyPr>
          <a:lstStyle/>
          <a:p>
            <a:r>
              <a:rPr lang="en-US" dirty="0" smtClean="0"/>
              <a:t>6.4.Estimating Activity Resources</a:t>
            </a:r>
          </a:p>
        </p:txBody>
      </p:sp>
      <p:sp>
        <p:nvSpPr>
          <p:cNvPr id="6" name="Slide Number Placeholder 5"/>
          <p:cNvSpPr>
            <a:spLocks noGrp="1"/>
          </p:cNvSpPr>
          <p:nvPr>
            <p:ph type="sldNum" sz="quarter" idx="11"/>
          </p:nvPr>
        </p:nvSpPr>
        <p:spPr/>
        <p:txBody>
          <a:bodyPr/>
          <a:lstStyle/>
          <a:p>
            <a:pPr>
              <a:defRPr/>
            </a:pPr>
            <a:fld id="{9A288B24-D97E-41B0-8DB0-789651200C06}"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990600"/>
            <a:ext cx="8458200" cy="5410200"/>
          </a:xfrm>
        </p:spPr>
        <p:txBody>
          <a:bodyPr/>
          <a:lstStyle/>
          <a:p>
            <a:r>
              <a:rPr lang="en-US" dirty="0"/>
              <a:t>Understand the importance of project schedules and good project </a:t>
            </a:r>
            <a:r>
              <a:rPr lang="en-US" dirty="0" smtClean="0"/>
              <a:t>time management</a:t>
            </a:r>
            <a:endParaRPr lang="en-US" dirty="0"/>
          </a:p>
          <a:p>
            <a:r>
              <a:rPr lang="en-US" dirty="0" smtClean="0"/>
              <a:t>Discuss </a:t>
            </a:r>
            <a:r>
              <a:rPr lang="en-US" dirty="0"/>
              <a:t>the process of planning schedule management</a:t>
            </a:r>
          </a:p>
          <a:p>
            <a:r>
              <a:rPr lang="en-US" dirty="0" smtClean="0"/>
              <a:t>Understand </a:t>
            </a:r>
            <a:r>
              <a:rPr lang="en-US" dirty="0"/>
              <a:t>the relationship between estimating resources and </a:t>
            </a:r>
            <a:r>
              <a:rPr lang="en-US" dirty="0" smtClean="0"/>
              <a:t>project schedules</a:t>
            </a:r>
          </a:p>
          <a:p>
            <a:r>
              <a:rPr lang="en-US" sz="2400" dirty="0"/>
              <a:t>Explain how various tools and techniques help project managers perform activity duration estimates</a:t>
            </a:r>
          </a:p>
          <a:p>
            <a:endParaRPr lang="en-US" dirty="0"/>
          </a:p>
        </p:txBody>
      </p:sp>
      <p:sp>
        <p:nvSpPr>
          <p:cNvPr id="9218" name="Rectangle 2"/>
          <p:cNvSpPr>
            <a:spLocks noGrp="1" noChangeArrowheads="1"/>
          </p:cNvSpPr>
          <p:nvPr>
            <p:ph type="title"/>
          </p:nvPr>
        </p:nvSpPr>
        <p:spPr>
          <a:xfrm>
            <a:off x="304800" y="228600"/>
            <a:ext cx="8839200" cy="685800"/>
          </a:xfrm>
        </p:spPr>
        <p:txBody>
          <a:bodyPr>
            <a:normAutofit fontScale="90000"/>
          </a:bodyPr>
          <a:lstStyle/>
          <a:p>
            <a:r>
              <a:rPr lang="en-US" dirty="0" smtClean="0"/>
              <a:t>Learning Objectives</a:t>
            </a:r>
          </a:p>
        </p:txBody>
      </p:sp>
      <p:sp>
        <p:nvSpPr>
          <p:cNvPr id="6" name="Slide Number Placeholder 5"/>
          <p:cNvSpPr>
            <a:spLocks noGrp="1"/>
          </p:cNvSpPr>
          <p:nvPr>
            <p:ph type="sldNum" sz="quarter" idx="11"/>
          </p:nvPr>
        </p:nvSpPr>
        <p:spPr/>
        <p:txBody>
          <a:bodyPr/>
          <a:lstStyle/>
          <a:p>
            <a:pPr>
              <a:defRPr/>
            </a:pPr>
            <a:fld id="{095F7A74-1AE0-4F48-ABDC-D6A934445B27}"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1524000"/>
            <a:ext cx="8186738" cy="4333875"/>
          </a:xfrm>
        </p:spPr>
        <p:txBody>
          <a:bodyPr/>
          <a:lstStyle/>
          <a:p>
            <a:r>
              <a:rPr lang="en-US" b="1" dirty="0" smtClean="0"/>
              <a:t>Duration</a:t>
            </a:r>
            <a:r>
              <a:rPr lang="en-US" dirty="0" smtClean="0"/>
              <a:t> includes the actual amount of time worked on an activity </a:t>
            </a:r>
            <a:r>
              <a:rPr lang="en-US" i="1" dirty="0" smtClean="0"/>
              <a:t>plus</a:t>
            </a:r>
            <a:r>
              <a:rPr lang="en-US" dirty="0" smtClean="0"/>
              <a:t> elapsed time</a:t>
            </a:r>
          </a:p>
          <a:p>
            <a:r>
              <a:rPr lang="en-US" b="1" dirty="0" smtClean="0"/>
              <a:t>Effort</a:t>
            </a:r>
            <a:r>
              <a:rPr lang="en-US" dirty="0" smtClean="0"/>
              <a:t> is the number of workdays or work hours required to complete a task</a:t>
            </a:r>
          </a:p>
          <a:p>
            <a:r>
              <a:rPr lang="en-US" dirty="0" smtClean="0"/>
              <a:t>Effort does </a:t>
            </a:r>
            <a:r>
              <a:rPr lang="en-US" b="1" dirty="0" smtClean="0"/>
              <a:t>not normally equal</a:t>
            </a:r>
            <a:r>
              <a:rPr lang="en-US" dirty="0" smtClean="0"/>
              <a:t> duration</a:t>
            </a:r>
          </a:p>
          <a:p>
            <a:r>
              <a:rPr lang="en-US" dirty="0" smtClean="0"/>
              <a:t>People doing the work should help create estimates, and an expert should review them</a:t>
            </a:r>
          </a:p>
        </p:txBody>
      </p:sp>
      <p:sp>
        <p:nvSpPr>
          <p:cNvPr id="30722" name="Rectangle 2"/>
          <p:cNvSpPr>
            <a:spLocks noGrp="1" noChangeArrowheads="1"/>
          </p:cNvSpPr>
          <p:nvPr>
            <p:ph type="title"/>
          </p:nvPr>
        </p:nvSpPr>
        <p:spPr>
          <a:xfrm>
            <a:off x="838200" y="152400"/>
            <a:ext cx="8229600" cy="1066800"/>
          </a:xfrm>
        </p:spPr>
        <p:txBody>
          <a:bodyPr/>
          <a:lstStyle/>
          <a:p>
            <a:r>
              <a:rPr lang="en-US" dirty="0" smtClean="0"/>
              <a:t>6.5.Activity Duration Estimating</a:t>
            </a:r>
          </a:p>
        </p:txBody>
      </p:sp>
      <p:sp>
        <p:nvSpPr>
          <p:cNvPr id="6" name="Slide Number Placeholder 5"/>
          <p:cNvSpPr>
            <a:spLocks noGrp="1"/>
          </p:cNvSpPr>
          <p:nvPr>
            <p:ph type="sldNum" sz="quarter" idx="11"/>
          </p:nvPr>
        </p:nvSpPr>
        <p:spPr/>
        <p:txBody>
          <a:bodyPr/>
          <a:lstStyle/>
          <a:p>
            <a:pPr>
              <a:defRPr/>
            </a:pPr>
            <a:fld id="{3FF7902D-2E9A-4368-BC8F-780B390E78C2}"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1481138"/>
            <a:ext cx="8229600" cy="5072062"/>
          </a:xfrm>
        </p:spPr>
        <p:txBody>
          <a:bodyPr/>
          <a:lstStyle/>
          <a:p>
            <a:r>
              <a:rPr lang="en-US" dirty="0" smtClean="0"/>
              <a:t>Instead of providing activity estimates as a discrete number, such as four weeks, it’s often helpful to create a </a:t>
            </a:r>
            <a:r>
              <a:rPr lang="en-US" b="1" dirty="0" smtClean="0"/>
              <a:t>three-point estimate</a:t>
            </a:r>
          </a:p>
          <a:p>
            <a:pPr lvl="1"/>
            <a:r>
              <a:rPr lang="en-US" dirty="0" smtClean="0"/>
              <a:t>an estimate that includes an optimistic, most likely, and pessimistic estimate, such as three weeks for the optimistic, four weeks for the most likely, and five weeks for the pessimistic estimate </a:t>
            </a:r>
          </a:p>
          <a:p>
            <a:endParaRPr lang="en-US" dirty="0" smtClean="0"/>
          </a:p>
        </p:txBody>
      </p:sp>
      <p:sp>
        <p:nvSpPr>
          <p:cNvPr id="31746" name="Rectangle 2"/>
          <p:cNvSpPr>
            <a:spLocks noGrp="1" noChangeArrowheads="1"/>
          </p:cNvSpPr>
          <p:nvPr>
            <p:ph type="title"/>
          </p:nvPr>
        </p:nvSpPr>
        <p:spPr/>
        <p:txBody>
          <a:bodyPr/>
          <a:lstStyle/>
          <a:p>
            <a:r>
              <a:rPr lang="en-US" dirty="0" smtClean="0"/>
              <a:t>Three-Point Estimates</a:t>
            </a:r>
          </a:p>
        </p:txBody>
      </p:sp>
      <p:sp>
        <p:nvSpPr>
          <p:cNvPr id="6" name="Slide Number Placeholder 5"/>
          <p:cNvSpPr>
            <a:spLocks noGrp="1"/>
          </p:cNvSpPr>
          <p:nvPr>
            <p:ph type="sldNum" sz="quarter" idx="11"/>
          </p:nvPr>
        </p:nvSpPr>
        <p:spPr/>
        <p:txBody>
          <a:bodyPr/>
          <a:lstStyle/>
          <a:p>
            <a:pPr>
              <a:defRPr/>
            </a:pPr>
            <a:fld id="{AD458F38-7F74-4F04-A54C-61AF37FECED0}"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381000" y="1143000"/>
            <a:ext cx="8186738" cy="4791075"/>
          </a:xfrm>
        </p:spPr>
        <p:txBody>
          <a:bodyPr/>
          <a:lstStyle/>
          <a:p>
            <a:pPr>
              <a:lnSpc>
                <a:spcPct val="90000"/>
              </a:lnSpc>
            </a:pPr>
            <a:r>
              <a:rPr lang="en-US" dirty="0" smtClean="0"/>
              <a:t>Uses results of the other time management processes to determine the start and end date of the project</a:t>
            </a:r>
          </a:p>
          <a:p>
            <a:pPr>
              <a:lnSpc>
                <a:spcPct val="90000"/>
              </a:lnSpc>
            </a:pPr>
            <a:r>
              <a:rPr lang="en-US" dirty="0" smtClean="0"/>
              <a:t>Ultimate goal is to create a realistic project schedule that provides a basis for monitoring project progress for the time dimension of the project</a:t>
            </a:r>
          </a:p>
          <a:p>
            <a:pPr>
              <a:lnSpc>
                <a:spcPct val="90000"/>
              </a:lnSpc>
            </a:pPr>
            <a:r>
              <a:rPr lang="en-US" dirty="0" smtClean="0"/>
              <a:t>Important tools and techniques include </a:t>
            </a:r>
          </a:p>
          <a:p>
            <a:pPr lvl="1">
              <a:lnSpc>
                <a:spcPct val="90000"/>
              </a:lnSpc>
            </a:pPr>
            <a:r>
              <a:rPr lang="en-US" dirty="0" smtClean="0"/>
              <a:t>Gantt charts, ****</a:t>
            </a:r>
          </a:p>
          <a:p>
            <a:pPr lvl="1">
              <a:lnSpc>
                <a:spcPct val="90000"/>
              </a:lnSpc>
            </a:pPr>
            <a:r>
              <a:rPr lang="en-US" dirty="0"/>
              <a:t>C</a:t>
            </a:r>
            <a:r>
              <a:rPr lang="en-US" dirty="0" smtClean="0"/>
              <a:t>ritical path analysis, ****</a:t>
            </a:r>
          </a:p>
          <a:p>
            <a:pPr lvl="1">
              <a:lnSpc>
                <a:spcPct val="90000"/>
              </a:lnSpc>
            </a:pPr>
            <a:r>
              <a:rPr lang="en-US" dirty="0" smtClean="0"/>
              <a:t>Critical chain scheduling, </a:t>
            </a:r>
          </a:p>
          <a:p>
            <a:pPr lvl="1">
              <a:lnSpc>
                <a:spcPct val="90000"/>
              </a:lnSpc>
            </a:pPr>
            <a:r>
              <a:rPr lang="en-US" dirty="0" smtClean="0"/>
              <a:t>PERT analysis</a:t>
            </a:r>
          </a:p>
        </p:txBody>
      </p:sp>
      <p:sp>
        <p:nvSpPr>
          <p:cNvPr id="32770" name="Rectangle 2"/>
          <p:cNvSpPr>
            <a:spLocks noGrp="1" noChangeArrowheads="1"/>
          </p:cNvSpPr>
          <p:nvPr>
            <p:ph type="title"/>
          </p:nvPr>
        </p:nvSpPr>
        <p:spPr>
          <a:xfrm>
            <a:off x="914400" y="0"/>
            <a:ext cx="8229600" cy="1066800"/>
          </a:xfrm>
        </p:spPr>
        <p:txBody>
          <a:bodyPr>
            <a:normAutofit/>
          </a:bodyPr>
          <a:lstStyle/>
          <a:p>
            <a:r>
              <a:rPr lang="en-US" dirty="0" smtClean="0"/>
              <a:t>6.6.Developing the Schedule</a:t>
            </a:r>
          </a:p>
        </p:txBody>
      </p:sp>
      <p:sp>
        <p:nvSpPr>
          <p:cNvPr id="6" name="Slide Number Placeholder 5"/>
          <p:cNvSpPr>
            <a:spLocks noGrp="1"/>
          </p:cNvSpPr>
          <p:nvPr>
            <p:ph type="sldNum" sz="quarter" idx="11"/>
          </p:nvPr>
        </p:nvSpPr>
        <p:spPr/>
        <p:txBody>
          <a:bodyPr/>
          <a:lstStyle/>
          <a:p>
            <a:pPr>
              <a:defRPr/>
            </a:pPr>
            <a:fld id="{EEF0914C-B560-4916-A481-53F2E5D7B739}"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81000" y="1143000"/>
            <a:ext cx="8186738" cy="4791075"/>
          </a:xfrm>
        </p:spPr>
        <p:txBody>
          <a:bodyPr/>
          <a:lstStyle/>
          <a:p>
            <a:r>
              <a:rPr lang="en-US" b="1" dirty="0" smtClean="0"/>
              <a:t>Gantt charts</a:t>
            </a:r>
            <a:r>
              <a:rPr lang="en-US" dirty="0" smtClean="0"/>
              <a:t> provide a standard format for displaying project schedule information by listing project activities and their corresponding start and finish dates in a calendar format</a:t>
            </a:r>
          </a:p>
          <a:p>
            <a:r>
              <a:rPr lang="en-US" dirty="0" smtClean="0"/>
              <a:t>Symbols include:</a:t>
            </a:r>
          </a:p>
          <a:p>
            <a:pPr lvl="1"/>
            <a:r>
              <a:rPr lang="en-US" dirty="0" smtClean="0"/>
              <a:t>A black diamond: a milestones </a:t>
            </a:r>
          </a:p>
          <a:p>
            <a:pPr lvl="1"/>
            <a:r>
              <a:rPr lang="en-US" dirty="0" smtClean="0"/>
              <a:t>Thick black bars: summary tasks</a:t>
            </a:r>
          </a:p>
          <a:p>
            <a:pPr lvl="1"/>
            <a:r>
              <a:rPr lang="en-US" dirty="0" smtClean="0"/>
              <a:t>Lighter horizontal bars: durations of tasks</a:t>
            </a:r>
          </a:p>
          <a:p>
            <a:pPr lvl="1"/>
            <a:r>
              <a:rPr lang="en-US" dirty="0" smtClean="0"/>
              <a:t>Arrows: dependencies between tasks</a:t>
            </a:r>
          </a:p>
          <a:p>
            <a:endParaRPr lang="en-US" dirty="0" smtClean="0"/>
          </a:p>
        </p:txBody>
      </p:sp>
      <p:sp>
        <p:nvSpPr>
          <p:cNvPr id="33794" name="Rectangle 2"/>
          <p:cNvSpPr>
            <a:spLocks noGrp="1" noChangeArrowheads="1"/>
          </p:cNvSpPr>
          <p:nvPr>
            <p:ph type="title"/>
          </p:nvPr>
        </p:nvSpPr>
        <p:spPr>
          <a:xfrm>
            <a:off x="304800" y="228600"/>
            <a:ext cx="8229600" cy="838200"/>
          </a:xfrm>
        </p:spPr>
        <p:txBody>
          <a:bodyPr/>
          <a:lstStyle/>
          <a:p>
            <a:r>
              <a:rPr lang="en-US" dirty="0" smtClean="0"/>
              <a:t>Gantt Charts</a:t>
            </a:r>
          </a:p>
        </p:txBody>
      </p:sp>
      <p:sp>
        <p:nvSpPr>
          <p:cNvPr id="6" name="Slide Number Placeholder 5"/>
          <p:cNvSpPr>
            <a:spLocks noGrp="1"/>
          </p:cNvSpPr>
          <p:nvPr>
            <p:ph type="sldNum" sz="quarter" idx="11"/>
          </p:nvPr>
        </p:nvSpPr>
        <p:spPr/>
        <p:txBody>
          <a:bodyPr/>
          <a:lstStyle/>
          <a:p>
            <a:pPr>
              <a:defRPr/>
            </a:pPr>
            <a:fld id="{1FDE96D3-A52F-45D5-B2AF-E5E47A603FE7}"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dirty="0" smtClean="0"/>
              <a:t>Figure 6-5. Gantt Chart for Project X</a:t>
            </a:r>
          </a:p>
        </p:txBody>
      </p:sp>
      <p:sp>
        <p:nvSpPr>
          <p:cNvPr id="7" name="Slide Number Placeholder 6"/>
          <p:cNvSpPr>
            <a:spLocks noGrp="1"/>
          </p:cNvSpPr>
          <p:nvPr>
            <p:ph type="sldNum" sz="quarter" idx="11"/>
          </p:nvPr>
        </p:nvSpPr>
        <p:spPr/>
        <p:txBody>
          <a:bodyPr/>
          <a:lstStyle/>
          <a:p>
            <a:pPr>
              <a:buFontTx/>
              <a:buNone/>
              <a:defRPr/>
            </a:pPr>
            <a:fld id="{F3784B9A-2398-468D-9D00-2729FA002109}" type="slidenum">
              <a:rPr lang="en-US" smtClean="0"/>
              <a:pPr>
                <a:buFontTx/>
                <a:buNone/>
                <a:defRPr/>
              </a:pPr>
              <a:t>34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54" y="1600200"/>
            <a:ext cx="8886966" cy="3518031"/>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6-6. Gantt Chart for Software Launch Project</a:t>
            </a:r>
            <a:endParaRPr lang="en-US" dirty="0" smtClean="0"/>
          </a:p>
        </p:txBody>
      </p:sp>
      <p:sp>
        <p:nvSpPr>
          <p:cNvPr id="6" name="Slide Number Placeholder 5"/>
          <p:cNvSpPr>
            <a:spLocks noGrp="1"/>
          </p:cNvSpPr>
          <p:nvPr>
            <p:ph type="sldNum" sz="quarter" idx="11"/>
          </p:nvPr>
        </p:nvSpPr>
        <p:spPr/>
        <p:txBody>
          <a:bodyPr/>
          <a:lstStyle/>
          <a:p>
            <a:pPr>
              <a:buFontTx/>
              <a:buNone/>
              <a:defRPr/>
            </a:pPr>
            <a:fld id="{B9A2A0F0-42CA-4FF4-8D02-0516D9A5FAB1}" type="slidenum">
              <a:rPr lang="en-US" smtClean="0"/>
              <a:pPr>
                <a:buFontTx/>
                <a:buNone/>
                <a:defRPr/>
              </a:pPr>
              <a:t>35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790" y="1182114"/>
            <a:ext cx="6278409" cy="514248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en-US" dirty="0" smtClean="0"/>
              <a:t>Many people like to focus on meeting milestones, especially for large projects</a:t>
            </a:r>
          </a:p>
          <a:p>
            <a:r>
              <a:rPr lang="en-US" dirty="0" smtClean="0"/>
              <a:t>Milestones emphasize important events or accomplishments on projects</a:t>
            </a:r>
          </a:p>
          <a:p>
            <a:r>
              <a:rPr lang="en-US" dirty="0" smtClean="0"/>
              <a:t>Normally create milestone by entering tasks with a zero duration, or you can mark any task as a milestone</a:t>
            </a:r>
          </a:p>
          <a:p>
            <a:pPr lvl="1"/>
            <a:endParaRPr lang="en-US" dirty="0" smtClean="0"/>
          </a:p>
        </p:txBody>
      </p:sp>
      <p:sp>
        <p:nvSpPr>
          <p:cNvPr id="36866" name="Rectangle 2"/>
          <p:cNvSpPr>
            <a:spLocks noGrp="1" noChangeArrowheads="1"/>
          </p:cNvSpPr>
          <p:nvPr>
            <p:ph type="title"/>
          </p:nvPr>
        </p:nvSpPr>
        <p:spPr>
          <a:xfrm>
            <a:off x="381000" y="274638"/>
            <a:ext cx="8305800" cy="868362"/>
          </a:xfrm>
        </p:spPr>
        <p:txBody>
          <a:bodyPr>
            <a:normAutofit fontScale="90000"/>
          </a:bodyPr>
          <a:lstStyle/>
          <a:p>
            <a:r>
              <a:rPr lang="en-US" dirty="0" smtClean="0"/>
              <a:t>Adding Milestones to Gantt Charts</a:t>
            </a:r>
          </a:p>
        </p:txBody>
      </p:sp>
      <p:sp>
        <p:nvSpPr>
          <p:cNvPr id="6" name="Slide Number Placeholder 5"/>
          <p:cNvSpPr>
            <a:spLocks noGrp="1"/>
          </p:cNvSpPr>
          <p:nvPr>
            <p:ph type="sldNum" sz="quarter" idx="11"/>
          </p:nvPr>
        </p:nvSpPr>
        <p:spPr/>
        <p:txBody>
          <a:bodyPr/>
          <a:lstStyle/>
          <a:p>
            <a:pPr>
              <a:defRPr/>
            </a:pPr>
            <a:fld id="{2C850C89-3CD0-4104-9DBD-5E8728FD873E}"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81000" y="1143000"/>
            <a:ext cx="8186738" cy="4791075"/>
          </a:xfrm>
        </p:spPr>
        <p:txBody>
          <a:bodyPr/>
          <a:lstStyle/>
          <a:p>
            <a:r>
              <a:rPr lang="en-US" b="1" dirty="0" smtClean="0"/>
              <a:t>CPM</a:t>
            </a:r>
            <a:r>
              <a:rPr lang="en-US" dirty="0" smtClean="0"/>
              <a:t> is a network diagramming technique used to predict total project duration</a:t>
            </a:r>
          </a:p>
          <a:p>
            <a:r>
              <a:rPr lang="en-US" dirty="0" smtClean="0"/>
              <a:t>A </a:t>
            </a:r>
            <a:r>
              <a:rPr lang="en-US" b="1" dirty="0" smtClean="0"/>
              <a:t>critical path</a:t>
            </a:r>
            <a:r>
              <a:rPr lang="en-US" dirty="0" smtClean="0"/>
              <a:t> for a project is the series of activities that determines the </a:t>
            </a:r>
            <a:r>
              <a:rPr lang="en-US" i="1" dirty="0" smtClean="0"/>
              <a:t>earliest time</a:t>
            </a:r>
            <a:r>
              <a:rPr lang="en-US" dirty="0" smtClean="0"/>
              <a:t> by which the project can be completed</a:t>
            </a:r>
          </a:p>
          <a:p>
            <a:r>
              <a:rPr lang="en-US" b="1" dirty="0" smtClean="0"/>
              <a:t>The critical path </a:t>
            </a:r>
            <a:r>
              <a:rPr lang="en-US" dirty="0" smtClean="0"/>
              <a:t>is the </a:t>
            </a:r>
            <a:r>
              <a:rPr lang="en-US" i="1" dirty="0" smtClean="0"/>
              <a:t>longest path</a:t>
            </a:r>
            <a:r>
              <a:rPr lang="en-US" dirty="0" smtClean="0"/>
              <a:t> through the network diagram and has the least amount of</a:t>
            </a:r>
            <a:r>
              <a:rPr lang="en-US" b="1" dirty="0" smtClean="0"/>
              <a:t> </a:t>
            </a:r>
            <a:r>
              <a:rPr lang="en-US" dirty="0" smtClean="0"/>
              <a:t>slack or float</a:t>
            </a:r>
          </a:p>
        </p:txBody>
      </p:sp>
      <p:sp>
        <p:nvSpPr>
          <p:cNvPr id="40962" name="Rectangle 2"/>
          <p:cNvSpPr>
            <a:spLocks noGrp="1" noChangeArrowheads="1"/>
          </p:cNvSpPr>
          <p:nvPr>
            <p:ph type="title"/>
          </p:nvPr>
        </p:nvSpPr>
        <p:spPr>
          <a:xfrm>
            <a:off x="381000" y="274638"/>
            <a:ext cx="8305800" cy="715962"/>
          </a:xfrm>
        </p:spPr>
        <p:txBody>
          <a:bodyPr>
            <a:normAutofit fontScale="90000"/>
          </a:bodyPr>
          <a:lstStyle/>
          <a:p>
            <a:r>
              <a:rPr lang="en-US" dirty="0" smtClean="0"/>
              <a:t>Critical Path Method (CPM)</a:t>
            </a:r>
          </a:p>
        </p:txBody>
      </p:sp>
      <p:sp>
        <p:nvSpPr>
          <p:cNvPr id="6" name="Slide Number Placeholder 5"/>
          <p:cNvSpPr>
            <a:spLocks noGrp="1"/>
          </p:cNvSpPr>
          <p:nvPr>
            <p:ph type="sldNum" sz="quarter" idx="11"/>
          </p:nvPr>
        </p:nvSpPr>
        <p:spPr/>
        <p:txBody>
          <a:bodyPr/>
          <a:lstStyle/>
          <a:p>
            <a:pPr>
              <a:defRPr/>
            </a:pPr>
            <a:fld id="{EBA1AB2D-5DFB-4950-AF7C-9D232B8F5198}"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b="1" dirty="0"/>
              <a:t>Slack </a:t>
            </a:r>
            <a:r>
              <a:rPr lang="en-US" dirty="0"/>
              <a:t>or</a:t>
            </a:r>
            <a:r>
              <a:rPr lang="en-US" b="1" dirty="0"/>
              <a:t> float</a:t>
            </a:r>
            <a:r>
              <a:rPr lang="en-US" dirty="0"/>
              <a:t> is</a:t>
            </a:r>
            <a:r>
              <a:rPr lang="en-US" b="1" dirty="0"/>
              <a:t> </a:t>
            </a:r>
            <a:r>
              <a:rPr lang="en-US" dirty="0"/>
              <a:t>the amount of time an activity may be delayed without delaying a succeeding activity or the project finish date</a:t>
            </a:r>
          </a:p>
          <a:p>
            <a:r>
              <a:rPr lang="en-US" dirty="0" smtClean="0"/>
              <a:t>Develop a good network diagram (ADM or PDM)</a:t>
            </a:r>
          </a:p>
          <a:p>
            <a:r>
              <a:rPr lang="en-US" dirty="0" smtClean="0"/>
              <a:t>Add the duration estimates for all activities on each path through the network diagram</a:t>
            </a:r>
          </a:p>
          <a:p>
            <a:r>
              <a:rPr lang="en-US" dirty="0" smtClean="0"/>
              <a:t>The </a:t>
            </a:r>
            <a:r>
              <a:rPr lang="en-US" b="1" i="1" dirty="0" smtClean="0"/>
              <a:t>longest path</a:t>
            </a:r>
            <a:r>
              <a:rPr lang="en-US" dirty="0" smtClean="0"/>
              <a:t> is the </a:t>
            </a:r>
            <a:r>
              <a:rPr lang="en-US" b="1" i="1" dirty="0" smtClean="0"/>
              <a:t>critical path</a:t>
            </a:r>
          </a:p>
        </p:txBody>
      </p:sp>
      <p:sp>
        <p:nvSpPr>
          <p:cNvPr id="41986" name="Rectangle 2"/>
          <p:cNvSpPr>
            <a:spLocks noGrp="1" noChangeArrowheads="1"/>
          </p:cNvSpPr>
          <p:nvPr>
            <p:ph type="title"/>
          </p:nvPr>
        </p:nvSpPr>
        <p:spPr/>
        <p:txBody>
          <a:bodyPr/>
          <a:lstStyle/>
          <a:p>
            <a:r>
              <a:rPr lang="en-US" dirty="0" smtClean="0"/>
              <a:t>Calculating the Critical Path</a:t>
            </a:r>
          </a:p>
        </p:txBody>
      </p:sp>
      <p:sp>
        <p:nvSpPr>
          <p:cNvPr id="6" name="Slide Number Placeholder 5"/>
          <p:cNvSpPr>
            <a:spLocks noGrp="1"/>
          </p:cNvSpPr>
          <p:nvPr>
            <p:ph type="sldNum" sz="quarter" idx="11"/>
          </p:nvPr>
        </p:nvSpPr>
        <p:spPr/>
        <p:txBody>
          <a:bodyPr/>
          <a:lstStyle/>
          <a:p>
            <a:pPr>
              <a:defRPr/>
            </a:pPr>
            <a:fld id="{F82DCDDA-7202-4BF8-8035-48F69F05CA08}"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6D02AE8-0F98-4760-A7D3-E3FB9149980D}" type="slidenum">
              <a:rPr lang="en-US" smtClean="0"/>
              <a:pPr>
                <a:defRPr/>
              </a:pPr>
              <a:t>39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55398698"/>
              </p:ext>
            </p:extLst>
          </p:nvPr>
        </p:nvGraphicFramePr>
        <p:xfrm>
          <a:off x="2286000" y="914400"/>
          <a:ext cx="5105400" cy="4663440"/>
        </p:xfrm>
        <a:graphic>
          <a:graphicData uri="http://schemas.openxmlformats.org/drawingml/2006/table">
            <a:tbl>
              <a:tblPr firstRow="1" bandRow="1">
                <a:tableStyleId>{5C22544A-7EE6-4342-B048-85BDC9FD1C3A}</a:tableStyleId>
              </a:tblPr>
              <a:tblGrid>
                <a:gridCol w="673240"/>
                <a:gridCol w="1009859"/>
                <a:gridCol w="1795306"/>
                <a:gridCol w="1626995"/>
              </a:tblGrid>
              <a:tr h="579472">
                <a:tc>
                  <a:txBody>
                    <a:bodyPr/>
                    <a:lstStyle/>
                    <a:p>
                      <a:r>
                        <a:rPr lang="en-US" sz="2000" dirty="0" smtClean="0"/>
                        <a:t>No</a:t>
                      </a:r>
                      <a:endParaRPr lang="en-US" sz="2000" dirty="0"/>
                    </a:p>
                  </a:txBody>
                  <a:tcPr/>
                </a:tc>
                <a:tc>
                  <a:txBody>
                    <a:bodyPr/>
                    <a:lstStyle/>
                    <a:p>
                      <a:r>
                        <a:rPr lang="en-US" sz="2000" dirty="0" smtClean="0"/>
                        <a:t>Task</a:t>
                      </a:r>
                      <a:endParaRPr lang="en-US" sz="2000" dirty="0"/>
                    </a:p>
                  </a:txBody>
                  <a:tcPr/>
                </a:tc>
                <a:tc>
                  <a:txBody>
                    <a:bodyPr/>
                    <a:lstStyle/>
                    <a:p>
                      <a:r>
                        <a:rPr lang="en-US" sz="2000" dirty="0" smtClean="0"/>
                        <a:t>Pre-Activities</a:t>
                      </a:r>
                      <a:endParaRPr lang="en-US" sz="2000" dirty="0"/>
                    </a:p>
                  </a:txBody>
                  <a:tcPr/>
                </a:tc>
                <a:tc>
                  <a:txBody>
                    <a:bodyPr/>
                    <a:lstStyle/>
                    <a:p>
                      <a:r>
                        <a:rPr lang="en-US" sz="2000" dirty="0" smtClean="0"/>
                        <a:t>Duration</a:t>
                      </a:r>
                      <a:endParaRPr lang="en-US" sz="2000" dirty="0"/>
                    </a:p>
                  </a:txBody>
                  <a:tcPr/>
                </a:tc>
              </a:tr>
              <a:tr h="377917">
                <a:tc>
                  <a:txBody>
                    <a:bodyPr/>
                    <a:lstStyle/>
                    <a:p>
                      <a:pPr algn="ctr"/>
                      <a:r>
                        <a:rPr lang="en-US" sz="2000" dirty="0" smtClean="0"/>
                        <a:t>1</a:t>
                      </a:r>
                      <a:endParaRPr lang="en-US" sz="2000" dirty="0"/>
                    </a:p>
                  </a:txBody>
                  <a:tcPr/>
                </a:tc>
                <a:tc>
                  <a:txBody>
                    <a:bodyPr/>
                    <a:lstStyle/>
                    <a:p>
                      <a:pPr algn="ctr"/>
                      <a:r>
                        <a:rPr lang="en-US" sz="2000" dirty="0" smtClean="0"/>
                        <a:t>A</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1</a:t>
                      </a:r>
                      <a:endParaRPr lang="en-US" sz="2000" dirty="0"/>
                    </a:p>
                  </a:txBody>
                  <a:tcPr/>
                </a:tc>
              </a:tr>
              <a:tr h="377917">
                <a:tc>
                  <a:txBody>
                    <a:bodyPr/>
                    <a:lstStyle/>
                    <a:p>
                      <a:pPr algn="ctr"/>
                      <a:r>
                        <a:rPr lang="en-US" sz="2000" dirty="0" smtClean="0"/>
                        <a:t>2</a:t>
                      </a:r>
                      <a:endParaRPr lang="en-US" sz="2000" dirty="0"/>
                    </a:p>
                  </a:txBody>
                  <a:tcPr/>
                </a:tc>
                <a:tc>
                  <a:txBody>
                    <a:bodyPr/>
                    <a:lstStyle/>
                    <a:p>
                      <a:pPr algn="ctr"/>
                      <a:r>
                        <a:rPr lang="en-US" sz="2000" dirty="0" smtClean="0"/>
                        <a:t>B</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2</a:t>
                      </a:r>
                      <a:endParaRPr lang="en-US" sz="2000" dirty="0"/>
                    </a:p>
                  </a:txBody>
                  <a:tcPr/>
                </a:tc>
              </a:tr>
              <a:tr h="377917">
                <a:tc>
                  <a:txBody>
                    <a:bodyPr/>
                    <a:lstStyle/>
                    <a:p>
                      <a:pPr algn="ctr"/>
                      <a:r>
                        <a:rPr lang="en-US" sz="2000" dirty="0" smtClean="0"/>
                        <a:t>3</a:t>
                      </a:r>
                      <a:endParaRPr lang="en-US" sz="2000" dirty="0"/>
                    </a:p>
                  </a:txBody>
                  <a:tcPr/>
                </a:tc>
                <a:tc>
                  <a:txBody>
                    <a:bodyPr/>
                    <a:lstStyle/>
                    <a:p>
                      <a:pPr algn="ctr"/>
                      <a:r>
                        <a:rPr lang="en-US" sz="2000" dirty="0" smtClean="0"/>
                        <a:t>C</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3</a:t>
                      </a:r>
                      <a:endParaRPr lang="en-US" sz="2000" dirty="0"/>
                    </a:p>
                  </a:txBody>
                  <a:tcPr/>
                </a:tc>
              </a:tr>
              <a:tr h="377917">
                <a:tc>
                  <a:txBody>
                    <a:bodyPr/>
                    <a:lstStyle/>
                    <a:p>
                      <a:pPr algn="ctr"/>
                      <a:r>
                        <a:rPr lang="en-US" sz="2000" dirty="0" smtClean="0"/>
                        <a:t>4</a:t>
                      </a:r>
                      <a:endParaRPr lang="en-US" sz="2000" dirty="0"/>
                    </a:p>
                  </a:txBody>
                  <a:tcPr/>
                </a:tc>
                <a:tc>
                  <a:txBody>
                    <a:bodyPr/>
                    <a:lstStyle/>
                    <a:p>
                      <a:pPr algn="ctr"/>
                      <a:r>
                        <a:rPr lang="en-US" sz="2000" dirty="0" smtClean="0"/>
                        <a:t>D</a:t>
                      </a:r>
                      <a:endParaRPr lang="en-US" sz="2000" dirty="0"/>
                    </a:p>
                  </a:txBody>
                  <a:tcPr/>
                </a:tc>
                <a:tc>
                  <a:txBody>
                    <a:bodyPr/>
                    <a:lstStyle/>
                    <a:p>
                      <a:pPr algn="ctr"/>
                      <a:r>
                        <a:rPr lang="en-US" sz="2000" dirty="0" smtClean="0"/>
                        <a:t>A</a:t>
                      </a:r>
                      <a:endParaRPr lang="en-US" sz="2000" dirty="0"/>
                    </a:p>
                  </a:txBody>
                  <a:tcPr/>
                </a:tc>
                <a:tc>
                  <a:txBody>
                    <a:bodyPr/>
                    <a:lstStyle/>
                    <a:p>
                      <a:pPr algn="ctr"/>
                      <a:r>
                        <a:rPr lang="en-US" sz="2000" dirty="0" smtClean="0"/>
                        <a:t>4</a:t>
                      </a:r>
                      <a:endParaRPr lang="en-US" sz="2000" dirty="0"/>
                    </a:p>
                  </a:txBody>
                  <a:tcPr/>
                </a:tc>
              </a:tr>
              <a:tr h="377917">
                <a:tc>
                  <a:txBody>
                    <a:bodyPr/>
                    <a:lstStyle/>
                    <a:p>
                      <a:pPr algn="ctr"/>
                      <a:r>
                        <a:rPr lang="en-US" sz="2000" dirty="0" smtClean="0"/>
                        <a:t>5</a:t>
                      </a:r>
                      <a:endParaRPr lang="en-US" sz="2000" dirty="0"/>
                    </a:p>
                  </a:txBody>
                  <a:tcPr/>
                </a:tc>
                <a:tc>
                  <a:txBody>
                    <a:bodyPr/>
                    <a:lstStyle/>
                    <a:p>
                      <a:pPr algn="ctr"/>
                      <a:r>
                        <a:rPr lang="en-US" sz="2000" dirty="0" smtClean="0"/>
                        <a:t>E</a:t>
                      </a:r>
                      <a:endParaRPr lang="en-US" sz="2000" dirty="0"/>
                    </a:p>
                  </a:txBody>
                  <a:tcPr/>
                </a:tc>
                <a:tc>
                  <a:txBody>
                    <a:bodyPr/>
                    <a:lstStyle/>
                    <a:p>
                      <a:pPr algn="ctr"/>
                      <a:r>
                        <a:rPr lang="en-US" sz="2000" dirty="0" smtClean="0"/>
                        <a:t>B</a:t>
                      </a:r>
                      <a:endParaRPr lang="en-US" sz="2000" dirty="0"/>
                    </a:p>
                  </a:txBody>
                  <a:tcPr/>
                </a:tc>
                <a:tc>
                  <a:txBody>
                    <a:bodyPr/>
                    <a:lstStyle/>
                    <a:p>
                      <a:pPr algn="ctr"/>
                      <a:r>
                        <a:rPr lang="en-US" sz="2000" dirty="0" smtClean="0"/>
                        <a:t>5</a:t>
                      </a:r>
                      <a:endParaRPr lang="en-US" sz="2000" dirty="0"/>
                    </a:p>
                  </a:txBody>
                  <a:tcPr/>
                </a:tc>
              </a:tr>
              <a:tr h="377917">
                <a:tc>
                  <a:txBody>
                    <a:bodyPr/>
                    <a:lstStyle/>
                    <a:p>
                      <a:pPr algn="ctr"/>
                      <a:r>
                        <a:rPr lang="en-US" sz="2000" dirty="0" smtClean="0"/>
                        <a:t>6</a:t>
                      </a:r>
                      <a:endParaRPr lang="en-US" sz="2000" dirty="0"/>
                    </a:p>
                  </a:txBody>
                  <a:tcPr/>
                </a:tc>
                <a:tc>
                  <a:txBody>
                    <a:bodyPr/>
                    <a:lstStyle/>
                    <a:p>
                      <a:pPr algn="ctr"/>
                      <a:r>
                        <a:rPr lang="en-US" sz="2000" dirty="0" smtClean="0"/>
                        <a:t>F</a:t>
                      </a:r>
                      <a:endParaRPr lang="en-US" sz="2000" dirty="0"/>
                    </a:p>
                  </a:txBody>
                  <a:tcPr/>
                </a:tc>
                <a:tc>
                  <a:txBody>
                    <a:bodyPr/>
                    <a:lstStyle/>
                    <a:p>
                      <a:pPr algn="ctr"/>
                      <a:r>
                        <a:rPr lang="en-US" sz="2000" dirty="0" smtClean="0"/>
                        <a:t>B</a:t>
                      </a:r>
                      <a:endParaRPr lang="en-US" sz="2000" dirty="0"/>
                    </a:p>
                  </a:txBody>
                  <a:tcPr/>
                </a:tc>
                <a:tc>
                  <a:txBody>
                    <a:bodyPr/>
                    <a:lstStyle/>
                    <a:p>
                      <a:pPr algn="ctr"/>
                      <a:r>
                        <a:rPr lang="en-US" sz="2000" dirty="0" smtClean="0"/>
                        <a:t>4</a:t>
                      </a:r>
                      <a:endParaRPr lang="en-US" sz="2000" dirty="0"/>
                    </a:p>
                  </a:txBody>
                  <a:tcPr/>
                </a:tc>
              </a:tr>
              <a:tr h="377917">
                <a:tc>
                  <a:txBody>
                    <a:bodyPr/>
                    <a:lstStyle/>
                    <a:p>
                      <a:pPr algn="ctr"/>
                      <a:r>
                        <a:rPr lang="en-US" sz="2000" dirty="0" smtClean="0"/>
                        <a:t>7</a:t>
                      </a:r>
                      <a:endParaRPr lang="en-US" sz="2000" dirty="0"/>
                    </a:p>
                  </a:txBody>
                  <a:tcPr/>
                </a:tc>
                <a:tc>
                  <a:txBody>
                    <a:bodyPr/>
                    <a:lstStyle/>
                    <a:p>
                      <a:pPr algn="ctr"/>
                      <a:r>
                        <a:rPr lang="en-US" sz="2000" dirty="0" smtClean="0"/>
                        <a:t>G</a:t>
                      </a:r>
                      <a:endParaRPr lang="en-US" sz="2000" dirty="0"/>
                    </a:p>
                  </a:txBody>
                  <a:tcPr/>
                </a:tc>
                <a:tc>
                  <a:txBody>
                    <a:bodyPr/>
                    <a:lstStyle/>
                    <a:p>
                      <a:pPr algn="ctr"/>
                      <a:r>
                        <a:rPr lang="en-US" sz="2000" dirty="0" smtClean="0"/>
                        <a:t>C</a:t>
                      </a:r>
                      <a:endParaRPr lang="en-US" sz="2000" dirty="0"/>
                    </a:p>
                  </a:txBody>
                  <a:tcPr/>
                </a:tc>
                <a:tc>
                  <a:txBody>
                    <a:bodyPr/>
                    <a:lstStyle/>
                    <a:p>
                      <a:pPr algn="ctr"/>
                      <a:r>
                        <a:rPr lang="en-US" sz="2000" dirty="0" smtClean="0"/>
                        <a:t>6</a:t>
                      </a:r>
                      <a:endParaRPr lang="en-US" sz="2000" dirty="0"/>
                    </a:p>
                  </a:txBody>
                  <a:tcPr/>
                </a:tc>
              </a:tr>
              <a:tr h="377917">
                <a:tc>
                  <a:txBody>
                    <a:bodyPr/>
                    <a:lstStyle/>
                    <a:p>
                      <a:pPr algn="ctr"/>
                      <a:r>
                        <a:rPr lang="en-US" sz="2000" dirty="0" smtClean="0"/>
                        <a:t>8</a:t>
                      </a:r>
                      <a:endParaRPr lang="en-US" sz="2000" dirty="0"/>
                    </a:p>
                  </a:txBody>
                  <a:tcPr/>
                </a:tc>
                <a:tc>
                  <a:txBody>
                    <a:bodyPr/>
                    <a:lstStyle/>
                    <a:p>
                      <a:pPr algn="ctr"/>
                      <a:r>
                        <a:rPr lang="en-US" sz="2000" dirty="0" smtClean="0"/>
                        <a:t>H</a:t>
                      </a:r>
                      <a:endParaRPr lang="en-US" sz="2000" dirty="0"/>
                    </a:p>
                  </a:txBody>
                  <a:tcPr/>
                </a:tc>
                <a:tc>
                  <a:txBody>
                    <a:bodyPr/>
                    <a:lstStyle/>
                    <a:p>
                      <a:pPr algn="ctr"/>
                      <a:r>
                        <a:rPr lang="en-US" sz="2000" dirty="0" smtClean="0"/>
                        <a:t>D,E</a:t>
                      </a:r>
                      <a:endParaRPr lang="en-US" sz="2000" dirty="0"/>
                    </a:p>
                  </a:txBody>
                  <a:tcPr/>
                </a:tc>
                <a:tc>
                  <a:txBody>
                    <a:bodyPr/>
                    <a:lstStyle/>
                    <a:p>
                      <a:pPr algn="ctr"/>
                      <a:r>
                        <a:rPr lang="en-US" sz="2000" dirty="0" smtClean="0"/>
                        <a:t>6</a:t>
                      </a:r>
                      <a:endParaRPr lang="en-US" sz="2000" dirty="0"/>
                    </a:p>
                  </a:txBody>
                  <a:tcPr/>
                </a:tc>
              </a:tr>
              <a:tr h="377917">
                <a:tc>
                  <a:txBody>
                    <a:bodyPr/>
                    <a:lstStyle/>
                    <a:p>
                      <a:pPr algn="ctr"/>
                      <a:r>
                        <a:rPr lang="en-US" sz="2000" dirty="0" smtClean="0"/>
                        <a:t>9</a:t>
                      </a:r>
                      <a:endParaRPr lang="en-US" sz="2000" dirty="0"/>
                    </a:p>
                  </a:txBody>
                  <a:tcPr/>
                </a:tc>
                <a:tc>
                  <a:txBody>
                    <a:bodyPr/>
                    <a:lstStyle/>
                    <a:p>
                      <a:pPr algn="ctr"/>
                      <a:r>
                        <a:rPr lang="en-US" sz="2000" dirty="0" smtClean="0"/>
                        <a:t>I</a:t>
                      </a:r>
                      <a:endParaRPr lang="en-US" sz="2000" dirty="0"/>
                    </a:p>
                  </a:txBody>
                  <a:tcPr/>
                </a:tc>
                <a:tc>
                  <a:txBody>
                    <a:bodyPr/>
                    <a:lstStyle/>
                    <a:p>
                      <a:pPr algn="ctr"/>
                      <a:r>
                        <a:rPr lang="en-US" sz="2000" dirty="0" smtClean="0"/>
                        <a:t>G</a:t>
                      </a:r>
                      <a:endParaRPr lang="en-US" sz="2000" dirty="0"/>
                    </a:p>
                  </a:txBody>
                  <a:tcPr/>
                </a:tc>
                <a:tc>
                  <a:txBody>
                    <a:bodyPr/>
                    <a:lstStyle/>
                    <a:p>
                      <a:pPr algn="ctr"/>
                      <a:r>
                        <a:rPr lang="en-US" sz="2000" dirty="0" smtClean="0"/>
                        <a:t>2</a:t>
                      </a:r>
                      <a:endParaRPr lang="en-US" sz="2000" dirty="0"/>
                    </a:p>
                  </a:txBody>
                  <a:tcPr/>
                </a:tc>
              </a:tr>
              <a:tr h="377917">
                <a:tc>
                  <a:txBody>
                    <a:bodyPr/>
                    <a:lstStyle/>
                    <a:p>
                      <a:pPr algn="ctr"/>
                      <a:r>
                        <a:rPr lang="en-US" sz="2000" dirty="0" smtClean="0"/>
                        <a:t>10</a:t>
                      </a:r>
                      <a:endParaRPr lang="en-US" sz="2000" dirty="0"/>
                    </a:p>
                  </a:txBody>
                  <a:tcPr/>
                </a:tc>
                <a:tc>
                  <a:txBody>
                    <a:bodyPr/>
                    <a:lstStyle/>
                    <a:p>
                      <a:pPr algn="ctr"/>
                      <a:r>
                        <a:rPr lang="en-US" sz="2000" dirty="0" smtClean="0"/>
                        <a:t>J</a:t>
                      </a:r>
                      <a:endParaRPr lang="en-US" sz="2000" dirty="0"/>
                    </a:p>
                  </a:txBody>
                  <a:tcPr/>
                </a:tc>
                <a:tc>
                  <a:txBody>
                    <a:bodyPr/>
                    <a:lstStyle/>
                    <a:p>
                      <a:pPr algn="ctr"/>
                      <a:r>
                        <a:rPr lang="en-US" sz="2000" dirty="0" smtClean="0"/>
                        <a:t>H,F,I</a:t>
                      </a:r>
                      <a:endParaRPr lang="en-US" sz="2000" dirty="0"/>
                    </a:p>
                  </a:txBody>
                  <a:tcPr/>
                </a:tc>
                <a:tc>
                  <a:txBody>
                    <a:bodyPr/>
                    <a:lstStyle/>
                    <a:p>
                      <a:pPr algn="ctr"/>
                      <a:r>
                        <a:rPr lang="en-US" sz="2000" dirty="0" smtClean="0"/>
                        <a:t>3</a:t>
                      </a:r>
                      <a:endParaRPr lang="en-US" sz="2000" dirty="0"/>
                    </a:p>
                  </a:txBody>
                  <a:tcPr/>
                </a:tc>
              </a:tr>
            </a:tbl>
          </a:graphicData>
        </a:graphic>
      </p:graphicFrame>
      <p:sp>
        <p:nvSpPr>
          <p:cNvPr id="4" name="Rectangle 3"/>
          <p:cNvSpPr/>
          <p:nvPr/>
        </p:nvSpPr>
        <p:spPr>
          <a:xfrm>
            <a:off x="457200" y="152400"/>
            <a:ext cx="7848600" cy="461665"/>
          </a:xfrm>
          <a:prstGeom prst="rect">
            <a:avLst/>
          </a:prstGeom>
        </p:spPr>
        <p:txBody>
          <a:bodyPr wrap="square">
            <a:spAutoFit/>
          </a:bodyPr>
          <a:lstStyle/>
          <a:p>
            <a:r>
              <a:rPr lang="en-US" sz="2400" b="1" dirty="0"/>
              <a:t>Determining the Critical Path for Project X</a:t>
            </a:r>
            <a:endParaRPr lang="en-US" b="1" dirty="0"/>
          </a:p>
        </p:txBody>
      </p:sp>
    </p:spTree>
    <p:extLst>
      <p:ext uri="{BB962C8B-B14F-4D97-AF65-F5344CB8AC3E}">
        <p14:creationId xmlns:p14="http://schemas.microsoft.com/office/powerpoint/2010/main" val="2666307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81000" y="990600"/>
            <a:ext cx="8458200" cy="5105400"/>
          </a:xfrm>
        </p:spPr>
        <p:txBody>
          <a:bodyPr/>
          <a:lstStyle/>
          <a:p>
            <a:r>
              <a:rPr lang="en-US" dirty="0" smtClean="0"/>
              <a:t>Learning some methods </a:t>
            </a:r>
            <a:r>
              <a:rPr lang="en-US" sz="2800" dirty="0"/>
              <a:t>for planning and tracking </a:t>
            </a:r>
            <a:r>
              <a:rPr lang="en-US" sz="2800" dirty="0" smtClean="0"/>
              <a:t>schedule information such as Gantt, PERT, Network Diagram,</a:t>
            </a:r>
            <a:endParaRPr lang="en-US" dirty="0" smtClean="0"/>
          </a:p>
          <a:p>
            <a:r>
              <a:rPr lang="en-US" dirty="0" smtClean="0"/>
              <a:t>Discuss </a:t>
            </a:r>
            <a:r>
              <a:rPr lang="en-US" dirty="0"/>
              <a:t>how reality checks and discipline are involved in controlling </a:t>
            </a:r>
            <a:r>
              <a:rPr lang="en-US" dirty="0" smtClean="0"/>
              <a:t>and managing </a:t>
            </a:r>
            <a:r>
              <a:rPr lang="en-US" dirty="0"/>
              <a:t>changes to the project schedule</a:t>
            </a:r>
          </a:p>
          <a:p>
            <a:r>
              <a:rPr lang="en-US" dirty="0" smtClean="0"/>
              <a:t>Describe </a:t>
            </a:r>
            <a:r>
              <a:rPr lang="en-US" dirty="0"/>
              <a:t>how project management software can assist in project </a:t>
            </a:r>
            <a:r>
              <a:rPr lang="en-US" dirty="0" smtClean="0"/>
              <a:t>time management.</a:t>
            </a:r>
          </a:p>
        </p:txBody>
      </p:sp>
      <p:sp>
        <p:nvSpPr>
          <p:cNvPr id="10242" name="Rectangle 2"/>
          <p:cNvSpPr>
            <a:spLocks noGrp="1" noChangeArrowheads="1"/>
          </p:cNvSpPr>
          <p:nvPr>
            <p:ph type="title"/>
          </p:nvPr>
        </p:nvSpPr>
        <p:spPr>
          <a:xfrm>
            <a:off x="304800" y="0"/>
            <a:ext cx="8839200" cy="838200"/>
          </a:xfrm>
        </p:spPr>
        <p:txBody>
          <a:bodyPr/>
          <a:lstStyle/>
          <a:p>
            <a:r>
              <a:rPr lang="en-US" dirty="0" smtClean="0"/>
              <a:t>Learning Objectives</a:t>
            </a:r>
          </a:p>
        </p:txBody>
      </p:sp>
      <p:sp>
        <p:nvSpPr>
          <p:cNvPr id="6" name="Slide Number Placeholder 5"/>
          <p:cNvSpPr>
            <a:spLocks noGrp="1"/>
          </p:cNvSpPr>
          <p:nvPr>
            <p:ph type="sldNum" sz="quarter" idx="11"/>
          </p:nvPr>
        </p:nvSpPr>
        <p:spPr/>
        <p:txBody>
          <a:bodyPr/>
          <a:lstStyle/>
          <a:p>
            <a:pPr>
              <a:defRPr/>
            </a:pPr>
            <a:fld id="{415CD222-B7F2-423A-A3EB-D75792A90A34}"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buFontTx/>
              <a:buNone/>
              <a:defRPr/>
            </a:pPr>
            <a:fld id="{EDDB1B10-3CAF-48B2-BF53-B898F606F6FD}" type="slidenum">
              <a:rPr lang="en-US" smtClean="0"/>
              <a:pPr>
                <a:buFontTx/>
                <a:buNone/>
                <a:defRPr/>
              </a:pPr>
              <a:t>40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64232"/>
            <a:ext cx="7467600" cy="5071280"/>
          </a:xfrm>
          <a:prstGeom prst="rect">
            <a:avLst/>
          </a:prstGeom>
        </p:spPr>
      </p:pic>
      <p:sp>
        <p:nvSpPr>
          <p:cNvPr id="5" name="TextBox 4"/>
          <p:cNvSpPr txBox="1"/>
          <p:nvPr/>
        </p:nvSpPr>
        <p:spPr>
          <a:xfrm>
            <a:off x="381000" y="533400"/>
            <a:ext cx="1371600" cy="461665"/>
          </a:xfrm>
          <a:prstGeom prst="rect">
            <a:avLst/>
          </a:prstGeom>
          <a:noFill/>
        </p:spPr>
        <p:txBody>
          <a:bodyPr wrap="square" rtlCol="0">
            <a:spAutoFit/>
          </a:bodyPr>
          <a:lstStyle/>
          <a:p>
            <a:r>
              <a:rPr lang="en-US" sz="2400" b="1" dirty="0" smtClean="0"/>
              <a:t>ADM</a:t>
            </a:r>
            <a:endParaRPr lang="en-US" sz="24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buFontTx/>
              <a:buNone/>
              <a:defRPr/>
            </a:pPr>
            <a:fld id="{EDDB1B10-3CAF-48B2-BF53-B898F606F6FD}" type="slidenum">
              <a:rPr lang="en-US" smtClean="0"/>
              <a:pPr>
                <a:buFontTx/>
                <a:buNone/>
                <a:defRPr/>
              </a:pPr>
              <a:t>41</a:t>
            </a:fld>
            <a:endParaRPr lang="en-US" dirty="0"/>
          </a:p>
        </p:txBody>
      </p:sp>
      <p:sp>
        <p:nvSpPr>
          <p:cNvPr id="3" name="TextBox 2"/>
          <p:cNvSpPr txBox="1"/>
          <p:nvPr/>
        </p:nvSpPr>
        <p:spPr>
          <a:xfrm>
            <a:off x="381000" y="609600"/>
            <a:ext cx="1371600" cy="461665"/>
          </a:xfrm>
          <a:prstGeom prst="rect">
            <a:avLst/>
          </a:prstGeom>
          <a:noFill/>
        </p:spPr>
        <p:txBody>
          <a:bodyPr wrap="square" rtlCol="0">
            <a:spAutoFit/>
          </a:bodyPr>
          <a:lstStyle/>
          <a:p>
            <a:r>
              <a:rPr lang="en-US" sz="2400" b="1" dirty="0" smtClean="0"/>
              <a:t>PDM</a:t>
            </a:r>
            <a:endParaRPr lang="en-US" sz="2400" b="1" dirty="0"/>
          </a:p>
        </p:txBody>
      </p:sp>
      <p:sp>
        <p:nvSpPr>
          <p:cNvPr id="4" name="TextBox 3"/>
          <p:cNvSpPr txBox="1"/>
          <p:nvPr/>
        </p:nvSpPr>
        <p:spPr>
          <a:xfrm>
            <a:off x="7162800" y="3276600"/>
            <a:ext cx="685800" cy="430887"/>
          </a:xfrm>
          <a:prstGeom prst="rect">
            <a:avLst/>
          </a:prstGeom>
          <a:noFill/>
        </p:spPr>
        <p:txBody>
          <a:bodyPr wrap="square" rtlCol="0">
            <a:spAutoFit/>
          </a:bodyPr>
          <a:lstStyle/>
          <a:p>
            <a:r>
              <a:rPr lang="en-US" dirty="0"/>
              <a:t>J</a:t>
            </a:r>
            <a:r>
              <a:rPr lang="en-US" dirty="0" smtClean="0"/>
              <a:t>3</a:t>
            </a:r>
            <a:endParaRPr lang="en-US" dirty="0"/>
          </a:p>
        </p:txBody>
      </p:sp>
      <p:pic>
        <p:nvPicPr>
          <p:cNvPr id="10" name="Picture 9"/>
          <p:cNvPicPr>
            <a:picLocks noChangeAspect="1"/>
          </p:cNvPicPr>
          <p:nvPr/>
        </p:nvPicPr>
        <p:blipFill>
          <a:blip r:embed="rId2"/>
          <a:stretch>
            <a:fillRect/>
          </a:stretch>
        </p:blipFill>
        <p:spPr>
          <a:xfrm>
            <a:off x="609600" y="1295400"/>
            <a:ext cx="8301066" cy="4645968"/>
          </a:xfrm>
          <a:prstGeom prst="rect">
            <a:avLst/>
          </a:prstGeom>
        </p:spPr>
      </p:pic>
    </p:spTree>
    <p:extLst>
      <p:ext uri="{BB962C8B-B14F-4D97-AF65-F5344CB8AC3E}">
        <p14:creationId xmlns:p14="http://schemas.microsoft.com/office/powerpoint/2010/main" val="28688041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42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88237177"/>
              </p:ext>
            </p:extLst>
          </p:nvPr>
        </p:nvGraphicFramePr>
        <p:xfrm>
          <a:off x="1295400" y="561240"/>
          <a:ext cx="6477000" cy="5267453"/>
        </p:xfrm>
        <a:graphic>
          <a:graphicData uri="http://schemas.openxmlformats.org/drawingml/2006/table">
            <a:tbl>
              <a:tblPr firstRow="1" bandRow="1">
                <a:tableStyleId>{5C22544A-7EE6-4342-B048-85BDC9FD1C3A}</a:tableStyleId>
              </a:tblPr>
              <a:tblGrid>
                <a:gridCol w="1112710"/>
                <a:gridCol w="1780334"/>
                <a:gridCol w="1780334"/>
                <a:gridCol w="1803622"/>
              </a:tblGrid>
              <a:tr h="695453">
                <a:tc>
                  <a:txBody>
                    <a:bodyPr/>
                    <a:lstStyle/>
                    <a:p>
                      <a:pPr algn="ctr"/>
                      <a:r>
                        <a:rPr lang="en-US" sz="2400" dirty="0" smtClean="0"/>
                        <a:t>No</a:t>
                      </a:r>
                      <a:endParaRPr lang="en-US" sz="2400" dirty="0"/>
                    </a:p>
                  </a:txBody>
                  <a:tcPr anchor="ctr"/>
                </a:tc>
                <a:tc>
                  <a:txBody>
                    <a:bodyPr/>
                    <a:lstStyle/>
                    <a:p>
                      <a:pPr algn="ctr"/>
                      <a:r>
                        <a:rPr lang="en-US" sz="2400" dirty="0" smtClean="0"/>
                        <a:t>Task</a:t>
                      </a:r>
                      <a:endParaRPr lang="en-US" sz="2400" dirty="0"/>
                    </a:p>
                  </a:txBody>
                  <a:tcPr anchor="ctr"/>
                </a:tc>
                <a:tc>
                  <a:txBody>
                    <a:bodyPr/>
                    <a:lstStyle/>
                    <a:p>
                      <a:pPr algn="ctr"/>
                      <a:r>
                        <a:rPr lang="en-US" sz="2400" dirty="0" smtClean="0"/>
                        <a:t>Pre-Tasks</a:t>
                      </a:r>
                      <a:endParaRPr lang="en-US" sz="2400" dirty="0"/>
                    </a:p>
                  </a:txBody>
                  <a:tcPr anchor="ctr"/>
                </a:tc>
                <a:tc>
                  <a:txBody>
                    <a:bodyPr/>
                    <a:lstStyle/>
                    <a:p>
                      <a:pPr algn="ctr"/>
                      <a:r>
                        <a:rPr lang="en-US" sz="2400" dirty="0" smtClean="0"/>
                        <a:t>Duration</a:t>
                      </a:r>
                      <a:endParaRPr lang="en-US" sz="2400" dirty="0"/>
                    </a:p>
                  </a:txBody>
                  <a:tcPr anchor="ctr"/>
                </a:tc>
              </a:tr>
              <a:tr h="452476">
                <a:tc>
                  <a:txBody>
                    <a:bodyPr/>
                    <a:lstStyle/>
                    <a:p>
                      <a:pPr algn="ctr"/>
                      <a:r>
                        <a:rPr lang="en-US" sz="2400" dirty="0" smtClean="0"/>
                        <a:t>1</a:t>
                      </a:r>
                      <a:endParaRPr lang="en-US" sz="2400" dirty="0"/>
                    </a:p>
                  </a:txBody>
                  <a:tcPr anchor="ctr"/>
                </a:tc>
                <a:tc>
                  <a:txBody>
                    <a:bodyPr/>
                    <a:lstStyle/>
                    <a:p>
                      <a:pPr algn="ctr"/>
                      <a:r>
                        <a:rPr lang="en-US" sz="2400" dirty="0" smtClean="0"/>
                        <a:t>A</a:t>
                      </a:r>
                      <a:endParaRPr lang="en-US" sz="2400" dirty="0"/>
                    </a:p>
                  </a:txBody>
                  <a:tcPr anchor="ctr"/>
                </a:tc>
                <a:tc>
                  <a:txBody>
                    <a:bodyPr/>
                    <a:lstStyle/>
                    <a:p>
                      <a:pPr algn="ctr"/>
                      <a:r>
                        <a:rPr lang="en-US" sz="2400" dirty="0" smtClean="0"/>
                        <a:t>-</a:t>
                      </a:r>
                      <a:endParaRPr lang="en-US" sz="2400" dirty="0"/>
                    </a:p>
                  </a:txBody>
                  <a:tcPr anchor="ctr"/>
                </a:tc>
                <a:tc>
                  <a:txBody>
                    <a:bodyPr/>
                    <a:lstStyle/>
                    <a:p>
                      <a:pPr algn="ctr"/>
                      <a:r>
                        <a:rPr lang="en-US" sz="2400" dirty="0" smtClean="0"/>
                        <a:t>3</a:t>
                      </a:r>
                      <a:endParaRPr lang="en-US" sz="2400" dirty="0"/>
                    </a:p>
                  </a:txBody>
                  <a:tcPr anchor="ctr"/>
                </a:tc>
              </a:tr>
              <a:tr h="452476">
                <a:tc>
                  <a:txBody>
                    <a:bodyPr/>
                    <a:lstStyle/>
                    <a:p>
                      <a:pPr algn="ctr"/>
                      <a:r>
                        <a:rPr lang="en-US" sz="2400" dirty="0" smtClean="0"/>
                        <a:t>2</a:t>
                      </a:r>
                      <a:endParaRPr lang="en-US" sz="2400" dirty="0"/>
                    </a:p>
                  </a:txBody>
                  <a:tcPr anchor="ctr"/>
                </a:tc>
                <a:tc>
                  <a:txBody>
                    <a:bodyPr/>
                    <a:lstStyle/>
                    <a:p>
                      <a:pPr algn="ctr"/>
                      <a:r>
                        <a:rPr lang="en-US" sz="2400" dirty="0" smtClean="0"/>
                        <a:t>B</a:t>
                      </a:r>
                      <a:endParaRPr lang="en-US" sz="2400" dirty="0"/>
                    </a:p>
                  </a:txBody>
                  <a:tcPr anchor="ctr"/>
                </a:tc>
                <a:tc>
                  <a:txBody>
                    <a:bodyPr/>
                    <a:lstStyle/>
                    <a:p>
                      <a:pPr algn="ctr"/>
                      <a:r>
                        <a:rPr lang="en-US" sz="2400" dirty="0" smtClean="0"/>
                        <a:t>-</a:t>
                      </a:r>
                      <a:endParaRPr lang="en-US" sz="2400" dirty="0"/>
                    </a:p>
                  </a:txBody>
                  <a:tcPr anchor="ctr"/>
                </a:tc>
                <a:tc>
                  <a:txBody>
                    <a:bodyPr/>
                    <a:lstStyle/>
                    <a:p>
                      <a:pPr algn="ctr"/>
                      <a:r>
                        <a:rPr lang="en-US" sz="2400" dirty="0" smtClean="0"/>
                        <a:t>4</a:t>
                      </a:r>
                      <a:endParaRPr lang="en-US" sz="2400" dirty="0"/>
                    </a:p>
                  </a:txBody>
                  <a:tcPr anchor="ctr"/>
                </a:tc>
              </a:tr>
              <a:tr h="452476">
                <a:tc>
                  <a:txBody>
                    <a:bodyPr/>
                    <a:lstStyle/>
                    <a:p>
                      <a:pPr algn="ctr"/>
                      <a:r>
                        <a:rPr lang="en-US" sz="2400" dirty="0" smtClean="0"/>
                        <a:t>3</a:t>
                      </a:r>
                      <a:endParaRPr lang="en-US" sz="2400" dirty="0"/>
                    </a:p>
                  </a:txBody>
                  <a:tcPr anchor="ctr"/>
                </a:tc>
                <a:tc>
                  <a:txBody>
                    <a:bodyPr/>
                    <a:lstStyle/>
                    <a:p>
                      <a:pPr algn="ctr"/>
                      <a:r>
                        <a:rPr lang="en-US" sz="2400" dirty="0" smtClean="0"/>
                        <a:t>C</a:t>
                      </a:r>
                      <a:endParaRPr lang="en-US" sz="2400" dirty="0"/>
                    </a:p>
                  </a:txBody>
                  <a:tcPr anchor="ctr"/>
                </a:tc>
                <a:tc>
                  <a:txBody>
                    <a:bodyPr/>
                    <a:lstStyle/>
                    <a:p>
                      <a:pPr algn="ctr"/>
                      <a:r>
                        <a:rPr lang="en-US" sz="2400" dirty="0" smtClean="0"/>
                        <a:t>A</a:t>
                      </a:r>
                      <a:endParaRPr lang="en-US" sz="2400" dirty="0"/>
                    </a:p>
                  </a:txBody>
                  <a:tcPr anchor="ctr"/>
                </a:tc>
                <a:tc>
                  <a:txBody>
                    <a:bodyPr/>
                    <a:lstStyle/>
                    <a:p>
                      <a:pPr algn="ctr"/>
                      <a:r>
                        <a:rPr lang="en-US" sz="2400" dirty="0" smtClean="0"/>
                        <a:t>4</a:t>
                      </a:r>
                      <a:endParaRPr lang="en-US" sz="2400" dirty="0"/>
                    </a:p>
                  </a:txBody>
                  <a:tcPr anchor="ctr"/>
                </a:tc>
              </a:tr>
              <a:tr h="452476">
                <a:tc>
                  <a:txBody>
                    <a:bodyPr/>
                    <a:lstStyle/>
                    <a:p>
                      <a:pPr algn="ctr"/>
                      <a:r>
                        <a:rPr lang="en-US" sz="2400" dirty="0" smtClean="0"/>
                        <a:t>4</a:t>
                      </a:r>
                      <a:endParaRPr lang="en-US" sz="2400" dirty="0"/>
                    </a:p>
                  </a:txBody>
                  <a:tcPr anchor="ctr"/>
                </a:tc>
                <a:tc>
                  <a:txBody>
                    <a:bodyPr/>
                    <a:lstStyle/>
                    <a:p>
                      <a:pPr algn="ctr"/>
                      <a:r>
                        <a:rPr lang="en-US" sz="2400" dirty="0" smtClean="0"/>
                        <a:t>D</a:t>
                      </a:r>
                      <a:endParaRPr lang="en-US" sz="2400" dirty="0"/>
                    </a:p>
                  </a:txBody>
                  <a:tcPr anchor="ctr"/>
                </a:tc>
                <a:tc>
                  <a:txBody>
                    <a:bodyPr/>
                    <a:lstStyle/>
                    <a:p>
                      <a:pPr algn="ctr"/>
                      <a:r>
                        <a:rPr lang="en-US" sz="2400" dirty="0" smtClean="0"/>
                        <a:t>A</a:t>
                      </a:r>
                      <a:endParaRPr lang="en-US" sz="2400" dirty="0"/>
                    </a:p>
                  </a:txBody>
                  <a:tcPr anchor="ctr"/>
                </a:tc>
                <a:tc>
                  <a:txBody>
                    <a:bodyPr/>
                    <a:lstStyle/>
                    <a:p>
                      <a:pPr algn="ctr"/>
                      <a:r>
                        <a:rPr lang="en-US" sz="2400" dirty="0" smtClean="0"/>
                        <a:t>5</a:t>
                      </a:r>
                      <a:endParaRPr lang="en-US" sz="2400" dirty="0"/>
                    </a:p>
                  </a:txBody>
                  <a:tcPr anchor="ctr"/>
                </a:tc>
              </a:tr>
              <a:tr h="452476">
                <a:tc>
                  <a:txBody>
                    <a:bodyPr/>
                    <a:lstStyle/>
                    <a:p>
                      <a:pPr algn="ctr"/>
                      <a:r>
                        <a:rPr lang="en-US" sz="2400" dirty="0" smtClean="0"/>
                        <a:t>5</a:t>
                      </a:r>
                      <a:endParaRPr lang="en-US" sz="2400" dirty="0"/>
                    </a:p>
                  </a:txBody>
                  <a:tcPr anchor="ctr"/>
                </a:tc>
                <a:tc>
                  <a:txBody>
                    <a:bodyPr/>
                    <a:lstStyle/>
                    <a:p>
                      <a:pPr algn="ctr"/>
                      <a:r>
                        <a:rPr lang="en-US" sz="2400" dirty="0" smtClean="0"/>
                        <a:t>E</a:t>
                      </a:r>
                      <a:endParaRPr lang="en-US" sz="2400" dirty="0"/>
                    </a:p>
                  </a:txBody>
                  <a:tcPr anchor="ctr"/>
                </a:tc>
                <a:tc>
                  <a:txBody>
                    <a:bodyPr/>
                    <a:lstStyle/>
                    <a:p>
                      <a:pPr algn="ctr"/>
                      <a:r>
                        <a:rPr lang="en-US" sz="2400" dirty="0" smtClean="0"/>
                        <a:t>A</a:t>
                      </a:r>
                      <a:endParaRPr lang="en-US" sz="2400" dirty="0"/>
                    </a:p>
                  </a:txBody>
                  <a:tcPr anchor="ctr"/>
                </a:tc>
                <a:tc>
                  <a:txBody>
                    <a:bodyPr/>
                    <a:lstStyle/>
                    <a:p>
                      <a:pPr algn="ctr"/>
                      <a:r>
                        <a:rPr lang="en-US" sz="2400" dirty="0" smtClean="0"/>
                        <a:t>2</a:t>
                      </a:r>
                      <a:endParaRPr lang="en-US" sz="2400" dirty="0"/>
                    </a:p>
                  </a:txBody>
                  <a:tcPr anchor="ctr"/>
                </a:tc>
              </a:tr>
              <a:tr h="452476">
                <a:tc>
                  <a:txBody>
                    <a:bodyPr/>
                    <a:lstStyle/>
                    <a:p>
                      <a:pPr algn="ctr"/>
                      <a:r>
                        <a:rPr lang="en-US" sz="2400" dirty="0" smtClean="0"/>
                        <a:t>6</a:t>
                      </a:r>
                      <a:endParaRPr lang="en-US" sz="2400" dirty="0"/>
                    </a:p>
                  </a:txBody>
                  <a:tcPr anchor="ctr"/>
                </a:tc>
                <a:tc>
                  <a:txBody>
                    <a:bodyPr/>
                    <a:lstStyle/>
                    <a:p>
                      <a:pPr algn="ctr"/>
                      <a:r>
                        <a:rPr lang="en-US" sz="2400" dirty="0" smtClean="0"/>
                        <a:t>F</a:t>
                      </a:r>
                      <a:endParaRPr lang="en-US" sz="2400" dirty="0"/>
                    </a:p>
                  </a:txBody>
                  <a:tcPr anchor="ctr"/>
                </a:tc>
                <a:tc>
                  <a:txBody>
                    <a:bodyPr/>
                    <a:lstStyle/>
                    <a:p>
                      <a:pPr algn="ctr"/>
                      <a:r>
                        <a:rPr lang="en-US" sz="2400" dirty="0" smtClean="0"/>
                        <a:t>C</a:t>
                      </a:r>
                      <a:endParaRPr lang="en-US" sz="2400" dirty="0"/>
                    </a:p>
                  </a:txBody>
                  <a:tcPr anchor="ctr"/>
                </a:tc>
                <a:tc>
                  <a:txBody>
                    <a:bodyPr/>
                    <a:lstStyle/>
                    <a:p>
                      <a:pPr algn="ctr"/>
                      <a:r>
                        <a:rPr lang="en-US" sz="2400" dirty="0" smtClean="0"/>
                        <a:t>3</a:t>
                      </a:r>
                      <a:endParaRPr lang="en-US" sz="2400" dirty="0"/>
                    </a:p>
                  </a:txBody>
                  <a:tcPr anchor="ctr"/>
                </a:tc>
              </a:tr>
              <a:tr h="452476">
                <a:tc>
                  <a:txBody>
                    <a:bodyPr/>
                    <a:lstStyle/>
                    <a:p>
                      <a:pPr algn="ctr"/>
                      <a:r>
                        <a:rPr lang="en-US" sz="2400" dirty="0" smtClean="0"/>
                        <a:t>7</a:t>
                      </a:r>
                      <a:endParaRPr lang="en-US" sz="2400" dirty="0"/>
                    </a:p>
                  </a:txBody>
                  <a:tcPr anchor="ctr"/>
                </a:tc>
                <a:tc>
                  <a:txBody>
                    <a:bodyPr/>
                    <a:lstStyle/>
                    <a:p>
                      <a:pPr algn="ctr"/>
                      <a:r>
                        <a:rPr lang="en-US" sz="2400" dirty="0" smtClean="0"/>
                        <a:t>G</a:t>
                      </a:r>
                      <a:endParaRPr lang="en-US" sz="2400" dirty="0"/>
                    </a:p>
                  </a:txBody>
                  <a:tcPr anchor="ctr"/>
                </a:tc>
                <a:tc>
                  <a:txBody>
                    <a:bodyPr/>
                    <a:lstStyle/>
                    <a:p>
                      <a:pPr algn="ctr"/>
                      <a:r>
                        <a:rPr lang="en-US" sz="2400" dirty="0" smtClean="0"/>
                        <a:t>B</a:t>
                      </a:r>
                      <a:endParaRPr lang="en-US" sz="2400" dirty="0"/>
                    </a:p>
                  </a:txBody>
                  <a:tcPr anchor="ctr"/>
                </a:tc>
                <a:tc>
                  <a:txBody>
                    <a:bodyPr/>
                    <a:lstStyle/>
                    <a:p>
                      <a:pPr algn="ctr"/>
                      <a:r>
                        <a:rPr lang="en-US" sz="2400" dirty="0" smtClean="0"/>
                        <a:t>2</a:t>
                      </a:r>
                      <a:endParaRPr lang="en-US" sz="2400" dirty="0"/>
                    </a:p>
                  </a:txBody>
                  <a:tcPr anchor="ctr"/>
                </a:tc>
              </a:tr>
              <a:tr h="418404">
                <a:tc>
                  <a:txBody>
                    <a:bodyPr/>
                    <a:lstStyle/>
                    <a:p>
                      <a:pPr algn="ctr"/>
                      <a:r>
                        <a:rPr lang="en-US" sz="2400" dirty="0" smtClean="0"/>
                        <a:t>8</a:t>
                      </a:r>
                      <a:endParaRPr lang="en-US" sz="2400" dirty="0"/>
                    </a:p>
                  </a:txBody>
                  <a:tcPr anchor="ctr"/>
                </a:tc>
                <a:tc>
                  <a:txBody>
                    <a:bodyPr/>
                    <a:lstStyle/>
                    <a:p>
                      <a:pPr algn="ctr"/>
                      <a:r>
                        <a:rPr lang="en-US" sz="2400" dirty="0" smtClean="0"/>
                        <a:t>H</a:t>
                      </a:r>
                      <a:endParaRPr lang="en-US" sz="2400" dirty="0"/>
                    </a:p>
                  </a:txBody>
                  <a:tcPr anchor="ctr"/>
                </a:tc>
                <a:tc>
                  <a:txBody>
                    <a:bodyPr/>
                    <a:lstStyle/>
                    <a:p>
                      <a:pPr algn="ctr"/>
                      <a:r>
                        <a:rPr lang="en-US" sz="2400" dirty="0" smtClean="0"/>
                        <a:t>C,D,E</a:t>
                      </a:r>
                      <a:endParaRPr lang="en-US" sz="2400" dirty="0"/>
                    </a:p>
                  </a:txBody>
                  <a:tcPr anchor="ctr"/>
                </a:tc>
                <a:tc>
                  <a:txBody>
                    <a:bodyPr/>
                    <a:lstStyle/>
                    <a:p>
                      <a:pPr algn="ctr"/>
                      <a:r>
                        <a:rPr lang="en-US" sz="2400" dirty="0" smtClean="0"/>
                        <a:t>7</a:t>
                      </a:r>
                      <a:endParaRPr lang="en-US" sz="2400" dirty="0"/>
                    </a:p>
                  </a:txBody>
                  <a:tcPr anchor="ctr"/>
                </a:tc>
              </a:tr>
              <a:tr h="418404">
                <a:tc>
                  <a:txBody>
                    <a:bodyPr/>
                    <a:lstStyle/>
                    <a:p>
                      <a:pPr algn="ctr"/>
                      <a:r>
                        <a:rPr lang="en-US" sz="2400" dirty="0" smtClean="0"/>
                        <a:t>9</a:t>
                      </a:r>
                      <a:endParaRPr lang="en-US" sz="2400" dirty="0"/>
                    </a:p>
                  </a:txBody>
                  <a:tcPr anchor="ctr"/>
                </a:tc>
                <a:tc>
                  <a:txBody>
                    <a:bodyPr/>
                    <a:lstStyle/>
                    <a:p>
                      <a:pPr algn="ctr"/>
                      <a:r>
                        <a:rPr lang="en-US" sz="2400" dirty="0" smtClean="0"/>
                        <a:t>I</a:t>
                      </a:r>
                      <a:endParaRPr lang="en-US" sz="2400" dirty="0"/>
                    </a:p>
                  </a:txBody>
                  <a:tcPr anchor="ctr"/>
                </a:tc>
                <a:tc>
                  <a:txBody>
                    <a:bodyPr/>
                    <a:lstStyle/>
                    <a:p>
                      <a:pPr algn="ctr"/>
                      <a:r>
                        <a:rPr lang="en-US" sz="2400" dirty="0" smtClean="0"/>
                        <a:t>H,G</a:t>
                      </a:r>
                      <a:endParaRPr lang="en-US" sz="2400" dirty="0"/>
                    </a:p>
                  </a:txBody>
                  <a:tcPr anchor="ctr"/>
                </a:tc>
                <a:tc>
                  <a:txBody>
                    <a:bodyPr/>
                    <a:lstStyle/>
                    <a:p>
                      <a:pPr algn="ctr"/>
                      <a:r>
                        <a:rPr lang="en-US" sz="2400" dirty="0" smtClean="0"/>
                        <a:t>6</a:t>
                      </a:r>
                      <a:endParaRPr lang="en-US" sz="2400" dirty="0"/>
                    </a:p>
                  </a:txBody>
                  <a:tcPr anchor="ctr"/>
                </a:tc>
              </a:tr>
              <a:tr h="418404">
                <a:tc>
                  <a:txBody>
                    <a:bodyPr/>
                    <a:lstStyle/>
                    <a:p>
                      <a:pPr algn="ctr"/>
                      <a:r>
                        <a:rPr lang="en-US" sz="2400" dirty="0" smtClean="0"/>
                        <a:t>10</a:t>
                      </a:r>
                      <a:endParaRPr lang="en-US" sz="2400" dirty="0"/>
                    </a:p>
                  </a:txBody>
                  <a:tcPr anchor="ctr"/>
                </a:tc>
                <a:tc>
                  <a:txBody>
                    <a:bodyPr/>
                    <a:lstStyle/>
                    <a:p>
                      <a:pPr algn="ctr"/>
                      <a:r>
                        <a:rPr lang="en-US" sz="2400" dirty="0" smtClean="0"/>
                        <a:t>K</a:t>
                      </a:r>
                      <a:endParaRPr lang="en-US" sz="2400" dirty="0"/>
                    </a:p>
                  </a:txBody>
                  <a:tcPr anchor="ctr"/>
                </a:tc>
                <a:tc>
                  <a:txBody>
                    <a:bodyPr/>
                    <a:lstStyle/>
                    <a:p>
                      <a:pPr algn="ctr"/>
                      <a:r>
                        <a:rPr lang="en-US" sz="2400" dirty="0" smtClean="0"/>
                        <a:t>F,I</a:t>
                      </a:r>
                      <a:endParaRPr lang="en-US" sz="2400" dirty="0"/>
                    </a:p>
                  </a:txBody>
                  <a:tcPr anchor="ctr"/>
                </a:tc>
                <a:tc>
                  <a:txBody>
                    <a:bodyPr/>
                    <a:lstStyle/>
                    <a:p>
                      <a:pPr algn="ctr"/>
                      <a:r>
                        <a:rPr lang="en-US" sz="2400" dirty="0" smtClean="0"/>
                        <a:t>3</a:t>
                      </a:r>
                      <a:endParaRPr lang="en-US" sz="2400" dirty="0"/>
                    </a:p>
                  </a:txBody>
                  <a:tcPr anchor="ctr"/>
                </a:tc>
              </a:tr>
            </a:tbl>
          </a:graphicData>
        </a:graphic>
      </p:graphicFrame>
      <p:sp>
        <p:nvSpPr>
          <p:cNvPr id="2" name="TextBox 1"/>
          <p:cNvSpPr txBox="1"/>
          <p:nvPr/>
        </p:nvSpPr>
        <p:spPr>
          <a:xfrm>
            <a:off x="228600" y="304800"/>
            <a:ext cx="914400" cy="430887"/>
          </a:xfrm>
          <a:prstGeom prst="rect">
            <a:avLst/>
          </a:prstGeom>
          <a:noFill/>
        </p:spPr>
        <p:txBody>
          <a:bodyPr wrap="square" rtlCol="0">
            <a:spAutoFit/>
          </a:bodyPr>
          <a:lstStyle/>
          <a:p>
            <a:r>
              <a:rPr lang="en-US" dirty="0" smtClean="0"/>
              <a:t>Ex 1:</a:t>
            </a:r>
            <a:endParaRPr lang="en-US" dirty="0"/>
          </a:p>
        </p:txBody>
      </p:sp>
    </p:spTree>
    <p:extLst>
      <p:ext uri="{BB962C8B-B14F-4D97-AF65-F5344CB8AC3E}">
        <p14:creationId xmlns:p14="http://schemas.microsoft.com/office/powerpoint/2010/main" val="26122679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43</a:t>
            </a:fld>
            <a:endParaRPr lang="en-US" dirty="0"/>
          </a:p>
        </p:txBody>
      </p:sp>
      <p:pic>
        <p:nvPicPr>
          <p:cNvPr id="5" name="Picture 4"/>
          <p:cNvPicPr>
            <a:picLocks noChangeAspect="1"/>
          </p:cNvPicPr>
          <p:nvPr/>
        </p:nvPicPr>
        <p:blipFill>
          <a:blip r:embed="rId2"/>
          <a:stretch>
            <a:fillRect/>
          </a:stretch>
        </p:blipFill>
        <p:spPr>
          <a:xfrm>
            <a:off x="838200" y="1449388"/>
            <a:ext cx="7230484" cy="3905795"/>
          </a:xfrm>
          <a:prstGeom prst="rect">
            <a:avLst/>
          </a:prstGeom>
        </p:spPr>
      </p:pic>
    </p:spTree>
    <p:extLst>
      <p:ext uri="{BB962C8B-B14F-4D97-AF65-F5344CB8AC3E}">
        <p14:creationId xmlns:p14="http://schemas.microsoft.com/office/powerpoint/2010/main" val="178257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r>
              <a:rPr lang="en-US" dirty="0" smtClean="0"/>
              <a:t>Ex 2</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44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13469308"/>
              </p:ext>
            </p:extLst>
          </p:nvPr>
        </p:nvGraphicFramePr>
        <p:xfrm>
          <a:off x="2514600" y="1752600"/>
          <a:ext cx="5122963" cy="3797808"/>
        </p:xfrm>
        <a:graphic>
          <a:graphicData uri="http://schemas.openxmlformats.org/drawingml/2006/table">
            <a:tbl>
              <a:tblPr firstRow="1" bandRow="1">
                <a:tableStyleId>{5C22544A-7EE6-4342-B048-85BDC9FD1C3A}</a:tableStyleId>
              </a:tblPr>
              <a:tblGrid>
                <a:gridCol w="743283"/>
                <a:gridCol w="1057591"/>
                <a:gridCol w="1586386"/>
                <a:gridCol w="1735703"/>
              </a:tblGrid>
              <a:tr h="315803">
                <a:tc>
                  <a:txBody>
                    <a:bodyPr/>
                    <a:lstStyle/>
                    <a:p>
                      <a:pPr algn="ctr"/>
                      <a:r>
                        <a:rPr lang="en-US" sz="2400" dirty="0" smtClean="0"/>
                        <a:t>No</a:t>
                      </a:r>
                      <a:endParaRPr lang="en-US" sz="2400" dirty="0"/>
                    </a:p>
                  </a:txBody>
                  <a:tcPr anchor="ctr"/>
                </a:tc>
                <a:tc>
                  <a:txBody>
                    <a:bodyPr/>
                    <a:lstStyle/>
                    <a:p>
                      <a:pPr algn="ctr"/>
                      <a:r>
                        <a:rPr lang="en-US" sz="2400" dirty="0" smtClean="0"/>
                        <a:t>Task</a:t>
                      </a:r>
                      <a:endParaRPr lang="en-US" sz="2400" dirty="0"/>
                    </a:p>
                  </a:txBody>
                  <a:tcPr anchor="ctr"/>
                </a:tc>
                <a:tc>
                  <a:txBody>
                    <a:bodyPr/>
                    <a:lstStyle/>
                    <a:p>
                      <a:pPr algn="ctr"/>
                      <a:r>
                        <a:rPr lang="en-US" sz="2400" dirty="0" smtClean="0"/>
                        <a:t>Duration</a:t>
                      </a:r>
                      <a:endParaRPr lang="en-US" sz="2400" dirty="0"/>
                    </a:p>
                  </a:txBody>
                  <a:tcPr anchor="ctr"/>
                </a:tc>
                <a:tc>
                  <a:txBody>
                    <a:bodyPr/>
                    <a:lstStyle/>
                    <a:p>
                      <a:pPr algn="ctr"/>
                      <a:r>
                        <a:rPr lang="en-US" sz="2400" dirty="0" smtClean="0"/>
                        <a:t>Pre-Tasks</a:t>
                      </a:r>
                      <a:endParaRPr lang="en-US" sz="2400" dirty="0"/>
                    </a:p>
                  </a:txBody>
                  <a:tcPr anchor="ctr"/>
                </a:tc>
              </a:tr>
              <a:tr h="315803">
                <a:tc>
                  <a:txBody>
                    <a:bodyPr/>
                    <a:lstStyle/>
                    <a:p>
                      <a:pPr marL="0" marR="0" algn="ctr">
                        <a:lnSpc>
                          <a:spcPct val="107000"/>
                        </a:lnSpc>
                        <a:spcBef>
                          <a:spcPts val="0"/>
                        </a:spcBef>
                        <a:spcAft>
                          <a:spcPts val="80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dirty="0">
                          <a:effectLst/>
                        </a:rPr>
                        <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algn="ctr">
                        <a:lnSpc>
                          <a:spcPct val="107000"/>
                        </a:lnSpc>
                      </a:pPr>
                      <a:r>
                        <a:rPr lang="en-US" sz="2000" dirty="0" smtClean="0">
                          <a:effectLst/>
                          <a:latin typeface="Calibri" panose="020F0502020204030204" pitchFamily="34" charset="0"/>
                          <a:cs typeface="Times New Roman" panose="02020603050405020304" pitchFamily="18" charset="0"/>
                        </a:rPr>
                        <a:t>-</a:t>
                      </a:r>
                      <a:endParaRPr lang="en-US" sz="2000" dirty="0">
                        <a:effectLst/>
                        <a:latin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r>
              <a:tr h="315803">
                <a:tc>
                  <a:txBody>
                    <a:bodyPr/>
                    <a:lstStyle/>
                    <a:p>
                      <a:pPr marL="0" marR="0" algn="ctr">
                        <a:lnSpc>
                          <a:spcPct val="107000"/>
                        </a:lnSpc>
                        <a:spcBef>
                          <a:spcPts val="0"/>
                        </a:spcBef>
                        <a:spcAft>
                          <a:spcPts val="80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B</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algn="ctr">
                        <a:lnSpc>
                          <a:spcPct val="107000"/>
                        </a:lnSpc>
                      </a:pPr>
                      <a:r>
                        <a:rPr lang="en-US" sz="2000" dirty="0" smtClean="0">
                          <a:effectLst/>
                          <a:latin typeface="Calibri" panose="020F0502020204030204" pitchFamily="34" charset="0"/>
                          <a:cs typeface="Times New Roman" panose="02020603050405020304" pitchFamily="18" charset="0"/>
                        </a:rPr>
                        <a:t>-</a:t>
                      </a:r>
                      <a:endParaRPr lang="en-US" sz="2000" dirty="0">
                        <a:effectLst/>
                        <a:latin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r>
              <a:tr h="315803">
                <a:tc>
                  <a:txBody>
                    <a:bodyPr/>
                    <a:lstStyle/>
                    <a:p>
                      <a:pPr marL="0" marR="0" algn="ctr">
                        <a:lnSpc>
                          <a:spcPct val="107000"/>
                        </a:lnSpc>
                        <a:spcBef>
                          <a:spcPts val="0"/>
                        </a:spcBef>
                        <a:spcAft>
                          <a:spcPts val="80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r>
              <a:tr h="315803">
                <a:tc>
                  <a:txBody>
                    <a:bodyPr/>
                    <a:lstStyle/>
                    <a:p>
                      <a:pPr marL="0" marR="0" algn="ctr">
                        <a:lnSpc>
                          <a:spcPct val="107000"/>
                        </a:lnSpc>
                        <a:spcBef>
                          <a:spcPts val="0"/>
                        </a:spcBef>
                        <a:spcAft>
                          <a:spcPts val="80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r>
              <a:tr h="315803">
                <a:tc>
                  <a:txBody>
                    <a:bodyPr/>
                    <a:lstStyle/>
                    <a:p>
                      <a:pPr marL="0" marR="0" algn="ctr">
                        <a:lnSpc>
                          <a:spcPct val="107000"/>
                        </a:lnSpc>
                        <a:spcBef>
                          <a:spcPts val="0"/>
                        </a:spcBef>
                        <a:spcAft>
                          <a:spcPts val="80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dirty="0">
                          <a:effectLst/>
                        </a:rPr>
                        <a:t>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r>
              <a:tr h="341759">
                <a:tc>
                  <a:txBody>
                    <a:bodyPr/>
                    <a:lstStyle/>
                    <a:p>
                      <a:pPr marL="0" marR="0" algn="ctr">
                        <a:lnSpc>
                          <a:spcPct val="107000"/>
                        </a:lnSpc>
                        <a:spcBef>
                          <a:spcPts val="0"/>
                        </a:spcBef>
                        <a:spcAft>
                          <a:spcPts val="80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r>
              <a:tr h="315803">
                <a:tc>
                  <a:txBody>
                    <a:bodyPr/>
                    <a:lstStyle/>
                    <a:p>
                      <a:pPr marL="0" marR="0" algn="ctr">
                        <a:lnSpc>
                          <a:spcPct val="107000"/>
                        </a:lnSpc>
                        <a:spcBef>
                          <a:spcPts val="0"/>
                        </a:spcBef>
                        <a:spcAft>
                          <a:spcPts val="80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E, 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r>
              <a:tr h="315803">
                <a:tc>
                  <a:txBody>
                    <a:bodyPr/>
                    <a:lstStyle/>
                    <a:p>
                      <a:pPr marL="0" marR="0" algn="ctr">
                        <a:lnSpc>
                          <a:spcPct val="107000"/>
                        </a:lnSpc>
                        <a:spcBef>
                          <a:spcPts val="0"/>
                        </a:spcBef>
                        <a:spcAft>
                          <a:spcPts val="80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a:effectLst/>
                        </a:rPr>
                        <a:t>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dirty="0">
                          <a:effectLst/>
                        </a:rPr>
                        <a:t>D, 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c>
                  <a:txBody>
                    <a:bodyPr/>
                    <a:lstStyle/>
                    <a:p>
                      <a:pPr marL="0" marR="0" algn="ctr">
                        <a:lnSpc>
                          <a:spcPct val="107000"/>
                        </a:lnSpc>
                        <a:spcBef>
                          <a:spcPts val="0"/>
                        </a:spcBef>
                        <a:spcAft>
                          <a:spcPts val="800"/>
                        </a:spcAft>
                      </a:pPr>
                      <a:r>
                        <a:rPr lang="en-US" sz="2000" dirty="0">
                          <a:effectLst/>
                        </a:rPr>
                        <a:t>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86995" marR="86995"/>
                </a:tc>
              </a:tr>
            </a:tbl>
          </a:graphicData>
        </a:graphic>
      </p:graphicFrame>
    </p:spTree>
    <p:extLst>
      <p:ext uri="{BB962C8B-B14F-4D97-AF65-F5344CB8AC3E}">
        <p14:creationId xmlns:p14="http://schemas.microsoft.com/office/powerpoint/2010/main" val="4272023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45</a:t>
            </a:fld>
            <a:endParaRPr lang="en-US" dirty="0"/>
          </a:p>
        </p:txBody>
      </p:sp>
      <p:sp>
        <p:nvSpPr>
          <p:cNvPr id="9" name="Rectangle 8"/>
          <p:cNvSpPr/>
          <p:nvPr/>
        </p:nvSpPr>
        <p:spPr>
          <a:xfrm>
            <a:off x="1257300" y="24130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A,2</a:t>
            </a:r>
            <a:endParaRPr lang="en-US" dirty="0"/>
          </a:p>
        </p:txBody>
      </p:sp>
      <p:sp>
        <p:nvSpPr>
          <p:cNvPr id="10" name="Rectangle 9"/>
          <p:cNvSpPr/>
          <p:nvPr/>
        </p:nvSpPr>
        <p:spPr>
          <a:xfrm>
            <a:off x="2743200" y="7620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C,3</a:t>
            </a:r>
            <a:endParaRPr lang="en-US" dirty="0"/>
          </a:p>
        </p:txBody>
      </p:sp>
      <p:sp>
        <p:nvSpPr>
          <p:cNvPr id="11" name="Rectangle 10"/>
          <p:cNvSpPr/>
          <p:nvPr/>
        </p:nvSpPr>
        <p:spPr>
          <a:xfrm>
            <a:off x="2743200" y="23622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B,3</a:t>
            </a:r>
            <a:endParaRPr lang="en-US" dirty="0"/>
          </a:p>
        </p:txBody>
      </p:sp>
      <p:sp>
        <p:nvSpPr>
          <p:cNvPr id="12" name="Rectangle 11"/>
          <p:cNvSpPr/>
          <p:nvPr/>
        </p:nvSpPr>
        <p:spPr>
          <a:xfrm>
            <a:off x="2819400" y="39624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D,4</a:t>
            </a:r>
            <a:endParaRPr lang="en-US" dirty="0"/>
          </a:p>
        </p:txBody>
      </p:sp>
      <p:sp>
        <p:nvSpPr>
          <p:cNvPr id="13" name="Rectangle 12"/>
          <p:cNvSpPr/>
          <p:nvPr/>
        </p:nvSpPr>
        <p:spPr>
          <a:xfrm>
            <a:off x="4267200" y="14478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F,5</a:t>
            </a:r>
            <a:endParaRPr lang="en-US" dirty="0"/>
          </a:p>
        </p:txBody>
      </p:sp>
      <p:sp>
        <p:nvSpPr>
          <p:cNvPr id="14" name="Rectangle 13"/>
          <p:cNvSpPr/>
          <p:nvPr/>
        </p:nvSpPr>
        <p:spPr>
          <a:xfrm>
            <a:off x="4308475" y="309245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E,3</a:t>
            </a:r>
            <a:endParaRPr lang="en-US" dirty="0"/>
          </a:p>
        </p:txBody>
      </p:sp>
      <p:sp>
        <p:nvSpPr>
          <p:cNvPr id="15" name="Rectangle 14"/>
          <p:cNvSpPr/>
          <p:nvPr/>
        </p:nvSpPr>
        <p:spPr>
          <a:xfrm>
            <a:off x="5867400" y="20574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G,2</a:t>
            </a:r>
            <a:endParaRPr lang="en-US" dirty="0"/>
          </a:p>
        </p:txBody>
      </p:sp>
      <p:sp>
        <p:nvSpPr>
          <p:cNvPr id="16" name="Rectangle 15"/>
          <p:cNvSpPr/>
          <p:nvPr/>
        </p:nvSpPr>
        <p:spPr>
          <a:xfrm>
            <a:off x="7010400" y="29718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H,3</a:t>
            </a:r>
            <a:endParaRPr lang="en-US" dirty="0"/>
          </a:p>
        </p:txBody>
      </p:sp>
      <p:sp>
        <p:nvSpPr>
          <p:cNvPr id="17" name="Oval 16"/>
          <p:cNvSpPr/>
          <p:nvPr/>
        </p:nvSpPr>
        <p:spPr>
          <a:xfrm>
            <a:off x="101600" y="2514600"/>
            <a:ext cx="609600" cy="4699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solidFill>
                  <a:schemeClr val="bg1"/>
                </a:solidFill>
              </a:rPr>
              <a:t>S</a:t>
            </a:r>
          </a:p>
        </p:txBody>
      </p:sp>
      <p:sp>
        <p:nvSpPr>
          <p:cNvPr id="18" name="Oval 17"/>
          <p:cNvSpPr/>
          <p:nvPr/>
        </p:nvSpPr>
        <p:spPr>
          <a:xfrm>
            <a:off x="8256587" y="3041650"/>
            <a:ext cx="609600" cy="4699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t>E</a:t>
            </a:r>
            <a:endParaRPr lang="en-US" b="1" dirty="0"/>
          </a:p>
        </p:txBody>
      </p:sp>
      <p:cxnSp>
        <p:nvCxnSpPr>
          <p:cNvPr id="20" name="Straight Arrow Connector 19"/>
          <p:cNvCxnSpPr/>
          <p:nvPr/>
        </p:nvCxnSpPr>
        <p:spPr>
          <a:xfrm>
            <a:off x="723900" y="2749550"/>
            <a:ext cx="533400" cy="0"/>
          </a:xfrm>
          <a:prstGeom prst="straightConnector1">
            <a:avLst/>
          </a:prstGeom>
          <a:ln w="5715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733550" y="1219200"/>
            <a:ext cx="1009650" cy="1143000"/>
          </a:xfrm>
          <a:prstGeom prst="straightConnector1">
            <a:avLst/>
          </a:prstGeom>
          <a:ln w="5715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76400" y="3048000"/>
            <a:ext cx="1143000" cy="1371600"/>
          </a:xfrm>
          <a:prstGeom prst="straightConnector1">
            <a:avLst/>
          </a:prstGeom>
          <a:ln w="5715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1"/>
          </p:cNvCxnSpPr>
          <p:nvPr/>
        </p:nvCxnSpPr>
        <p:spPr>
          <a:xfrm>
            <a:off x="3276600" y="1079500"/>
            <a:ext cx="990600" cy="673100"/>
          </a:xfrm>
          <a:prstGeom prst="straightConnector1">
            <a:avLst/>
          </a:prstGeom>
          <a:ln w="5715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4" idx="1"/>
          </p:cNvCxnSpPr>
          <p:nvPr/>
        </p:nvCxnSpPr>
        <p:spPr>
          <a:xfrm>
            <a:off x="3454400" y="2736850"/>
            <a:ext cx="854075" cy="660400"/>
          </a:xfrm>
          <a:prstGeom prst="straightConnector1">
            <a:avLst/>
          </a:prstGeom>
          <a:ln w="5715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5" idx="1"/>
          </p:cNvCxnSpPr>
          <p:nvPr/>
        </p:nvCxnSpPr>
        <p:spPr>
          <a:xfrm>
            <a:off x="4953000" y="1901825"/>
            <a:ext cx="914400" cy="460375"/>
          </a:xfrm>
          <a:prstGeom prst="straightConnector1">
            <a:avLst/>
          </a:prstGeom>
          <a:ln w="5715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3"/>
          </p:cNvCxnSpPr>
          <p:nvPr/>
        </p:nvCxnSpPr>
        <p:spPr>
          <a:xfrm flipV="1">
            <a:off x="4994275" y="2682875"/>
            <a:ext cx="1008063" cy="714375"/>
          </a:xfrm>
          <a:prstGeom prst="straightConnector1">
            <a:avLst/>
          </a:prstGeom>
          <a:ln w="5715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62725" y="2438400"/>
            <a:ext cx="676275" cy="533400"/>
          </a:xfrm>
          <a:prstGeom prst="straightConnector1">
            <a:avLst/>
          </a:prstGeom>
          <a:ln w="5715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460750" y="3581400"/>
            <a:ext cx="3549650" cy="838201"/>
          </a:xfrm>
          <a:prstGeom prst="straightConnector1">
            <a:avLst/>
          </a:prstGeom>
          <a:ln w="5715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723187" y="3276600"/>
            <a:ext cx="533400" cy="0"/>
          </a:xfrm>
          <a:prstGeom prst="straightConnector1">
            <a:avLst/>
          </a:prstGeom>
          <a:ln w="57150">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9370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04800" y="1371600"/>
            <a:ext cx="8534400" cy="5029200"/>
          </a:xfrm>
        </p:spPr>
        <p:txBody>
          <a:bodyPr/>
          <a:lstStyle/>
          <a:p>
            <a:r>
              <a:rPr lang="en-US" b="1" dirty="0" smtClean="0"/>
              <a:t>Free slack </a:t>
            </a:r>
            <a:r>
              <a:rPr lang="en-US" dirty="0" smtClean="0"/>
              <a:t>or</a:t>
            </a:r>
            <a:r>
              <a:rPr lang="en-US" b="1" dirty="0" smtClean="0"/>
              <a:t> free float</a:t>
            </a:r>
            <a:r>
              <a:rPr lang="en-US" dirty="0" smtClean="0"/>
              <a:t> is the amount of time an activity can be delayed without delaying the early start of any immediately following activities</a:t>
            </a:r>
          </a:p>
          <a:p>
            <a:r>
              <a:rPr lang="en-US" b="1" dirty="0" smtClean="0"/>
              <a:t>Total slack </a:t>
            </a:r>
            <a:r>
              <a:rPr lang="en-US" dirty="0" smtClean="0"/>
              <a:t>or</a:t>
            </a:r>
            <a:r>
              <a:rPr lang="en-US" b="1" dirty="0" smtClean="0"/>
              <a:t> total float</a:t>
            </a:r>
            <a:r>
              <a:rPr lang="en-US" dirty="0" smtClean="0"/>
              <a:t> is the amount of time an activity may be delayed from its early start without delaying the planned project finish date</a:t>
            </a:r>
          </a:p>
          <a:p>
            <a:r>
              <a:rPr lang="en-US" dirty="0" smtClean="0"/>
              <a:t>A </a:t>
            </a:r>
            <a:r>
              <a:rPr lang="en-US" b="1" dirty="0" smtClean="0"/>
              <a:t>forward pass</a:t>
            </a:r>
            <a:r>
              <a:rPr lang="en-US" dirty="0" smtClean="0"/>
              <a:t> through the network diagram determines the early start and finish dates</a:t>
            </a:r>
          </a:p>
          <a:p>
            <a:r>
              <a:rPr lang="en-US" dirty="0" smtClean="0"/>
              <a:t>A </a:t>
            </a:r>
            <a:r>
              <a:rPr lang="en-US" b="1" dirty="0" smtClean="0"/>
              <a:t>backward pass</a:t>
            </a:r>
            <a:r>
              <a:rPr lang="en-US" dirty="0" smtClean="0"/>
              <a:t> determines the late start and finish dates</a:t>
            </a:r>
          </a:p>
        </p:txBody>
      </p:sp>
      <p:sp>
        <p:nvSpPr>
          <p:cNvPr id="45058" name="Rectangle 2"/>
          <p:cNvSpPr>
            <a:spLocks noGrp="1" noChangeArrowheads="1"/>
          </p:cNvSpPr>
          <p:nvPr>
            <p:ph type="title"/>
          </p:nvPr>
        </p:nvSpPr>
        <p:spPr>
          <a:xfrm>
            <a:off x="457200" y="152400"/>
            <a:ext cx="8229600" cy="1143000"/>
          </a:xfrm>
        </p:spPr>
        <p:txBody>
          <a:bodyPr>
            <a:normAutofit fontScale="90000"/>
          </a:bodyPr>
          <a:lstStyle/>
          <a:p>
            <a:r>
              <a:rPr lang="en-US" dirty="0" smtClean="0"/>
              <a:t>Using Critical Path Analysis to Make Schedule Trade-offs</a:t>
            </a:r>
          </a:p>
        </p:txBody>
      </p:sp>
      <p:sp>
        <p:nvSpPr>
          <p:cNvPr id="6" name="Slide Number Placeholder 5"/>
          <p:cNvSpPr>
            <a:spLocks noGrp="1"/>
          </p:cNvSpPr>
          <p:nvPr>
            <p:ph type="sldNum" sz="quarter" idx="11"/>
          </p:nvPr>
        </p:nvSpPr>
        <p:spPr/>
        <p:txBody>
          <a:bodyPr/>
          <a:lstStyle/>
          <a:p>
            <a:pPr>
              <a:defRPr/>
            </a:pPr>
            <a:fld id="{5B2878E0-1EF5-4F6D-8CB8-2F1B4519DBDE}" type="slidenum">
              <a:rPr lang="en-US" smtClean="0"/>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600" dirty="0" smtClean="0"/>
              <a:t>Calculating Early and Late Start and Finish Dates</a:t>
            </a:r>
          </a:p>
        </p:txBody>
      </p:sp>
      <p:sp>
        <p:nvSpPr>
          <p:cNvPr id="6" name="Slide Number Placeholder 5"/>
          <p:cNvSpPr>
            <a:spLocks noGrp="1"/>
          </p:cNvSpPr>
          <p:nvPr>
            <p:ph type="sldNum" sz="quarter" idx="11"/>
          </p:nvPr>
        </p:nvSpPr>
        <p:spPr/>
        <p:txBody>
          <a:bodyPr/>
          <a:lstStyle/>
          <a:p>
            <a:pPr>
              <a:buFontTx/>
              <a:buNone/>
              <a:defRPr/>
            </a:pPr>
            <a:fld id="{F8342974-F2CB-4BB4-95AC-8FA379BE76BC}" type="slidenum">
              <a:rPr lang="en-US" smtClean="0"/>
              <a:pPr>
                <a:buFontTx/>
                <a:buNone/>
                <a:defRPr/>
              </a:pPr>
              <a:t>47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600"/>
            <a:ext cx="7315199" cy="5021977"/>
          </a:xfrm>
          <a:prstGeom prst="rect">
            <a:avLst/>
          </a:prstGeom>
        </p:spPr>
      </p:pic>
      <p:sp>
        <p:nvSpPr>
          <p:cNvPr id="3" name="Rectangle 2"/>
          <p:cNvSpPr/>
          <p:nvPr/>
        </p:nvSpPr>
        <p:spPr>
          <a:xfrm>
            <a:off x="6629400" y="1524000"/>
            <a:ext cx="1143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76243" y="2667000"/>
            <a:ext cx="1143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30000"/>
              </a:lnSpc>
            </a:pPr>
            <a:r>
              <a:rPr lang="en-US" dirty="0"/>
              <a:t>A </a:t>
            </a:r>
            <a:r>
              <a:rPr lang="en-US" b="1" dirty="0"/>
              <a:t>forward pass</a:t>
            </a:r>
            <a:r>
              <a:rPr lang="en-US" dirty="0"/>
              <a:t>: </a:t>
            </a:r>
            <a:r>
              <a:rPr lang="en-US" b="1" dirty="0">
                <a:solidFill>
                  <a:srgbClr val="FF0000"/>
                </a:solidFill>
              </a:rPr>
              <a:t>ES, EF</a:t>
            </a:r>
          </a:p>
          <a:p>
            <a:pPr>
              <a:lnSpc>
                <a:spcPct val="130000"/>
              </a:lnSpc>
            </a:pPr>
            <a:r>
              <a:rPr lang="en-US" dirty="0"/>
              <a:t>The First Activity:</a:t>
            </a:r>
          </a:p>
          <a:p>
            <a:pPr lvl="1">
              <a:lnSpc>
                <a:spcPct val="130000"/>
              </a:lnSpc>
            </a:pPr>
            <a:r>
              <a:rPr lang="en-US" sz="2700" b="1" dirty="0">
                <a:solidFill>
                  <a:srgbClr val="FF0000"/>
                </a:solidFill>
              </a:rPr>
              <a:t>ES=1</a:t>
            </a:r>
          </a:p>
          <a:p>
            <a:pPr lvl="1">
              <a:lnSpc>
                <a:spcPct val="130000"/>
              </a:lnSpc>
            </a:pPr>
            <a:r>
              <a:rPr lang="en-US" sz="2700" b="1" dirty="0">
                <a:solidFill>
                  <a:srgbClr val="FF0000"/>
                </a:solidFill>
              </a:rPr>
              <a:t>EF= ES + duration -1</a:t>
            </a:r>
          </a:p>
          <a:p>
            <a:pPr>
              <a:lnSpc>
                <a:spcPct val="130000"/>
              </a:lnSpc>
            </a:pPr>
            <a:r>
              <a:rPr lang="en-US" dirty="0"/>
              <a:t>The Next Activity</a:t>
            </a:r>
          </a:p>
          <a:p>
            <a:pPr lvl="1">
              <a:lnSpc>
                <a:spcPct val="130000"/>
              </a:lnSpc>
            </a:pPr>
            <a:r>
              <a:rPr lang="en-US" sz="2700" b="1" dirty="0">
                <a:solidFill>
                  <a:srgbClr val="FF0000"/>
                </a:solidFill>
              </a:rPr>
              <a:t>ES=EF (previous </a:t>
            </a:r>
            <a:r>
              <a:rPr lang="en-US" sz="2700" b="1" dirty="0" smtClean="0">
                <a:solidFill>
                  <a:srgbClr val="FF0000"/>
                </a:solidFill>
              </a:rPr>
              <a:t>Activity</a:t>
            </a:r>
            <a:r>
              <a:rPr lang="en-US" sz="2700" b="1" dirty="0">
                <a:solidFill>
                  <a:srgbClr val="FF0000"/>
                </a:solidFill>
              </a:rPr>
              <a:t>) +</a:t>
            </a:r>
            <a:r>
              <a:rPr lang="en-US" sz="2700" b="1" dirty="0" smtClean="0">
                <a:solidFill>
                  <a:srgbClr val="FF0000"/>
                </a:solidFill>
              </a:rPr>
              <a:t>1</a:t>
            </a:r>
          </a:p>
          <a:p>
            <a:pPr lvl="1">
              <a:lnSpc>
                <a:spcPct val="130000"/>
              </a:lnSpc>
            </a:pPr>
            <a:r>
              <a:rPr lang="en-US" sz="2700" b="1" dirty="0">
                <a:solidFill>
                  <a:srgbClr val="FF0000"/>
                </a:solidFill>
              </a:rPr>
              <a:t>EF= ES + duration -1</a:t>
            </a:r>
          </a:p>
        </p:txBody>
      </p:sp>
      <p:sp>
        <p:nvSpPr>
          <p:cNvPr id="3" name="Title 2"/>
          <p:cNvSpPr>
            <a:spLocks noGrp="1"/>
          </p:cNvSpPr>
          <p:nvPr>
            <p:ph type="title"/>
          </p:nvPr>
        </p:nvSpPr>
        <p:spPr/>
        <p:txBody>
          <a:bodyPr>
            <a:normAutofit fontScale="90000"/>
          </a:bodyPr>
          <a:lstStyle/>
          <a:p>
            <a:r>
              <a:rPr lang="en-US" dirty="0" err="1" smtClean="0"/>
              <a:t>Formular</a:t>
            </a:r>
            <a:r>
              <a:rPr lang="en-US" dirty="0" smtClean="0"/>
              <a:t> to calculate ES, EF, LS, LF</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48</a:t>
            </a:fld>
            <a:endParaRPr lang="en-US" dirty="0"/>
          </a:p>
        </p:txBody>
      </p:sp>
    </p:spTree>
    <p:extLst>
      <p:ext uri="{BB962C8B-B14F-4D97-AF65-F5344CB8AC3E}">
        <p14:creationId xmlns:p14="http://schemas.microsoft.com/office/powerpoint/2010/main" val="16341398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 y="4038600"/>
            <a:ext cx="9144000" cy="2115630"/>
          </a:xfrm>
        </p:spPr>
        <p:txBody>
          <a:bodyPr/>
          <a:lstStyle/>
          <a:p>
            <a:r>
              <a:rPr lang="en-US" sz="2400" dirty="0" smtClean="0"/>
              <a:t>CP = ABC = 6+5+7 =18</a:t>
            </a:r>
          </a:p>
          <a:p>
            <a:r>
              <a:rPr lang="en-US" sz="2400" dirty="0" smtClean="0"/>
              <a:t>Activity </a:t>
            </a:r>
            <a:r>
              <a:rPr lang="en-US" sz="2400" dirty="0"/>
              <a:t>A (1</a:t>
            </a:r>
            <a:r>
              <a:rPr lang="en-US" sz="2400" baseline="30000" dirty="0"/>
              <a:t>st</a:t>
            </a:r>
            <a:r>
              <a:rPr lang="en-US" sz="2400" dirty="0"/>
              <a:t>) </a:t>
            </a:r>
            <a:r>
              <a:rPr lang="en-US" sz="2400" dirty="0" smtClean="0"/>
              <a:t>: </a:t>
            </a:r>
            <a:r>
              <a:rPr lang="en-US" sz="2400" dirty="0"/>
              <a:t>ES = 1, EF = 1 + </a:t>
            </a:r>
            <a:r>
              <a:rPr lang="en-US" sz="2400" dirty="0" smtClean="0"/>
              <a:t>6 - 1 = 6</a:t>
            </a:r>
          </a:p>
          <a:p>
            <a:r>
              <a:rPr lang="en-US" sz="2400" dirty="0" smtClean="0"/>
              <a:t>Activity D (1</a:t>
            </a:r>
            <a:r>
              <a:rPr lang="en-US" sz="2400" baseline="30000" dirty="0" smtClean="0"/>
              <a:t>st</a:t>
            </a:r>
            <a:r>
              <a:rPr lang="en-US" sz="2400" dirty="0" smtClean="0"/>
              <a:t>): ES = 1, EF = 1 + 2 - 1 = 2</a:t>
            </a:r>
          </a:p>
          <a:p>
            <a:r>
              <a:rPr lang="en-US" sz="2400" dirty="0" smtClean="0"/>
              <a:t>Activity B ( previous A): ES = EF</a:t>
            </a:r>
            <a:r>
              <a:rPr lang="en-US" sz="2400" baseline="-25000" dirty="0" smtClean="0"/>
              <a:t>(A)</a:t>
            </a:r>
            <a:r>
              <a:rPr lang="en-US" sz="2400" dirty="0" smtClean="0"/>
              <a:t> + 1 = 6+1=7, EF=7+5-1=11</a:t>
            </a:r>
            <a:endParaRPr lang="en-US" sz="2400" dirty="0"/>
          </a:p>
          <a:p>
            <a:endParaRPr lang="en-US" sz="2400" dirty="0" smtClean="0"/>
          </a:p>
          <a:p>
            <a:pPr marL="109537" indent="0">
              <a:buNone/>
            </a:pPr>
            <a:endParaRPr lang="en-US" sz="2400" dirty="0"/>
          </a:p>
        </p:txBody>
      </p:sp>
      <p:sp>
        <p:nvSpPr>
          <p:cNvPr id="3" name="Title 2"/>
          <p:cNvSpPr>
            <a:spLocks noGrp="1"/>
          </p:cNvSpPr>
          <p:nvPr>
            <p:ph type="title"/>
          </p:nvPr>
        </p:nvSpPr>
        <p:spPr/>
        <p:txBody>
          <a:bodyPr>
            <a:normAutofit fontScale="90000"/>
          </a:bodyPr>
          <a:lstStyle/>
          <a:p>
            <a:r>
              <a:rPr lang="en-US" dirty="0" smtClean="0"/>
              <a:t>Example: ES, EF at the first Activity</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49</a:t>
            </a:fld>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96530"/>
            <a:ext cx="7662333" cy="2758440"/>
          </a:xfrm>
          <a:prstGeom prst="rect">
            <a:avLst/>
          </a:prstGeom>
          <a:noFill/>
          <a:ln>
            <a:noFill/>
          </a:ln>
          <a:effectLst/>
        </p:spPr>
      </p:pic>
    </p:spTree>
    <p:extLst>
      <p:ext uri="{BB962C8B-B14F-4D97-AF65-F5344CB8AC3E}">
        <p14:creationId xmlns:p14="http://schemas.microsoft.com/office/powerpoint/2010/main" val="1029949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914400"/>
            <a:ext cx="8458200" cy="5334000"/>
          </a:xfrm>
        </p:spPr>
        <p:txBody>
          <a:bodyPr/>
          <a:lstStyle/>
          <a:p>
            <a:r>
              <a:rPr lang="en-US" dirty="0" smtClean="0"/>
              <a:t>Managers often cite delivering projects </a:t>
            </a:r>
            <a:r>
              <a:rPr lang="en-US" dirty="0" smtClean="0">
                <a:solidFill>
                  <a:srgbClr val="FF0000"/>
                </a:solidFill>
              </a:rPr>
              <a:t>on time </a:t>
            </a:r>
            <a:r>
              <a:rPr lang="en-US" dirty="0" smtClean="0"/>
              <a:t>as one of their biggest challenges</a:t>
            </a:r>
          </a:p>
          <a:p>
            <a:r>
              <a:rPr lang="en-US" dirty="0" smtClean="0"/>
              <a:t>Time has the least amount of flexibility; it passes no matter what happens on a project</a:t>
            </a:r>
          </a:p>
          <a:p>
            <a:r>
              <a:rPr lang="en-US" dirty="0" smtClean="0"/>
              <a:t>Schedule issues are the main reason for conflicts on projects, especially during the second half of projects</a:t>
            </a:r>
          </a:p>
        </p:txBody>
      </p:sp>
      <p:sp>
        <p:nvSpPr>
          <p:cNvPr id="11266" name="Rectangle 2"/>
          <p:cNvSpPr>
            <a:spLocks noGrp="1" noChangeArrowheads="1"/>
          </p:cNvSpPr>
          <p:nvPr>
            <p:ph type="title"/>
          </p:nvPr>
        </p:nvSpPr>
        <p:spPr>
          <a:xfrm>
            <a:off x="228600" y="0"/>
            <a:ext cx="8915400" cy="898525"/>
          </a:xfrm>
        </p:spPr>
        <p:txBody>
          <a:bodyPr/>
          <a:lstStyle/>
          <a:p>
            <a:r>
              <a:rPr lang="en-US" dirty="0" smtClean="0"/>
              <a:t>Importance of Project Schedules</a:t>
            </a:r>
          </a:p>
        </p:txBody>
      </p:sp>
      <p:sp>
        <p:nvSpPr>
          <p:cNvPr id="6" name="Slide Number Placeholder 5"/>
          <p:cNvSpPr>
            <a:spLocks noGrp="1"/>
          </p:cNvSpPr>
          <p:nvPr>
            <p:ph type="sldNum" sz="quarter" idx="11"/>
          </p:nvPr>
        </p:nvSpPr>
        <p:spPr/>
        <p:txBody>
          <a:bodyPr/>
          <a:lstStyle/>
          <a:p>
            <a:pPr>
              <a:defRPr/>
            </a:pPr>
            <a:fld id="{EB2DCDCB-BB36-45DB-B937-73A12411FF58}"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05200"/>
            <a:ext cx="8229600" cy="2501900"/>
          </a:xfrm>
        </p:spPr>
        <p:txBody>
          <a:bodyPr/>
          <a:lstStyle/>
          <a:p>
            <a:pPr marL="263525" lvl="1" indent="0">
              <a:lnSpc>
                <a:spcPct val="100000"/>
              </a:lnSpc>
              <a:spcBef>
                <a:spcPts val="600"/>
              </a:spcBef>
              <a:buNone/>
            </a:pPr>
            <a:r>
              <a:rPr lang="en-US" sz="2400" b="1" dirty="0"/>
              <a:t>Activity</a:t>
            </a:r>
            <a:r>
              <a:rPr lang="en-US" sz="2400" dirty="0"/>
              <a:t> </a:t>
            </a:r>
            <a:r>
              <a:rPr lang="en-US" sz="2400" dirty="0" smtClean="0"/>
              <a:t>C (previous </a:t>
            </a:r>
            <a:r>
              <a:rPr lang="en-US" sz="2400" dirty="0"/>
              <a:t>B </a:t>
            </a:r>
            <a:r>
              <a:rPr lang="en-US" sz="2400" dirty="0" smtClean="0"/>
              <a:t>and D)</a:t>
            </a:r>
            <a:endParaRPr lang="en-US" sz="2400" dirty="0"/>
          </a:p>
          <a:p>
            <a:pPr marL="236855" lvl="2" indent="0">
              <a:lnSpc>
                <a:spcPct val="100000"/>
              </a:lnSpc>
              <a:spcBef>
                <a:spcPts val="600"/>
              </a:spcBef>
              <a:buNone/>
            </a:pPr>
            <a:r>
              <a:rPr lang="en-US" sz="2400" dirty="0" smtClean="0"/>
              <a:t>At B</a:t>
            </a:r>
            <a:r>
              <a:rPr lang="en-US" sz="2400" dirty="0"/>
              <a:t>: ES = </a:t>
            </a:r>
            <a:r>
              <a:rPr lang="en-US" sz="2400" dirty="0" smtClean="0"/>
              <a:t>7</a:t>
            </a:r>
            <a:r>
              <a:rPr lang="en-US" sz="2400" dirty="0"/>
              <a:t>,  EF = </a:t>
            </a:r>
            <a:r>
              <a:rPr lang="en-US" sz="2400" dirty="0" smtClean="0"/>
              <a:t>11</a:t>
            </a:r>
            <a:endParaRPr lang="en-US" sz="2400" dirty="0"/>
          </a:p>
          <a:p>
            <a:pPr marL="236855" lvl="2" indent="0">
              <a:lnSpc>
                <a:spcPct val="100000"/>
              </a:lnSpc>
              <a:spcBef>
                <a:spcPts val="600"/>
              </a:spcBef>
              <a:buNone/>
            </a:pPr>
            <a:r>
              <a:rPr lang="en-US" sz="2400" dirty="0" smtClean="0"/>
              <a:t>At D</a:t>
            </a:r>
            <a:r>
              <a:rPr lang="en-US" sz="2400" dirty="0"/>
              <a:t>: ES =1, EF </a:t>
            </a:r>
            <a:r>
              <a:rPr lang="en-US" sz="2400" dirty="0" smtClean="0"/>
              <a:t>= </a:t>
            </a:r>
            <a:r>
              <a:rPr lang="en-US" sz="2400" dirty="0"/>
              <a:t>2</a:t>
            </a:r>
          </a:p>
          <a:p>
            <a:pPr marL="236855" lvl="2" indent="0">
              <a:lnSpc>
                <a:spcPct val="100000"/>
              </a:lnSpc>
              <a:spcBef>
                <a:spcPts val="600"/>
              </a:spcBef>
              <a:buNone/>
            </a:pPr>
            <a:r>
              <a:rPr lang="en-US" sz="2400" b="1" dirty="0" smtClean="0">
                <a:solidFill>
                  <a:srgbClr val="FF0000"/>
                </a:solidFill>
              </a:rPr>
              <a:t>EF</a:t>
            </a:r>
            <a:r>
              <a:rPr lang="en-US" sz="2400" b="1" baseline="-25000" dirty="0" smtClean="0">
                <a:solidFill>
                  <a:srgbClr val="FF0000"/>
                </a:solidFill>
              </a:rPr>
              <a:t>(B)</a:t>
            </a:r>
            <a:r>
              <a:rPr lang="en-US" sz="2400" b="1" dirty="0" smtClean="0">
                <a:solidFill>
                  <a:srgbClr val="FF0000"/>
                </a:solidFill>
              </a:rPr>
              <a:t> = 11 &gt; EF</a:t>
            </a:r>
            <a:r>
              <a:rPr lang="en-US" sz="2400" b="1" baseline="-25000" dirty="0" smtClean="0">
                <a:solidFill>
                  <a:srgbClr val="FF0000"/>
                </a:solidFill>
              </a:rPr>
              <a:t>(D)</a:t>
            </a:r>
            <a:r>
              <a:rPr lang="en-US" sz="2400" b="1" dirty="0" smtClean="0">
                <a:solidFill>
                  <a:srgbClr val="FF0000"/>
                </a:solidFill>
              </a:rPr>
              <a:t> =2 </a:t>
            </a:r>
            <a:r>
              <a:rPr lang="en-US" sz="2400" b="1" dirty="0" smtClean="0">
                <a:solidFill>
                  <a:srgbClr val="FF0000"/>
                </a:solidFill>
                <a:sym typeface="Wingdings" panose="05000000000000000000" pitchFamily="2" charset="2"/>
              </a:rPr>
              <a:t> choose </a:t>
            </a:r>
            <a:r>
              <a:rPr lang="en-US" sz="2400" b="1" smtClean="0">
                <a:solidFill>
                  <a:srgbClr val="FF0000"/>
                </a:solidFill>
                <a:sym typeface="Wingdings" panose="05000000000000000000" pitchFamily="2" charset="2"/>
              </a:rPr>
              <a:t>EF</a:t>
            </a:r>
            <a:r>
              <a:rPr lang="en-US" sz="2400" b="1" baseline="-25000" smtClean="0">
                <a:solidFill>
                  <a:srgbClr val="FF0000"/>
                </a:solidFill>
                <a:sym typeface="Wingdings" panose="05000000000000000000" pitchFamily="2" charset="2"/>
              </a:rPr>
              <a:t>(B)</a:t>
            </a:r>
            <a:endParaRPr lang="en-US" sz="2400" b="1" dirty="0">
              <a:solidFill>
                <a:srgbClr val="FF0000"/>
              </a:solidFill>
            </a:endParaRPr>
          </a:p>
          <a:p>
            <a:pPr marL="236855" lvl="2" indent="0">
              <a:lnSpc>
                <a:spcPct val="100000"/>
              </a:lnSpc>
              <a:spcBef>
                <a:spcPts val="600"/>
              </a:spcBef>
              <a:buNone/>
            </a:pPr>
            <a:r>
              <a:rPr lang="en-US" sz="2400" dirty="0" smtClean="0"/>
              <a:t>At </a:t>
            </a:r>
            <a:r>
              <a:rPr lang="en-US" sz="2400" dirty="0"/>
              <a:t>C:  ES = 11 + 1 = 12, EF = 12 + 7 – 1 = 18</a:t>
            </a:r>
          </a:p>
          <a:p>
            <a:endParaRPr lang="en-US" sz="2400"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50</a:t>
            </a:fld>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28600"/>
            <a:ext cx="2813135" cy="2958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9396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30000"/>
              </a:lnSpc>
            </a:pPr>
            <a:r>
              <a:rPr lang="en-US" dirty="0"/>
              <a:t>A </a:t>
            </a:r>
            <a:r>
              <a:rPr lang="en-US" b="1" dirty="0"/>
              <a:t>backward </a:t>
            </a:r>
            <a:r>
              <a:rPr lang="en-US" b="1" dirty="0" smtClean="0"/>
              <a:t>pass</a:t>
            </a:r>
            <a:r>
              <a:rPr lang="en-US" dirty="0">
                <a:solidFill>
                  <a:srgbClr val="FF0000"/>
                </a:solidFill>
              </a:rPr>
              <a:t>: </a:t>
            </a:r>
            <a:r>
              <a:rPr lang="en-US" b="1" dirty="0" smtClean="0">
                <a:solidFill>
                  <a:srgbClr val="FF0000"/>
                </a:solidFill>
              </a:rPr>
              <a:t>LS</a:t>
            </a:r>
            <a:r>
              <a:rPr lang="en-US" b="1" dirty="0">
                <a:solidFill>
                  <a:srgbClr val="FF0000"/>
                </a:solidFill>
              </a:rPr>
              <a:t>, </a:t>
            </a:r>
            <a:r>
              <a:rPr lang="en-US" b="1" dirty="0" smtClean="0">
                <a:solidFill>
                  <a:srgbClr val="FF0000"/>
                </a:solidFill>
              </a:rPr>
              <a:t>LF</a:t>
            </a:r>
            <a:endParaRPr lang="en-US" dirty="0">
              <a:solidFill>
                <a:srgbClr val="FF0000"/>
              </a:solidFill>
            </a:endParaRPr>
          </a:p>
          <a:p>
            <a:pPr>
              <a:lnSpc>
                <a:spcPct val="130000"/>
              </a:lnSpc>
            </a:pPr>
            <a:r>
              <a:rPr lang="en-US" dirty="0"/>
              <a:t>The </a:t>
            </a:r>
            <a:r>
              <a:rPr lang="en-US" dirty="0" smtClean="0"/>
              <a:t>Last </a:t>
            </a:r>
            <a:r>
              <a:rPr lang="en-US" dirty="0"/>
              <a:t>Activity:</a:t>
            </a:r>
          </a:p>
          <a:p>
            <a:pPr lvl="1">
              <a:lnSpc>
                <a:spcPct val="130000"/>
              </a:lnSpc>
            </a:pPr>
            <a:r>
              <a:rPr lang="en-US" sz="2700" b="1" dirty="0" smtClean="0">
                <a:solidFill>
                  <a:srgbClr val="FF0000"/>
                </a:solidFill>
              </a:rPr>
              <a:t>LF = EF = Total Duration (CP)</a:t>
            </a:r>
            <a:endParaRPr lang="en-US" sz="2700" b="1" dirty="0">
              <a:solidFill>
                <a:srgbClr val="FF0000"/>
              </a:solidFill>
            </a:endParaRPr>
          </a:p>
          <a:p>
            <a:pPr lvl="1">
              <a:lnSpc>
                <a:spcPct val="130000"/>
              </a:lnSpc>
            </a:pPr>
            <a:r>
              <a:rPr lang="en-US" sz="2700" b="1" dirty="0" smtClean="0">
                <a:solidFill>
                  <a:srgbClr val="FF0000"/>
                </a:solidFill>
              </a:rPr>
              <a:t>LS = LF - </a:t>
            </a:r>
            <a:r>
              <a:rPr lang="en-US" sz="2700" b="1" dirty="0">
                <a:solidFill>
                  <a:srgbClr val="FF0000"/>
                </a:solidFill>
              </a:rPr>
              <a:t>duration </a:t>
            </a:r>
            <a:r>
              <a:rPr lang="en-US" sz="2700" b="1" dirty="0" smtClean="0">
                <a:solidFill>
                  <a:srgbClr val="FF0000"/>
                </a:solidFill>
              </a:rPr>
              <a:t>+ 1</a:t>
            </a:r>
            <a:endParaRPr lang="en-US" sz="2700" b="1" dirty="0">
              <a:solidFill>
                <a:srgbClr val="FF0000"/>
              </a:solidFill>
            </a:endParaRPr>
          </a:p>
          <a:p>
            <a:pPr>
              <a:lnSpc>
                <a:spcPct val="130000"/>
              </a:lnSpc>
            </a:pPr>
            <a:r>
              <a:rPr lang="en-US" dirty="0"/>
              <a:t>The </a:t>
            </a:r>
            <a:r>
              <a:rPr lang="en-US" dirty="0" smtClean="0"/>
              <a:t>Previous </a:t>
            </a:r>
            <a:r>
              <a:rPr lang="en-US" dirty="0"/>
              <a:t>Activity</a:t>
            </a:r>
          </a:p>
          <a:p>
            <a:pPr lvl="1">
              <a:lnSpc>
                <a:spcPct val="130000"/>
              </a:lnSpc>
            </a:pPr>
            <a:r>
              <a:rPr lang="en-US" sz="2700" b="1" dirty="0" smtClean="0">
                <a:solidFill>
                  <a:srgbClr val="FF0000"/>
                </a:solidFill>
              </a:rPr>
              <a:t>LF = LS (next </a:t>
            </a:r>
            <a:r>
              <a:rPr lang="en-US" sz="2700" b="1" dirty="0" err="1">
                <a:solidFill>
                  <a:srgbClr val="FF0000"/>
                </a:solidFill>
              </a:rPr>
              <a:t>Actiivity</a:t>
            </a:r>
            <a:r>
              <a:rPr lang="en-US" sz="2700" b="1" dirty="0" smtClean="0">
                <a:solidFill>
                  <a:srgbClr val="FF0000"/>
                </a:solidFill>
              </a:rPr>
              <a:t>) – 1</a:t>
            </a:r>
          </a:p>
          <a:p>
            <a:pPr lvl="1">
              <a:lnSpc>
                <a:spcPct val="130000"/>
              </a:lnSpc>
            </a:pPr>
            <a:r>
              <a:rPr lang="en-US" sz="2700" b="1" dirty="0">
                <a:solidFill>
                  <a:srgbClr val="FF0000"/>
                </a:solidFill>
              </a:rPr>
              <a:t>LS = </a:t>
            </a:r>
            <a:r>
              <a:rPr lang="en-US" sz="2700" b="1" dirty="0" smtClean="0">
                <a:solidFill>
                  <a:srgbClr val="FF0000"/>
                </a:solidFill>
              </a:rPr>
              <a:t>LF </a:t>
            </a:r>
            <a:r>
              <a:rPr lang="en-US" sz="2700" b="1" dirty="0">
                <a:solidFill>
                  <a:srgbClr val="FF0000"/>
                </a:solidFill>
              </a:rPr>
              <a:t>- duration + </a:t>
            </a:r>
            <a:r>
              <a:rPr lang="en-US" sz="2700" b="1" dirty="0" smtClean="0">
                <a:solidFill>
                  <a:srgbClr val="FF0000"/>
                </a:solidFill>
              </a:rPr>
              <a:t>1</a:t>
            </a:r>
            <a:endParaRPr lang="en-US" sz="2700" b="1" dirty="0">
              <a:solidFill>
                <a:srgbClr val="FF0000"/>
              </a:solidFill>
            </a:endParaRPr>
          </a:p>
          <a:p>
            <a:pPr>
              <a:lnSpc>
                <a:spcPct val="130000"/>
              </a:lnSpc>
            </a:pPr>
            <a:endParaRPr lang="en-US" dirty="0"/>
          </a:p>
        </p:txBody>
      </p:sp>
      <p:sp>
        <p:nvSpPr>
          <p:cNvPr id="3" name="Title 2"/>
          <p:cNvSpPr>
            <a:spLocks noGrp="1"/>
          </p:cNvSpPr>
          <p:nvPr>
            <p:ph type="title"/>
          </p:nvPr>
        </p:nvSpPr>
        <p:spPr/>
        <p:txBody>
          <a:bodyPr>
            <a:normAutofit fontScale="90000"/>
          </a:bodyPr>
          <a:lstStyle/>
          <a:p>
            <a:r>
              <a:rPr lang="en-US" dirty="0" err="1"/>
              <a:t>Formular</a:t>
            </a:r>
            <a:r>
              <a:rPr lang="en-US" dirty="0"/>
              <a:t> to calculate ES, EF, LS, LF</a:t>
            </a:r>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51</a:t>
            </a:fld>
            <a:endParaRPr lang="en-US" dirty="0"/>
          </a:p>
        </p:txBody>
      </p:sp>
    </p:spTree>
    <p:extLst>
      <p:ext uri="{BB962C8B-B14F-4D97-AF65-F5344CB8AC3E}">
        <p14:creationId xmlns:p14="http://schemas.microsoft.com/office/powerpoint/2010/main" val="41372488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883025"/>
            <a:ext cx="8915400" cy="2590800"/>
          </a:xfrm>
        </p:spPr>
        <p:txBody>
          <a:bodyPr/>
          <a:lstStyle/>
          <a:p>
            <a:r>
              <a:rPr lang="en-US" sz="2400" b="1" dirty="0">
                <a:solidFill>
                  <a:srgbClr val="FF0000"/>
                </a:solidFill>
              </a:rPr>
              <a:t>CP = ABC = 6+5+7 =18</a:t>
            </a:r>
          </a:p>
          <a:p>
            <a:r>
              <a:rPr lang="en-US" sz="2400" dirty="0" smtClean="0"/>
              <a:t>Activity C (last) : LF = EF = CP = 18, LS = 18-7+1=12</a:t>
            </a:r>
          </a:p>
          <a:p>
            <a:r>
              <a:rPr lang="en-US" sz="2400" dirty="0" smtClean="0"/>
              <a:t>Activity B(next C): LF= 12-1=11, LS = 11-5+1=7</a:t>
            </a:r>
          </a:p>
          <a:p>
            <a:r>
              <a:rPr lang="en-US" sz="2400" dirty="0"/>
              <a:t>Activity </a:t>
            </a:r>
            <a:r>
              <a:rPr lang="en-US" sz="2400" dirty="0" smtClean="0"/>
              <a:t>D(next </a:t>
            </a:r>
            <a:r>
              <a:rPr lang="en-US" sz="2400" dirty="0"/>
              <a:t>C): LF= 12-1=11, LS = </a:t>
            </a:r>
            <a:r>
              <a:rPr lang="en-US" sz="2400" dirty="0" smtClean="0"/>
              <a:t>11-2+1=10</a:t>
            </a:r>
          </a:p>
          <a:p>
            <a:r>
              <a:rPr lang="en-US" sz="2400" dirty="0" smtClean="0"/>
              <a:t>Activity A(next B): LF=7-1=6, LS=6-6+1=1</a:t>
            </a:r>
          </a:p>
          <a:p>
            <a:endParaRPr lang="en-US" sz="2400" dirty="0" smtClean="0"/>
          </a:p>
          <a:p>
            <a:endParaRPr lang="en-US" sz="2400" dirty="0" smtClean="0"/>
          </a:p>
          <a:p>
            <a:pPr marL="109537" indent="0">
              <a:buNone/>
            </a:pPr>
            <a:endParaRPr lang="en-US" sz="2400" dirty="0"/>
          </a:p>
        </p:txBody>
      </p:sp>
      <p:sp>
        <p:nvSpPr>
          <p:cNvPr id="3" name="Title 2"/>
          <p:cNvSpPr>
            <a:spLocks noGrp="1"/>
          </p:cNvSpPr>
          <p:nvPr>
            <p:ph type="title"/>
          </p:nvPr>
        </p:nvSpPr>
        <p:spPr>
          <a:xfrm>
            <a:off x="533400" y="189453"/>
            <a:ext cx="8229600" cy="1143000"/>
          </a:xfrm>
        </p:spPr>
        <p:txBody>
          <a:bodyPr/>
          <a:lstStyle/>
          <a:p>
            <a:r>
              <a:rPr lang="en-US" dirty="0" smtClean="0"/>
              <a:t>Example: LF, LS at last activity</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52</a:t>
            </a:fld>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19245"/>
            <a:ext cx="7162800" cy="2578608"/>
          </a:xfrm>
          <a:prstGeom prst="rect">
            <a:avLst/>
          </a:prstGeom>
          <a:noFill/>
          <a:ln>
            <a:noFill/>
          </a:ln>
          <a:effectLst/>
        </p:spPr>
      </p:pic>
    </p:spTree>
    <p:extLst>
      <p:ext uri="{BB962C8B-B14F-4D97-AF65-F5344CB8AC3E}">
        <p14:creationId xmlns:p14="http://schemas.microsoft.com/office/powerpoint/2010/main" val="11311555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400" b="1" dirty="0" smtClean="0">
                <a:solidFill>
                  <a:srgbClr val="FF0000"/>
                </a:solidFill>
              </a:rPr>
              <a:t>Float = LS – ES = LF - EF</a:t>
            </a:r>
            <a:endParaRPr lang="en-US" sz="4400" b="1" dirty="0">
              <a:solidFill>
                <a:srgbClr val="FF0000"/>
              </a:solidFill>
            </a:endParaRPr>
          </a:p>
        </p:txBody>
      </p:sp>
      <p:sp>
        <p:nvSpPr>
          <p:cNvPr id="3" name="Title 2"/>
          <p:cNvSpPr>
            <a:spLocks noGrp="1"/>
          </p:cNvSpPr>
          <p:nvPr>
            <p:ph type="title"/>
          </p:nvPr>
        </p:nvSpPr>
        <p:spPr/>
        <p:txBody>
          <a:bodyPr/>
          <a:lstStyle/>
          <a:p>
            <a:r>
              <a:rPr lang="en-US" dirty="0" smtClean="0"/>
              <a:t>Slack or Float Time</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53</a:t>
            </a:fld>
            <a:endParaRPr lang="en-US" dirty="0"/>
          </a:p>
        </p:txBody>
      </p:sp>
    </p:spTree>
    <p:extLst>
      <p:ext uri="{BB962C8B-B14F-4D97-AF65-F5344CB8AC3E}">
        <p14:creationId xmlns:p14="http://schemas.microsoft.com/office/powerpoint/2010/main" val="850258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7497776"/>
              </p:ext>
            </p:extLst>
          </p:nvPr>
        </p:nvGraphicFramePr>
        <p:xfrm>
          <a:off x="304800" y="838200"/>
          <a:ext cx="8610600" cy="5029200"/>
        </p:xfrm>
        <a:graphic>
          <a:graphicData uri="http://schemas.openxmlformats.org/drawingml/2006/table">
            <a:tbl>
              <a:tblPr firstRow="1" bandRow="1">
                <a:tableStyleId>{5C22544A-7EE6-4342-B048-85BDC9FD1C3A}</a:tableStyleId>
              </a:tblPr>
              <a:tblGrid>
                <a:gridCol w="914400"/>
                <a:gridCol w="1447800"/>
                <a:gridCol w="1295400"/>
                <a:gridCol w="990600"/>
                <a:gridCol w="914400"/>
                <a:gridCol w="990600"/>
                <a:gridCol w="981075"/>
                <a:gridCol w="1076325"/>
              </a:tblGrid>
              <a:tr h="1005840">
                <a:tc>
                  <a:txBody>
                    <a:bodyPr/>
                    <a:lstStyle/>
                    <a:p>
                      <a:pPr algn="ctr"/>
                      <a:r>
                        <a:rPr lang="en-US" sz="2400" dirty="0" smtClean="0"/>
                        <a:t>Task</a:t>
                      </a:r>
                      <a:endParaRPr lang="en-US" sz="2400" dirty="0"/>
                    </a:p>
                  </a:txBody>
                  <a:tcPr anchor="ctr"/>
                </a:tc>
                <a:tc>
                  <a:txBody>
                    <a:bodyPr/>
                    <a:lstStyle/>
                    <a:p>
                      <a:pPr algn="ctr"/>
                      <a:r>
                        <a:rPr lang="en-US" sz="2400" dirty="0" smtClean="0"/>
                        <a:t>Duration</a:t>
                      </a:r>
                      <a:endParaRPr lang="en-US" sz="2400" dirty="0"/>
                    </a:p>
                  </a:txBody>
                  <a:tcPr anchor="ctr"/>
                </a:tc>
                <a:tc>
                  <a:txBody>
                    <a:bodyPr/>
                    <a:lstStyle/>
                    <a:p>
                      <a:pPr algn="ctr"/>
                      <a:r>
                        <a:rPr lang="en-US" sz="2400" dirty="0" smtClean="0"/>
                        <a:t>Pre</a:t>
                      </a:r>
                      <a:endParaRPr lang="en-US" sz="2400" dirty="0"/>
                    </a:p>
                  </a:txBody>
                  <a:tcPr anchor="ctr"/>
                </a:tc>
                <a:tc>
                  <a:txBody>
                    <a:bodyPr/>
                    <a:lstStyle/>
                    <a:p>
                      <a:pPr algn="ctr"/>
                      <a:r>
                        <a:rPr lang="en-US" sz="2400" dirty="0" smtClean="0"/>
                        <a:t>ES</a:t>
                      </a:r>
                      <a:endParaRPr lang="en-US" sz="2400" dirty="0"/>
                    </a:p>
                  </a:txBody>
                  <a:tcPr anchor="ctr"/>
                </a:tc>
                <a:tc>
                  <a:txBody>
                    <a:bodyPr/>
                    <a:lstStyle/>
                    <a:p>
                      <a:pPr algn="ctr"/>
                      <a:r>
                        <a:rPr lang="en-US" sz="2400" dirty="0" smtClean="0"/>
                        <a:t>EF</a:t>
                      </a:r>
                      <a:endParaRPr lang="en-US" sz="2400" dirty="0"/>
                    </a:p>
                  </a:txBody>
                  <a:tcPr anchor="ctr"/>
                </a:tc>
                <a:tc>
                  <a:txBody>
                    <a:bodyPr/>
                    <a:lstStyle/>
                    <a:p>
                      <a:pPr algn="ctr"/>
                      <a:r>
                        <a:rPr lang="en-US" sz="2400" dirty="0" smtClean="0"/>
                        <a:t>LS</a:t>
                      </a:r>
                      <a:endParaRPr lang="en-US" sz="2400" dirty="0"/>
                    </a:p>
                  </a:txBody>
                  <a:tcPr anchor="ctr"/>
                </a:tc>
                <a:tc>
                  <a:txBody>
                    <a:bodyPr/>
                    <a:lstStyle/>
                    <a:p>
                      <a:pPr algn="ctr"/>
                      <a:r>
                        <a:rPr lang="en-US" sz="2400" dirty="0" smtClean="0"/>
                        <a:t>LF</a:t>
                      </a:r>
                      <a:endParaRPr lang="en-US" sz="2400" dirty="0"/>
                    </a:p>
                  </a:txBody>
                  <a:tcPr anchor="ctr"/>
                </a:tc>
                <a:tc>
                  <a:txBody>
                    <a:bodyPr/>
                    <a:lstStyle/>
                    <a:p>
                      <a:pPr algn="ctr"/>
                      <a:r>
                        <a:rPr lang="en-US" sz="2400" dirty="0" smtClean="0"/>
                        <a:t>Float</a:t>
                      </a:r>
                      <a:endParaRPr lang="en-US" sz="2400" dirty="0"/>
                    </a:p>
                  </a:txBody>
                  <a:tcPr anchor="ctr"/>
                </a:tc>
              </a:tr>
              <a:tr h="1005840">
                <a:tc>
                  <a:txBody>
                    <a:bodyPr/>
                    <a:lstStyle/>
                    <a:p>
                      <a:pPr algn="ctr"/>
                      <a:r>
                        <a:rPr lang="en-US" sz="2400" dirty="0" smtClean="0">
                          <a:solidFill>
                            <a:srgbClr val="FF0000"/>
                          </a:solidFill>
                        </a:rPr>
                        <a:t>A</a:t>
                      </a:r>
                      <a:endParaRPr lang="en-US" sz="2400" dirty="0">
                        <a:solidFill>
                          <a:srgbClr val="FF0000"/>
                        </a:solidFill>
                      </a:endParaRPr>
                    </a:p>
                  </a:txBody>
                  <a:tcPr anchor="ctr"/>
                </a:tc>
                <a:tc>
                  <a:txBody>
                    <a:bodyPr/>
                    <a:lstStyle/>
                    <a:p>
                      <a:pPr algn="ctr"/>
                      <a:r>
                        <a:rPr lang="en-US" sz="2400" dirty="0" smtClean="0">
                          <a:solidFill>
                            <a:srgbClr val="FF0000"/>
                          </a:solidFill>
                        </a:rPr>
                        <a:t>6</a:t>
                      </a:r>
                      <a:endParaRPr lang="en-US" sz="2400" dirty="0">
                        <a:solidFill>
                          <a:srgbClr val="FF0000"/>
                        </a:solidFill>
                      </a:endParaRPr>
                    </a:p>
                  </a:txBody>
                  <a:tcPr anchor="ctr"/>
                </a:tc>
                <a:tc>
                  <a:txBody>
                    <a:bodyPr/>
                    <a:lstStyle/>
                    <a:p>
                      <a:pPr algn="ctr"/>
                      <a:r>
                        <a:rPr lang="en-US" sz="2400" dirty="0" smtClean="0">
                          <a:solidFill>
                            <a:srgbClr val="FF0000"/>
                          </a:solidFill>
                        </a:rPr>
                        <a:t>-</a:t>
                      </a:r>
                      <a:endParaRPr lang="en-US" sz="2400" dirty="0">
                        <a:solidFill>
                          <a:srgbClr val="FF0000"/>
                        </a:solidFill>
                      </a:endParaRPr>
                    </a:p>
                  </a:txBody>
                  <a:tcPr anchor="ctr"/>
                </a:tc>
                <a:tc>
                  <a:txBody>
                    <a:bodyPr/>
                    <a:lstStyle/>
                    <a:p>
                      <a:pPr algn="ctr"/>
                      <a:r>
                        <a:rPr lang="en-US" sz="2400" b="1" dirty="0" smtClean="0">
                          <a:solidFill>
                            <a:srgbClr val="339933"/>
                          </a:solidFill>
                        </a:rPr>
                        <a:t>1</a:t>
                      </a:r>
                      <a:endParaRPr lang="en-US" sz="2400" b="1" dirty="0">
                        <a:solidFill>
                          <a:srgbClr val="339933"/>
                        </a:solidFill>
                      </a:endParaRPr>
                    </a:p>
                  </a:txBody>
                  <a:tcPr anchor="ctr"/>
                </a:tc>
                <a:tc>
                  <a:txBody>
                    <a:bodyPr/>
                    <a:lstStyle/>
                    <a:p>
                      <a:pPr algn="ctr"/>
                      <a:r>
                        <a:rPr lang="en-US" sz="2400" b="1" dirty="0" smtClean="0">
                          <a:solidFill>
                            <a:srgbClr val="339933"/>
                          </a:solidFill>
                        </a:rPr>
                        <a:t>6</a:t>
                      </a:r>
                      <a:endParaRPr lang="en-US" sz="2400" b="1" dirty="0">
                        <a:solidFill>
                          <a:srgbClr val="339933"/>
                        </a:solidFill>
                      </a:endParaRPr>
                    </a:p>
                  </a:txBody>
                  <a:tcPr anchor="ctr"/>
                </a:tc>
                <a:tc>
                  <a:txBody>
                    <a:bodyPr/>
                    <a:lstStyle/>
                    <a:p>
                      <a:pPr algn="ctr"/>
                      <a:r>
                        <a:rPr lang="en-US" sz="2400" b="1" dirty="0" smtClean="0">
                          <a:solidFill>
                            <a:srgbClr val="0070C0"/>
                          </a:solidFill>
                        </a:rPr>
                        <a:t>1</a:t>
                      </a:r>
                      <a:endParaRPr lang="en-US" sz="2400" b="1" dirty="0">
                        <a:solidFill>
                          <a:srgbClr val="0070C0"/>
                        </a:solidFill>
                      </a:endParaRPr>
                    </a:p>
                  </a:txBody>
                  <a:tcPr anchor="ctr"/>
                </a:tc>
                <a:tc>
                  <a:txBody>
                    <a:bodyPr/>
                    <a:lstStyle/>
                    <a:p>
                      <a:pPr algn="ctr"/>
                      <a:r>
                        <a:rPr lang="en-US" sz="2400" b="1" dirty="0" smtClean="0">
                          <a:solidFill>
                            <a:srgbClr val="0070C0"/>
                          </a:solidFill>
                        </a:rPr>
                        <a:t>6</a:t>
                      </a:r>
                      <a:endParaRPr lang="en-US" sz="2400" b="1" dirty="0">
                        <a:solidFill>
                          <a:srgbClr val="0070C0"/>
                        </a:solidFill>
                      </a:endParaRPr>
                    </a:p>
                  </a:txBody>
                  <a:tcPr anchor="ctr"/>
                </a:tc>
                <a:tc>
                  <a:txBody>
                    <a:bodyPr/>
                    <a:lstStyle/>
                    <a:p>
                      <a:pPr algn="ctr"/>
                      <a:r>
                        <a:rPr lang="en-US" sz="2400" dirty="0" smtClean="0">
                          <a:solidFill>
                            <a:srgbClr val="FF0000"/>
                          </a:solidFill>
                        </a:rPr>
                        <a:t>0</a:t>
                      </a:r>
                      <a:endParaRPr lang="en-US" sz="2400" dirty="0">
                        <a:solidFill>
                          <a:srgbClr val="FF0000"/>
                        </a:solidFill>
                      </a:endParaRPr>
                    </a:p>
                  </a:txBody>
                  <a:tcPr anchor="ctr"/>
                </a:tc>
              </a:tr>
              <a:tr h="1005840">
                <a:tc>
                  <a:txBody>
                    <a:bodyPr/>
                    <a:lstStyle/>
                    <a:p>
                      <a:pPr algn="ctr"/>
                      <a:r>
                        <a:rPr lang="en-US" sz="2400" dirty="0" smtClean="0">
                          <a:solidFill>
                            <a:srgbClr val="FF0000"/>
                          </a:solidFill>
                        </a:rPr>
                        <a:t>B</a:t>
                      </a:r>
                      <a:endParaRPr lang="en-US" sz="2400" dirty="0">
                        <a:solidFill>
                          <a:srgbClr val="FF0000"/>
                        </a:solidFill>
                      </a:endParaRPr>
                    </a:p>
                  </a:txBody>
                  <a:tcPr anchor="ctr"/>
                </a:tc>
                <a:tc>
                  <a:txBody>
                    <a:bodyPr/>
                    <a:lstStyle/>
                    <a:p>
                      <a:pPr algn="ctr"/>
                      <a:r>
                        <a:rPr lang="en-US" sz="2400" dirty="0" smtClean="0">
                          <a:solidFill>
                            <a:srgbClr val="FF0000"/>
                          </a:solidFill>
                        </a:rPr>
                        <a:t>5</a:t>
                      </a:r>
                      <a:endParaRPr lang="en-US" sz="2400" dirty="0">
                        <a:solidFill>
                          <a:srgbClr val="FF0000"/>
                        </a:solidFill>
                      </a:endParaRPr>
                    </a:p>
                  </a:txBody>
                  <a:tcPr anchor="ctr"/>
                </a:tc>
                <a:tc>
                  <a:txBody>
                    <a:bodyPr/>
                    <a:lstStyle/>
                    <a:p>
                      <a:pPr algn="ctr"/>
                      <a:r>
                        <a:rPr lang="en-US" sz="2400" dirty="0" smtClean="0">
                          <a:solidFill>
                            <a:srgbClr val="FF0000"/>
                          </a:solidFill>
                        </a:rPr>
                        <a:t>A</a:t>
                      </a:r>
                      <a:endParaRPr lang="en-US" sz="2400" dirty="0">
                        <a:solidFill>
                          <a:srgbClr val="FF0000"/>
                        </a:solidFill>
                      </a:endParaRPr>
                    </a:p>
                  </a:txBody>
                  <a:tcPr anchor="ctr"/>
                </a:tc>
                <a:tc>
                  <a:txBody>
                    <a:bodyPr/>
                    <a:lstStyle/>
                    <a:p>
                      <a:pPr algn="ctr"/>
                      <a:r>
                        <a:rPr lang="en-US" sz="2400" b="1" dirty="0" smtClean="0">
                          <a:solidFill>
                            <a:srgbClr val="339933"/>
                          </a:solidFill>
                        </a:rPr>
                        <a:t>7</a:t>
                      </a:r>
                      <a:endParaRPr lang="en-US" sz="2400" b="1" dirty="0">
                        <a:solidFill>
                          <a:srgbClr val="339933"/>
                        </a:solidFill>
                      </a:endParaRPr>
                    </a:p>
                  </a:txBody>
                  <a:tcPr anchor="ctr"/>
                </a:tc>
                <a:tc>
                  <a:txBody>
                    <a:bodyPr/>
                    <a:lstStyle/>
                    <a:p>
                      <a:pPr algn="ctr"/>
                      <a:r>
                        <a:rPr lang="en-US" sz="2400" b="1" dirty="0" smtClean="0">
                          <a:solidFill>
                            <a:srgbClr val="339933"/>
                          </a:solidFill>
                        </a:rPr>
                        <a:t>11</a:t>
                      </a:r>
                      <a:endParaRPr lang="en-US" sz="2400" b="1" dirty="0">
                        <a:solidFill>
                          <a:srgbClr val="339933"/>
                        </a:solidFill>
                      </a:endParaRPr>
                    </a:p>
                  </a:txBody>
                  <a:tcPr anchor="ctr"/>
                </a:tc>
                <a:tc>
                  <a:txBody>
                    <a:bodyPr/>
                    <a:lstStyle/>
                    <a:p>
                      <a:pPr algn="ctr"/>
                      <a:r>
                        <a:rPr lang="en-US" sz="2400" b="1" dirty="0" smtClean="0">
                          <a:solidFill>
                            <a:srgbClr val="0070C0"/>
                          </a:solidFill>
                        </a:rPr>
                        <a:t>7</a:t>
                      </a:r>
                      <a:endParaRPr lang="en-US" sz="2400" b="1" dirty="0">
                        <a:solidFill>
                          <a:srgbClr val="0070C0"/>
                        </a:solidFill>
                      </a:endParaRPr>
                    </a:p>
                  </a:txBody>
                  <a:tcPr anchor="ctr"/>
                </a:tc>
                <a:tc>
                  <a:txBody>
                    <a:bodyPr/>
                    <a:lstStyle/>
                    <a:p>
                      <a:pPr algn="ctr"/>
                      <a:r>
                        <a:rPr lang="en-US" sz="2400" b="1" dirty="0" smtClean="0">
                          <a:solidFill>
                            <a:srgbClr val="0070C0"/>
                          </a:solidFill>
                        </a:rPr>
                        <a:t>11</a:t>
                      </a:r>
                      <a:endParaRPr lang="en-US" sz="2400" b="1" dirty="0">
                        <a:solidFill>
                          <a:srgbClr val="0070C0"/>
                        </a:solidFill>
                      </a:endParaRPr>
                    </a:p>
                  </a:txBody>
                  <a:tcPr anchor="ctr"/>
                </a:tc>
                <a:tc>
                  <a:txBody>
                    <a:bodyPr/>
                    <a:lstStyle/>
                    <a:p>
                      <a:pPr algn="ctr"/>
                      <a:r>
                        <a:rPr lang="en-US" sz="2400" dirty="0" smtClean="0">
                          <a:solidFill>
                            <a:srgbClr val="FF0000"/>
                          </a:solidFill>
                        </a:rPr>
                        <a:t>0</a:t>
                      </a:r>
                      <a:endParaRPr lang="en-US" sz="2400" dirty="0">
                        <a:solidFill>
                          <a:srgbClr val="FF0000"/>
                        </a:solidFill>
                      </a:endParaRPr>
                    </a:p>
                  </a:txBody>
                  <a:tcPr anchor="ctr"/>
                </a:tc>
              </a:tr>
              <a:tr h="1005840">
                <a:tc>
                  <a:txBody>
                    <a:bodyPr/>
                    <a:lstStyle/>
                    <a:p>
                      <a:pPr algn="ctr"/>
                      <a:r>
                        <a:rPr lang="en-US" sz="2400" dirty="0" smtClean="0">
                          <a:solidFill>
                            <a:srgbClr val="FF0000"/>
                          </a:solidFill>
                        </a:rPr>
                        <a:t>C</a:t>
                      </a:r>
                      <a:endParaRPr lang="en-US" sz="2400" dirty="0">
                        <a:solidFill>
                          <a:srgbClr val="FF0000"/>
                        </a:solidFill>
                      </a:endParaRPr>
                    </a:p>
                  </a:txBody>
                  <a:tcPr anchor="ctr"/>
                </a:tc>
                <a:tc>
                  <a:txBody>
                    <a:bodyPr/>
                    <a:lstStyle/>
                    <a:p>
                      <a:pPr algn="ctr"/>
                      <a:r>
                        <a:rPr lang="en-US" sz="2400" dirty="0" smtClean="0">
                          <a:solidFill>
                            <a:srgbClr val="FF0000"/>
                          </a:solidFill>
                        </a:rPr>
                        <a:t>7</a:t>
                      </a:r>
                      <a:endParaRPr lang="en-US" sz="2400" dirty="0">
                        <a:solidFill>
                          <a:srgbClr val="FF0000"/>
                        </a:solidFill>
                      </a:endParaRPr>
                    </a:p>
                  </a:txBody>
                  <a:tcPr anchor="ctr"/>
                </a:tc>
                <a:tc>
                  <a:txBody>
                    <a:bodyPr/>
                    <a:lstStyle/>
                    <a:p>
                      <a:pPr algn="ctr"/>
                      <a:r>
                        <a:rPr lang="en-US" sz="2400" dirty="0" smtClean="0">
                          <a:solidFill>
                            <a:srgbClr val="FF0000"/>
                          </a:solidFill>
                        </a:rPr>
                        <a:t>B,D</a:t>
                      </a:r>
                      <a:endParaRPr lang="en-US" sz="2400" dirty="0">
                        <a:solidFill>
                          <a:srgbClr val="FF0000"/>
                        </a:solidFill>
                      </a:endParaRPr>
                    </a:p>
                  </a:txBody>
                  <a:tcPr anchor="ctr"/>
                </a:tc>
                <a:tc>
                  <a:txBody>
                    <a:bodyPr/>
                    <a:lstStyle/>
                    <a:p>
                      <a:pPr algn="ctr"/>
                      <a:r>
                        <a:rPr lang="en-US" sz="2400" b="1" dirty="0" smtClean="0">
                          <a:solidFill>
                            <a:srgbClr val="339933"/>
                          </a:solidFill>
                        </a:rPr>
                        <a:t>12</a:t>
                      </a:r>
                      <a:endParaRPr lang="en-US" sz="2400" b="1" dirty="0">
                        <a:solidFill>
                          <a:srgbClr val="339933"/>
                        </a:solidFill>
                      </a:endParaRPr>
                    </a:p>
                  </a:txBody>
                  <a:tcPr anchor="ctr"/>
                </a:tc>
                <a:tc>
                  <a:txBody>
                    <a:bodyPr/>
                    <a:lstStyle/>
                    <a:p>
                      <a:pPr algn="ctr"/>
                      <a:r>
                        <a:rPr lang="en-US" sz="2400" b="1" dirty="0" smtClean="0">
                          <a:solidFill>
                            <a:srgbClr val="339933"/>
                          </a:solidFill>
                        </a:rPr>
                        <a:t>18</a:t>
                      </a:r>
                      <a:endParaRPr lang="en-US" sz="2400" b="1" dirty="0">
                        <a:solidFill>
                          <a:srgbClr val="339933"/>
                        </a:solidFill>
                      </a:endParaRPr>
                    </a:p>
                  </a:txBody>
                  <a:tcPr anchor="ctr"/>
                </a:tc>
                <a:tc>
                  <a:txBody>
                    <a:bodyPr/>
                    <a:lstStyle/>
                    <a:p>
                      <a:pPr algn="ctr"/>
                      <a:r>
                        <a:rPr lang="en-US" sz="2400" b="1" dirty="0" smtClean="0">
                          <a:solidFill>
                            <a:srgbClr val="0070C0"/>
                          </a:solidFill>
                        </a:rPr>
                        <a:t>12</a:t>
                      </a:r>
                      <a:endParaRPr lang="en-US" sz="2400" b="1" dirty="0">
                        <a:solidFill>
                          <a:srgbClr val="0070C0"/>
                        </a:solidFill>
                      </a:endParaRPr>
                    </a:p>
                  </a:txBody>
                  <a:tcPr anchor="ctr"/>
                </a:tc>
                <a:tc>
                  <a:txBody>
                    <a:bodyPr/>
                    <a:lstStyle/>
                    <a:p>
                      <a:pPr algn="ctr"/>
                      <a:r>
                        <a:rPr lang="en-US" sz="2400" b="1" dirty="0" smtClean="0">
                          <a:solidFill>
                            <a:srgbClr val="0070C0"/>
                          </a:solidFill>
                        </a:rPr>
                        <a:t>18</a:t>
                      </a:r>
                      <a:endParaRPr lang="en-US" sz="2400" b="1" dirty="0">
                        <a:solidFill>
                          <a:srgbClr val="0070C0"/>
                        </a:solidFill>
                      </a:endParaRPr>
                    </a:p>
                  </a:txBody>
                  <a:tcPr anchor="ctr"/>
                </a:tc>
                <a:tc>
                  <a:txBody>
                    <a:bodyPr/>
                    <a:lstStyle/>
                    <a:p>
                      <a:pPr algn="ctr"/>
                      <a:r>
                        <a:rPr lang="en-US" sz="2400" dirty="0" smtClean="0">
                          <a:solidFill>
                            <a:srgbClr val="FF0000"/>
                          </a:solidFill>
                        </a:rPr>
                        <a:t>0</a:t>
                      </a:r>
                      <a:endParaRPr lang="en-US" sz="2400" dirty="0">
                        <a:solidFill>
                          <a:srgbClr val="FF0000"/>
                        </a:solidFill>
                      </a:endParaRPr>
                    </a:p>
                  </a:txBody>
                  <a:tcPr anchor="ctr"/>
                </a:tc>
              </a:tr>
              <a:tr h="1005840">
                <a:tc>
                  <a:txBody>
                    <a:bodyPr/>
                    <a:lstStyle/>
                    <a:p>
                      <a:pPr algn="ctr"/>
                      <a:r>
                        <a:rPr lang="en-US" sz="2400" dirty="0" smtClean="0"/>
                        <a:t>D</a:t>
                      </a:r>
                      <a:endParaRPr lang="en-US" sz="2400" dirty="0"/>
                    </a:p>
                  </a:txBody>
                  <a:tcPr anchor="ctr"/>
                </a:tc>
                <a:tc>
                  <a:txBody>
                    <a:bodyPr/>
                    <a:lstStyle/>
                    <a:p>
                      <a:pPr algn="ctr"/>
                      <a:r>
                        <a:rPr lang="en-US" sz="2400" dirty="0" smtClean="0"/>
                        <a:t>2</a:t>
                      </a:r>
                      <a:endParaRPr lang="en-US" sz="2400" dirty="0"/>
                    </a:p>
                  </a:txBody>
                  <a:tcPr anchor="ctr"/>
                </a:tc>
                <a:tc>
                  <a:txBody>
                    <a:bodyPr/>
                    <a:lstStyle/>
                    <a:p>
                      <a:pPr algn="ctr"/>
                      <a:r>
                        <a:rPr lang="en-US" sz="2400" dirty="0" smtClean="0"/>
                        <a:t>-</a:t>
                      </a:r>
                      <a:endParaRPr lang="en-US" sz="2400" dirty="0"/>
                    </a:p>
                  </a:txBody>
                  <a:tcPr anchor="ctr"/>
                </a:tc>
                <a:tc>
                  <a:txBody>
                    <a:bodyPr/>
                    <a:lstStyle/>
                    <a:p>
                      <a:pPr algn="ctr"/>
                      <a:r>
                        <a:rPr lang="en-US" sz="2400" dirty="0" smtClean="0"/>
                        <a:t>1</a:t>
                      </a:r>
                      <a:endParaRPr lang="en-US" sz="2400" dirty="0"/>
                    </a:p>
                  </a:txBody>
                  <a:tcPr anchor="ctr"/>
                </a:tc>
                <a:tc>
                  <a:txBody>
                    <a:bodyPr/>
                    <a:lstStyle/>
                    <a:p>
                      <a:pPr algn="ctr"/>
                      <a:r>
                        <a:rPr lang="en-US" sz="2400" dirty="0" smtClean="0"/>
                        <a:t>2</a:t>
                      </a:r>
                      <a:endParaRPr lang="en-US" sz="2400" dirty="0"/>
                    </a:p>
                  </a:txBody>
                  <a:tcPr anchor="ctr"/>
                </a:tc>
                <a:tc>
                  <a:txBody>
                    <a:bodyPr/>
                    <a:lstStyle/>
                    <a:p>
                      <a:pPr algn="ctr"/>
                      <a:r>
                        <a:rPr lang="en-US" sz="2400" dirty="0" smtClean="0"/>
                        <a:t>10</a:t>
                      </a:r>
                      <a:endParaRPr lang="en-US" sz="2400" dirty="0"/>
                    </a:p>
                  </a:txBody>
                  <a:tcPr anchor="ctr"/>
                </a:tc>
                <a:tc>
                  <a:txBody>
                    <a:bodyPr/>
                    <a:lstStyle/>
                    <a:p>
                      <a:pPr algn="ctr"/>
                      <a:r>
                        <a:rPr lang="en-US" sz="2400" dirty="0" smtClean="0"/>
                        <a:t>11</a:t>
                      </a:r>
                      <a:endParaRPr lang="en-US" sz="2400" dirty="0"/>
                    </a:p>
                  </a:txBody>
                  <a:tcPr anchor="ctr"/>
                </a:tc>
                <a:tc>
                  <a:txBody>
                    <a:bodyPr/>
                    <a:lstStyle/>
                    <a:p>
                      <a:pPr algn="ctr"/>
                      <a:r>
                        <a:rPr lang="en-US" sz="2400" dirty="0" smtClean="0"/>
                        <a:t>9</a:t>
                      </a:r>
                      <a:endParaRPr lang="en-US" sz="2400" dirty="0"/>
                    </a:p>
                  </a:txBody>
                  <a:tcPr anchor="ctr"/>
                </a:tc>
              </a:tr>
            </a:tbl>
          </a:graphicData>
        </a:graphic>
      </p:graphicFrame>
    </p:spTree>
    <p:extLst>
      <p:ext uri="{BB962C8B-B14F-4D97-AF65-F5344CB8AC3E}">
        <p14:creationId xmlns:p14="http://schemas.microsoft.com/office/powerpoint/2010/main" val="24068827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Practice 1:</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55</a:t>
            </a:fld>
            <a:endParaRPr lang="en-US" dirty="0"/>
          </a:p>
        </p:txBody>
      </p:sp>
      <p:grpSp>
        <p:nvGrpSpPr>
          <p:cNvPr id="21" name="Group 20"/>
          <p:cNvGrpSpPr/>
          <p:nvPr/>
        </p:nvGrpSpPr>
        <p:grpSpPr>
          <a:xfrm>
            <a:off x="228600" y="1219200"/>
            <a:ext cx="8763000" cy="4950719"/>
            <a:chOff x="228600" y="1219200"/>
            <a:chExt cx="8763000" cy="4950719"/>
          </a:xfrm>
        </p:grpSpPr>
        <p:pic>
          <p:nvPicPr>
            <p:cNvPr id="6" name="Picture 5"/>
            <p:cNvPicPr>
              <a:picLocks noChangeAspect="1"/>
            </p:cNvPicPr>
            <p:nvPr/>
          </p:nvPicPr>
          <p:blipFill>
            <a:blip r:embed="rId2"/>
            <a:stretch>
              <a:fillRect/>
            </a:stretch>
          </p:blipFill>
          <p:spPr>
            <a:xfrm>
              <a:off x="1905000" y="1219200"/>
              <a:ext cx="5334000" cy="4950719"/>
            </a:xfrm>
            <a:prstGeom prst="rect">
              <a:avLst/>
            </a:prstGeom>
          </p:spPr>
        </p:pic>
        <p:grpSp>
          <p:nvGrpSpPr>
            <p:cNvPr id="19" name="Group 18"/>
            <p:cNvGrpSpPr/>
            <p:nvPr/>
          </p:nvGrpSpPr>
          <p:grpSpPr>
            <a:xfrm>
              <a:off x="228600" y="2251175"/>
              <a:ext cx="8763000" cy="2840311"/>
              <a:chOff x="228600" y="2251175"/>
              <a:chExt cx="8763000" cy="2840311"/>
            </a:xfrm>
          </p:grpSpPr>
          <p:sp>
            <p:nvSpPr>
              <p:cNvPr id="7" name="Oval 6"/>
              <p:cNvSpPr/>
              <p:nvPr/>
            </p:nvSpPr>
            <p:spPr>
              <a:xfrm>
                <a:off x="228600" y="3276600"/>
                <a:ext cx="914400" cy="6096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smtClean="0"/>
                  <a:t>Start</a:t>
                </a:r>
                <a:endParaRPr lang="en-US" sz="1600" b="1" dirty="0"/>
              </a:p>
            </p:txBody>
          </p:sp>
          <p:sp>
            <p:nvSpPr>
              <p:cNvPr id="8" name="Oval 7"/>
              <p:cNvSpPr/>
              <p:nvPr/>
            </p:nvSpPr>
            <p:spPr>
              <a:xfrm>
                <a:off x="8077200" y="3184178"/>
                <a:ext cx="914400" cy="6096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800" dirty="0" smtClean="0"/>
                  <a:t>End</a:t>
                </a:r>
                <a:endParaRPr lang="en-US" sz="1800" dirty="0"/>
              </a:p>
            </p:txBody>
          </p:sp>
          <p:cxnSp>
            <p:nvCxnSpPr>
              <p:cNvPr id="10" name="Straight Arrow Connector 9"/>
              <p:cNvCxnSpPr/>
              <p:nvPr/>
            </p:nvCxnSpPr>
            <p:spPr>
              <a:xfrm flipV="1">
                <a:off x="882650" y="2759422"/>
                <a:ext cx="1066800" cy="5171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06450" y="3916362"/>
                <a:ext cx="1219200" cy="914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118350" y="2251175"/>
                <a:ext cx="1219200" cy="914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2"/>
              </p:cNvCxnSpPr>
              <p:nvPr/>
            </p:nvCxnSpPr>
            <p:spPr>
              <a:xfrm flipV="1">
                <a:off x="7010400" y="3488978"/>
                <a:ext cx="1066800" cy="25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086600" y="3886200"/>
                <a:ext cx="1524000" cy="1205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18328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56</a:t>
            </a:fld>
            <a:endParaRPr lang="en-US" dirty="0"/>
          </a:p>
        </p:txBody>
      </p:sp>
      <p:grpSp>
        <p:nvGrpSpPr>
          <p:cNvPr id="18" name="Group 17"/>
          <p:cNvGrpSpPr/>
          <p:nvPr/>
        </p:nvGrpSpPr>
        <p:grpSpPr>
          <a:xfrm>
            <a:off x="152400" y="1465397"/>
            <a:ext cx="9053223" cy="4828510"/>
            <a:chOff x="228600" y="1682968"/>
            <a:chExt cx="9053223" cy="482851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682968"/>
              <a:ext cx="5410200" cy="4828510"/>
            </a:xfrm>
            <a:prstGeom prst="rect">
              <a:avLst/>
            </a:prstGeom>
          </p:spPr>
        </p:pic>
        <p:grpSp>
          <p:nvGrpSpPr>
            <p:cNvPr id="17" name="Group 16"/>
            <p:cNvGrpSpPr/>
            <p:nvPr/>
          </p:nvGrpSpPr>
          <p:grpSpPr>
            <a:xfrm>
              <a:off x="228600" y="2590800"/>
              <a:ext cx="9053223" cy="3073747"/>
              <a:chOff x="228600" y="2590800"/>
              <a:chExt cx="9053223" cy="3073747"/>
            </a:xfrm>
          </p:grpSpPr>
          <p:sp>
            <p:nvSpPr>
              <p:cNvPr id="7" name="Oval 6"/>
              <p:cNvSpPr/>
              <p:nvPr/>
            </p:nvSpPr>
            <p:spPr>
              <a:xfrm>
                <a:off x="228600" y="3107978"/>
                <a:ext cx="939237" cy="6096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smtClean="0"/>
                  <a:t>Start</a:t>
                </a:r>
                <a:endParaRPr lang="en-US" sz="1600" b="1" dirty="0"/>
              </a:p>
            </p:txBody>
          </p:sp>
          <p:cxnSp>
            <p:nvCxnSpPr>
              <p:cNvPr id="9" name="Straight Arrow Connector 8"/>
              <p:cNvCxnSpPr/>
              <p:nvPr/>
            </p:nvCxnSpPr>
            <p:spPr>
              <a:xfrm flipV="1">
                <a:off x="900415" y="2590800"/>
                <a:ext cx="1095777" cy="5171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22146" y="3747740"/>
                <a:ext cx="1235254" cy="5194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7162800" y="2824236"/>
                <a:ext cx="2119023" cy="2840311"/>
                <a:chOff x="6948777" y="2057400"/>
                <a:chExt cx="2119023" cy="2840311"/>
              </a:xfrm>
            </p:grpSpPr>
            <p:sp>
              <p:nvSpPr>
                <p:cNvPr id="8" name="Oval 7"/>
                <p:cNvSpPr/>
                <p:nvPr/>
              </p:nvSpPr>
              <p:spPr>
                <a:xfrm>
                  <a:off x="8089790" y="2990403"/>
                  <a:ext cx="978010" cy="6096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800" dirty="0" smtClean="0"/>
                    <a:t>End</a:t>
                  </a:r>
                  <a:endParaRPr lang="en-US" sz="1800" dirty="0"/>
                </a:p>
              </p:txBody>
            </p:sp>
            <p:cxnSp>
              <p:nvCxnSpPr>
                <p:cNvPr id="11" name="Straight Arrow Connector 10"/>
                <p:cNvCxnSpPr/>
                <p:nvPr/>
              </p:nvCxnSpPr>
              <p:spPr>
                <a:xfrm>
                  <a:off x="7064237" y="2057400"/>
                  <a:ext cx="1304014" cy="914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2"/>
                </p:cNvCxnSpPr>
                <p:nvPr/>
              </p:nvCxnSpPr>
              <p:spPr>
                <a:xfrm flipV="1">
                  <a:off x="6948777" y="3295203"/>
                  <a:ext cx="1141012" cy="25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30278" y="3692425"/>
                  <a:ext cx="1630017" cy="1205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14" name="Straight Arrow Connector 13"/>
          <p:cNvCxnSpPr/>
          <p:nvPr/>
        </p:nvCxnSpPr>
        <p:spPr>
          <a:xfrm>
            <a:off x="2819400" y="990600"/>
            <a:ext cx="4495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57600" y="533400"/>
            <a:ext cx="2680542" cy="430887"/>
          </a:xfrm>
          <a:prstGeom prst="rect">
            <a:avLst/>
          </a:prstGeom>
          <a:noFill/>
        </p:spPr>
        <p:txBody>
          <a:bodyPr wrap="none" rtlCol="0">
            <a:spAutoFit/>
          </a:bodyPr>
          <a:lstStyle/>
          <a:p>
            <a:r>
              <a:rPr lang="en-US" dirty="0" smtClean="0"/>
              <a:t>Early: (Start, Finish)</a:t>
            </a:r>
            <a:endParaRPr lang="en-US" dirty="0"/>
          </a:p>
        </p:txBody>
      </p:sp>
      <p:cxnSp>
        <p:nvCxnSpPr>
          <p:cNvPr id="19" name="Straight Arrow Connector 18"/>
          <p:cNvCxnSpPr/>
          <p:nvPr/>
        </p:nvCxnSpPr>
        <p:spPr>
          <a:xfrm flipH="1">
            <a:off x="3505200" y="6508935"/>
            <a:ext cx="4648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641312" y="6111948"/>
            <a:ext cx="2587568" cy="430887"/>
          </a:xfrm>
          <a:prstGeom prst="rect">
            <a:avLst/>
          </a:prstGeom>
          <a:noFill/>
        </p:spPr>
        <p:txBody>
          <a:bodyPr wrap="none" rtlCol="0">
            <a:spAutoFit/>
          </a:bodyPr>
          <a:lstStyle/>
          <a:p>
            <a:r>
              <a:rPr lang="en-US" dirty="0" smtClean="0"/>
              <a:t>Late: (Start, Finish)</a:t>
            </a:r>
            <a:endParaRPr lang="en-US" dirty="0"/>
          </a:p>
        </p:txBody>
      </p:sp>
    </p:spTree>
    <p:extLst>
      <p:ext uri="{BB962C8B-B14F-4D97-AF65-F5344CB8AC3E}">
        <p14:creationId xmlns:p14="http://schemas.microsoft.com/office/powerpoint/2010/main" val="34667254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Practice 2: </a:t>
            </a:r>
            <a:r>
              <a:rPr lang="en-US" dirty="0" err="1" smtClean="0"/>
              <a:t>Calcutate</a:t>
            </a:r>
            <a:r>
              <a:rPr lang="en-US" dirty="0" smtClean="0"/>
              <a:t> ES, EF, LS,LF</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57</a:t>
            </a:fld>
            <a:endParaRPr lang="en-US" dirty="0"/>
          </a:p>
        </p:txBody>
      </p:sp>
      <p:sp>
        <p:nvSpPr>
          <p:cNvPr id="2" name="Content Placeholder 1"/>
          <p:cNvSpPr>
            <a:spLocks noGrp="1"/>
          </p:cNvSpPr>
          <p:nvPr>
            <p:ph idx="1"/>
          </p:nvPr>
        </p:nvSpPr>
        <p:spPr/>
        <p:txBody>
          <a:bodyPr/>
          <a:lstStyle/>
          <a:p>
            <a:endParaRPr lang="en-US"/>
          </a:p>
        </p:txBody>
      </p:sp>
      <p:graphicFrame>
        <p:nvGraphicFramePr>
          <p:cNvPr id="6" name="Content Placeholder 7"/>
          <p:cNvGraphicFramePr>
            <a:graphicFrameLocks/>
          </p:cNvGraphicFramePr>
          <p:nvPr>
            <p:extLst>
              <p:ext uri="{D42A27DB-BD31-4B8C-83A1-F6EECF244321}">
                <p14:modId xmlns:p14="http://schemas.microsoft.com/office/powerpoint/2010/main" val="1721755965"/>
              </p:ext>
            </p:extLst>
          </p:nvPr>
        </p:nvGraphicFramePr>
        <p:xfrm>
          <a:off x="304800" y="1592168"/>
          <a:ext cx="8610602" cy="4427632"/>
        </p:xfrm>
        <a:graphic>
          <a:graphicData uri="http://schemas.openxmlformats.org/drawingml/2006/table">
            <a:tbl>
              <a:tblPr firstRow="1" bandRow="1">
                <a:tableStyleId>{3C2FFA5D-87B4-456A-9821-1D502468CF0F}</a:tableStyleId>
              </a:tblPr>
              <a:tblGrid>
                <a:gridCol w="640458"/>
                <a:gridCol w="1067430"/>
                <a:gridCol w="1565564"/>
                <a:gridCol w="1352078"/>
                <a:gridCol w="782782"/>
                <a:gridCol w="853944"/>
                <a:gridCol w="782782"/>
                <a:gridCol w="651162"/>
                <a:gridCol w="914402"/>
              </a:tblGrid>
              <a:tr h="609598">
                <a:tc>
                  <a:txBody>
                    <a:bodyPr/>
                    <a:lstStyle/>
                    <a:p>
                      <a:pPr algn="ctr"/>
                      <a:r>
                        <a:rPr lang="en-US" sz="2200" dirty="0" smtClean="0">
                          <a:solidFill>
                            <a:schemeClr val="bg1"/>
                          </a:solidFill>
                        </a:rPr>
                        <a:t>No</a:t>
                      </a:r>
                      <a:endParaRPr lang="en-US" sz="2200" b="1" dirty="0">
                        <a:solidFill>
                          <a:schemeClr val="bg1"/>
                        </a:solidFill>
                      </a:endParaRPr>
                    </a:p>
                  </a:txBody>
                  <a:tcPr anchor="ctr"/>
                </a:tc>
                <a:tc>
                  <a:txBody>
                    <a:bodyPr/>
                    <a:lstStyle/>
                    <a:p>
                      <a:pPr algn="ctr"/>
                      <a:r>
                        <a:rPr lang="en-US" sz="2200" dirty="0" smtClean="0">
                          <a:solidFill>
                            <a:schemeClr val="bg1"/>
                          </a:solidFill>
                        </a:rPr>
                        <a:t>Task</a:t>
                      </a:r>
                      <a:endParaRPr lang="en-US" sz="2200" b="1" dirty="0">
                        <a:solidFill>
                          <a:schemeClr val="bg1"/>
                        </a:solidFill>
                      </a:endParaRPr>
                    </a:p>
                  </a:txBody>
                  <a:tcPr anchor="ctr"/>
                </a:tc>
                <a:tc>
                  <a:txBody>
                    <a:bodyPr/>
                    <a:lstStyle/>
                    <a:p>
                      <a:pPr algn="ctr"/>
                      <a:r>
                        <a:rPr lang="en-US" sz="2200" dirty="0" smtClean="0">
                          <a:solidFill>
                            <a:schemeClr val="bg1"/>
                          </a:solidFill>
                        </a:rPr>
                        <a:t>Pre</a:t>
                      </a:r>
                      <a:r>
                        <a:rPr lang="en-US" sz="2200" baseline="0" dirty="0" smtClean="0">
                          <a:solidFill>
                            <a:schemeClr val="bg1"/>
                          </a:solidFill>
                        </a:rPr>
                        <a:t> Tasks</a:t>
                      </a:r>
                      <a:endParaRPr lang="en-US" sz="2200" b="1" dirty="0">
                        <a:solidFill>
                          <a:schemeClr val="bg1"/>
                        </a:solidFill>
                      </a:endParaRPr>
                    </a:p>
                  </a:txBody>
                  <a:tcPr anchor="ctr"/>
                </a:tc>
                <a:tc>
                  <a:txBody>
                    <a:bodyPr/>
                    <a:lstStyle/>
                    <a:p>
                      <a:pPr algn="ctr"/>
                      <a:r>
                        <a:rPr lang="en-US" sz="2200" dirty="0" smtClean="0">
                          <a:solidFill>
                            <a:schemeClr val="bg1"/>
                          </a:solidFill>
                        </a:rPr>
                        <a:t>Duration</a:t>
                      </a:r>
                      <a:endParaRPr lang="en-US" sz="2200" b="1" dirty="0">
                        <a:solidFill>
                          <a:schemeClr val="bg1"/>
                        </a:solidFill>
                      </a:endParaRPr>
                    </a:p>
                  </a:txBody>
                  <a:tcPr anchor="ctr"/>
                </a:tc>
                <a:tc>
                  <a:txBody>
                    <a:bodyPr/>
                    <a:lstStyle/>
                    <a:p>
                      <a:pPr algn="ctr"/>
                      <a:r>
                        <a:rPr lang="en-US" sz="2200" b="1" dirty="0" smtClean="0">
                          <a:solidFill>
                            <a:schemeClr val="bg1"/>
                          </a:solidFill>
                        </a:rPr>
                        <a:t>ES</a:t>
                      </a:r>
                      <a:endParaRPr lang="en-US" sz="2200" b="1" dirty="0">
                        <a:solidFill>
                          <a:schemeClr val="bg1"/>
                        </a:solidFill>
                      </a:endParaRPr>
                    </a:p>
                  </a:txBody>
                  <a:tcPr anchor="ctr"/>
                </a:tc>
                <a:tc>
                  <a:txBody>
                    <a:bodyPr/>
                    <a:lstStyle/>
                    <a:p>
                      <a:pPr algn="ctr"/>
                      <a:r>
                        <a:rPr lang="en-US" sz="2200" b="1" dirty="0" smtClean="0">
                          <a:solidFill>
                            <a:schemeClr val="bg1"/>
                          </a:solidFill>
                        </a:rPr>
                        <a:t>EF</a:t>
                      </a:r>
                      <a:endParaRPr lang="en-US" sz="2200" b="1" dirty="0">
                        <a:solidFill>
                          <a:schemeClr val="bg1"/>
                        </a:solidFill>
                      </a:endParaRPr>
                    </a:p>
                  </a:txBody>
                  <a:tcPr anchor="ctr"/>
                </a:tc>
                <a:tc>
                  <a:txBody>
                    <a:bodyPr/>
                    <a:lstStyle/>
                    <a:p>
                      <a:pPr algn="ctr"/>
                      <a:r>
                        <a:rPr lang="en-US" sz="2200" b="1" dirty="0" smtClean="0">
                          <a:solidFill>
                            <a:schemeClr val="bg1"/>
                          </a:solidFill>
                        </a:rPr>
                        <a:t>LS</a:t>
                      </a:r>
                      <a:endParaRPr lang="en-US" sz="2200" b="1" dirty="0">
                        <a:solidFill>
                          <a:schemeClr val="bg1"/>
                        </a:solidFill>
                      </a:endParaRPr>
                    </a:p>
                  </a:txBody>
                  <a:tcPr anchor="ctr"/>
                </a:tc>
                <a:tc>
                  <a:txBody>
                    <a:bodyPr/>
                    <a:lstStyle/>
                    <a:p>
                      <a:pPr algn="ctr"/>
                      <a:r>
                        <a:rPr lang="en-US" sz="2200" b="1" dirty="0" smtClean="0">
                          <a:solidFill>
                            <a:schemeClr val="bg1"/>
                          </a:solidFill>
                        </a:rPr>
                        <a:t>LF</a:t>
                      </a:r>
                      <a:endParaRPr lang="en-US" sz="2200" b="1" dirty="0">
                        <a:solidFill>
                          <a:schemeClr val="bg1"/>
                        </a:solidFill>
                      </a:endParaRPr>
                    </a:p>
                  </a:txBody>
                  <a:tcPr anchor="ctr"/>
                </a:tc>
                <a:tc>
                  <a:txBody>
                    <a:bodyPr/>
                    <a:lstStyle/>
                    <a:p>
                      <a:pPr algn="ctr"/>
                      <a:r>
                        <a:rPr lang="en-US" sz="2200" b="1" dirty="0" smtClean="0">
                          <a:solidFill>
                            <a:schemeClr val="bg1"/>
                          </a:solidFill>
                        </a:rPr>
                        <a:t>Float</a:t>
                      </a:r>
                      <a:endParaRPr lang="en-US" sz="2200" b="1" dirty="0">
                        <a:solidFill>
                          <a:schemeClr val="bg1"/>
                        </a:solidFill>
                      </a:endParaRPr>
                    </a:p>
                  </a:txBody>
                  <a:tcPr anchor="ctr"/>
                </a:tc>
              </a:tr>
              <a:tr h="474379">
                <a:tc>
                  <a:txBody>
                    <a:bodyPr/>
                    <a:lstStyle/>
                    <a:p>
                      <a:pPr algn="ctr"/>
                      <a:r>
                        <a:rPr lang="en-US" sz="2200" smtClean="0">
                          <a:solidFill>
                            <a:schemeClr val="tx1"/>
                          </a:solidFill>
                        </a:rPr>
                        <a:t>1</a:t>
                      </a:r>
                      <a:endParaRPr lang="en-US" sz="2200" b="1">
                        <a:solidFill>
                          <a:schemeClr val="tx1"/>
                        </a:solidFill>
                      </a:endParaRPr>
                    </a:p>
                  </a:txBody>
                  <a:tcPr/>
                </a:tc>
                <a:tc>
                  <a:txBody>
                    <a:bodyPr/>
                    <a:lstStyle/>
                    <a:p>
                      <a:pPr algn="ctr"/>
                      <a:r>
                        <a:rPr lang="en-US" sz="2200" smtClean="0">
                          <a:solidFill>
                            <a:schemeClr val="tx1"/>
                          </a:solidFill>
                        </a:rPr>
                        <a:t>A</a:t>
                      </a: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r>
                        <a:rPr lang="en-US" sz="2200" dirty="0" smtClean="0">
                          <a:solidFill>
                            <a:schemeClr val="tx1"/>
                          </a:solidFill>
                        </a:rPr>
                        <a:t>5</a:t>
                      </a:r>
                      <a:endParaRPr lang="en-US" sz="2200" b="1" dirty="0">
                        <a:solidFill>
                          <a:schemeClr val="tx1"/>
                        </a:solidFill>
                      </a:endParaRPr>
                    </a:p>
                  </a:txBody>
                  <a:tcPr/>
                </a:tc>
                <a:tc>
                  <a:txBody>
                    <a:bodyPr/>
                    <a:lstStyle/>
                    <a:p>
                      <a:pPr algn="ctr"/>
                      <a:endParaRPr lang="en-US" sz="2200" b="1" dirty="0">
                        <a:solidFill>
                          <a:schemeClr val="tx1"/>
                        </a:solidFill>
                      </a:endParaRPr>
                    </a:p>
                  </a:txBody>
                  <a:tcPr/>
                </a:tc>
                <a:tc>
                  <a:txBody>
                    <a:bodyPr/>
                    <a:lstStyle/>
                    <a:p>
                      <a:pPr algn="ctr"/>
                      <a:endParaRPr lang="en-US" sz="2200" b="1" dirty="0">
                        <a:solidFill>
                          <a:schemeClr val="tx1"/>
                        </a:solidFill>
                      </a:endParaRPr>
                    </a:p>
                  </a:txBody>
                  <a:tcPr/>
                </a:tc>
                <a:tc>
                  <a:txBody>
                    <a:bodyPr/>
                    <a:lstStyle/>
                    <a:p>
                      <a:pPr algn="ctr"/>
                      <a:endParaRPr lang="en-US" sz="2200" b="1" dirty="0">
                        <a:solidFill>
                          <a:schemeClr val="tx1"/>
                        </a:solidFill>
                      </a:endParaRPr>
                    </a:p>
                  </a:txBody>
                  <a:tcPr/>
                </a:tc>
                <a:tc>
                  <a:txBody>
                    <a:bodyPr/>
                    <a:lstStyle/>
                    <a:p>
                      <a:pPr algn="ctr"/>
                      <a:endParaRPr lang="en-US" sz="2200" b="1" dirty="0">
                        <a:solidFill>
                          <a:schemeClr val="tx1"/>
                        </a:solidFill>
                      </a:endParaRPr>
                    </a:p>
                  </a:txBody>
                  <a:tcPr/>
                </a:tc>
                <a:tc>
                  <a:txBody>
                    <a:bodyPr/>
                    <a:lstStyle/>
                    <a:p>
                      <a:pPr algn="ctr"/>
                      <a:endParaRPr lang="en-US" sz="2200" b="1" dirty="0">
                        <a:solidFill>
                          <a:schemeClr val="tx1"/>
                        </a:solidFill>
                      </a:endParaRPr>
                    </a:p>
                  </a:txBody>
                  <a:tcPr/>
                </a:tc>
              </a:tr>
              <a:tr h="474379">
                <a:tc>
                  <a:txBody>
                    <a:bodyPr/>
                    <a:lstStyle/>
                    <a:p>
                      <a:pPr algn="ctr"/>
                      <a:r>
                        <a:rPr lang="en-US" sz="2200" smtClean="0">
                          <a:solidFill>
                            <a:schemeClr val="tx1"/>
                          </a:solidFill>
                        </a:rPr>
                        <a:t>2</a:t>
                      </a:r>
                      <a:endParaRPr lang="en-US" sz="2200" b="1">
                        <a:solidFill>
                          <a:schemeClr val="tx1"/>
                        </a:solidFill>
                      </a:endParaRPr>
                    </a:p>
                  </a:txBody>
                  <a:tcPr/>
                </a:tc>
                <a:tc>
                  <a:txBody>
                    <a:bodyPr/>
                    <a:lstStyle/>
                    <a:p>
                      <a:pPr algn="ctr"/>
                      <a:r>
                        <a:rPr lang="en-US" sz="2200" smtClean="0">
                          <a:solidFill>
                            <a:schemeClr val="tx1"/>
                          </a:solidFill>
                        </a:rPr>
                        <a:t>B</a:t>
                      </a: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r>
                        <a:rPr lang="en-US" sz="2200" smtClean="0">
                          <a:solidFill>
                            <a:schemeClr val="tx1"/>
                          </a:solidFill>
                        </a:rPr>
                        <a:t>6</a:t>
                      </a: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r>
              <a:tr h="474379">
                <a:tc>
                  <a:txBody>
                    <a:bodyPr/>
                    <a:lstStyle/>
                    <a:p>
                      <a:pPr algn="ctr"/>
                      <a:r>
                        <a:rPr lang="en-US" sz="2200" smtClean="0">
                          <a:solidFill>
                            <a:schemeClr val="tx1"/>
                          </a:solidFill>
                        </a:rPr>
                        <a:t>3</a:t>
                      </a:r>
                      <a:endParaRPr lang="en-US" sz="2200" b="1">
                        <a:solidFill>
                          <a:schemeClr val="tx1"/>
                        </a:solidFill>
                      </a:endParaRPr>
                    </a:p>
                  </a:txBody>
                  <a:tcPr/>
                </a:tc>
                <a:tc>
                  <a:txBody>
                    <a:bodyPr/>
                    <a:lstStyle/>
                    <a:p>
                      <a:pPr algn="ctr"/>
                      <a:r>
                        <a:rPr lang="en-US" sz="2200" smtClean="0">
                          <a:solidFill>
                            <a:schemeClr val="tx1"/>
                          </a:solidFill>
                        </a:rPr>
                        <a:t>C</a:t>
                      </a:r>
                      <a:endParaRPr lang="en-US" sz="2200" b="1">
                        <a:solidFill>
                          <a:schemeClr val="tx1"/>
                        </a:solidFill>
                      </a:endParaRPr>
                    </a:p>
                  </a:txBody>
                  <a:tcPr/>
                </a:tc>
                <a:tc>
                  <a:txBody>
                    <a:bodyPr/>
                    <a:lstStyle/>
                    <a:p>
                      <a:pPr algn="ctr"/>
                      <a:r>
                        <a:rPr lang="en-US" sz="2200" smtClean="0">
                          <a:solidFill>
                            <a:schemeClr val="tx1"/>
                          </a:solidFill>
                        </a:rPr>
                        <a:t>A</a:t>
                      </a:r>
                      <a:endParaRPr lang="en-US" sz="2200" b="1">
                        <a:solidFill>
                          <a:schemeClr val="tx1"/>
                        </a:solidFill>
                      </a:endParaRPr>
                    </a:p>
                  </a:txBody>
                  <a:tcPr/>
                </a:tc>
                <a:tc>
                  <a:txBody>
                    <a:bodyPr/>
                    <a:lstStyle/>
                    <a:p>
                      <a:pPr algn="ctr"/>
                      <a:r>
                        <a:rPr lang="en-US" sz="2200" smtClean="0">
                          <a:solidFill>
                            <a:schemeClr val="tx1"/>
                          </a:solidFill>
                        </a:rPr>
                        <a:t>4</a:t>
                      </a: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r>
              <a:tr h="474379">
                <a:tc>
                  <a:txBody>
                    <a:bodyPr/>
                    <a:lstStyle/>
                    <a:p>
                      <a:pPr algn="ctr"/>
                      <a:r>
                        <a:rPr lang="en-US" sz="2200" smtClean="0">
                          <a:solidFill>
                            <a:schemeClr val="tx1"/>
                          </a:solidFill>
                        </a:rPr>
                        <a:t>4</a:t>
                      </a:r>
                      <a:endParaRPr lang="en-US" sz="2200" b="1">
                        <a:solidFill>
                          <a:schemeClr val="tx1"/>
                        </a:solidFill>
                      </a:endParaRPr>
                    </a:p>
                  </a:txBody>
                  <a:tcPr/>
                </a:tc>
                <a:tc>
                  <a:txBody>
                    <a:bodyPr/>
                    <a:lstStyle/>
                    <a:p>
                      <a:pPr algn="ctr"/>
                      <a:r>
                        <a:rPr lang="en-US" sz="2200" smtClean="0">
                          <a:solidFill>
                            <a:schemeClr val="tx1"/>
                          </a:solidFill>
                        </a:rPr>
                        <a:t>D</a:t>
                      </a:r>
                      <a:endParaRPr lang="en-US" sz="2200" b="1">
                        <a:solidFill>
                          <a:schemeClr val="tx1"/>
                        </a:solidFill>
                      </a:endParaRPr>
                    </a:p>
                  </a:txBody>
                  <a:tcPr/>
                </a:tc>
                <a:tc>
                  <a:txBody>
                    <a:bodyPr/>
                    <a:lstStyle/>
                    <a:p>
                      <a:pPr algn="ctr"/>
                      <a:r>
                        <a:rPr lang="en-US" sz="2200" smtClean="0">
                          <a:solidFill>
                            <a:schemeClr val="tx1"/>
                          </a:solidFill>
                        </a:rPr>
                        <a:t>A</a:t>
                      </a:r>
                      <a:endParaRPr lang="en-US" sz="2200" b="1">
                        <a:solidFill>
                          <a:schemeClr val="tx1"/>
                        </a:solidFill>
                      </a:endParaRPr>
                    </a:p>
                  </a:txBody>
                  <a:tcPr/>
                </a:tc>
                <a:tc>
                  <a:txBody>
                    <a:bodyPr/>
                    <a:lstStyle/>
                    <a:p>
                      <a:pPr algn="ctr"/>
                      <a:r>
                        <a:rPr lang="en-US" sz="2200" smtClean="0">
                          <a:solidFill>
                            <a:schemeClr val="tx1"/>
                          </a:solidFill>
                        </a:rPr>
                        <a:t>5</a:t>
                      </a: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r>
              <a:tr h="474379">
                <a:tc>
                  <a:txBody>
                    <a:bodyPr/>
                    <a:lstStyle/>
                    <a:p>
                      <a:pPr algn="ctr"/>
                      <a:r>
                        <a:rPr lang="en-US" sz="2200" smtClean="0">
                          <a:solidFill>
                            <a:schemeClr val="tx1"/>
                          </a:solidFill>
                        </a:rPr>
                        <a:t>5</a:t>
                      </a:r>
                      <a:endParaRPr lang="en-US" sz="2200" b="1">
                        <a:solidFill>
                          <a:schemeClr val="tx1"/>
                        </a:solidFill>
                      </a:endParaRPr>
                    </a:p>
                  </a:txBody>
                  <a:tcPr/>
                </a:tc>
                <a:tc>
                  <a:txBody>
                    <a:bodyPr/>
                    <a:lstStyle/>
                    <a:p>
                      <a:pPr algn="ctr"/>
                      <a:r>
                        <a:rPr lang="en-US" sz="2200" smtClean="0">
                          <a:solidFill>
                            <a:schemeClr val="tx1"/>
                          </a:solidFill>
                        </a:rPr>
                        <a:t>E</a:t>
                      </a:r>
                      <a:endParaRPr lang="en-US" sz="2200" b="1">
                        <a:solidFill>
                          <a:schemeClr val="tx1"/>
                        </a:solidFill>
                      </a:endParaRPr>
                    </a:p>
                  </a:txBody>
                  <a:tcPr/>
                </a:tc>
                <a:tc>
                  <a:txBody>
                    <a:bodyPr/>
                    <a:lstStyle/>
                    <a:p>
                      <a:pPr algn="ctr"/>
                      <a:r>
                        <a:rPr lang="en-US" sz="2200" smtClean="0">
                          <a:solidFill>
                            <a:schemeClr val="tx1"/>
                          </a:solidFill>
                        </a:rPr>
                        <a:t>B,D</a:t>
                      </a:r>
                      <a:endParaRPr lang="en-US" sz="2200" b="1">
                        <a:solidFill>
                          <a:schemeClr val="tx1"/>
                        </a:solidFill>
                      </a:endParaRPr>
                    </a:p>
                  </a:txBody>
                  <a:tcPr/>
                </a:tc>
                <a:tc>
                  <a:txBody>
                    <a:bodyPr/>
                    <a:lstStyle/>
                    <a:p>
                      <a:pPr algn="ctr"/>
                      <a:r>
                        <a:rPr lang="en-US" sz="2200" smtClean="0">
                          <a:solidFill>
                            <a:schemeClr val="tx1"/>
                          </a:solidFill>
                        </a:rPr>
                        <a:t>5</a:t>
                      </a: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r>
              <a:tr h="497381">
                <a:tc>
                  <a:txBody>
                    <a:bodyPr/>
                    <a:lstStyle/>
                    <a:p>
                      <a:pPr algn="ctr"/>
                      <a:r>
                        <a:rPr lang="en-US" sz="2200" smtClean="0">
                          <a:solidFill>
                            <a:schemeClr val="tx1"/>
                          </a:solidFill>
                        </a:rPr>
                        <a:t>6</a:t>
                      </a:r>
                      <a:endParaRPr lang="en-US" sz="2200" b="1">
                        <a:solidFill>
                          <a:schemeClr val="tx1"/>
                        </a:solidFill>
                      </a:endParaRPr>
                    </a:p>
                  </a:txBody>
                  <a:tcPr/>
                </a:tc>
                <a:tc>
                  <a:txBody>
                    <a:bodyPr/>
                    <a:lstStyle/>
                    <a:p>
                      <a:pPr algn="ctr"/>
                      <a:r>
                        <a:rPr lang="en-US" sz="2200" smtClean="0">
                          <a:solidFill>
                            <a:schemeClr val="tx1"/>
                          </a:solidFill>
                        </a:rPr>
                        <a:t>F</a:t>
                      </a:r>
                      <a:endParaRPr lang="en-US" sz="2200" b="1">
                        <a:solidFill>
                          <a:schemeClr val="tx1"/>
                        </a:solidFill>
                      </a:endParaRPr>
                    </a:p>
                  </a:txBody>
                  <a:tcPr/>
                </a:tc>
                <a:tc>
                  <a:txBody>
                    <a:bodyPr/>
                    <a:lstStyle/>
                    <a:p>
                      <a:pPr algn="ctr"/>
                      <a:r>
                        <a:rPr lang="en-US" sz="2200" dirty="0" smtClean="0">
                          <a:solidFill>
                            <a:schemeClr val="tx1"/>
                          </a:solidFill>
                        </a:rPr>
                        <a:t>C</a:t>
                      </a:r>
                      <a:endParaRPr lang="en-US" sz="2200" b="1" dirty="0">
                        <a:solidFill>
                          <a:schemeClr val="tx1"/>
                        </a:solidFill>
                      </a:endParaRPr>
                    </a:p>
                  </a:txBody>
                  <a:tcPr/>
                </a:tc>
                <a:tc>
                  <a:txBody>
                    <a:bodyPr/>
                    <a:lstStyle/>
                    <a:p>
                      <a:pPr algn="ctr"/>
                      <a:r>
                        <a:rPr lang="en-US" sz="2200" smtClean="0">
                          <a:solidFill>
                            <a:schemeClr val="tx1"/>
                          </a:solidFill>
                        </a:rPr>
                        <a:t>10</a:t>
                      </a: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r>
              <a:tr h="474379">
                <a:tc>
                  <a:txBody>
                    <a:bodyPr/>
                    <a:lstStyle/>
                    <a:p>
                      <a:pPr algn="ctr"/>
                      <a:r>
                        <a:rPr lang="en-US" sz="2200" smtClean="0">
                          <a:solidFill>
                            <a:schemeClr val="tx1"/>
                          </a:solidFill>
                        </a:rPr>
                        <a:t>7</a:t>
                      </a:r>
                      <a:endParaRPr lang="en-US" sz="2200" b="1">
                        <a:solidFill>
                          <a:schemeClr val="tx1"/>
                        </a:solidFill>
                      </a:endParaRPr>
                    </a:p>
                  </a:txBody>
                  <a:tcPr/>
                </a:tc>
                <a:tc>
                  <a:txBody>
                    <a:bodyPr/>
                    <a:lstStyle/>
                    <a:p>
                      <a:pPr algn="ctr"/>
                      <a:r>
                        <a:rPr lang="en-US" sz="2200" dirty="0" smtClean="0">
                          <a:solidFill>
                            <a:schemeClr val="tx1"/>
                          </a:solidFill>
                        </a:rPr>
                        <a:t>G</a:t>
                      </a:r>
                      <a:endParaRPr lang="en-US" sz="2200" b="1" dirty="0">
                        <a:solidFill>
                          <a:schemeClr val="tx1"/>
                        </a:solidFill>
                      </a:endParaRPr>
                    </a:p>
                  </a:txBody>
                  <a:tcPr/>
                </a:tc>
                <a:tc>
                  <a:txBody>
                    <a:bodyPr/>
                    <a:lstStyle/>
                    <a:p>
                      <a:pPr algn="ctr"/>
                      <a:r>
                        <a:rPr lang="en-US" sz="2200" smtClean="0">
                          <a:solidFill>
                            <a:schemeClr val="tx1"/>
                          </a:solidFill>
                        </a:rPr>
                        <a:t>E, F, A</a:t>
                      </a:r>
                      <a:endParaRPr lang="en-US" sz="2200" b="1">
                        <a:solidFill>
                          <a:schemeClr val="tx1"/>
                        </a:solidFill>
                      </a:endParaRPr>
                    </a:p>
                  </a:txBody>
                  <a:tcPr/>
                </a:tc>
                <a:tc>
                  <a:txBody>
                    <a:bodyPr/>
                    <a:lstStyle/>
                    <a:p>
                      <a:pPr algn="ctr"/>
                      <a:r>
                        <a:rPr lang="en-US" sz="2200" smtClean="0">
                          <a:solidFill>
                            <a:schemeClr val="tx1"/>
                          </a:solidFill>
                        </a:rPr>
                        <a:t>4</a:t>
                      </a: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dirty="0">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c>
                  <a:txBody>
                    <a:bodyPr/>
                    <a:lstStyle/>
                    <a:p>
                      <a:pPr algn="ctr"/>
                      <a:endParaRPr lang="en-US" sz="2200" b="1">
                        <a:solidFill>
                          <a:schemeClr val="tx1"/>
                        </a:solidFill>
                      </a:endParaRPr>
                    </a:p>
                  </a:txBody>
                  <a:tcPr/>
                </a:tc>
              </a:tr>
              <a:tr h="474379">
                <a:tc>
                  <a:txBody>
                    <a:bodyPr/>
                    <a:lstStyle/>
                    <a:p>
                      <a:pPr algn="ctr"/>
                      <a:r>
                        <a:rPr lang="en-US" sz="2200" smtClean="0">
                          <a:solidFill>
                            <a:schemeClr val="tx1"/>
                          </a:solidFill>
                        </a:rPr>
                        <a:t>8</a:t>
                      </a:r>
                      <a:endParaRPr lang="en-US" sz="2200" b="1">
                        <a:solidFill>
                          <a:schemeClr val="tx1"/>
                        </a:solidFill>
                      </a:endParaRPr>
                    </a:p>
                  </a:txBody>
                  <a:tcPr/>
                </a:tc>
                <a:tc>
                  <a:txBody>
                    <a:bodyPr/>
                    <a:lstStyle/>
                    <a:p>
                      <a:pPr algn="ctr"/>
                      <a:r>
                        <a:rPr lang="en-US" sz="2200" smtClean="0">
                          <a:solidFill>
                            <a:schemeClr val="tx1"/>
                          </a:solidFill>
                        </a:rPr>
                        <a:t>H</a:t>
                      </a:r>
                      <a:endParaRPr lang="en-US" sz="2200" b="1">
                        <a:solidFill>
                          <a:schemeClr val="tx1"/>
                        </a:solidFill>
                      </a:endParaRPr>
                    </a:p>
                  </a:txBody>
                  <a:tcPr/>
                </a:tc>
                <a:tc>
                  <a:txBody>
                    <a:bodyPr/>
                    <a:lstStyle/>
                    <a:p>
                      <a:pPr algn="ctr"/>
                      <a:r>
                        <a:rPr lang="en-US" sz="2200" smtClean="0">
                          <a:solidFill>
                            <a:schemeClr val="tx1"/>
                          </a:solidFill>
                        </a:rPr>
                        <a:t>G</a:t>
                      </a:r>
                      <a:endParaRPr lang="en-US" sz="2200" b="1">
                        <a:solidFill>
                          <a:schemeClr val="tx1"/>
                        </a:solidFill>
                      </a:endParaRPr>
                    </a:p>
                  </a:txBody>
                  <a:tcPr/>
                </a:tc>
                <a:tc>
                  <a:txBody>
                    <a:bodyPr/>
                    <a:lstStyle/>
                    <a:p>
                      <a:pPr algn="ctr"/>
                      <a:r>
                        <a:rPr lang="en-US" sz="2200" dirty="0" smtClean="0">
                          <a:solidFill>
                            <a:schemeClr val="tx1"/>
                          </a:solidFill>
                        </a:rPr>
                        <a:t>5</a:t>
                      </a:r>
                      <a:endParaRPr lang="en-US" sz="2200" b="1" dirty="0">
                        <a:solidFill>
                          <a:schemeClr val="tx1"/>
                        </a:solidFill>
                      </a:endParaRPr>
                    </a:p>
                  </a:txBody>
                  <a:tcPr/>
                </a:tc>
                <a:tc>
                  <a:txBody>
                    <a:bodyPr/>
                    <a:lstStyle/>
                    <a:p>
                      <a:pPr algn="ctr"/>
                      <a:endParaRPr lang="en-US" sz="2200" b="1" dirty="0">
                        <a:solidFill>
                          <a:schemeClr val="tx1"/>
                        </a:solidFill>
                      </a:endParaRPr>
                    </a:p>
                  </a:txBody>
                  <a:tcPr/>
                </a:tc>
                <a:tc>
                  <a:txBody>
                    <a:bodyPr/>
                    <a:lstStyle/>
                    <a:p>
                      <a:pPr algn="ctr"/>
                      <a:endParaRPr lang="en-US" sz="2200" b="1" dirty="0">
                        <a:solidFill>
                          <a:schemeClr val="tx1"/>
                        </a:solidFill>
                      </a:endParaRPr>
                    </a:p>
                  </a:txBody>
                  <a:tcPr/>
                </a:tc>
                <a:tc>
                  <a:txBody>
                    <a:bodyPr/>
                    <a:lstStyle/>
                    <a:p>
                      <a:pPr algn="ctr"/>
                      <a:endParaRPr lang="en-US" sz="2200" b="1" dirty="0">
                        <a:solidFill>
                          <a:schemeClr val="tx1"/>
                        </a:solidFill>
                      </a:endParaRPr>
                    </a:p>
                  </a:txBody>
                  <a:tcPr/>
                </a:tc>
                <a:tc>
                  <a:txBody>
                    <a:bodyPr/>
                    <a:lstStyle/>
                    <a:p>
                      <a:pPr algn="ctr"/>
                      <a:endParaRPr lang="en-US" sz="2200" b="1" dirty="0">
                        <a:solidFill>
                          <a:schemeClr val="tx1"/>
                        </a:solidFill>
                      </a:endParaRPr>
                    </a:p>
                  </a:txBody>
                  <a:tcPr/>
                </a:tc>
                <a:tc>
                  <a:txBody>
                    <a:bodyPr/>
                    <a:lstStyle/>
                    <a:p>
                      <a:pPr algn="ctr"/>
                      <a:endParaRPr lang="en-US" sz="2200" b="1" dirty="0">
                        <a:solidFill>
                          <a:schemeClr val="tx1"/>
                        </a:solidFill>
                      </a:endParaRPr>
                    </a:p>
                  </a:txBody>
                  <a:tcPr/>
                </a:tc>
              </a:tr>
            </a:tbl>
          </a:graphicData>
        </a:graphic>
      </p:graphicFrame>
    </p:spTree>
    <p:extLst>
      <p:ext uri="{BB962C8B-B14F-4D97-AF65-F5344CB8AC3E}">
        <p14:creationId xmlns:p14="http://schemas.microsoft.com/office/powerpoint/2010/main" val="2495201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r>
              <a:rPr lang="en-US" b="1" dirty="0" smtClean="0"/>
              <a:t>PERT</a:t>
            </a:r>
            <a:r>
              <a:rPr lang="en-US" dirty="0" smtClean="0"/>
              <a:t> is a network analysis technique used to estimate project duration when there is a high degree of uncertainty about the individual activity duration estimates</a:t>
            </a:r>
          </a:p>
          <a:p>
            <a:r>
              <a:rPr lang="en-US" dirty="0" smtClean="0"/>
              <a:t>PERT uses </a:t>
            </a:r>
            <a:r>
              <a:rPr lang="en-US" b="1" dirty="0" smtClean="0"/>
              <a:t>probabilistic time estimates</a:t>
            </a:r>
          </a:p>
          <a:p>
            <a:pPr lvl="1"/>
            <a:r>
              <a:rPr lang="en-US" dirty="0" smtClean="0"/>
              <a:t>duration estimates based on using optimistic, most likely, and pessimistic estimates of activity durations, or a three-point estimate</a:t>
            </a:r>
          </a:p>
        </p:txBody>
      </p:sp>
      <p:sp>
        <p:nvSpPr>
          <p:cNvPr id="54274" name="Rectangle 2"/>
          <p:cNvSpPr>
            <a:spLocks noGrp="1" noChangeArrowheads="1"/>
          </p:cNvSpPr>
          <p:nvPr>
            <p:ph type="title"/>
          </p:nvPr>
        </p:nvSpPr>
        <p:spPr/>
        <p:txBody>
          <a:bodyPr>
            <a:normAutofit fontScale="90000"/>
          </a:bodyPr>
          <a:lstStyle/>
          <a:p>
            <a:r>
              <a:rPr lang="en-US" dirty="0" smtClean="0"/>
              <a:t>Program Evaluation and Review Technique (PERT)</a:t>
            </a:r>
          </a:p>
        </p:txBody>
      </p:sp>
      <p:sp>
        <p:nvSpPr>
          <p:cNvPr id="6" name="Slide Number Placeholder 5"/>
          <p:cNvSpPr>
            <a:spLocks noGrp="1"/>
          </p:cNvSpPr>
          <p:nvPr>
            <p:ph type="sldNum" sz="quarter" idx="11"/>
          </p:nvPr>
        </p:nvSpPr>
        <p:spPr/>
        <p:txBody>
          <a:bodyPr/>
          <a:lstStyle/>
          <a:p>
            <a:pPr>
              <a:defRPr/>
            </a:pPr>
            <a:fld id="{611ABE37-AD7A-4B3D-8C07-1D411BECE9E1}" type="slidenum">
              <a:rPr lang="en-US" smtClean="0"/>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1066800"/>
            <a:ext cx="8458200" cy="5334000"/>
          </a:xfrm>
        </p:spPr>
        <p:txBody>
          <a:bodyPr/>
          <a:lstStyle/>
          <a:p>
            <a:pPr>
              <a:lnSpc>
                <a:spcPct val="90000"/>
              </a:lnSpc>
            </a:pPr>
            <a:r>
              <a:rPr lang="en-US" dirty="0" smtClean="0"/>
              <a:t>PERT weighted average</a:t>
            </a:r>
            <a:r>
              <a:rPr lang="en-US" b="1" dirty="0" smtClean="0"/>
              <a:t> =</a:t>
            </a:r>
            <a:r>
              <a:rPr lang="en-US" b="1" u="sng" dirty="0" smtClean="0"/>
              <a:t> </a:t>
            </a:r>
          </a:p>
          <a:p>
            <a:pPr>
              <a:lnSpc>
                <a:spcPct val="90000"/>
              </a:lnSpc>
              <a:buFontTx/>
              <a:buNone/>
            </a:pPr>
            <a:r>
              <a:rPr lang="en-US" sz="2400" u="sng" dirty="0" smtClean="0"/>
              <a:t>optimistic time + 4X most likely time + pessimistic time</a:t>
            </a:r>
            <a:endParaRPr lang="en-US" dirty="0" smtClean="0"/>
          </a:p>
          <a:p>
            <a:pPr>
              <a:lnSpc>
                <a:spcPct val="90000"/>
              </a:lnSpc>
              <a:buFontTx/>
              <a:buNone/>
            </a:pPr>
            <a:r>
              <a:rPr lang="en-US" dirty="0" smtClean="0"/>
              <a:t>					</a:t>
            </a:r>
            <a:r>
              <a:rPr lang="en-US" sz="2400" dirty="0" smtClean="0"/>
              <a:t>6</a:t>
            </a:r>
          </a:p>
          <a:p>
            <a:pPr>
              <a:lnSpc>
                <a:spcPct val="90000"/>
              </a:lnSpc>
            </a:pPr>
            <a:r>
              <a:rPr lang="en-US" dirty="0" smtClean="0"/>
              <a:t>Example:</a:t>
            </a:r>
          </a:p>
          <a:p>
            <a:pPr>
              <a:lnSpc>
                <a:spcPct val="90000"/>
              </a:lnSpc>
              <a:buFontTx/>
              <a:buNone/>
            </a:pPr>
            <a:r>
              <a:rPr lang="en-US" dirty="0" smtClean="0"/>
              <a:t>PERT weighted average =</a:t>
            </a:r>
          </a:p>
          <a:p>
            <a:pPr>
              <a:lnSpc>
                <a:spcPct val="90000"/>
              </a:lnSpc>
              <a:buFontTx/>
              <a:buNone/>
            </a:pPr>
            <a:r>
              <a:rPr lang="en-US" sz="2400" b="1" dirty="0" smtClean="0"/>
              <a:t> </a:t>
            </a:r>
            <a:r>
              <a:rPr lang="en-US" sz="2400" u="sng" dirty="0" smtClean="0"/>
              <a:t>8 workdays + 4 X 10 workdays + 24 workdays</a:t>
            </a:r>
            <a:r>
              <a:rPr lang="en-US" sz="2400" dirty="0" smtClean="0"/>
              <a:t> 	= </a:t>
            </a:r>
            <a:r>
              <a:rPr lang="en-US" sz="2400" b="1" dirty="0" smtClean="0"/>
              <a:t>12 days</a:t>
            </a:r>
            <a:r>
              <a:rPr lang="en-US" dirty="0" smtClean="0"/>
              <a:t>					</a:t>
            </a:r>
            <a:r>
              <a:rPr lang="en-US" sz="2400" dirty="0" smtClean="0"/>
              <a:t>6</a:t>
            </a:r>
          </a:p>
          <a:p>
            <a:pPr>
              <a:lnSpc>
                <a:spcPct val="90000"/>
              </a:lnSpc>
              <a:buFontTx/>
              <a:buNone/>
            </a:pPr>
            <a:r>
              <a:rPr lang="en-US" sz="2400" dirty="0" smtClean="0"/>
              <a:t>where optimistic time= 8 days</a:t>
            </a:r>
          </a:p>
          <a:p>
            <a:pPr>
              <a:lnSpc>
                <a:spcPct val="90000"/>
              </a:lnSpc>
              <a:buFontTx/>
              <a:buNone/>
            </a:pPr>
            <a:r>
              <a:rPr lang="en-US" sz="2400" dirty="0" smtClean="0"/>
              <a:t>most likely time = </a:t>
            </a:r>
            <a:r>
              <a:rPr lang="en-US" sz="2400" b="1" dirty="0" smtClean="0"/>
              <a:t>10 days</a:t>
            </a:r>
            <a:r>
              <a:rPr lang="en-US" sz="2400" dirty="0" smtClean="0"/>
              <a:t>, and</a:t>
            </a:r>
          </a:p>
          <a:p>
            <a:pPr>
              <a:lnSpc>
                <a:spcPct val="90000"/>
              </a:lnSpc>
              <a:buFontTx/>
              <a:buNone/>
            </a:pPr>
            <a:r>
              <a:rPr lang="en-US" sz="2400" dirty="0" smtClean="0"/>
              <a:t>pessimistic time = 24 days</a:t>
            </a:r>
          </a:p>
          <a:p>
            <a:pPr>
              <a:lnSpc>
                <a:spcPct val="90000"/>
              </a:lnSpc>
              <a:buFontTx/>
              <a:buNone/>
            </a:pPr>
            <a:r>
              <a:rPr lang="en-US" sz="2400" dirty="0" smtClean="0"/>
              <a:t>    Therefore, you’d use </a:t>
            </a:r>
            <a:r>
              <a:rPr lang="en-US" sz="2400" b="1" dirty="0" smtClean="0"/>
              <a:t>12 days</a:t>
            </a:r>
            <a:r>
              <a:rPr lang="en-US" sz="2400" dirty="0" smtClean="0"/>
              <a:t> on the network diagram instead of 10 when using PERT for the above example</a:t>
            </a:r>
          </a:p>
        </p:txBody>
      </p:sp>
      <p:sp>
        <p:nvSpPr>
          <p:cNvPr id="55298" name="Rectangle 2"/>
          <p:cNvSpPr>
            <a:spLocks noGrp="1" noChangeArrowheads="1"/>
          </p:cNvSpPr>
          <p:nvPr>
            <p:ph type="title"/>
          </p:nvPr>
        </p:nvSpPr>
        <p:spPr>
          <a:xfrm>
            <a:off x="381000" y="274638"/>
            <a:ext cx="8305800" cy="715962"/>
          </a:xfrm>
        </p:spPr>
        <p:txBody>
          <a:bodyPr>
            <a:normAutofit fontScale="90000"/>
          </a:bodyPr>
          <a:lstStyle/>
          <a:p>
            <a:r>
              <a:rPr lang="en-US" dirty="0" smtClean="0"/>
              <a:t>PERT Formula and Example</a:t>
            </a:r>
          </a:p>
        </p:txBody>
      </p:sp>
      <p:sp>
        <p:nvSpPr>
          <p:cNvPr id="6" name="Slide Number Placeholder 5"/>
          <p:cNvSpPr>
            <a:spLocks noGrp="1"/>
          </p:cNvSpPr>
          <p:nvPr>
            <p:ph type="sldNum" sz="quarter" idx="11"/>
          </p:nvPr>
        </p:nvSpPr>
        <p:spPr/>
        <p:txBody>
          <a:bodyPr/>
          <a:lstStyle/>
          <a:p>
            <a:pPr>
              <a:defRPr/>
            </a:pPr>
            <a:fld id="{16102E75-11F1-4483-A22E-C5BB66735E11}"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6.1.Planning </a:t>
            </a:r>
            <a:r>
              <a:rPr lang="en-US" b="1" dirty="0"/>
              <a:t>schedule management: </a:t>
            </a:r>
            <a:r>
              <a:rPr lang="en-US" dirty="0"/>
              <a:t>determining the policies, procedures, and documentation that will be used for planning, executing, and controlling the project schedule</a:t>
            </a:r>
          </a:p>
          <a:p>
            <a:r>
              <a:rPr lang="en-US" b="1" dirty="0" smtClean="0"/>
              <a:t>6.2.Defining </a:t>
            </a:r>
            <a:r>
              <a:rPr lang="en-US" b="1" dirty="0"/>
              <a:t>activities: </a:t>
            </a:r>
            <a:r>
              <a:rPr lang="en-US" dirty="0"/>
              <a:t>identifying the specific activities that the project team members and stakeholders must perform to produce the project deliverables</a:t>
            </a:r>
            <a:endParaRPr lang="en-US" b="1" dirty="0"/>
          </a:p>
          <a:p>
            <a:endParaRPr lang="en-US" dirty="0"/>
          </a:p>
        </p:txBody>
      </p:sp>
      <p:sp>
        <p:nvSpPr>
          <p:cNvPr id="3" name="Title 2"/>
          <p:cNvSpPr>
            <a:spLocks noGrp="1"/>
          </p:cNvSpPr>
          <p:nvPr>
            <p:ph type="title"/>
          </p:nvPr>
        </p:nvSpPr>
        <p:spPr/>
        <p:txBody>
          <a:bodyPr>
            <a:normAutofit fontScale="90000"/>
          </a:bodyPr>
          <a:lstStyle/>
          <a:p>
            <a:r>
              <a:rPr lang="en-US" dirty="0"/>
              <a:t>Project Time Management Processes</a:t>
            </a:r>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6</a:t>
            </a:fld>
            <a:endParaRPr lang="en-US" dirty="0"/>
          </a:p>
        </p:txBody>
      </p:sp>
    </p:spTree>
    <p:extLst>
      <p:ext uri="{BB962C8B-B14F-4D97-AF65-F5344CB8AC3E}">
        <p14:creationId xmlns:p14="http://schemas.microsoft.com/office/powerpoint/2010/main" val="26711416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152400" y="1295400"/>
            <a:ext cx="8763000" cy="4572000"/>
          </a:xfrm>
        </p:spPr>
        <p:txBody>
          <a:bodyPr/>
          <a:lstStyle/>
          <a:p>
            <a:r>
              <a:rPr lang="en-US" dirty="0" smtClean="0"/>
              <a:t>Goals are to know the status of the schedule, influence factors that cause schedule changes, determine that the schedule has changed, and manage changes when they occur</a:t>
            </a:r>
          </a:p>
          <a:p>
            <a:r>
              <a:rPr lang="en-US" dirty="0" smtClean="0"/>
              <a:t>Tools and techniques include</a:t>
            </a:r>
          </a:p>
          <a:p>
            <a:pPr lvl="1"/>
            <a:r>
              <a:rPr lang="en-US" dirty="0" smtClean="0"/>
              <a:t>Progress reports</a:t>
            </a:r>
          </a:p>
          <a:p>
            <a:pPr lvl="1"/>
            <a:r>
              <a:rPr lang="en-US" dirty="0" smtClean="0"/>
              <a:t>A schedule change control system</a:t>
            </a:r>
          </a:p>
          <a:p>
            <a:pPr lvl="1"/>
            <a:r>
              <a:rPr lang="en-US" dirty="0" smtClean="0"/>
              <a:t>Project management software, including schedule comparison charts like the tracking Gantt chart</a:t>
            </a:r>
          </a:p>
          <a:p>
            <a:pPr lvl="1"/>
            <a:r>
              <a:rPr lang="en-US" dirty="0" smtClean="0"/>
              <a:t>Variance analysis, such as analyzing float or slack</a:t>
            </a:r>
          </a:p>
          <a:p>
            <a:pPr marL="392113" lvl="1" indent="0">
              <a:buNone/>
            </a:pPr>
            <a:endParaRPr lang="en-US" dirty="0" smtClean="0"/>
          </a:p>
          <a:p>
            <a:endParaRPr lang="en-US" dirty="0" smtClean="0"/>
          </a:p>
        </p:txBody>
      </p:sp>
      <p:sp>
        <p:nvSpPr>
          <p:cNvPr id="57346" name="Rectangle 2"/>
          <p:cNvSpPr>
            <a:spLocks noGrp="1" noChangeArrowheads="1"/>
          </p:cNvSpPr>
          <p:nvPr>
            <p:ph type="title"/>
          </p:nvPr>
        </p:nvSpPr>
        <p:spPr/>
        <p:txBody>
          <a:bodyPr>
            <a:normAutofit/>
          </a:bodyPr>
          <a:lstStyle/>
          <a:p>
            <a:r>
              <a:rPr lang="en-US" dirty="0" smtClean="0"/>
              <a:t>6.7.Controlling the Schedule</a:t>
            </a:r>
          </a:p>
        </p:txBody>
      </p:sp>
      <p:sp>
        <p:nvSpPr>
          <p:cNvPr id="6" name="Slide Number Placeholder 5"/>
          <p:cNvSpPr>
            <a:spLocks noGrp="1"/>
          </p:cNvSpPr>
          <p:nvPr>
            <p:ph type="sldNum" sz="quarter" idx="11"/>
          </p:nvPr>
        </p:nvSpPr>
        <p:spPr/>
        <p:txBody>
          <a:bodyPr/>
          <a:lstStyle/>
          <a:p>
            <a:pPr>
              <a:defRPr/>
            </a:pPr>
            <a:fld id="{B0240E2E-B66C-4064-B91E-500EEA5DF79B}" type="slidenum">
              <a:rPr lang="en-US" smtClean="0"/>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en-US" dirty="0" smtClean="0"/>
              <a:t>First review the draft schedule or estimated completion date in the project charter</a:t>
            </a:r>
          </a:p>
          <a:p>
            <a:r>
              <a:rPr lang="en-US" dirty="0" smtClean="0"/>
              <a:t>Prepare a more detailed schedule with the project team</a:t>
            </a:r>
          </a:p>
          <a:p>
            <a:r>
              <a:rPr lang="en-US" dirty="0" smtClean="0"/>
              <a:t>Make sure the schedule is realistic and followed</a:t>
            </a:r>
          </a:p>
          <a:p>
            <a:r>
              <a:rPr lang="en-US" dirty="0" smtClean="0"/>
              <a:t>Alert top management well in advance if there are schedule problems</a:t>
            </a:r>
          </a:p>
        </p:txBody>
      </p:sp>
      <p:sp>
        <p:nvSpPr>
          <p:cNvPr id="58370" name="Rectangle 2"/>
          <p:cNvSpPr>
            <a:spLocks noGrp="1" noChangeArrowheads="1"/>
          </p:cNvSpPr>
          <p:nvPr>
            <p:ph type="title"/>
          </p:nvPr>
        </p:nvSpPr>
        <p:spPr/>
        <p:txBody>
          <a:bodyPr/>
          <a:lstStyle/>
          <a:p>
            <a:r>
              <a:rPr lang="en-US" dirty="0" smtClean="0"/>
              <a:t>Reality Checks on Scheduling</a:t>
            </a:r>
          </a:p>
        </p:txBody>
      </p:sp>
      <p:sp>
        <p:nvSpPr>
          <p:cNvPr id="6" name="Slide Number Placeholder 5"/>
          <p:cNvSpPr>
            <a:spLocks noGrp="1"/>
          </p:cNvSpPr>
          <p:nvPr>
            <p:ph type="sldNum" sz="quarter" idx="11"/>
          </p:nvPr>
        </p:nvSpPr>
        <p:spPr/>
        <p:txBody>
          <a:bodyPr/>
          <a:lstStyle/>
          <a:p>
            <a:pPr>
              <a:defRPr/>
            </a:pPr>
            <a:fld id="{64C3512C-5BED-469D-A505-6CEF29DE3E0E}" type="slidenum">
              <a:rPr lang="en-US" smtClean="0"/>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r>
              <a:rPr lang="en-US" dirty="0" smtClean="0"/>
              <a:t>Strong leadership helps projects succeed more than good PERT charts</a:t>
            </a:r>
          </a:p>
          <a:p>
            <a:r>
              <a:rPr lang="en-US" dirty="0" smtClean="0"/>
              <a:t>Project managers should use</a:t>
            </a:r>
          </a:p>
          <a:p>
            <a:pPr lvl="1"/>
            <a:r>
              <a:rPr lang="en-US" dirty="0" smtClean="0"/>
              <a:t>empowerment</a:t>
            </a:r>
          </a:p>
          <a:p>
            <a:pPr lvl="1"/>
            <a:r>
              <a:rPr lang="en-US" dirty="0" smtClean="0"/>
              <a:t>incentives</a:t>
            </a:r>
          </a:p>
          <a:p>
            <a:pPr lvl="1"/>
            <a:r>
              <a:rPr lang="en-US" dirty="0" smtClean="0"/>
              <a:t>discipline</a:t>
            </a:r>
          </a:p>
          <a:p>
            <a:pPr lvl="1"/>
            <a:r>
              <a:rPr lang="en-US" dirty="0" smtClean="0"/>
              <a:t>negotiation</a:t>
            </a:r>
          </a:p>
        </p:txBody>
      </p:sp>
      <p:sp>
        <p:nvSpPr>
          <p:cNvPr id="59394" name="Rectangle 2"/>
          <p:cNvSpPr>
            <a:spLocks noGrp="1" noChangeArrowheads="1"/>
          </p:cNvSpPr>
          <p:nvPr>
            <p:ph type="title"/>
          </p:nvPr>
        </p:nvSpPr>
        <p:spPr/>
        <p:txBody>
          <a:bodyPr/>
          <a:lstStyle/>
          <a:p>
            <a:r>
              <a:rPr lang="en-US" dirty="0" smtClean="0"/>
              <a:t>Working with People Issues</a:t>
            </a:r>
          </a:p>
        </p:txBody>
      </p:sp>
      <p:sp>
        <p:nvSpPr>
          <p:cNvPr id="6" name="Slide Number Placeholder 5"/>
          <p:cNvSpPr>
            <a:spLocks noGrp="1"/>
          </p:cNvSpPr>
          <p:nvPr>
            <p:ph type="sldNum" sz="quarter" idx="11"/>
          </p:nvPr>
        </p:nvSpPr>
        <p:spPr/>
        <p:txBody>
          <a:bodyPr/>
          <a:lstStyle/>
          <a:p>
            <a:pPr>
              <a:defRPr/>
            </a:pPr>
            <a:fld id="{32B7A234-8778-40A8-A10C-C6324862A665}" type="slidenum">
              <a:rPr lang="en-US" smtClean="0"/>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81000" y="1371600"/>
            <a:ext cx="8458200" cy="4876800"/>
          </a:xfrm>
        </p:spPr>
        <p:txBody>
          <a:bodyPr/>
          <a:lstStyle/>
          <a:p>
            <a:pPr>
              <a:lnSpc>
                <a:spcPct val="90000"/>
              </a:lnSpc>
            </a:pPr>
            <a:r>
              <a:rPr lang="en-US" dirty="0" smtClean="0"/>
              <a:t>Project time management is often cited as the main source of conflict on projects, and most IT projects exceed time estimates</a:t>
            </a:r>
          </a:p>
          <a:p>
            <a:pPr>
              <a:lnSpc>
                <a:spcPct val="90000"/>
              </a:lnSpc>
            </a:pPr>
            <a:r>
              <a:rPr lang="en-US" dirty="0" smtClean="0"/>
              <a:t>Main processes include</a:t>
            </a:r>
          </a:p>
          <a:p>
            <a:pPr lvl="1">
              <a:lnSpc>
                <a:spcPct val="90000"/>
              </a:lnSpc>
            </a:pPr>
            <a:r>
              <a:rPr lang="en-US" dirty="0" smtClean="0"/>
              <a:t>Plan </a:t>
            </a:r>
            <a:r>
              <a:rPr lang="en-US" smtClean="0"/>
              <a:t>schedule management</a:t>
            </a:r>
          </a:p>
          <a:p>
            <a:pPr lvl="1">
              <a:lnSpc>
                <a:spcPct val="90000"/>
              </a:lnSpc>
            </a:pPr>
            <a:r>
              <a:rPr lang="en-US" smtClean="0"/>
              <a:t>Define </a:t>
            </a:r>
            <a:r>
              <a:rPr lang="en-US" dirty="0" smtClean="0"/>
              <a:t>activities</a:t>
            </a:r>
          </a:p>
          <a:p>
            <a:pPr lvl="1">
              <a:lnSpc>
                <a:spcPct val="90000"/>
              </a:lnSpc>
            </a:pPr>
            <a:r>
              <a:rPr lang="en-US" dirty="0" smtClean="0"/>
              <a:t>Sequence activities</a:t>
            </a:r>
          </a:p>
          <a:p>
            <a:pPr lvl="1">
              <a:lnSpc>
                <a:spcPct val="90000"/>
              </a:lnSpc>
            </a:pPr>
            <a:r>
              <a:rPr lang="en-US" dirty="0" smtClean="0"/>
              <a:t>Estimate activity resources</a:t>
            </a:r>
          </a:p>
          <a:p>
            <a:pPr lvl="1">
              <a:lnSpc>
                <a:spcPct val="90000"/>
              </a:lnSpc>
            </a:pPr>
            <a:r>
              <a:rPr lang="en-US" dirty="0" smtClean="0"/>
              <a:t>Estimate activity durations</a:t>
            </a:r>
          </a:p>
          <a:p>
            <a:pPr lvl="1">
              <a:lnSpc>
                <a:spcPct val="90000"/>
              </a:lnSpc>
            </a:pPr>
            <a:r>
              <a:rPr lang="en-US" dirty="0" smtClean="0"/>
              <a:t>Develop schedule</a:t>
            </a:r>
          </a:p>
          <a:p>
            <a:pPr lvl="1">
              <a:lnSpc>
                <a:spcPct val="90000"/>
              </a:lnSpc>
            </a:pPr>
            <a:r>
              <a:rPr lang="en-US" dirty="0" smtClean="0"/>
              <a:t>Control schedule</a:t>
            </a:r>
          </a:p>
        </p:txBody>
      </p:sp>
      <p:sp>
        <p:nvSpPr>
          <p:cNvPr id="63490" name="Rectangle 2"/>
          <p:cNvSpPr>
            <a:spLocks noGrp="1" noChangeArrowheads="1"/>
          </p:cNvSpPr>
          <p:nvPr>
            <p:ph type="title"/>
          </p:nvPr>
        </p:nvSpPr>
        <p:spPr>
          <a:xfrm>
            <a:off x="381000" y="274638"/>
            <a:ext cx="8305800" cy="792162"/>
          </a:xfrm>
        </p:spPr>
        <p:txBody>
          <a:bodyPr/>
          <a:lstStyle/>
          <a:p>
            <a:r>
              <a:rPr lang="en-US" dirty="0" smtClean="0"/>
              <a:t>Chapter Summary</a:t>
            </a:r>
          </a:p>
        </p:txBody>
      </p:sp>
      <p:sp>
        <p:nvSpPr>
          <p:cNvPr id="6" name="Slide Number Placeholder 5"/>
          <p:cNvSpPr>
            <a:spLocks noGrp="1"/>
          </p:cNvSpPr>
          <p:nvPr>
            <p:ph type="sldNum" sz="quarter" idx="11"/>
          </p:nvPr>
        </p:nvSpPr>
        <p:spPr/>
        <p:txBody>
          <a:bodyPr/>
          <a:lstStyle/>
          <a:p>
            <a:pPr>
              <a:defRPr/>
            </a:pPr>
            <a:fld id="{169144F6-8D6B-43D0-ACD9-CBCF47EB473B}" type="slidenum">
              <a:rPr lang="en-US" smtClean="0"/>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Exsercies</a:t>
            </a:r>
            <a:r>
              <a:rPr lang="en-US" dirty="0" smtClean="0"/>
              <a:t>: ES, EF, LS, LF ? -&gt;Float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64</a:t>
            </a:fld>
            <a:endParaRPr lang="en-US" dirty="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3168433118"/>
              </p:ext>
            </p:extLst>
          </p:nvPr>
        </p:nvGraphicFramePr>
        <p:xfrm>
          <a:off x="1828800" y="1371600"/>
          <a:ext cx="7239000" cy="5029200"/>
        </p:xfrm>
        <a:graphic>
          <a:graphicData uri="http://schemas.openxmlformats.org/drawingml/2006/table">
            <a:tbl>
              <a:tblPr firstRow="1" bandRow="1">
                <a:tableStyleId>{5C22544A-7EE6-4342-B048-85BDC9FD1C3A}</a:tableStyleId>
              </a:tblPr>
              <a:tblGrid>
                <a:gridCol w="1001138"/>
                <a:gridCol w="1540212"/>
                <a:gridCol w="2079288"/>
                <a:gridCol w="2618362"/>
              </a:tblGrid>
              <a:tr h="370840">
                <a:tc>
                  <a:txBody>
                    <a:bodyPr/>
                    <a:lstStyle/>
                    <a:p>
                      <a:pPr algn="ctr"/>
                      <a:r>
                        <a:rPr lang="en-US" sz="2400" dirty="0" smtClean="0"/>
                        <a:t>No</a:t>
                      </a:r>
                      <a:endParaRPr lang="en-US" sz="2400" dirty="0"/>
                    </a:p>
                  </a:txBody>
                  <a:tcPr anchor="ctr"/>
                </a:tc>
                <a:tc>
                  <a:txBody>
                    <a:bodyPr/>
                    <a:lstStyle/>
                    <a:p>
                      <a:pPr algn="ctr"/>
                      <a:r>
                        <a:rPr lang="en-US" sz="2400" dirty="0" smtClean="0"/>
                        <a:t>Task</a:t>
                      </a:r>
                      <a:endParaRPr lang="en-US" sz="2400" dirty="0"/>
                    </a:p>
                  </a:txBody>
                  <a:tcPr anchor="ctr"/>
                </a:tc>
                <a:tc>
                  <a:txBody>
                    <a:bodyPr/>
                    <a:lstStyle/>
                    <a:p>
                      <a:pPr algn="ctr"/>
                      <a:r>
                        <a:rPr lang="en-US" sz="2400" dirty="0" smtClean="0"/>
                        <a:t>Duration</a:t>
                      </a:r>
                      <a:endParaRPr lang="en-US" sz="2400" dirty="0"/>
                    </a:p>
                  </a:txBody>
                  <a:tcPr anchor="ctr"/>
                </a:tc>
                <a:tc>
                  <a:txBody>
                    <a:bodyPr/>
                    <a:lstStyle/>
                    <a:p>
                      <a:pPr algn="ctr"/>
                      <a:r>
                        <a:rPr lang="en-US" sz="2400" dirty="0" smtClean="0"/>
                        <a:t>Pre</a:t>
                      </a:r>
                      <a:r>
                        <a:rPr lang="en-US" sz="2400" baseline="0" dirty="0" smtClean="0"/>
                        <a:t> - Task</a:t>
                      </a:r>
                      <a:endParaRPr lang="en-US" sz="2400" dirty="0"/>
                    </a:p>
                  </a:txBody>
                  <a:tcPr anchor="ctr"/>
                </a:tc>
              </a:tr>
              <a:tr h="370840">
                <a:tc>
                  <a:txBody>
                    <a:bodyPr/>
                    <a:lstStyle/>
                    <a:p>
                      <a:pPr algn="ctr"/>
                      <a:r>
                        <a:rPr lang="en-US" sz="2400" dirty="0" smtClean="0"/>
                        <a:t>1</a:t>
                      </a:r>
                      <a:endParaRPr lang="en-US" sz="2400" dirty="0"/>
                    </a:p>
                  </a:txBody>
                  <a:tcPr anchor="ctr"/>
                </a:tc>
                <a:tc>
                  <a:txBody>
                    <a:bodyPr/>
                    <a:lstStyle/>
                    <a:p>
                      <a:pPr algn="ctr"/>
                      <a:r>
                        <a:rPr lang="en-US" sz="2400" dirty="0" smtClean="0"/>
                        <a:t>A</a:t>
                      </a:r>
                      <a:endParaRPr lang="en-US" sz="2400" dirty="0"/>
                    </a:p>
                  </a:txBody>
                  <a:tcPr anchor="ctr"/>
                </a:tc>
                <a:tc>
                  <a:txBody>
                    <a:bodyPr/>
                    <a:lstStyle/>
                    <a:p>
                      <a:pPr algn="ctr"/>
                      <a:r>
                        <a:rPr lang="en-US" sz="2400" dirty="0" smtClean="0"/>
                        <a:t>10</a:t>
                      </a:r>
                      <a:endParaRPr lang="en-US" sz="2400" dirty="0"/>
                    </a:p>
                  </a:txBody>
                  <a:tcPr anchor="ctr"/>
                </a:tc>
                <a:tc>
                  <a:txBody>
                    <a:bodyPr/>
                    <a:lstStyle/>
                    <a:p>
                      <a:pPr algn="ctr"/>
                      <a:r>
                        <a:rPr lang="en-US" sz="2400" dirty="0" smtClean="0"/>
                        <a:t>-</a:t>
                      </a:r>
                      <a:endParaRPr lang="en-US" sz="2400" dirty="0"/>
                    </a:p>
                  </a:txBody>
                  <a:tcPr anchor="ctr"/>
                </a:tc>
              </a:tr>
              <a:tr h="370840">
                <a:tc>
                  <a:txBody>
                    <a:bodyPr/>
                    <a:lstStyle/>
                    <a:p>
                      <a:pPr algn="ctr"/>
                      <a:r>
                        <a:rPr lang="en-US" sz="2400" dirty="0" smtClean="0"/>
                        <a:t>2</a:t>
                      </a:r>
                      <a:endParaRPr lang="en-US" sz="2400" dirty="0"/>
                    </a:p>
                  </a:txBody>
                  <a:tcPr anchor="ctr"/>
                </a:tc>
                <a:tc>
                  <a:txBody>
                    <a:bodyPr/>
                    <a:lstStyle/>
                    <a:p>
                      <a:pPr algn="ctr"/>
                      <a:r>
                        <a:rPr lang="en-US" sz="2400" dirty="0" smtClean="0"/>
                        <a:t>B</a:t>
                      </a:r>
                      <a:endParaRPr lang="en-US" sz="2400" dirty="0"/>
                    </a:p>
                  </a:txBody>
                  <a:tcPr anchor="ctr"/>
                </a:tc>
                <a:tc>
                  <a:txBody>
                    <a:bodyPr/>
                    <a:lstStyle/>
                    <a:p>
                      <a:pPr algn="ctr"/>
                      <a:r>
                        <a:rPr lang="en-US" sz="2400" dirty="0" smtClean="0"/>
                        <a:t>8</a:t>
                      </a:r>
                      <a:endParaRPr lang="en-US" sz="2400" dirty="0"/>
                    </a:p>
                  </a:txBody>
                  <a:tcPr anchor="ctr"/>
                </a:tc>
                <a:tc>
                  <a:txBody>
                    <a:bodyPr/>
                    <a:lstStyle/>
                    <a:p>
                      <a:pPr algn="ctr"/>
                      <a:r>
                        <a:rPr lang="en-US" sz="2400" dirty="0" smtClean="0"/>
                        <a:t>A</a:t>
                      </a:r>
                      <a:endParaRPr lang="en-US" sz="2400" dirty="0"/>
                    </a:p>
                  </a:txBody>
                  <a:tcPr anchor="ctr"/>
                </a:tc>
              </a:tr>
              <a:tr h="370840">
                <a:tc>
                  <a:txBody>
                    <a:bodyPr/>
                    <a:lstStyle/>
                    <a:p>
                      <a:pPr algn="ctr"/>
                      <a:r>
                        <a:rPr lang="en-US" sz="2400" dirty="0" smtClean="0"/>
                        <a:t>3</a:t>
                      </a:r>
                      <a:endParaRPr lang="en-US" sz="2400" dirty="0"/>
                    </a:p>
                  </a:txBody>
                  <a:tcPr anchor="ctr"/>
                </a:tc>
                <a:tc>
                  <a:txBody>
                    <a:bodyPr/>
                    <a:lstStyle/>
                    <a:p>
                      <a:pPr algn="ctr"/>
                      <a:r>
                        <a:rPr lang="en-US" sz="2400" dirty="0" smtClean="0"/>
                        <a:t>C</a:t>
                      </a:r>
                      <a:endParaRPr lang="en-US" sz="2400" dirty="0"/>
                    </a:p>
                  </a:txBody>
                  <a:tcPr anchor="ctr"/>
                </a:tc>
                <a:tc>
                  <a:txBody>
                    <a:bodyPr/>
                    <a:lstStyle/>
                    <a:p>
                      <a:pPr algn="ctr"/>
                      <a:r>
                        <a:rPr lang="en-US" sz="2400" dirty="0" smtClean="0"/>
                        <a:t>12</a:t>
                      </a:r>
                      <a:endParaRPr lang="en-US" sz="2400" dirty="0"/>
                    </a:p>
                  </a:txBody>
                  <a:tcPr anchor="ctr"/>
                </a:tc>
                <a:tc>
                  <a:txBody>
                    <a:bodyPr/>
                    <a:lstStyle/>
                    <a:p>
                      <a:pPr algn="ctr"/>
                      <a:r>
                        <a:rPr lang="en-US" sz="2400" dirty="0" smtClean="0"/>
                        <a:t>A</a:t>
                      </a:r>
                      <a:endParaRPr lang="en-US" sz="2400" dirty="0"/>
                    </a:p>
                  </a:txBody>
                  <a:tcPr anchor="ctr"/>
                </a:tc>
              </a:tr>
              <a:tr h="370840">
                <a:tc>
                  <a:txBody>
                    <a:bodyPr/>
                    <a:lstStyle/>
                    <a:p>
                      <a:pPr algn="ctr"/>
                      <a:r>
                        <a:rPr lang="en-US" sz="2400" dirty="0" smtClean="0"/>
                        <a:t>4</a:t>
                      </a:r>
                      <a:endParaRPr lang="en-US" sz="2400" dirty="0"/>
                    </a:p>
                  </a:txBody>
                  <a:tcPr anchor="ctr"/>
                </a:tc>
                <a:tc>
                  <a:txBody>
                    <a:bodyPr/>
                    <a:lstStyle/>
                    <a:p>
                      <a:pPr algn="ctr"/>
                      <a:r>
                        <a:rPr lang="en-US" sz="2400" dirty="0" smtClean="0"/>
                        <a:t>D</a:t>
                      </a:r>
                      <a:endParaRPr lang="en-US" sz="2400" dirty="0"/>
                    </a:p>
                  </a:txBody>
                  <a:tcPr anchor="ctr"/>
                </a:tc>
                <a:tc>
                  <a:txBody>
                    <a:bodyPr/>
                    <a:lstStyle/>
                    <a:p>
                      <a:pPr algn="ctr"/>
                      <a:r>
                        <a:rPr lang="en-US" sz="2400" dirty="0" smtClean="0"/>
                        <a:t>15</a:t>
                      </a:r>
                      <a:endParaRPr lang="en-US" sz="2400" dirty="0"/>
                    </a:p>
                  </a:txBody>
                  <a:tcPr anchor="ctr"/>
                </a:tc>
                <a:tc>
                  <a:txBody>
                    <a:bodyPr/>
                    <a:lstStyle/>
                    <a:p>
                      <a:pPr algn="ctr"/>
                      <a:r>
                        <a:rPr lang="en-US" sz="2400" dirty="0" smtClean="0"/>
                        <a:t>A</a:t>
                      </a:r>
                      <a:endParaRPr lang="en-US" sz="2400" dirty="0"/>
                    </a:p>
                  </a:txBody>
                  <a:tcPr anchor="ctr"/>
                </a:tc>
              </a:tr>
              <a:tr h="370840">
                <a:tc>
                  <a:txBody>
                    <a:bodyPr/>
                    <a:lstStyle/>
                    <a:p>
                      <a:pPr algn="ctr"/>
                      <a:r>
                        <a:rPr lang="en-US" sz="2400" dirty="0" smtClean="0"/>
                        <a:t>5</a:t>
                      </a:r>
                      <a:endParaRPr lang="en-US" sz="2400" dirty="0"/>
                    </a:p>
                  </a:txBody>
                  <a:tcPr anchor="ctr"/>
                </a:tc>
                <a:tc>
                  <a:txBody>
                    <a:bodyPr/>
                    <a:lstStyle/>
                    <a:p>
                      <a:pPr algn="ctr"/>
                      <a:r>
                        <a:rPr lang="en-US" sz="2400" dirty="0" smtClean="0"/>
                        <a:t>E</a:t>
                      </a:r>
                      <a:endParaRPr lang="en-US" sz="2400" dirty="0"/>
                    </a:p>
                  </a:txBody>
                  <a:tcPr anchor="ctr"/>
                </a:tc>
                <a:tc>
                  <a:txBody>
                    <a:bodyPr/>
                    <a:lstStyle/>
                    <a:p>
                      <a:pPr algn="ctr"/>
                      <a:r>
                        <a:rPr lang="en-US" sz="2400" dirty="0" smtClean="0"/>
                        <a:t>21</a:t>
                      </a:r>
                      <a:endParaRPr lang="en-US" sz="2400" dirty="0"/>
                    </a:p>
                  </a:txBody>
                  <a:tcPr anchor="ctr"/>
                </a:tc>
                <a:tc>
                  <a:txBody>
                    <a:bodyPr/>
                    <a:lstStyle/>
                    <a:p>
                      <a:pPr algn="ctr"/>
                      <a:r>
                        <a:rPr lang="en-US" sz="2400" dirty="0" smtClean="0"/>
                        <a:t>B,C</a:t>
                      </a:r>
                      <a:endParaRPr lang="en-US" sz="2400" dirty="0"/>
                    </a:p>
                  </a:txBody>
                  <a:tcPr anchor="ctr"/>
                </a:tc>
              </a:tr>
              <a:tr h="370840">
                <a:tc>
                  <a:txBody>
                    <a:bodyPr/>
                    <a:lstStyle/>
                    <a:p>
                      <a:pPr algn="ctr"/>
                      <a:r>
                        <a:rPr lang="en-US" sz="2400" dirty="0" smtClean="0"/>
                        <a:t>6</a:t>
                      </a:r>
                      <a:endParaRPr lang="en-US" sz="2400" dirty="0"/>
                    </a:p>
                  </a:txBody>
                  <a:tcPr anchor="ctr"/>
                </a:tc>
                <a:tc>
                  <a:txBody>
                    <a:bodyPr/>
                    <a:lstStyle/>
                    <a:p>
                      <a:pPr algn="ctr"/>
                      <a:r>
                        <a:rPr lang="en-US" sz="2400" dirty="0" smtClean="0"/>
                        <a:t>F</a:t>
                      </a:r>
                      <a:endParaRPr lang="en-US" sz="2400" dirty="0"/>
                    </a:p>
                  </a:txBody>
                  <a:tcPr anchor="ctr"/>
                </a:tc>
                <a:tc>
                  <a:txBody>
                    <a:bodyPr/>
                    <a:lstStyle/>
                    <a:p>
                      <a:pPr algn="ctr"/>
                      <a:r>
                        <a:rPr lang="en-US" sz="2400" dirty="0" smtClean="0"/>
                        <a:t>12</a:t>
                      </a:r>
                      <a:endParaRPr lang="en-US" sz="2400" dirty="0"/>
                    </a:p>
                  </a:txBody>
                  <a:tcPr anchor="ctr"/>
                </a:tc>
                <a:tc>
                  <a:txBody>
                    <a:bodyPr/>
                    <a:lstStyle/>
                    <a:p>
                      <a:pPr algn="ctr"/>
                      <a:r>
                        <a:rPr lang="en-US" sz="2400" dirty="0" smtClean="0"/>
                        <a:t>D</a:t>
                      </a:r>
                      <a:endParaRPr lang="en-US" sz="2400" dirty="0"/>
                    </a:p>
                  </a:txBody>
                  <a:tcPr anchor="ctr"/>
                </a:tc>
              </a:tr>
              <a:tr h="370840">
                <a:tc>
                  <a:txBody>
                    <a:bodyPr/>
                    <a:lstStyle/>
                    <a:p>
                      <a:pPr algn="ctr"/>
                      <a:r>
                        <a:rPr lang="en-US" sz="2400" dirty="0" smtClean="0"/>
                        <a:t>7</a:t>
                      </a:r>
                      <a:endParaRPr lang="en-US" sz="2400" dirty="0"/>
                    </a:p>
                  </a:txBody>
                  <a:tcPr anchor="ctr"/>
                </a:tc>
                <a:tc>
                  <a:txBody>
                    <a:bodyPr/>
                    <a:lstStyle/>
                    <a:p>
                      <a:pPr algn="ctr"/>
                      <a:r>
                        <a:rPr lang="en-US" sz="2400" dirty="0" smtClean="0"/>
                        <a:t>G</a:t>
                      </a:r>
                      <a:endParaRPr lang="en-US" sz="2400" dirty="0"/>
                    </a:p>
                  </a:txBody>
                  <a:tcPr anchor="ctr"/>
                </a:tc>
                <a:tc>
                  <a:txBody>
                    <a:bodyPr/>
                    <a:lstStyle/>
                    <a:p>
                      <a:pPr algn="ctr"/>
                      <a:r>
                        <a:rPr lang="en-US" sz="2400" dirty="0" smtClean="0"/>
                        <a:t>8</a:t>
                      </a:r>
                      <a:endParaRPr lang="en-US" sz="2400" dirty="0"/>
                    </a:p>
                  </a:txBody>
                  <a:tcPr anchor="ctr"/>
                </a:tc>
                <a:tc>
                  <a:txBody>
                    <a:bodyPr/>
                    <a:lstStyle/>
                    <a:p>
                      <a:pPr algn="ctr"/>
                      <a:r>
                        <a:rPr lang="en-US" sz="2400" dirty="0" smtClean="0"/>
                        <a:t>D</a:t>
                      </a:r>
                      <a:endParaRPr lang="en-US" sz="2400" dirty="0"/>
                    </a:p>
                  </a:txBody>
                  <a:tcPr anchor="ctr"/>
                </a:tc>
              </a:tr>
              <a:tr h="370840">
                <a:tc>
                  <a:txBody>
                    <a:bodyPr/>
                    <a:lstStyle/>
                    <a:p>
                      <a:pPr algn="ctr"/>
                      <a:r>
                        <a:rPr lang="en-US" sz="2400" dirty="0" smtClean="0"/>
                        <a:t>8</a:t>
                      </a:r>
                      <a:endParaRPr lang="en-US" sz="2400" dirty="0"/>
                    </a:p>
                  </a:txBody>
                  <a:tcPr anchor="ctr"/>
                </a:tc>
                <a:tc>
                  <a:txBody>
                    <a:bodyPr/>
                    <a:lstStyle/>
                    <a:p>
                      <a:pPr algn="ctr"/>
                      <a:r>
                        <a:rPr lang="en-US" sz="2400" dirty="0" smtClean="0"/>
                        <a:t>H</a:t>
                      </a:r>
                      <a:endParaRPr lang="en-US" sz="2400" dirty="0"/>
                    </a:p>
                  </a:txBody>
                  <a:tcPr anchor="ctr"/>
                </a:tc>
                <a:tc>
                  <a:txBody>
                    <a:bodyPr/>
                    <a:lstStyle/>
                    <a:p>
                      <a:pPr algn="ctr"/>
                      <a:r>
                        <a:rPr lang="en-US" sz="2400" dirty="0" smtClean="0"/>
                        <a:t>6</a:t>
                      </a:r>
                      <a:endParaRPr lang="en-US" sz="2400" dirty="0"/>
                    </a:p>
                  </a:txBody>
                  <a:tcPr anchor="ctr"/>
                </a:tc>
                <a:tc>
                  <a:txBody>
                    <a:bodyPr/>
                    <a:lstStyle/>
                    <a:p>
                      <a:pPr algn="ctr"/>
                      <a:r>
                        <a:rPr lang="en-US" sz="2400" dirty="0" smtClean="0"/>
                        <a:t>E,F,G</a:t>
                      </a:r>
                      <a:endParaRPr lang="en-US" sz="2400" dirty="0"/>
                    </a:p>
                  </a:txBody>
                  <a:tcPr anchor="ctr"/>
                </a:tc>
              </a:tr>
              <a:tr h="370840">
                <a:tc>
                  <a:txBody>
                    <a:bodyPr/>
                    <a:lstStyle/>
                    <a:p>
                      <a:pPr algn="ctr"/>
                      <a:r>
                        <a:rPr lang="en-US" sz="2400" dirty="0" smtClean="0"/>
                        <a:t>9</a:t>
                      </a:r>
                      <a:endParaRPr lang="en-US" sz="2400" dirty="0"/>
                    </a:p>
                  </a:txBody>
                  <a:tcPr anchor="ctr"/>
                </a:tc>
                <a:tc>
                  <a:txBody>
                    <a:bodyPr/>
                    <a:lstStyle/>
                    <a:p>
                      <a:pPr algn="ctr"/>
                      <a:r>
                        <a:rPr lang="en-US" sz="2400" dirty="0" smtClean="0"/>
                        <a:t>I</a:t>
                      </a:r>
                      <a:endParaRPr lang="en-US" sz="2400" dirty="0"/>
                    </a:p>
                  </a:txBody>
                  <a:tcPr anchor="ctr"/>
                </a:tc>
                <a:tc>
                  <a:txBody>
                    <a:bodyPr/>
                    <a:lstStyle/>
                    <a:p>
                      <a:pPr algn="ctr"/>
                      <a:r>
                        <a:rPr lang="en-US" sz="2400" dirty="0" smtClean="0"/>
                        <a:t>9</a:t>
                      </a:r>
                      <a:endParaRPr lang="en-US" sz="2400" dirty="0"/>
                    </a:p>
                  </a:txBody>
                  <a:tcPr anchor="ctr"/>
                </a:tc>
                <a:tc>
                  <a:txBody>
                    <a:bodyPr/>
                    <a:lstStyle/>
                    <a:p>
                      <a:pPr algn="ctr"/>
                      <a:r>
                        <a:rPr lang="en-US" sz="2400" dirty="0" smtClean="0"/>
                        <a:t>H</a:t>
                      </a:r>
                      <a:endParaRPr lang="en-US" sz="2400" dirty="0"/>
                    </a:p>
                  </a:txBody>
                  <a:tcPr anchor="ctr"/>
                </a:tc>
              </a:tr>
              <a:tr h="370840">
                <a:tc>
                  <a:txBody>
                    <a:bodyPr/>
                    <a:lstStyle/>
                    <a:p>
                      <a:pPr algn="ctr"/>
                      <a:r>
                        <a:rPr lang="en-US" sz="2400" dirty="0" smtClean="0"/>
                        <a:t>10</a:t>
                      </a:r>
                      <a:endParaRPr lang="en-US" sz="2400" dirty="0"/>
                    </a:p>
                  </a:txBody>
                  <a:tcPr anchor="ctr"/>
                </a:tc>
                <a:tc>
                  <a:txBody>
                    <a:bodyPr/>
                    <a:lstStyle/>
                    <a:p>
                      <a:pPr algn="ctr"/>
                      <a:r>
                        <a:rPr lang="en-US" sz="2400" dirty="0" smtClean="0"/>
                        <a:t>K</a:t>
                      </a:r>
                      <a:endParaRPr lang="en-US" sz="2400" dirty="0"/>
                    </a:p>
                  </a:txBody>
                  <a:tcPr anchor="ctr"/>
                </a:tc>
                <a:tc>
                  <a:txBody>
                    <a:bodyPr/>
                    <a:lstStyle/>
                    <a:p>
                      <a:pPr algn="ctr"/>
                      <a:r>
                        <a:rPr lang="en-US" sz="2400" dirty="0" smtClean="0"/>
                        <a:t>15</a:t>
                      </a:r>
                      <a:endParaRPr lang="en-US" sz="2400" dirty="0"/>
                    </a:p>
                  </a:txBody>
                  <a:tcPr anchor="ctr"/>
                </a:tc>
                <a:tc>
                  <a:txBody>
                    <a:bodyPr/>
                    <a:lstStyle/>
                    <a:p>
                      <a:pPr algn="ctr"/>
                      <a:r>
                        <a:rPr lang="en-US" sz="2400" dirty="0" smtClean="0"/>
                        <a:t>I,E</a:t>
                      </a:r>
                      <a:endParaRPr lang="en-US" sz="2400" dirty="0"/>
                    </a:p>
                  </a:txBody>
                  <a:tcPr anchor="ctr"/>
                </a:tc>
              </a:tr>
            </a:tbl>
          </a:graphicData>
        </a:graphic>
      </p:graphicFrame>
      <p:sp>
        <p:nvSpPr>
          <p:cNvPr id="8" name="Content Placeholder 5"/>
          <p:cNvSpPr txBox="1">
            <a:spLocks/>
          </p:cNvSpPr>
          <p:nvPr/>
        </p:nvSpPr>
        <p:spPr bwMode="auto">
          <a:xfrm>
            <a:off x="76200" y="1417638"/>
            <a:ext cx="1981200" cy="957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1" fontAlgn="base" hangingPunct="1">
              <a:lnSpc>
                <a:spcPct val="120000"/>
              </a:lnSpc>
              <a:spcBef>
                <a:spcPts val="400"/>
              </a:spcBef>
              <a:spcAft>
                <a:spcPct val="0"/>
              </a:spcAft>
              <a:buClr>
                <a:schemeClr val="accent1"/>
              </a:buClr>
              <a:buSzPct val="68000"/>
              <a:buFont typeface="Wingdings 3" pitchFamily="18" charset="2"/>
              <a:buChar char=""/>
              <a:defRPr sz="2600" kern="1200">
                <a:solidFill>
                  <a:schemeClr val="tx1"/>
                </a:solidFill>
                <a:latin typeface="+mn-lt"/>
                <a:ea typeface="+mn-ea"/>
                <a:cs typeface="+mn-cs"/>
              </a:defRPr>
            </a:lvl1pPr>
            <a:lvl2pPr marL="620713" indent="-228600" algn="l" rtl="0" eaLnBrk="1" fontAlgn="base" hangingPunct="1">
              <a:lnSpc>
                <a:spcPct val="120000"/>
              </a:lnSpc>
              <a:spcBef>
                <a:spcPts val="325"/>
              </a:spcBef>
              <a:spcAft>
                <a:spcPct val="0"/>
              </a:spcAft>
              <a:buClr>
                <a:schemeClr val="accent1"/>
              </a:buClr>
              <a:buFont typeface="Verdana" pitchFamily="34" charset="0"/>
              <a:buChar char="◦"/>
              <a:defRPr sz="2600" kern="1200">
                <a:solidFill>
                  <a:schemeClr val="tx1"/>
                </a:solidFill>
                <a:latin typeface="+mn-lt"/>
                <a:ea typeface="+mn-ea"/>
                <a:cs typeface="+mn-cs"/>
              </a:defRPr>
            </a:lvl2pPr>
            <a:lvl3pPr marL="858838" indent="-228600" algn="l" rtl="0" eaLnBrk="1" fontAlgn="base" hangingPunct="1">
              <a:lnSpc>
                <a:spcPct val="120000"/>
              </a:lnSpc>
              <a:spcBef>
                <a:spcPts val="350"/>
              </a:spcBef>
              <a:spcAft>
                <a:spcPct val="0"/>
              </a:spcAft>
              <a:buClr>
                <a:schemeClr val="accent2"/>
              </a:buClr>
              <a:buSzPct val="100000"/>
              <a:buFont typeface="Wingdings 2" pitchFamily="18" charset="2"/>
              <a:buChar char=""/>
              <a:defRPr sz="2600" kern="1200">
                <a:solidFill>
                  <a:schemeClr val="tx1"/>
                </a:solidFill>
                <a:latin typeface="+mn-lt"/>
                <a:ea typeface="+mn-ea"/>
                <a:cs typeface="+mn-cs"/>
              </a:defRPr>
            </a:lvl3pPr>
            <a:lvl4pPr marL="1143000" indent="-228600" algn="l" rtl="0" eaLnBrk="1" fontAlgn="base" hangingPunct="1">
              <a:lnSpc>
                <a:spcPct val="120000"/>
              </a:lnSpc>
              <a:spcBef>
                <a:spcPts val="350"/>
              </a:spcBef>
              <a:spcAft>
                <a:spcPct val="0"/>
              </a:spcAft>
              <a:buClr>
                <a:schemeClr val="accent2"/>
              </a:buClr>
              <a:buFont typeface="Wingdings 2" pitchFamily="18" charset="2"/>
              <a:buChar char=""/>
              <a:defRPr sz="2600" kern="1200">
                <a:solidFill>
                  <a:schemeClr val="tx1"/>
                </a:solidFill>
                <a:latin typeface="+mn-lt"/>
                <a:ea typeface="+mn-ea"/>
                <a:cs typeface="+mn-cs"/>
              </a:defRPr>
            </a:lvl4pPr>
            <a:lvl5pPr marL="1371600" indent="-228600" algn="l" rtl="0" eaLnBrk="1" fontAlgn="base" hangingPunct="1">
              <a:lnSpc>
                <a:spcPct val="120000"/>
              </a:lnSpc>
              <a:spcBef>
                <a:spcPts val="350"/>
              </a:spcBef>
              <a:spcAft>
                <a:spcPct val="0"/>
              </a:spcAft>
              <a:buClr>
                <a:schemeClr val="accent2"/>
              </a:buClr>
              <a:buFont typeface="Wingdings 2" pitchFamily="18" charset="2"/>
              <a:buChar char=""/>
              <a:defRPr sz="2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200" dirty="0" smtClean="0"/>
              <a:t>Ex1:</a:t>
            </a:r>
          </a:p>
          <a:p>
            <a:r>
              <a:rPr lang="en-US" sz="2200" dirty="0" smtClean="0"/>
              <a:t>CP=73</a:t>
            </a:r>
            <a:endParaRPr lang="en-US" sz="2200" dirty="0"/>
          </a:p>
        </p:txBody>
      </p:sp>
    </p:spTree>
    <p:extLst>
      <p:ext uri="{BB962C8B-B14F-4D97-AF65-F5344CB8AC3E}">
        <p14:creationId xmlns:p14="http://schemas.microsoft.com/office/powerpoint/2010/main" val="20519410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1600200" cy="1295400"/>
          </a:xfrm>
        </p:spPr>
        <p:txBody>
          <a:bodyPr/>
          <a:lstStyle/>
          <a:p>
            <a:r>
              <a:rPr lang="en-US" sz="2200" dirty="0" smtClean="0"/>
              <a:t>Ex 2</a:t>
            </a:r>
          </a:p>
          <a:p>
            <a:r>
              <a:rPr lang="en-US" sz="2200" dirty="0" smtClean="0"/>
              <a:t>CP=138</a:t>
            </a:r>
            <a:endParaRPr lang="en-US" sz="2200"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65</a:t>
            </a:fld>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4013236064"/>
              </p:ext>
            </p:extLst>
          </p:nvPr>
        </p:nvGraphicFramePr>
        <p:xfrm>
          <a:off x="2286000" y="457200"/>
          <a:ext cx="4800600" cy="5689129"/>
        </p:xfrm>
        <a:graphic>
          <a:graphicData uri="http://schemas.openxmlformats.org/drawingml/2006/table">
            <a:tbl>
              <a:tblPr firstRow="1" bandRow="1">
                <a:tableStyleId>{5C22544A-7EE6-4342-B048-85BDC9FD1C3A}</a:tableStyleId>
              </a:tblPr>
              <a:tblGrid>
                <a:gridCol w="663912"/>
                <a:gridCol w="1021403"/>
                <a:gridCol w="1378897"/>
                <a:gridCol w="1736388"/>
              </a:tblGrid>
              <a:tr h="568489">
                <a:tc>
                  <a:txBody>
                    <a:bodyPr/>
                    <a:lstStyle/>
                    <a:p>
                      <a:pPr algn="ctr"/>
                      <a:r>
                        <a:rPr lang="en-US" sz="2200" dirty="0" smtClean="0">
                          <a:latin typeface="+mn-lt"/>
                        </a:rPr>
                        <a:t>No</a:t>
                      </a:r>
                      <a:endParaRPr lang="en-US" sz="2200" dirty="0">
                        <a:latin typeface="+mn-lt"/>
                      </a:endParaRPr>
                    </a:p>
                  </a:txBody>
                  <a:tcPr anchor="ctr"/>
                </a:tc>
                <a:tc>
                  <a:txBody>
                    <a:bodyPr/>
                    <a:lstStyle/>
                    <a:p>
                      <a:pPr algn="ctr"/>
                      <a:r>
                        <a:rPr lang="en-US" sz="2200" dirty="0" smtClean="0">
                          <a:latin typeface="+mn-lt"/>
                        </a:rPr>
                        <a:t>Task</a:t>
                      </a:r>
                      <a:endParaRPr lang="en-US" sz="2200" dirty="0">
                        <a:latin typeface="+mn-lt"/>
                      </a:endParaRPr>
                    </a:p>
                  </a:txBody>
                  <a:tcPr anchor="ctr"/>
                </a:tc>
                <a:tc>
                  <a:txBody>
                    <a:bodyPr/>
                    <a:lstStyle/>
                    <a:p>
                      <a:pPr algn="ctr"/>
                      <a:r>
                        <a:rPr lang="en-US" sz="2200" dirty="0" smtClean="0">
                          <a:latin typeface="+mn-lt"/>
                        </a:rPr>
                        <a:t>Duration</a:t>
                      </a:r>
                      <a:endParaRPr lang="en-US" sz="2200" dirty="0">
                        <a:latin typeface="+mn-lt"/>
                      </a:endParaRPr>
                    </a:p>
                  </a:txBody>
                  <a:tcPr anchor="ctr"/>
                </a:tc>
                <a:tc>
                  <a:txBody>
                    <a:bodyPr/>
                    <a:lstStyle/>
                    <a:p>
                      <a:pPr algn="ctr"/>
                      <a:r>
                        <a:rPr lang="en-US" sz="2200" dirty="0" smtClean="0">
                          <a:latin typeface="+mn-lt"/>
                        </a:rPr>
                        <a:t>Pre</a:t>
                      </a:r>
                      <a:r>
                        <a:rPr lang="en-US" sz="2200" baseline="0" dirty="0" smtClean="0">
                          <a:latin typeface="+mn-lt"/>
                        </a:rPr>
                        <a:t> - Task</a:t>
                      </a:r>
                      <a:endParaRPr lang="en-US" sz="2200" dirty="0">
                        <a:latin typeface="+mn-lt"/>
                      </a:endParaRPr>
                    </a:p>
                  </a:txBody>
                  <a:tcPr anchor="ctr"/>
                </a:tc>
              </a:tr>
              <a:tr h="365376">
                <a:tc>
                  <a:txBody>
                    <a:bodyPr/>
                    <a:lstStyle/>
                    <a:p>
                      <a:pPr algn="ctr"/>
                      <a:r>
                        <a:rPr lang="en-US" sz="2200" dirty="0" smtClean="0">
                          <a:latin typeface="+mn-lt"/>
                        </a:rPr>
                        <a:t>1</a:t>
                      </a:r>
                      <a:endParaRPr lang="en-US" sz="2200" dirty="0">
                        <a:latin typeface="+mn-lt"/>
                      </a:endParaRPr>
                    </a:p>
                  </a:txBody>
                  <a:tcPr anchor="ctr"/>
                </a:tc>
                <a:tc>
                  <a:txBody>
                    <a:bodyPr/>
                    <a:lstStyle/>
                    <a:p>
                      <a:pPr algn="ctr"/>
                      <a:r>
                        <a:rPr lang="en-US" sz="2200" dirty="0" smtClean="0">
                          <a:latin typeface="+mn-lt"/>
                        </a:rPr>
                        <a:t>A</a:t>
                      </a:r>
                      <a:endParaRPr lang="en-US" sz="2200" dirty="0">
                        <a:latin typeface="+mn-lt"/>
                      </a:endParaRPr>
                    </a:p>
                  </a:txBody>
                  <a:tcPr anchor="ctr"/>
                </a:tc>
                <a:tc>
                  <a:txBody>
                    <a:bodyPr/>
                    <a:lstStyle/>
                    <a:p>
                      <a:pPr algn="ctr"/>
                      <a:r>
                        <a:rPr lang="en-US" sz="2200" dirty="0" smtClean="0">
                          <a:latin typeface="+mn-lt"/>
                        </a:rPr>
                        <a:t>15</a:t>
                      </a:r>
                      <a:endParaRPr lang="en-US" sz="2200" dirty="0">
                        <a:latin typeface="+mn-lt"/>
                      </a:endParaRPr>
                    </a:p>
                  </a:txBody>
                  <a:tcPr anchor="ctr"/>
                </a:tc>
                <a:tc>
                  <a:txBody>
                    <a:bodyPr/>
                    <a:lstStyle/>
                    <a:p>
                      <a:pPr algn="ctr"/>
                      <a:r>
                        <a:rPr lang="en-US" sz="2200" dirty="0" smtClean="0">
                          <a:latin typeface="+mn-lt"/>
                        </a:rPr>
                        <a:t>-</a:t>
                      </a:r>
                      <a:endParaRPr lang="en-US" sz="2200" dirty="0">
                        <a:latin typeface="+mn-lt"/>
                      </a:endParaRPr>
                    </a:p>
                  </a:txBody>
                  <a:tcPr anchor="ctr"/>
                </a:tc>
              </a:tr>
              <a:tr h="365376">
                <a:tc>
                  <a:txBody>
                    <a:bodyPr/>
                    <a:lstStyle/>
                    <a:p>
                      <a:pPr algn="ctr"/>
                      <a:r>
                        <a:rPr lang="en-US" sz="2200" dirty="0" smtClean="0">
                          <a:latin typeface="+mn-lt"/>
                        </a:rPr>
                        <a:t>2</a:t>
                      </a:r>
                      <a:endParaRPr lang="en-US" sz="2200" dirty="0">
                        <a:latin typeface="+mn-lt"/>
                      </a:endParaRPr>
                    </a:p>
                  </a:txBody>
                  <a:tcPr anchor="ctr"/>
                </a:tc>
                <a:tc>
                  <a:txBody>
                    <a:bodyPr/>
                    <a:lstStyle/>
                    <a:p>
                      <a:pPr algn="ctr"/>
                      <a:r>
                        <a:rPr lang="en-US" sz="2200" dirty="0" smtClean="0">
                          <a:latin typeface="+mn-lt"/>
                        </a:rPr>
                        <a:t>B</a:t>
                      </a:r>
                      <a:endParaRPr lang="en-US" sz="2200" dirty="0">
                        <a:latin typeface="+mn-lt"/>
                      </a:endParaRPr>
                    </a:p>
                  </a:txBody>
                  <a:tcPr anchor="ctr"/>
                </a:tc>
                <a:tc>
                  <a:txBody>
                    <a:bodyPr/>
                    <a:lstStyle/>
                    <a:p>
                      <a:pPr algn="ctr"/>
                      <a:r>
                        <a:rPr lang="en-US" sz="2200" dirty="0" smtClean="0">
                          <a:latin typeface="+mn-lt"/>
                        </a:rPr>
                        <a:t>22</a:t>
                      </a:r>
                      <a:endParaRPr lang="en-US" sz="2200" dirty="0">
                        <a:latin typeface="+mn-lt"/>
                      </a:endParaRPr>
                    </a:p>
                  </a:txBody>
                  <a:tcPr anchor="ctr"/>
                </a:tc>
                <a:tc>
                  <a:txBody>
                    <a:bodyPr/>
                    <a:lstStyle/>
                    <a:p>
                      <a:pPr algn="ctr"/>
                      <a:r>
                        <a:rPr lang="en-US" sz="2200" dirty="0" smtClean="0">
                          <a:latin typeface="+mn-lt"/>
                        </a:rPr>
                        <a:t>-</a:t>
                      </a:r>
                      <a:endParaRPr lang="en-US" sz="2200" dirty="0">
                        <a:latin typeface="+mn-lt"/>
                      </a:endParaRPr>
                    </a:p>
                  </a:txBody>
                  <a:tcPr anchor="ctr"/>
                </a:tc>
              </a:tr>
              <a:tr h="365376">
                <a:tc>
                  <a:txBody>
                    <a:bodyPr/>
                    <a:lstStyle/>
                    <a:p>
                      <a:pPr algn="ctr"/>
                      <a:r>
                        <a:rPr lang="en-US" sz="2200" dirty="0" smtClean="0">
                          <a:latin typeface="+mn-lt"/>
                        </a:rPr>
                        <a:t>3</a:t>
                      </a:r>
                      <a:endParaRPr lang="en-US" sz="2200" dirty="0">
                        <a:latin typeface="+mn-lt"/>
                      </a:endParaRPr>
                    </a:p>
                  </a:txBody>
                  <a:tcPr anchor="ctr"/>
                </a:tc>
                <a:tc>
                  <a:txBody>
                    <a:bodyPr/>
                    <a:lstStyle/>
                    <a:p>
                      <a:pPr algn="ctr"/>
                      <a:r>
                        <a:rPr lang="en-US" sz="2200" dirty="0" smtClean="0">
                          <a:latin typeface="+mn-lt"/>
                        </a:rPr>
                        <a:t>C</a:t>
                      </a:r>
                      <a:endParaRPr lang="en-US" sz="2200" dirty="0">
                        <a:latin typeface="+mn-lt"/>
                      </a:endParaRPr>
                    </a:p>
                  </a:txBody>
                  <a:tcPr anchor="ctr"/>
                </a:tc>
                <a:tc>
                  <a:txBody>
                    <a:bodyPr/>
                    <a:lstStyle/>
                    <a:p>
                      <a:pPr algn="ctr"/>
                      <a:r>
                        <a:rPr lang="en-US" sz="2200" dirty="0" smtClean="0">
                          <a:latin typeface="+mn-lt"/>
                        </a:rPr>
                        <a:t>11</a:t>
                      </a:r>
                      <a:endParaRPr lang="en-US" sz="2200" dirty="0">
                        <a:latin typeface="+mn-lt"/>
                      </a:endParaRPr>
                    </a:p>
                  </a:txBody>
                  <a:tcPr anchor="ctr"/>
                </a:tc>
                <a:tc>
                  <a:txBody>
                    <a:bodyPr/>
                    <a:lstStyle/>
                    <a:p>
                      <a:pPr algn="ctr"/>
                      <a:r>
                        <a:rPr lang="en-US" sz="2200" dirty="0" smtClean="0">
                          <a:latin typeface="+mn-lt"/>
                        </a:rPr>
                        <a:t>A,B</a:t>
                      </a:r>
                      <a:endParaRPr lang="en-US" sz="2200" dirty="0">
                        <a:latin typeface="+mn-lt"/>
                      </a:endParaRPr>
                    </a:p>
                  </a:txBody>
                  <a:tcPr anchor="ctr"/>
                </a:tc>
              </a:tr>
              <a:tr h="365376">
                <a:tc>
                  <a:txBody>
                    <a:bodyPr/>
                    <a:lstStyle/>
                    <a:p>
                      <a:pPr algn="ctr"/>
                      <a:r>
                        <a:rPr lang="en-US" sz="2200" dirty="0" smtClean="0">
                          <a:latin typeface="+mn-lt"/>
                        </a:rPr>
                        <a:t>4</a:t>
                      </a:r>
                      <a:endParaRPr lang="en-US" sz="2200" dirty="0">
                        <a:latin typeface="+mn-lt"/>
                      </a:endParaRPr>
                    </a:p>
                  </a:txBody>
                  <a:tcPr anchor="ctr"/>
                </a:tc>
                <a:tc>
                  <a:txBody>
                    <a:bodyPr/>
                    <a:lstStyle/>
                    <a:p>
                      <a:pPr algn="ctr"/>
                      <a:r>
                        <a:rPr lang="en-US" sz="2200" dirty="0" smtClean="0">
                          <a:latin typeface="+mn-lt"/>
                        </a:rPr>
                        <a:t>D</a:t>
                      </a:r>
                      <a:endParaRPr lang="en-US" sz="2200" dirty="0">
                        <a:latin typeface="+mn-lt"/>
                      </a:endParaRPr>
                    </a:p>
                  </a:txBody>
                  <a:tcPr anchor="ctr"/>
                </a:tc>
                <a:tc>
                  <a:txBody>
                    <a:bodyPr/>
                    <a:lstStyle/>
                    <a:p>
                      <a:pPr algn="ctr"/>
                      <a:r>
                        <a:rPr lang="en-US" sz="2200" dirty="0" smtClean="0">
                          <a:latin typeface="+mn-lt"/>
                        </a:rPr>
                        <a:t>31</a:t>
                      </a:r>
                      <a:endParaRPr lang="en-US" sz="2200" dirty="0">
                        <a:latin typeface="+mn-lt"/>
                      </a:endParaRPr>
                    </a:p>
                  </a:txBody>
                  <a:tcPr anchor="ctr"/>
                </a:tc>
                <a:tc>
                  <a:txBody>
                    <a:bodyPr/>
                    <a:lstStyle/>
                    <a:p>
                      <a:pPr algn="ctr"/>
                      <a:r>
                        <a:rPr lang="en-US" sz="2200" dirty="0" smtClean="0">
                          <a:latin typeface="+mn-lt"/>
                        </a:rPr>
                        <a:t>A</a:t>
                      </a:r>
                      <a:endParaRPr lang="en-US" sz="2200" dirty="0">
                        <a:latin typeface="+mn-lt"/>
                      </a:endParaRPr>
                    </a:p>
                  </a:txBody>
                  <a:tcPr anchor="ctr"/>
                </a:tc>
              </a:tr>
              <a:tr h="365376">
                <a:tc>
                  <a:txBody>
                    <a:bodyPr/>
                    <a:lstStyle/>
                    <a:p>
                      <a:pPr algn="ctr"/>
                      <a:r>
                        <a:rPr lang="en-US" sz="2200" dirty="0" smtClean="0">
                          <a:latin typeface="+mn-lt"/>
                        </a:rPr>
                        <a:t>5</a:t>
                      </a:r>
                      <a:endParaRPr lang="en-US" sz="2200" dirty="0">
                        <a:latin typeface="+mn-lt"/>
                      </a:endParaRPr>
                    </a:p>
                  </a:txBody>
                  <a:tcPr anchor="ctr"/>
                </a:tc>
                <a:tc>
                  <a:txBody>
                    <a:bodyPr/>
                    <a:lstStyle/>
                    <a:p>
                      <a:pPr algn="ctr"/>
                      <a:r>
                        <a:rPr lang="en-US" sz="2200" dirty="0" smtClean="0">
                          <a:latin typeface="+mn-lt"/>
                        </a:rPr>
                        <a:t>E</a:t>
                      </a:r>
                      <a:endParaRPr lang="en-US" sz="2200" dirty="0">
                        <a:latin typeface="+mn-lt"/>
                      </a:endParaRPr>
                    </a:p>
                  </a:txBody>
                  <a:tcPr anchor="ctr"/>
                </a:tc>
                <a:tc>
                  <a:txBody>
                    <a:bodyPr/>
                    <a:lstStyle/>
                    <a:p>
                      <a:pPr algn="ctr"/>
                      <a:r>
                        <a:rPr lang="en-US" sz="2200" dirty="0" smtClean="0">
                          <a:latin typeface="+mn-lt"/>
                        </a:rPr>
                        <a:t>12</a:t>
                      </a:r>
                      <a:endParaRPr lang="en-US" sz="2200" dirty="0">
                        <a:latin typeface="+mn-lt"/>
                      </a:endParaRPr>
                    </a:p>
                  </a:txBody>
                  <a:tcPr anchor="ctr"/>
                </a:tc>
                <a:tc>
                  <a:txBody>
                    <a:bodyPr/>
                    <a:lstStyle/>
                    <a:p>
                      <a:pPr algn="ctr"/>
                      <a:r>
                        <a:rPr lang="en-US" sz="2200" dirty="0" smtClean="0">
                          <a:latin typeface="+mn-lt"/>
                        </a:rPr>
                        <a:t>C</a:t>
                      </a:r>
                      <a:endParaRPr lang="en-US" sz="2200" dirty="0">
                        <a:latin typeface="+mn-lt"/>
                      </a:endParaRPr>
                    </a:p>
                  </a:txBody>
                  <a:tcPr anchor="ctr"/>
                </a:tc>
              </a:tr>
              <a:tr h="365376">
                <a:tc>
                  <a:txBody>
                    <a:bodyPr/>
                    <a:lstStyle/>
                    <a:p>
                      <a:pPr algn="ctr"/>
                      <a:r>
                        <a:rPr lang="en-US" sz="2200" dirty="0" smtClean="0">
                          <a:latin typeface="+mn-lt"/>
                        </a:rPr>
                        <a:t>6</a:t>
                      </a:r>
                      <a:endParaRPr lang="en-US" sz="2200" dirty="0">
                        <a:latin typeface="+mn-lt"/>
                      </a:endParaRPr>
                    </a:p>
                  </a:txBody>
                  <a:tcPr anchor="ctr"/>
                </a:tc>
                <a:tc>
                  <a:txBody>
                    <a:bodyPr/>
                    <a:lstStyle/>
                    <a:p>
                      <a:pPr algn="ctr"/>
                      <a:r>
                        <a:rPr lang="en-US" sz="2200" dirty="0" smtClean="0">
                          <a:latin typeface="+mn-lt"/>
                        </a:rPr>
                        <a:t>F</a:t>
                      </a:r>
                      <a:endParaRPr lang="en-US" sz="2200" dirty="0">
                        <a:latin typeface="+mn-lt"/>
                      </a:endParaRPr>
                    </a:p>
                  </a:txBody>
                  <a:tcPr anchor="ctr"/>
                </a:tc>
                <a:tc>
                  <a:txBody>
                    <a:bodyPr/>
                    <a:lstStyle/>
                    <a:p>
                      <a:pPr algn="ctr"/>
                      <a:r>
                        <a:rPr lang="en-US" sz="2200" dirty="0" smtClean="0">
                          <a:latin typeface="+mn-lt"/>
                        </a:rPr>
                        <a:t>34</a:t>
                      </a:r>
                      <a:endParaRPr lang="en-US" sz="2200" dirty="0">
                        <a:latin typeface="+mn-lt"/>
                      </a:endParaRPr>
                    </a:p>
                  </a:txBody>
                  <a:tcPr anchor="ctr"/>
                </a:tc>
                <a:tc>
                  <a:txBody>
                    <a:bodyPr/>
                    <a:lstStyle/>
                    <a:p>
                      <a:pPr algn="ctr"/>
                      <a:r>
                        <a:rPr lang="en-US" sz="2200" dirty="0" smtClean="0">
                          <a:latin typeface="+mn-lt"/>
                        </a:rPr>
                        <a:t>C</a:t>
                      </a:r>
                      <a:endParaRPr lang="en-US" sz="2200" dirty="0">
                        <a:latin typeface="+mn-lt"/>
                      </a:endParaRPr>
                    </a:p>
                  </a:txBody>
                  <a:tcPr anchor="ctr"/>
                </a:tc>
              </a:tr>
              <a:tr h="365376">
                <a:tc>
                  <a:txBody>
                    <a:bodyPr/>
                    <a:lstStyle/>
                    <a:p>
                      <a:pPr algn="ctr"/>
                      <a:r>
                        <a:rPr lang="en-US" sz="2200" dirty="0" smtClean="0">
                          <a:latin typeface="+mn-lt"/>
                        </a:rPr>
                        <a:t>7</a:t>
                      </a:r>
                      <a:endParaRPr lang="en-US" sz="2200" dirty="0">
                        <a:latin typeface="+mn-lt"/>
                      </a:endParaRPr>
                    </a:p>
                  </a:txBody>
                  <a:tcPr anchor="ctr"/>
                </a:tc>
                <a:tc>
                  <a:txBody>
                    <a:bodyPr/>
                    <a:lstStyle/>
                    <a:p>
                      <a:pPr algn="ctr"/>
                      <a:r>
                        <a:rPr lang="en-US" sz="2200" dirty="0" smtClean="0">
                          <a:latin typeface="+mn-lt"/>
                        </a:rPr>
                        <a:t>G</a:t>
                      </a:r>
                      <a:endParaRPr lang="en-US" sz="2200" dirty="0">
                        <a:latin typeface="+mn-lt"/>
                      </a:endParaRPr>
                    </a:p>
                  </a:txBody>
                  <a:tcPr anchor="ctr"/>
                </a:tc>
                <a:tc>
                  <a:txBody>
                    <a:bodyPr/>
                    <a:lstStyle/>
                    <a:p>
                      <a:pPr algn="ctr"/>
                      <a:r>
                        <a:rPr lang="en-US" sz="2200" dirty="0" smtClean="0">
                          <a:latin typeface="+mn-lt"/>
                        </a:rPr>
                        <a:t>22</a:t>
                      </a:r>
                      <a:endParaRPr lang="en-US" sz="2200" dirty="0">
                        <a:latin typeface="+mn-lt"/>
                      </a:endParaRPr>
                    </a:p>
                  </a:txBody>
                  <a:tcPr anchor="ctr"/>
                </a:tc>
                <a:tc>
                  <a:txBody>
                    <a:bodyPr/>
                    <a:lstStyle/>
                    <a:p>
                      <a:pPr algn="ctr"/>
                      <a:r>
                        <a:rPr lang="en-US" sz="2200" dirty="0" smtClean="0">
                          <a:latin typeface="+mn-lt"/>
                        </a:rPr>
                        <a:t>E,F,H</a:t>
                      </a:r>
                      <a:endParaRPr lang="en-US" sz="2200" dirty="0">
                        <a:latin typeface="+mn-lt"/>
                      </a:endParaRPr>
                    </a:p>
                  </a:txBody>
                  <a:tcPr anchor="ctr"/>
                </a:tc>
              </a:tr>
              <a:tr h="365376">
                <a:tc>
                  <a:txBody>
                    <a:bodyPr/>
                    <a:lstStyle/>
                    <a:p>
                      <a:pPr algn="ctr"/>
                      <a:r>
                        <a:rPr lang="en-US" sz="2200" dirty="0" smtClean="0">
                          <a:latin typeface="+mn-lt"/>
                        </a:rPr>
                        <a:t>8</a:t>
                      </a:r>
                      <a:endParaRPr lang="en-US" sz="2200" dirty="0">
                        <a:latin typeface="+mn-lt"/>
                      </a:endParaRPr>
                    </a:p>
                  </a:txBody>
                  <a:tcPr anchor="ctr"/>
                </a:tc>
                <a:tc>
                  <a:txBody>
                    <a:bodyPr/>
                    <a:lstStyle/>
                    <a:p>
                      <a:pPr algn="ctr"/>
                      <a:r>
                        <a:rPr lang="en-US" sz="2200" dirty="0" smtClean="0">
                          <a:latin typeface="+mn-lt"/>
                        </a:rPr>
                        <a:t>H</a:t>
                      </a:r>
                      <a:endParaRPr lang="en-US" sz="2200" dirty="0">
                        <a:latin typeface="+mn-lt"/>
                      </a:endParaRPr>
                    </a:p>
                  </a:txBody>
                  <a:tcPr anchor="ctr"/>
                </a:tc>
                <a:tc>
                  <a:txBody>
                    <a:bodyPr/>
                    <a:lstStyle/>
                    <a:p>
                      <a:pPr algn="ctr"/>
                      <a:r>
                        <a:rPr lang="en-US" sz="2200" dirty="0" smtClean="0">
                          <a:latin typeface="+mn-lt"/>
                        </a:rPr>
                        <a:t>24</a:t>
                      </a:r>
                      <a:endParaRPr lang="en-US" sz="2200" dirty="0">
                        <a:latin typeface="+mn-lt"/>
                      </a:endParaRPr>
                    </a:p>
                  </a:txBody>
                  <a:tcPr anchor="ctr"/>
                </a:tc>
                <a:tc>
                  <a:txBody>
                    <a:bodyPr/>
                    <a:lstStyle/>
                    <a:p>
                      <a:pPr algn="ctr"/>
                      <a:r>
                        <a:rPr lang="en-US" sz="2200" dirty="0" smtClean="0">
                          <a:latin typeface="+mn-lt"/>
                        </a:rPr>
                        <a:t>D</a:t>
                      </a:r>
                      <a:endParaRPr lang="en-US" sz="2200" dirty="0">
                        <a:latin typeface="+mn-lt"/>
                      </a:endParaRPr>
                    </a:p>
                  </a:txBody>
                  <a:tcPr anchor="ctr"/>
                </a:tc>
              </a:tr>
              <a:tr h="365376">
                <a:tc>
                  <a:txBody>
                    <a:bodyPr/>
                    <a:lstStyle/>
                    <a:p>
                      <a:pPr algn="ctr"/>
                      <a:r>
                        <a:rPr lang="en-US" sz="2200" dirty="0" smtClean="0">
                          <a:latin typeface="+mn-lt"/>
                        </a:rPr>
                        <a:t>9</a:t>
                      </a:r>
                      <a:endParaRPr lang="en-US" sz="2200" dirty="0">
                        <a:latin typeface="+mn-lt"/>
                      </a:endParaRPr>
                    </a:p>
                  </a:txBody>
                  <a:tcPr anchor="ctr"/>
                </a:tc>
                <a:tc>
                  <a:txBody>
                    <a:bodyPr/>
                    <a:lstStyle/>
                    <a:p>
                      <a:pPr algn="ctr"/>
                      <a:r>
                        <a:rPr lang="en-US" sz="2200" dirty="0" smtClean="0">
                          <a:latin typeface="+mn-lt"/>
                        </a:rPr>
                        <a:t>I</a:t>
                      </a:r>
                      <a:endParaRPr lang="en-US" sz="2200" dirty="0">
                        <a:latin typeface="+mn-lt"/>
                      </a:endParaRPr>
                    </a:p>
                  </a:txBody>
                  <a:tcPr anchor="ctr"/>
                </a:tc>
                <a:tc>
                  <a:txBody>
                    <a:bodyPr/>
                    <a:lstStyle/>
                    <a:p>
                      <a:pPr algn="ctr"/>
                      <a:r>
                        <a:rPr lang="en-US" sz="2200" dirty="0" smtClean="0">
                          <a:latin typeface="+mn-lt"/>
                        </a:rPr>
                        <a:t>16</a:t>
                      </a:r>
                      <a:endParaRPr lang="en-US" sz="2200" dirty="0">
                        <a:latin typeface="+mn-lt"/>
                      </a:endParaRPr>
                    </a:p>
                  </a:txBody>
                  <a:tcPr anchor="ctr"/>
                </a:tc>
                <a:tc>
                  <a:txBody>
                    <a:bodyPr/>
                    <a:lstStyle/>
                    <a:p>
                      <a:pPr algn="ctr"/>
                      <a:r>
                        <a:rPr lang="en-US" sz="2200" dirty="0" smtClean="0">
                          <a:latin typeface="+mn-lt"/>
                        </a:rPr>
                        <a:t>D,H</a:t>
                      </a:r>
                      <a:endParaRPr lang="en-US" sz="2200" dirty="0">
                        <a:latin typeface="+mn-lt"/>
                      </a:endParaRPr>
                    </a:p>
                  </a:txBody>
                  <a:tcPr anchor="ctr"/>
                </a:tc>
              </a:tr>
              <a:tr h="365376">
                <a:tc>
                  <a:txBody>
                    <a:bodyPr/>
                    <a:lstStyle/>
                    <a:p>
                      <a:pPr algn="ctr"/>
                      <a:r>
                        <a:rPr lang="en-US" sz="2200" dirty="0" smtClean="0">
                          <a:latin typeface="+mn-lt"/>
                        </a:rPr>
                        <a:t>10</a:t>
                      </a:r>
                      <a:endParaRPr lang="en-US" sz="2200" dirty="0">
                        <a:latin typeface="+mn-lt"/>
                      </a:endParaRPr>
                    </a:p>
                  </a:txBody>
                  <a:tcPr anchor="ctr"/>
                </a:tc>
                <a:tc>
                  <a:txBody>
                    <a:bodyPr/>
                    <a:lstStyle/>
                    <a:p>
                      <a:pPr algn="ctr"/>
                      <a:r>
                        <a:rPr lang="en-US" sz="2200" dirty="0" smtClean="0">
                          <a:latin typeface="+mn-lt"/>
                        </a:rPr>
                        <a:t>K</a:t>
                      </a:r>
                      <a:endParaRPr lang="en-US" sz="2200" dirty="0">
                        <a:latin typeface="+mn-lt"/>
                      </a:endParaRPr>
                    </a:p>
                  </a:txBody>
                  <a:tcPr anchor="ctr"/>
                </a:tc>
                <a:tc>
                  <a:txBody>
                    <a:bodyPr/>
                    <a:lstStyle/>
                    <a:p>
                      <a:pPr algn="ctr"/>
                      <a:r>
                        <a:rPr lang="en-US" sz="2200" dirty="0" smtClean="0">
                          <a:latin typeface="+mn-lt"/>
                        </a:rPr>
                        <a:t>21</a:t>
                      </a:r>
                      <a:endParaRPr lang="en-US" sz="2200" dirty="0">
                        <a:latin typeface="+mn-lt"/>
                      </a:endParaRPr>
                    </a:p>
                  </a:txBody>
                  <a:tcPr anchor="ctr"/>
                </a:tc>
                <a:tc>
                  <a:txBody>
                    <a:bodyPr/>
                    <a:lstStyle/>
                    <a:p>
                      <a:pPr algn="ctr"/>
                      <a:r>
                        <a:rPr lang="en-US" sz="2200" dirty="0" smtClean="0">
                          <a:latin typeface="+mn-lt"/>
                        </a:rPr>
                        <a:t>H,I,G</a:t>
                      </a:r>
                      <a:endParaRPr lang="en-US" sz="2200" dirty="0">
                        <a:latin typeface="+mn-lt"/>
                      </a:endParaRPr>
                    </a:p>
                  </a:txBody>
                  <a:tcPr anchor="ctr"/>
                </a:tc>
              </a:tr>
              <a:tr h="365376">
                <a:tc>
                  <a:txBody>
                    <a:bodyPr/>
                    <a:lstStyle/>
                    <a:p>
                      <a:pPr algn="ctr"/>
                      <a:r>
                        <a:rPr lang="en-US" sz="2200" dirty="0" smtClean="0">
                          <a:latin typeface="+mn-lt"/>
                        </a:rPr>
                        <a:t>11</a:t>
                      </a:r>
                      <a:endParaRPr lang="en-US" sz="2200" dirty="0">
                        <a:latin typeface="+mn-lt"/>
                      </a:endParaRPr>
                    </a:p>
                  </a:txBody>
                  <a:tcPr anchor="ctr"/>
                </a:tc>
                <a:tc>
                  <a:txBody>
                    <a:bodyPr/>
                    <a:lstStyle/>
                    <a:p>
                      <a:pPr algn="ctr"/>
                      <a:r>
                        <a:rPr lang="en-US" sz="2200" dirty="0" smtClean="0">
                          <a:latin typeface="+mn-lt"/>
                        </a:rPr>
                        <a:t>L</a:t>
                      </a:r>
                      <a:endParaRPr lang="en-US" sz="2200" dirty="0">
                        <a:latin typeface="+mn-lt"/>
                      </a:endParaRPr>
                    </a:p>
                  </a:txBody>
                  <a:tcPr anchor="ctr"/>
                </a:tc>
                <a:tc>
                  <a:txBody>
                    <a:bodyPr/>
                    <a:lstStyle/>
                    <a:p>
                      <a:pPr algn="ctr"/>
                      <a:r>
                        <a:rPr lang="en-US" sz="2200" dirty="0" smtClean="0">
                          <a:latin typeface="+mn-lt"/>
                        </a:rPr>
                        <a:t>25</a:t>
                      </a:r>
                      <a:endParaRPr lang="en-US" sz="2200" dirty="0">
                        <a:latin typeface="+mn-lt"/>
                      </a:endParaRPr>
                    </a:p>
                  </a:txBody>
                  <a:tcPr anchor="ctr"/>
                </a:tc>
                <a:tc>
                  <a:txBody>
                    <a:bodyPr/>
                    <a:lstStyle/>
                    <a:p>
                      <a:pPr algn="ctr"/>
                      <a:r>
                        <a:rPr lang="en-US" sz="2200" dirty="0" smtClean="0">
                          <a:latin typeface="+mn-lt"/>
                        </a:rPr>
                        <a:t>K</a:t>
                      </a:r>
                      <a:endParaRPr lang="en-US" sz="2200" dirty="0">
                        <a:latin typeface="+mn-lt"/>
                      </a:endParaRPr>
                    </a:p>
                  </a:txBody>
                  <a:tcPr anchor="ctr"/>
                </a:tc>
              </a:tr>
              <a:tr h="365376">
                <a:tc>
                  <a:txBody>
                    <a:bodyPr/>
                    <a:lstStyle/>
                    <a:p>
                      <a:pPr algn="ctr"/>
                      <a:r>
                        <a:rPr lang="en-US" sz="2200" dirty="0" smtClean="0">
                          <a:latin typeface="+mn-lt"/>
                        </a:rPr>
                        <a:t>12</a:t>
                      </a:r>
                      <a:endParaRPr lang="en-US" sz="2200" dirty="0">
                        <a:latin typeface="+mn-lt"/>
                      </a:endParaRPr>
                    </a:p>
                  </a:txBody>
                  <a:tcPr anchor="ctr"/>
                </a:tc>
                <a:tc>
                  <a:txBody>
                    <a:bodyPr/>
                    <a:lstStyle/>
                    <a:p>
                      <a:pPr algn="ctr"/>
                      <a:r>
                        <a:rPr lang="en-US" sz="2200" dirty="0" smtClean="0">
                          <a:latin typeface="+mn-lt"/>
                        </a:rPr>
                        <a:t>M</a:t>
                      </a:r>
                      <a:endParaRPr lang="en-US" sz="2200" dirty="0">
                        <a:latin typeface="+mn-lt"/>
                      </a:endParaRPr>
                    </a:p>
                  </a:txBody>
                  <a:tcPr anchor="ctr"/>
                </a:tc>
                <a:tc>
                  <a:txBody>
                    <a:bodyPr/>
                    <a:lstStyle/>
                    <a:p>
                      <a:pPr algn="ctr"/>
                      <a:r>
                        <a:rPr lang="en-US" sz="2200" dirty="0" smtClean="0">
                          <a:latin typeface="+mn-lt"/>
                        </a:rPr>
                        <a:t>1</a:t>
                      </a:r>
                      <a:endParaRPr lang="en-US" sz="2200" dirty="0">
                        <a:latin typeface="+mn-lt"/>
                      </a:endParaRPr>
                    </a:p>
                  </a:txBody>
                  <a:tcPr anchor="ctr"/>
                </a:tc>
                <a:tc>
                  <a:txBody>
                    <a:bodyPr/>
                    <a:lstStyle/>
                    <a:p>
                      <a:pPr algn="ctr"/>
                      <a:r>
                        <a:rPr lang="en-US" sz="2200" dirty="0" smtClean="0">
                          <a:latin typeface="+mn-lt"/>
                        </a:rPr>
                        <a:t>K,G</a:t>
                      </a:r>
                      <a:endParaRPr lang="en-US" sz="2200" dirty="0">
                        <a:latin typeface="+mn-lt"/>
                      </a:endParaRPr>
                    </a:p>
                  </a:txBody>
                  <a:tcPr anchor="ctr"/>
                </a:tc>
              </a:tr>
            </a:tbl>
          </a:graphicData>
        </a:graphic>
      </p:graphicFrame>
    </p:spTree>
    <p:extLst>
      <p:ext uri="{BB962C8B-B14F-4D97-AF65-F5344CB8AC3E}">
        <p14:creationId xmlns:p14="http://schemas.microsoft.com/office/powerpoint/2010/main" val="5662631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6D02AE8-0F98-4760-A7D3-E3FB9149980D}" type="slidenum">
              <a:rPr lang="en-US" smtClean="0"/>
              <a:pPr>
                <a:defRPr/>
              </a:pPr>
              <a:t>66</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43991036"/>
              </p:ext>
            </p:extLst>
          </p:nvPr>
        </p:nvGraphicFramePr>
        <p:xfrm>
          <a:off x="1524000" y="1981200"/>
          <a:ext cx="6324600" cy="4038599"/>
        </p:xfrm>
        <a:graphic>
          <a:graphicData uri="http://schemas.openxmlformats.org/drawingml/2006/table">
            <a:tbl>
              <a:tblPr firstRow="1" bandRow="1">
                <a:tableStyleId>{5C22544A-7EE6-4342-B048-85BDC9FD1C3A}</a:tableStyleId>
              </a:tblPr>
              <a:tblGrid>
                <a:gridCol w="1054100"/>
                <a:gridCol w="1054100"/>
                <a:gridCol w="1054100"/>
                <a:gridCol w="1054100"/>
                <a:gridCol w="1054100"/>
                <a:gridCol w="1054100"/>
              </a:tblGrid>
              <a:tr h="570155">
                <a:tc>
                  <a:txBody>
                    <a:bodyPr/>
                    <a:lstStyle/>
                    <a:p>
                      <a:endParaRPr lang="en-US" sz="2400" b="1" dirty="0">
                        <a:solidFill>
                          <a:srgbClr val="FF0000"/>
                        </a:solidFill>
                      </a:endParaRPr>
                    </a:p>
                  </a:txBody>
                  <a:tcPr/>
                </a:tc>
                <a:tc>
                  <a:txBody>
                    <a:bodyPr/>
                    <a:lstStyle/>
                    <a:p>
                      <a:r>
                        <a:rPr lang="en-US" sz="2400" b="1" dirty="0" smtClean="0">
                          <a:solidFill>
                            <a:srgbClr val="FF0000"/>
                          </a:solidFill>
                        </a:rPr>
                        <a:t>ES</a:t>
                      </a:r>
                      <a:endParaRPr lang="en-US" sz="2400" b="1" dirty="0">
                        <a:solidFill>
                          <a:srgbClr val="FF0000"/>
                        </a:solidFill>
                      </a:endParaRPr>
                    </a:p>
                  </a:txBody>
                  <a:tcPr>
                    <a:solidFill>
                      <a:schemeClr val="accent3">
                        <a:lumMod val="20000"/>
                        <a:lumOff val="80000"/>
                      </a:schemeClr>
                    </a:solidFill>
                  </a:tcPr>
                </a:tc>
                <a:tc>
                  <a:txBody>
                    <a:bodyPr/>
                    <a:lstStyle/>
                    <a:p>
                      <a:r>
                        <a:rPr lang="en-US" sz="2400" b="1" dirty="0" smtClean="0">
                          <a:solidFill>
                            <a:srgbClr val="FF0000"/>
                          </a:solidFill>
                        </a:rPr>
                        <a:t>EF</a:t>
                      </a:r>
                      <a:endParaRPr lang="en-US" sz="2400" b="1" dirty="0">
                        <a:solidFill>
                          <a:srgbClr val="FF0000"/>
                        </a:solidFill>
                      </a:endParaRPr>
                    </a:p>
                  </a:txBody>
                  <a:tcPr/>
                </a:tc>
                <a:tc>
                  <a:txBody>
                    <a:bodyPr/>
                    <a:lstStyle/>
                    <a:p>
                      <a:r>
                        <a:rPr lang="en-US" sz="2400" b="1" dirty="0" smtClean="0">
                          <a:solidFill>
                            <a:srgbClr val="FF0000"/>
                          </a:solidFill>
                        </a:rPr>
                        <a:t>LS</a:t>
                      </a:r>
                      <a:endParaRPr lang="en-US" sz="2400" b="1" dirty="0">
                        <a:solidFill>
                          <a:srgbClr val="FF0000"/>
                        </a:solidFill>
                      </a:endParaRPr>
                    </a:p>
                  </a:txBody>
                  <a:tcPr>
                    <a:solidFill>
                      <a:schemeClr val="accent3">
                        <a:lumMod val="20000"/>
                        <a:lumOff val="80000"/>
                      </a:schemeClr>
                    </a:solidFill>
                  </a:tcPr>
                </a:tc>
                <a:tc>
                  <a:txBody>
                    <a:bodyPr/>
                    <a:lstStyle/>
                    <a:p>
                      <a:r>
                        <a:rPr lang="en-US" sz="2400" b="1" dirty="0" smtClean="0">
                          <a:solidFill>
                            <a:srgbClr val="FF0000"/>
                          </a:solidFill>
                        </a:rPr>
                        <a:t>LF</a:t>
                      </a:r>
                      <a:endParaRPr lang="en-US" sz="2400" b="1" dirty="0">
                        <a:solidFill>
                          <a:srgbClr val="FF0000"/>
                        </a:solidFill>
                      </a:endParaRPr>
                    </a:p>
                  </a:txBody>
                  <a:tcPr/>
                </a:tc>
                <a:tc>
                  <a:txBody>
                    <a:bodyPr/>
                    <a:lstStyle/>
                    <a:p>
                      <a:pPr algn="ctr"/>
                      <a:r>
                        <a:rPr lang="en-US" sz="2400" b="1" dirty="0" smtClean="0">
                          <a:solidFill>
                            <a:srgbClr val="FF0000"/>
                          </a:solidFill>
                        </a:rPr>
                        <a:t>Float</a:t>
                      </a:r>
                      <a:endParaRPr lang="en-US" sz="2400" b="1" dirty="0">
                        <a:solidFill>
                          <a:srgbClr val="FF0000"/>
                        </a:solidFill>
                      </a:endParaRPr>
                    </a:p>
                  </a:txBody>
                  <a:tcPr/>
                </a:tc>
              </a:tr>
              <a:tr h="578074">
                <a:tc>
                  <a:txBody>
                    <a:bodyPr/>
                    <a:lstStyle/>
                    <a:p>
                      <a:r>
                        <a:rPr lang="en-US" sz="2400" dirty="0" smtClean="0"/>
                        <a:t>B</a:t>
                      </a:r>
                      <a:endParaRPr lang="en-US" sz="2400" dirty="0"/>
                    </a:p>
                  </a:txBody>
                  <a:tcPr/>
                </a:tc>
                <a:tc>
                  <a:txBody>
                    <a:bodyPr/>
                    <a:lstStyle/>
                    <a:p>
                      <a:r>
                        <a:rPr lang="en-US" sz="2400" dirty="0" smtClean="0"/>
                        <a:t>1</a:t>
                      </a:r>
                      <a:endParaRPr lang="en-US" sz="2400" dirty="0"/>
                    </a:p>
                  </a:txBody>
                  <a:tcPr>
                    <a:solidFill>
                      <a:schemeClr val="accent3">
                        <a:lumMod val="20000"/>
                        <a:lumOff val="80000"/>
                      </a:schemeClr>
                    </a:solidFill>
                  </a:tcPr>
                </a:tc>
                <a:tc>
                  <a:txBody>
                    <a:bodyPr/>
                    <a:lstStyle/>
                    <a:p>
                      <a:r>
                        <a:rPr lang="en-US" sz="2400" dirty="0" smtClean="0"/>
                        <a:t>22</a:t>
                      </a:r>
                      <a:endParaRPr lang="en-US" sz="2400" dirty="0"/>
                    </a:p>
                  </a:txBody>
                  <a:tcPr/>
                </a:tc>
                <a:tc>
                  <a:txBody>
                    <a:bodyPr/>
                    <a:lstStyle/>
                    <a:p>
                      <a:r>
                        <a:rPr lang="en-US" sz="2400" dirty="0" smtClean="0"/>
                        <a:t>4</a:t>
                      </a:r>
                      <a:endParaRPr lang="en-US" sz="2400" dirty="0"/>
                    </a:p>
                  </a:txBody>
                  <a:tcPr>
                    <a:solidFill>
                      <a:schemeClr val="accent3">
                        <a:lumMod val="20000"/>
                        <a:lumOff val="80000"/>
                      </a:schemeClr>
                    </a:solidFill>
                  </a:tcPr>
                </a:tc>
                <a:tc>
                  <a:txBody>
                    <a:bodyPr/>
                    <a:lstStyle/>
                    <a:p>
                      <a:r>
                        <a:rPr lang="en-US" sz="2400" dirty="0" smtClean="0"/>
                        <a:t>25</a:t>
                      </a:r>
                      <a:endParaRPr lang="en-US" sz="2400" dirty="0"/>
                    </a:p>
                  </a:txBody>
                  <a:tcPr/>
                </a:tc>
                <a:tc>
                  <a:txBody>
                    <a:bodyPr/>
                    <a:lstStyle/>
                    <a:p>
                      <a:pPr algn="ctr"/>
                      <a:r>
                        <a:rPr lang="en-US" sz="2400" dirty="0" smtClean="0">
                          <a:solidFill>
                            <a:srgbClr val="FF0000"/>
                          </a:solidFill>
                        </a:rPr>
                        <a:t>3</a:t>
                      </a:r>
                      <a:endParaRPr lang="en-US" sz="2400" dirty="0">
                        <a:solidFill>
                          <a:srgbClr val="FF0000"/>
                        </a:solidFill>
                      </a:endParaRPr>
                    </a:p>
                  </a:txBody>
                  <a:tcPr/>
                </a:tc>
              </a:tr>
              <a:tr h="578074">
                <a:tc>
                  <a:txBody>
                    <a:bodyPr/>
                    <a:lstStyle/>
                    <a:p>
                      <a:r>
                        <a:rPr lang="en-US" sz="2400" dirty="0" smtClean="0"/>
                        <a:t>C</a:t>
                      </a:r>
                      <a:endParaRPr lang="en-US" sz="2400" dirty="0"/>
                    </a:p>
                  </a:txBody>
                  <a:tcPr/>
                </a:tc>
                <a:tc>
                  <a:txBody>
                    <a:bodyPr/>
                    <a:lstStyle/>
                    <a:p>
                      <a:r>
                        <a:rPr lang="en-US" sz="2400" dirty="0" smtClean="0"/>
                        <a:t>23</a:t>
                      </a:r>
                      <a:endParaRPr lang="en-US" sz="2400" dirty="0"/>
                    </a:p>
                  </a:txBody>
                  <a:tcPr>
                    <a:solidFill>
                      <a:schemeClr val="accent3">
                        <a:lumMod val="20000"/>
                        <a:lumOff val="80000"/>
                      </a:schemeClr>
                    </a:solidFill>
                  </a:tcPr>
                </a:tc>
                <a:tc>
                  <a:txBody>
                    <a:bodyPr/>
                    <a:lstStyle/>
                    <a:p>
                      <a:r>
                        <a:rPr lang="en-US" sz="2400" dirty="0" smtClean="0"/>
                        <a:t>33</a:t>
                      </a:r>
                      <a:endParaRPr lang="en-US" sz="2400" dirty="0"/>
                    </a:p>
                  </a:txBody>
                  <a:tcPr/>
                </a:tc>
                <a:tc>
                  <a:txBody>
                    <a:bodyPr/>
                    <a:lstStyle/>
                    <a:p>
                      <a:r>
                        <a:rPr lang="en-US" sz="2400" dirty="0" smtClean="0"/>
                        <a:t>26</a:t>
                      </a:r>
                      <a:endParaRPr lang="en-US" sz="2400" dirty="0"/>
                    </a:p>
                  </a:txBody>
                  <a:tcPr>
                    <a:solidFill>
                      <a:schemeClr val="accent3">
                        <a:lumMod val="20000"/>
                        <a:lumOff val="80000"/>
                      </a:schemeClr>
                    </a:solidFill>
                  </a:tcPr>
                </a:tc>
                <a:tc>
                  <a:txBody>
                    <a:bodyPr/>
                    <a:lstStyle/>
                    <a:p>
                      <a:r>
                        <a:rPr lang="en-US" sz="2400" dirty="0" smtClean="0"/>
                        <a:t>36</a:t>
                      </a:r>
                      <a:endParaRPr lang="en-US" sz="2400" dirty="0"/>
                    </a:p>
                  </a:txBody>
                  <a:tcPr/>
                </a:tc>
                <a:tc>
                  <a:txBody>
                    <a:bodyPr/>
                    <a:lstStyle/>
                    <a:p>
                      <a:pPr algn="ctr"/>
                      <a:r>
                        <a:rPr lang="en-US" sz="2400" dirty="0" smtClean="0">
                          <a:solidFill>
                            <a:srgbClr val="FF0000"/>
                          </a:solidFill>
                        </a:rPr>
                        <a:t>3</a:t>
                      </a:r>
                      <a:endParaRPr lang="en-US" sz="2400" dirty="0">
                        <a:solidFill>
                          <a:srgbClr val="FF0000"/>
                        </a:solidFill>
                      </a:endParaRPr>
                    </a:p>
                  </a:txBody>
                  <a:tcPr/>
                </a:tc>
              </a:tr>
              <a:tr h="578074">
                <a:tc>
                  <a:txBody>
                    <a:bodyPr/>
                    <a:lstStyle/>
                    <a:p>
                      <a:r>
                        <a:rPr lang="en-US" sz="2400" dirty="0" smtClean="0"/>
                        <a:t>E</a:t>
                      </a:r>
                      <a:endParaRPr lang="en-US" sz="2400" dirty="0"/>
                    </a:p>
                  </a:txBody>
                  <a:tcPr/>
                </a:tc>
                <a:tc>
                  <a:txBody>
                    <a:bodyPr/>
                    <a:lstStyle/>
                    <a:p>
                      <a:r>
                        <a:rPr lang="en-US" sz="2400" dirty="0" smtClean="0"/>
                        <a:t>34</a:t>
                      </a:r>
                      <a:endParaRPr lang="en-US" sz="2400" dirty="0"/>
                    </a:p>
                  </a:txBody>
                  <a:tcPr>
                    <a:solidFill>
                      <a:schemeClr val="accent3">
                        <a:lumMod val="20000"/>
                        <a:lumOff val="80000"/>
                      </a:schemeClr>
                    </a:solidFill>
                  </a:tcPr>
                </a:tc>
                <a:tc>
                  <a:txBody>
                    <a:bodyPr/>
                    <a:lstStyle/>
                    <a:p>
                      <a:r>
                        <a:rPr lang="en-US" sz="2400" dirty="0" smtClean="0"/>
                        <a:t>45</a:t>
                      </a:r>
                      <a:endParaRPr lang="en-US" sz="2400" dirty="0"/>
                    </a:p>
                  </a:txBody>
                  <a:tcPr/>
                </a:tc>
                <a:tc>
                  <a:txBody>
                    <a:bodyPr/>
                    <a:lstStyle/>
                    <a:p>
                      <a:r>
                        <a:rPr lang="en-US" sz="2400" dirty="0" smtClean="0"/>
                        <a:t>59</a:t>
                      </a:r>
                      <a:endParaRPr lang="en-US" sz="2400" dirty="0"/>
                    </a:p>
                  </a:txBody>
                  <a:tcPr>
                    <a:solidFill>
                      <a:schemeClr val="accent3">
                        <a:lumMod val="20000"/>
                        <a:lumOff val="80000"/>
                      </a:schemeClr>
                    </a:solidFill>
                  </a:tcPr>
                </a:tc>
                <a:tc>
                  <a:txBody>
                    <a:bodyPr/>
                    <a:lstStyle/>
                    <a:p>
                      <a:r>
                        <a:rPr lang="en-US" sz="2400" dirty="0" smtClean="0"/>
                        <a:t>70</a:t>
                      </a:r>
                      <a:endParaRPr lang="en-US" sz="2400" dirty="0"/>
                    </a:p>
                  </a:txBody>
                  <a:tcPr/>
                </a:tc>
                <a:tc>
                  <a:txBody>
                    <a:bodyPr/>
                    <a:lstStyle/>
                    <a:p>
                      <a:pPr algn="ctr"/>
                      <a:r>
                        <a:rPr lang="en-US" sz="2400" dirty="0" smtClean="0">
                          <a:solidFill>
                            <a:srgbClr val="FF0000"/>
                          </a:solidFill>
                        </a:rPr>
                        <a:t>25</a:t>
                      </a:r>
                      <a:endParaRPr lang="en-US" sz="2400" dirty="0">
                        <a:solidFill>
                          <a:srgbClr val="FF0000"/>
                        </a:solidFill>
                      </a:endParaRPr>
                    </a:p>
                  </a:txBody>
                  <a:tcPr/>
                </a:tc>
              </a:tr>
              <a:tr h="578074">
                <a:tc>
                  <a:txBody>
                    <a:bodyPr/>
                    <a:lstStyle/>
                    <a:p>
                      <a:r>
                        <a:rPr lang="en-US" sz="2400" dirty="0" smtClean="0"/>
                        <a:t>F</a:t>
                      </a:r>
                      <a:endParaRPr lang="en-US" sz="2400" dirty="0"/>
                    </a:p>
                  </a:txBody>
                  <a:tcPr/>
                </a:tc>
                <a:tc>
                  <a:txBody>
                    <a:bodyPr/>
                    <a:lstStyle/>
                    <a:p>
                      <a:r>
                        <a:rPr lang="en-US" sz="2400" dirty="0" smtClean="0"/>
                        <a:t>34</a:t>
                      </a:r>
                      <a:endParaRPr lang="en-US" sz="2400" dirty="0"/>
                    </a:p>
                  </a:txBody>
                  <a:tcPr>
                    <a:solidFill>
                      <a:schemeClr val="accent3">
                        <a:lumMod val="20000"/>
                        <a:lumOff val="80000"/>
                      </a:schemeClr>
                    </a:solidFill>
                  </a:tcPr>
                </a:tc>
                <a:tc>
                  <a:txBody>
                    <a:bodyPr/>
                    <a:lstStyle/>
                    <a:p>
                      <a:r>
                        <a:rPr lang="en-US" sz="2400" dirty="0" smtClean="0"/>
                        <a:t>67</a:t>
                      </a:r>
                      <a:endParaRPr lang="en-US" sz="2400" dirty="0"/>
                    </a:p>
                  </a:txBody>
                  <a:tcPr/>
                </a:tc>
                <a:tc>
                  <a:txBody>
                    <a:bodyPr/>
                    <a:lstStyle/>
                    <a:p>
                      <a:r>
                        <a:rPr lang="en-US" sz="2400" dirty="0" smtClean="0"/>
                        <a:t>37</a:t>
                      </a:r>
                      <a:endParaRPr lang="en-US" sz="2400" dirty="0"/>
                    </a:p>
                  </a:txBody>
                  <a:tcPr>
                    <a:solidFill>
                      <a:schemeClr val="accent3">
                        <a:lumMod val="20000"/>
                        <a:lumOff val="80000"/>
                      </a:schemeClr>
                    </a:solidFill>
                  </a:tcPr>
                </a:tc>
                <a:tc>
                  <a:txBody>
                    <a:bodyPr/>
                    <a:lstStyle/>
                    <a:p>
                      <a:r>
                        <a:rPr lang="en-US" sz="2400" dirty="0" smtClean="0"/>
                        <a:t>70</a:t>
                      </a:r>
                      <a:endParaRPr lang="en-US" sz="2400" dirty="0"/>
                    </a:p>
                  </a:txBody>
                  <a:tcPr/>
                </a:tc>
                <a:tc>
                  <a:txBody>
                    <a:bodyPr/>
                    <a:lstStyle/>
                    <a:p>
                      <a:pPr algn="ctr"/>
                      <a:r>
                        <a:rPr lang="en-US" sz="2400" dirty="0" smtClean="0">
                          <a:solidFill>
                            <a:srgbClr val="FF0000"/>
                          </a:solidFill>
                        </a:rPr>
                        <a:t>3</a:t>
                      </a:r>
                      <a:endParaRPr lang="en-US" sz="2400" dirty="0">
                        <a:solidFill>
                          <a:srgbClr val="FF0000"/>
                        </a:solidFill>
                      </a:endParaRPr>
                    </a:p>
                  </a:txBody>
                  <a:tcPr/>
                </a:tc>
              </a:tr>
              <a:tr h="578074">
                <a:tc>
                  <a:txBody>
                    <a:bodyPr/>
                    <a:lstStyle/>
                    <a:p>
                      <a:r>
                        <a:rPr lang="en-US" sz="2400" dirty="0" smtClean="0"/>
                        <a:t>I</a:t>
                      </a:r>
                      <a:endParaRPr lang="en-US" sz="2400" dirty="0"/>
                    </a:p>
                  </a:txBody>
                  <a:tcPr/>
                </a:tc>
                <a:tc>
                  <a:txBody>
                    <a:bodyPr/>
                    <a:lstStyle/>
                    <a:p>
                      <a:r>
                        <a:rPr kumimoji="0" lang="en-US" sz="2400" kern="1200" dirty="0" smtClean="0">
                          <a:solidFill>
                            <a:schemeClr val="dk1"/>
                          </a:solidFill>
                          <a:latin typeface="+mn-lt"/>
                          <a:ea typeface="+mn-ea"/>
                          <a:cs typeface="+mn-cs"/>
                        </a:rPr>
                        <a:t>71</a:t>
                      </a:r>
                      <a:endParaRPr kumimoji="0" lang="en-US" sz="2400" kern="1200" dirty="0">
                        <a:solidFill>
                          <a:schemeClr val="dk1"/>
                        </a:solidFill>
                        <a:latin typeface="+mn-lt"/>
                        <a:ea typeface="+mn-ea"/>
                        <a:cs typeface="+mn-cs"/>
                      </a:endParaRPr>
                    </a:p>
                  </a:txBody>
                  <a:tcPr>
                    <a:solidFill>
                      <a:schemeClr val="accent3">
                        <a:lumMod val="20000"/>
                        <a:lumOff val="80000"/>
                      </a:schemeClr>
                    </a:solidFill>
                  </a:tcPr>
                </a:tc>
                <a:tc>
                  <a:txBody>
                    <a:bodyPr/>
                    <a:lstStyle/>
                    <a:p>
                      <a:r>
                        <a:rPr lang="en-US" sz="2400" dirty="0" smtClean="0"/>
                        <a:t>86</a:t>
                      </a:r>
                      <a:endParaRPr lang="en-US" sz="2400" dirty="0"/>
                    </a:p>
                  </a:txBody>
                  <a:tcPr/>
                </a:tc>
                <a:tc>
                  <a:txBody>
                    <a:bodyPr/>
                    <a:lstStyle/>
                    <a:p>
                      <a:r>
                        <a:rPr lang="en-US" sz="2400" dirty="0" smtClean="0"/>
                        <a:t>77</a:t>
                      </a:r>
                      <a:endParaRPr lang="en-US" sz="2400" dirty="0"/>
                    </a:p>
                  </a:txBody>
                  <a:tcPr>
                    <a:solidFill>
                      <a:schemeClr val="accent3">
                        <a:lumMod val="20000"/>
                        <a:lumOff val="80000"/>
                      </a:schemeClr>
                    </a:solidFill>
                  </a:tcPr>
                </a:tc>
                <a:tc>
                  <a:txBody>
                    <a:bodyPr/>
                    <a:lstStyle/>
                    <a:p>
                      <a:r>
                        <a:rPr lang="en-US" sz="2400" dirty="0" smtClean="0"/>
                        <a:t>92</a:t>
                      </a:r>
                      <a:endParaRPr lang="en-US" sz="2400" dirty="0"/>
                    </a:p>
                  </a:txBody>
                  <a:tcPr/>
                </a:tc>
                <a:tc>
                  <a:txBody>
                    <a:bodyPr/>
                    <a:lstStyle/>
                    <a:p>
                      <a:pPr algn="ctr"/>
                      <a:r>
                        <a:rPr lang="en-US" sz="2400" dirty="0" smtClean="0">
                          <a:solidFill>
                            <a:srgbClr val="FF0000"/>
                          </a:solidFill>
                        </a:rPr>
                        <a:t>6</a:t>
                      </a:r>
                      <a:endParaRPr lang="en-US" sz="2400" dirty="0">
                        <a:solidFill>
                          <a:srgbClr val="FF0000"/>
                        </a:solidFill>
                      </a:endParaRPr>
                    </a:p>
                  </a:txBody>
                  <a:tcPr/>
                </a:tc>
              </a:tr>
              <a:tr h="578074">
                <a:tc>
                  <a:txBody>
                    <a:bodyPr/>
                    <a:lstStyle/>
                    <a:p>
                      <a:r>
                        <a:rPr lang="en-US" sz="2400" dirty="0" smtClean="0"/>
                        <a:t>M</a:t>
                      </a:r>
                      <a:endParaRPr lang="en-US" sz="2400" dirty="0"/>
                    </a:p>
                  </a:txBody>
                  <a:tcPr/>
                </a:tc>
                <a:tc>
                  <a:txBody>
                    <a:bodyPr/>
                    <a:lstStyle/>
                    <a:p>
                      <a:r>
                        <a:rPr kumimoji="0" lang="en-US" sz="2400" kern="1200" dirty="0" smtClean="0">
                          <a:solidFill>
                            <a:schemeClr val="dk1"/>
                          </a:solidFill>
                          <a:latin typeface="+mn-lt"/>
                          <a:ea typeface="+mn-ea"/>
                          <a:cs typeface="+mn-cs"/>
                        </a:rPr>
                        <a:t>114</a:t>
                      </a:r>
                      <a:endParaRPr kumimoji="0" lang="en-US" sz="2400" kern="1200" dirty="0">
                        <a:solidFill>
                          <a:schemeClr val="dk1"/>
                        </a:solidFill>
                        <a:latin typeface="+mn-lt"/>
                        <a:ea typeface="+mn-ea"/>
                        <a:cs typeface="+mn-cs"/>
                      </a:endParaRPr>
                    </a:p>
                  </a:txBody>
                  <a:tcPr>
                    <a:solidFill>
                      <a:schemeClr val="accent3">
                        <a:lumMod val="20000"/>
                        <a:lumOff val="80000"/>
                      </a:schemeClr>
                    </a:solidFill>
                  </a:tcPr>
                </a:tc>
                <a:tc>
                  <a:txBody>
                    <a:bodyPr/>
                    <a:lstStyle/>
                    <a:p>
                      <a:r>
                        <a:rPr lang="en-US" sz="2400" dirty="0" smtClean="0"/>
                        <a:t>114</a:t>
                      </a:r>
                      <a:endParaRPr lang="en-US" sz="2400" dirty="0"/>
                    </a:p>
                  </a:txBody>
                  <a:tcPr/>
                </a:tc>
                <a:tc>
                  <a:txBody>
                    <a:bodyPr/>
                    <a:lstStyle/>
                    <a:p>
                      <a:r>
                        <a:rPr lang="en-US" sz="2400" dirty="0" smtClean="0"/>
                        <a:t>138</a:t>
                      </a:r>
                      <a:endParaRPr lang="en-US" sz="2400" dirty="0"/>
                    </a:p>
                  </a:txBody>
                  <a:tcPr>
                    <a:solidFill>
                      <a:schemeClr val="accent3">
                        <a:lumMod val="20000"/>
                        <a:lumOff val="80000"/>
                      </a:schemeClr>
                    </a:solidFill>
                  </a:tcPr>
                </a:tc>
                <a:tc>
                  <a:txBody>
                    <a:bodyPr/>
                    <a:lstStyle/>
                    <a:p>
                      <a:r>
                        <a:rPr lang="en-US" sz="2400" dirty="0" smtClean="0"/>
                        <a:t>138</a:t>
                      </a:r>
                      <a:endParaRPr lang="en-US" sz="2400" dirty="0"/>
                    </a:p>
                  </a:txBody>
                  <a:tcPr/>
                </a:tc>
                <a:tc>
                  <a:txBody>
                    <a:bodyPr/>
                    <a:lstStyle/>
                    <a:p>
                      <a:pPr algn="ctr"/>
                      <a:r>
                        <a:rPr lang="en-US" sz="2400" dirty="0" smtClean="0">
                          <a:solidFill>
                            <a:srgbClr val="FF0000"/>
                          </a:solidFill>
                        </a:rPr>
                        <a:t>24</a:t>
                      </a:r>
                      <a:endParaRPr lang="en-US" sz="2400" dirty="0">
                        <a:solidFill>
                          <a:srgbClr val="FF0000"/>
                        </a:solidFill>
                      </a:endParaRPr>
                    </a:p>
                  </a:txBody>
                  <a:tcPr/>
                </a:tc>
              </a:tr>
            </a:tbl>
          </a:graphicData>
        </a:graphic>
      </p:graphicFrame>
      <p:sp>
        <p:nvSpPr>
          <p:cNvPr id="4" name="TextBox 3"/>
          <p:cNvSpPr txBox="1"/>
          <p:nvPr/>
        </p:nvSpPr>
        <p:spPr>
          <a:xfrm>
            <a:off x="2209800" y="838200"/>
            <a:ext cx="4518609" cy="523220"/>
          </a:xfrm>
          <a:prstGeom prst="rect">
            <a:avLst/>
          </a:prstGeom>
          <a:noFill/>
        </p:spPr>
        <p:txBody>
          <a:bodyPr wrap="none" rtlCol="0">
            <a:spAutoFit/>
          </a:bodyPr>
          <a:lstStyle/>
          <a:p>
            <a:r>
              <a:rPr lang="en-US" sz="2800" dirty="0" smtClean="0"/>
              <a:t>Float Time=LS-ES = LF-EF</a:t>
            </a:r>
            <a:endParaRPr lang="en-US" sz="2800" dirty="0"/>
          </a:p>
        </p:txBody>
      </p:sp>
    </p:spTree>
    <p:extLst>
      <p:ext uri="{BB962C8B-B14F-4D97-AF65-F5344CB8AC3E}">
        <p14:creationId xmlns:p14="http://schemas.microsoft.com/office/powerpoint/2010/main" val="38567197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1524000" cy="685800"/>
          </a:xfrm>
        </p:spPr>
        <p:txBody>
          <a:bodyPr/>
          <a:lstStyle/>
          <a:p>
            <a:r>
              <a:rPr lang="en-US" sz="2200" dirty="0" smtClean="0"/>
              <a:t>Ex 3</a:t>
            </a:r>
          </a:p>
          <a:p>
            <a:r>
              <a:rPr lang="en-US" sz="2200" dirty="0" smtClean="0"/>
              <a:t>CP:132</a:t>
            </a:r>
            <a:endParaRPr lang="en-US" sz="2200"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67</a:t>
            </a:fld>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47527963"/>
              </p:ext>
            </p:extLst>
          </p:nvPr>
        </p:nvGraphicFramePr>
        <p:xfrm>
          <a:off x="1720850" y="457200"/>
          <a:ext cx="7010400" cy="5943600"/>
        </p:xfrm>
        <a:graphic>
          <a:graphicData uri="http://schemas.openxmlformats.org/drawingml/2006/table">
            <a:tbl>
              <a:tblPr firstRow="1" bandRow="1">
                <a:tableStyleId>{5C22544A-7EE6-4342-B048-85BDC9FD1C3A}</a:tableStyleId>
              </a:tblPr>
              <a:tblGrid>
                <a:gridCol w="969523"/>
                <a:gridCol w="1491574"/>
                <a:gridCol w="2013626"/>
                <a:gridCol w="2535677"/>
              </a:tblGrid>
              <a:tr h="370840">
                <a:tc>
                  <a:txBody>
                    <a:bodyPr/>
                    <a:lstStyle/>
                    <a:p>
                      <a:pPr algn="ctr"/>
                      <a:r>
                        <a:rPr lang="en-US" sz="2400" dirty="0" smtClean="0"/>
                        <a:t>No</a:t>
                      </a:r>
                      <a:endParaRPr lang="en-US" sz="2400" dirty="0"/>
                    </a:p>
                  </a:txBody>
                  <a:tcPr anchor="ctr"/>
                </a:tc>
                <a:tc>
                  <a:txBody>
                    <a:bodyPr/>
                    <a:lstStyle/>
                    <a:p>
                      <a:pPr algn="ctr"/>
                      <a:r>
                        <a:rPr lang="en-US" sz="2400" dirty="0" smtClean="0"/>
                        <a:t>Task</a:t>
                      </a:r>
                      <a:endParaRPr lang="en-US" sz="2400" dirty="0"/>
                    </a:p>
                  </a:txBody>
                  <a:tcPr anchor="ctr"/>
                </a:tc>
                <a:tc>
                  <a:txBody>
                    <a:bodyPr/>
                    <a:lstStyle/>
                    <a:p>
                      <a:pPr algn="ctr"/>
                      <a:r>
                        <a:rPr lang="en-US" sz="2400" dirty="0" smtClean="0"/>
                        <a:t>Duration</a:t>
                      </a:r>
                      <a:endParaRPr lang="en-US" sz="2400" dirty="0"/>
                    </a:p>
                  </a:txBody>
                  <a:tcPr anchor="ctr"/>
                </a:tc>
                <a:tc>
                  <a:txBody>
                    <a:bodyPr/>
                    <a:lstStyle/>
                    <a:p>
                      <a:pPr algn="ctr"/>
                      <a:r>
                        <a:rPr lang="en-US" sz="2400" dirty="0" smtClean="0"/>
                        <a:t>Pre</a:t>
                      </a:r>
                      <a:r>
                        <a:rPr lang="en-US" sz="2400" baseline="0" dirty="0" smtClean="0"/>
                        <a:t> - Task</a:t>
                      </a:r>
                      <a:endParaRPr lang="en-US" sz="2400" dirty="0"/>
                    </a:p>
                  </a:txBody>
                  <a:tcPr anchor="ctr"/>
                </a:tc>
              </a:tr>
              <a:tr h="370840">
                <a:tc>
                  <a:txBody>
                    <a:bodyPr/>
                    <a:lstStyle/>
                    <a:p>
                      <a:pPr algn="ctr"/>
                      <a:r>
                        <a:rPr lang="en-US" sz="2400" dirty="0" smtClean="0"/>
                        <a:t>1</a:t>
                      </a:r>
                      <a:endParaRPr lang="en-US" sz="2400" dirty="0"/>
                    </a:p>
                  </a:txBody>
                  <a:tcPr anchor="ctr"/>
                </a:tc>
                <a:tc>
                  <a:txBody>
                    <a:bodyPr/>
                    <a:lstStyle/>
                    <a:p>
                      <a:pPr algn="ctr"/>
                      <a:r>
                        <a:rPr lang="en-US" sz="2400" dirty="0" smtClean="0"/>
                        <a:t>A</a:t>
                      </a:r>
                      <a:endParaRPr lang="en-US" sz="2400" dirty="0"/>
                    </a:p>
                  </a:txBody>
                  <a:tcPr anchor="ctr"/>
                </a:tc>
                <a:tc>
                  <a:txBody>
                    <a:bodyPr/>
                    <a:lstStyle/>
                    <a:p>
                      <a:pPr algn="ctr"/>
                      <a:r>
                        <a:rPr lang="en-US" sz="2400" dirty="0" smtClean="0"/>
                        <a:t>10</a:t>
                      </a:r>
                      <a:endParaRPr lang="en-US" sz="2400" dirty="0"/>
                    </a:p>
                  </a:txBody>
                  <a:tcPr anchor="ctr"/>
                </a:tc>
                <a:tc>
                  <a:txBody>
                    <a:bodyPr/>
                    <a:lstStyle/>
                    <a:p>
                      <a:pPr algn="ctr"/>
                      <a:r>
                        <a:rPr lang="en-US" sz="2400" dirty="0" smtClean="0"/>
                        <a:t>-</a:t>
                      </a:r>
                      <a:endParaRPr lang="en-US" sz="2400" dirty="0"/>
                    </a:p>
                  </a:txBody>
                  <a:tcPr anchor="ctr"/>
                </a:tc>
              </a:tr>
              <a:tr h="370840">
                <a:tc>
                  <a:txBody>
                    <a:bodyPr/>
                    <a:lstStyle/>
                    <a:p>
                      <a:pPr algn="ctr"/>
                      <a:r>
                        <a:rPr lang="en-US" sz="2400" dirty="0" smtClean="0"/>
                        <a:t>2</a:t>
                      </a:r>
                      <a:endParaRPr lang="en-US" sz="2400" dirty="0"/>
                    </a:p>
                  </a:txBody>
                  <a:tcPr anchor="ctr"/>
                </a:tc>
                <a:tc>
                  <a:txBody>
                    <a:bodyPr/>
                    <a:lstStyle/>
                    <a:p>
                      <a:pPr algn="ctr"/>
                      <a:r>
                        <a:rPr lang="en-US" sz="2400" dirty="0" smtClean="0"/>
                        <a:t>B</a:t>
                      </a:r>
                      <a:endParaRPr lang="en-US" sz="2400" dirty="0"/>
                    </a:p>
                  </a:txBody>
                  <a:tcPr anchor="ctr"/>
                </a:tc>
                <a:tc>
                  <a:txBody>
                    <a:bodyPr/>
                    <a:lstStyle/>
                    <a:p>
                      <a:pPr algn="ctr"/>
                      <a:r>
                        <a:rPr lang="en-US" sz="2400" dirty="0" smtClean="0"/>
                        <a:t>13</a:t>
                      </a:r>
                      <a:endParaRPr lang="en-US" sz="2400" dirty="0"/>
                    </a:p>
                  </a:txBody>
                  <a:tcPr anchor="ctr"/>
                </a:tc>
                <a:tc>
                  <a:txBody>
                    <a:bodyPr/>
                    <a:lstStyle/>
                    <a:p>
                      <a:pPr algn="ctr"/>
                      <a:r>
                        <a:rPr lang="en-US" sz="2400" dirty="0" smtClean="0"/>
                        <a:t>A</a:t>
                      </a:r>
                      <a:endParaRPr lang="en-US" sz="2400" dirty="0"/>
                    </a:p>
                  </a:txBody>
                  <a:tcPr anchor="ctr"/>
                </a:tc>
              </a:tr>
              <a:tr h="370840">
                <a:tc>
                  <a:txBody>
                    <a:bodyPr/>
                    <a:lstStyle/>
                    <a:p>
                      <a:pPr algn="ctr"/>
                      <a:r>
                        <a:rPr lang="en-US" sz="2400" dirty="0" smtClean="0"/>
                        <a:t>3</a:t>
                      </a:r>
                      <a:endParaRPr lang="en-US" sz="2400" dirty="0"/>
                    </a:p>
                  </a:txBody>
                  <a:tcPr anchor="ctr"/>
                </a:tc>
                <a:tc>
                  <a:txBody>
                    <a:bodyPr/>
                    <a:lstStyle/>
                    <a:p>
                      <a:pPr algn="ctr"/>
                      <a:r>
                        <a:rPr lang="en-US" sz="2400" dirty="0" smtClean="0"/>
                        <a:t>C</a:t>
                      </a:r>
                      <a:endParaRPr lang="en-US" sz="2400" dirty="0"/>
                    </a:p>
                  </a:txBody>
                  <a:tcPr anchor="ctr"/>
                </a:tc>
                <a:tc>
                  <a:txBody>
                    <a:bodyPr/>
                    <a:lstStyle/>
                    <a:p>
                      <a:pPr algn="ctr"/>
                      <a:r>
                        <a:rPr lang="en-US" sz="2400" dirty="0" smtClean="0"/>
                        <a:t>21</a:t>
                      </a:r>
                      <a:endParaRPr lang="en-US" sz="2400" dirty="0"/>
                    </a:p>
                  </a:txBody>
                  <a:tcPr anchor="ctr"/>
                </a:tc>
                <a:tc>
                  <a:txBody>
                    <a:bodyPr/>
                    <a:lstStyle/>
                    <a:p>
                      <a:pPr algn="ctr"/>
                      <a:r>
                        <a:rPr lang="en-US" sz="2400" dirty="0" smtClean="0"/>
                        <a:t>B</a:t>
                      </a:r>
                      <a:endParaRPr lang="en-US" sz="2400" dirty="0"/>
                    </a:p>
                  </a:txBody>
                  <a:tcPr anchor="ctr"/>
                </a:tc>
              </a:tr>
              <a:tr h="370840">
                <a:tc>
                  <a:txBody>
                    <a:bodyPr/>
                    <a:lstStyle/>
                    <a:p>
                      <a:pPr algn="ctr"/>
                      <a:r>
                        <a:rPr lang="en-US" sz="2400" dirty="0" smtClean="0"/>
                        <a:t>4</a:t>
                      </a:r>
                      <a:endParaRPr lang="en-US" sz="2400" dirty="0"/>
                    </a:p>
                  </a:txBody>
                  <a:tcPr anchor="ctr"/>
                </a:tc>
                <a:tc>
                  <a:txBody>
                    <a:bodyPr/>
                    <a:lstStyle/>
                    <a:p>
                      <a:pPr algn="ctr"/>
                      <a:r>
                        <a:rPr lang="en-US" sz="2400" dirty="0" smtClean="0"/>
                        <a:t>D</a:t>
                      </a:r>
                      <a:endParaRPr lang="en-US" sz="2400" dirty="0"/>
                    </a:p>
                  </a:txBody>
                  <a:tcPr anchor="ctr"/>
                </a:tc>
                <a:tc>
                  <a:txBody>
                    <a:bodyPr/>
                    <a:lstStyle/>
                    <a:p>
                      <a:pPr algn="ctr"/>
                      <a:r>
                        <a:rPr lang="en-US" sz="2400" dirty="0" smtClean="0"/>
                        <a:t>22</a:t>
                      </a:r>
                      <a:endParaRPr lang="en-US" sz="2400" dirty="0"/>
                    </a:p>
                  </a:txBody>
                  <a:tcPr anchor="ctr"/>
                </a:tc>
                <a:tc>
                  <a:txBody>
                    <a:bodyPr/>
                    <a:lstStyle/>
                    <a:p>
                      <a:pPr algn="ctr"/>
                      <a:r>
                        <a:rPr lang="en-US" sz="2400" dirty="0" smtClean="0"/>
                        <a:t>B</a:t>
                      </a:r>
                      <a:endParaRPr lang="en-US" sz="2400" dirty="0"/>
                    </a:p>
                  </a:txBody>
                  <a:tcPr anchor="ctr"/>
                </a:tc>
              </a:tr>
              <a:tr h="370840">
                <a:tc>
                  <a:txBody>
                    <a:bodyPr/>
                    <a:lstStyle/>
                    <a:p>
                      <a:pPr algn="ctr"/>
                      <a:r>
                        <a:rPr lang="en-US" sz="2400" dirty="0" smtClean="0"/>
                        <a:t>5</a:t>
                      </a:r>
                      <a:endParaRPr lang="en-US" sz="2400" dirty="0"/>
                    </a:p>
                  </a:txBody>
                  <a:tcPr anchor="ctr"/>
                </a:tc>
                <a:tc>
                  <a:txBody>
                    <a:bodyPr/>
                    <a:lstStyle/>
                    <a:p>
                      <a:pPr algn="ctr"/>
                      <a:r>
                        <a:rPr lang="en-US" sz="2400" dirty="0" smtClean="0"/>
                        <a:t>E</a:t>
                      </a:r>
                      <a:endParaRPr lang="en-US" sz="2400" dirty="0"/>
                    </a:p>
                  </a:txBody>
                  <a:tcPr anchor="ctr"/>
                </a:tc>
                <a:tc>
                  <a:txBody>
                    <a:bodyPr/>
                    <a:lstStyle/>
                    <a:p>
                      <a:pPr algn="ctr"/>
                      <a:r>
                        <a:rPr lang="en-US" sz="2400" dirty="0" smtClean="0"/>
                        <a:t>15</a:t>
                      </a:r>
                      <a:endParaRPr lang="en-US" sz="2400" dirty="0"/>
                    </a:p>
                  </a:txBody>
                  <a:tcPr anchor="ctr"/>
                </a:tc>
                <a:tc>
                  <a:txBody>
                    <a:bodyPr/>
                    <a:lstStyle/>
                    <a:p>
                      <a:pPr algn="ctr"/>
                      <a:r>
                        <a:rPr lang="en-US" sz="2400" dirty="0" smtClean="0"/>
                        <a:t>A</a:t>
                      </a:r>
                      <a:endParaRPr lang="en-US" sz="2400" dirty="0"/>
                    </a:p>
                  </a:txBody>
                  <a:tcPr anchor="ctr"/>
                </a:tc>
              </a:tr>
              <a:tr h="370840">
                <a:tc>
                  <a:txBody>
                    <a:bodyPr/>
                    <a:lstStyle/>
                    <a:p>
                      <a:pPr algn="ctr"/>
                      <a:r>
                        <a:rPr lang="en-US" sz="2400" dirty="0" smtClean="0"/>
                        <a:t>6</a:t>
                      </a:r>
                      <a:endParaRPr lang="en-US" sz="2400" dirty="0"/>
                    </a:p>
                  </a:txBody>
                  <a:tcPr anchor="ctr"/>
                </a:tc>
                <a:tc>
                  <a:txBody>
                    <a:bodyPr/>
                    <a:lstStyle/>
                    <a:p>
                      <a:pPr algn="ctr"/>
                      <a:r>
                        <a:rPr lang="en-US" sz="2400" dirty="0" smtClean="0"/>
                        <a:t>F</a:t>
                      </a:r>
                      <a:endParaRPr lang="en-US" sz="2400" dirty="0"/>
                    </a:p>
                  </a:txBody>
                  <a:tcPr anchor="ctr"/>
                </a:tc>
                <a:tc>
                  <a:txBody>
                    <a:bodyPr/>
                    <a:lstStyle/>
                    <a:p>
                      <a:pPr algn="ctr"/>
                      <a:r>
                        <a:rPr lang="en-US" sz="2400" dirty="0" smtClean="0"/>
                        <a:t>31</a:t>
                      </a:r>
                      <a:endParaRPr lang="en-US" sz="2400" dirty="0"/>
                    </a:p>
                  </a:txBody>
                  <a:tcPr anchor="ctr"/>
                </a:tc>
                <a:tc>
                  <a:txBody>
                    <a:bodyPr/>
                    <a:lstStyle/>
                    <a:p>
                      <a:pPr algn="ctr"/>
                      <a:r>
                        <a:rPr lang="en-US" sz="2400" dirty="0" smtClean="0"/>
                        <a:t>E</a:t>
                      </a:r>
                      <a:endParaRPr lang="en-US" sz="2400" dirty="0"/>
                    </a:p>
                  </a:txBody>
                  <a:tcPr anchor="ctr"/>
                </a:tc>
              </a:tr>
              <a:tr h="370840">
                <a:tc>
                  <a:txBody>
                    <a:bodyPr/>
                    <a:lstStyle/>
                    <a:p>
                      <a:pPr algn="ctr"/>
                      <a:r>
                        <a:rPr lang="en-US" sz="2400" dirty="0" smtClean="0"/>
                        <a:t>7</a:t>
                      </a:r>
                      <a:endParaRPr lang="en-US" sz="2400" dirty="0"/>
                    </a:p>
                  </a:txBody>
                  <a:tcPr anchor="ctr"/>
                </a:tc>
                <a:tc>
                  <a:txBody>
                    <a:bodyPr/>
                    <a:lstStyle/>
                    <a:p>
                      <a:pPr algn="ctr"/>
                      <a:r>
                        <a:rPr lang="en-US" sz="2400" dirty="0" smtClean="0"/>
                        <a:t>G</a:t>
                      </a:r>
                      <a:endParaRPr lang="en-US" sz="2400" dirty="0"/>
                    </a:p>
                  </a:txBody>
                  <a:tcPr anchor="ctr"/>
                </a:tc>
                <a:tc>
                  <a:txBody>
                    <a:bodyPr/>
                    <a:lstStyle/>
                    <a:p>
                      <a:pPr algn="ctr"/>
                      <a:r>
                        <a:rPr lang="en-US" sz="2400" dirty="0" smtClean="0"/>
                        <a:t>18</a:t>
                      </a:r>
                      <a:endParaRPr lang="en-US" sz="2400" dirty="0"/>
                    </a:p>
                  </a:txBody>
                  <a:tcPr anchor="ctr"/>
                </a:tc>
                <a:tc>
                  <a:txBody>
                    <a:bodyPr/>
                    <a:lstStyle/>
                    <a:p>
                      <a:pPr algn="ctr"/>
                      <a:r>
                        <a:rPr lang="en-US" sz="2400" dirty="0" smtClean="0"/>
                        <a:t>E</a:t>
                      </a:r>
                      <a:endParaRPr lang="en-US" sz="2400" dirty="0"/>
                    </a:p>
                  </a:txBody>
                  <a:tcPr anchor="ctr"/>
                </a:tc>
              </a:tr>
              <a:tr h="370840">
                <a:tc>
                  <a:txBody>
                    <a:bodyPr/>
                    <a:lstStyle/>
                    <a:p>
                      <a:pPr algn="ctr"/>
                      <a:r>
                        <a:rPr lang="en-US" sz="2400" dirty="0" smtClean="0"/>
                        <a:t>8</a:t>
                      </a:r>
                      <a:endParaRPr lang="en-US" sz="2400" dirty="0"/>
                    </a:p>
                  </a:txBody>
                  <a:tcPr anchor="ctr"/>
                </a:tc>
                <a:tc>
                  <a:txBody>
                    <a:bodyPr/>
                    <a:lstStyle/>
                    <a:p>
                      <a:pPr algn="ctr"/>
                      <a:r>
                        <a:rPr lang="en-US" sz="2400" dirty="0" smtClean="0"/>
                        <a:t>H</a:t>
                      </a:r>
                      <a:endParaRPr lang="en-US" sz="2400" dirty="0"/>
                    </a:p>
                  </a:txBody>
                  <a:tcPr anchor="ctr"/>
                </a:tc>
                <a:tc>
                  <a:txBody>
                    <a:bodyPr/>
                    <a:lstStyle/>
                    <a:p>
                      <a:pPr algn="ctr"/>
                      <a:r>
                        <a:rPr lang="en-US" sz="2400" dirty="0" smtClean="0"/>
                        <a:t>15</a:t>
                      </a:r>
                      <a:endParaRPr lang="en-US" sz="2400" dirty="0"/>
                    </a:p>
                  </a:txBody>
                  <a:tcPr anchor="ctr"/>
                </a:tc>
                <a:tc>
                  <a:txBody>
                    <a:bodyPr/>
                    <a:lstStyle/>
                    <a:p>
                      <a:pPr algn="ctr"/>
                      <a:r>
                        <a:rPr lang="en-US" sz="2400" dirty="0" smtClean="0"/>
                        <a:t>C,E,F,G</a:t>
                      </a:r>
                      <a:endParaRPr lang="en-US" sz="2400" dirty="0"/>
                    </a:p>
                  </a:txBody>
                  <a:tcPr anchor="ctr"/>
                </a:tc>
              </a:tr>
              <a:tr h="370840">
                <a:tc>
                  <a:txBody>
                    <a:bodyPr/>
                    <a:lstStyle/>
                    <a:p>
                      <a:pPr algn="ctr"/>
                      <a:r>
                        <a:rPr lang="en-US" sz="2400" dirty="0" smtClean="0"/>
                        <a:t>9</a:t>
                      </a:r>
                      <a:endParaRPr lang="en-US" sz="2400" dirty="0"/>
                    </a:p>
                  </a:txBody>
                  <a:tcPr anchor="ctr"/>
                </a:tc>
                <a:tc>
                  <a:txBody>
                    <a:bodyPr/>
                    <a:lstStyle/>
                    <a:p>
                      <a:pPr algn="ctr"/>
                      <a:r>
                        <a:rPr lang="en-US" sz="2400" dirty="0" smtClean="0"/>
                        <a:t>I</a:t>
                      </a:r>
                      <a:endParaRPr lang="en-US" sz="2400" dirty="0"/>
                    </a:p>
                  </a:txBody>
                  <a:tcPr anchor="ctr"/>
                </a:tc>
                <a:tc>
                  <a:txBody>
                    <a:bodyPr/>
                    <a:lstStyle/>
                    <a:p>
                      <a:pPr algn="ctr"/>
                      <a:r>
                        <a:rPr lang="en-US" sz="2400" dirty="0" smtClean="0"/>
                        <a:t>22</a:t>
                      </a:r>
                      <a:endParaRPr lang="en-US" sz="2400" dirty="0"/>
                    </a:p>
                  </a:txBody>
                  <a:tcPr anchor="ctr"/>
                </a:tc>
                <a:tc>
                  <a:txBody>
                    <a:bodyPr/>
                    <a:lstStyle/>
                    <a:p>
                      <a:pPr algn="ctr"/>
                      <a:r>
                        <a:rPr lang="en-US" sz="2400" dirty="0" smtClean="0"/>
                        <a:t>H</a:t>
                      </a:r>
                      <a:endParaRPr lang="en-US" sz="2400" dirty="0"/>
                    </a:p>
                  </a:txBody>
                  <a:tcPr anchor="ctr"/>
                </a:tc>
              </a:tr>
              <a:tr h="370840">
                <a:tc>
                  <a:txBody>
                    <a:bodyPr/>
                    <a:lstStyle/>
                    <a:p>
                      <a:pPr algn="ctr"/>
                      <a:r>
                        <a:rPr lang="en-US" sz="2400" dirty="0" smtClean="0"/>
                        <a:t>10</a:t>
                      </a:r>
                      <a:endParaRPr lang="en-US" sz="2400" dirty="0"/>
                    </a:p>
                  </a:txBody>
                  <a:tcPr anchor="ctr"/>
                </a:tc>
                <a:tc>
                  <a:txBody>
                    <a:bodyPr/>
                    <a:lstStyle/>
                    <a:p>
                      <a:pPr algn="ctr"/>
                      <a:r>
                        <a:rPr lang="en-US" sz="2400" dirty="0" smtClean="0"/>
                        <a:t>J</a:t>
                      </a:r>
                      <a:endParaRPr lang="en-US" sz="2400" dirty="0"/>
                    </a:p>
                  </a:txBody>
                  <a:tcPr anchor="ctr"/>
                </a:tc>
                <a:tc>
                  <a:txBody>
                    <a:bodyPr/>
                    <a:lstStyle/>
                    <a:p>
                      <a:pPr algn="ctr"/>
                      <a:r>
                        <a:rPr lang="en-US" sz="2400" dirty="0" smtClean="0"/>
                        <a:t>24</a:t>
                      </a:r>
                      <a:endParaRPr lang="en-US" sz="2400" dirty="0"/>
                    </a:p>
                  </a:txBody>
                  <a:tcPr anchor="ctr"/>
                </a:tc>
                <a:tc>
                  <a:txBody>
                    <a:bodyPr/>
                    <a:lstStyle/>
                    <a:p>
                      <a:pPr algn="ctr"/>
                      <a:r>
                        <a:rPr lang="en-US" sz="2400" dirty="0" smtClean="0"/>
                        <a:t>H</a:t>
                      </a:r>
                      <a:endParaRPr lang="en-US" sz="2400" dirty="0"/>
                    </a:p>
                  </a:txBody>
                  <a:tcPr anchor="ctr"/>
                </a:tc>
              </a:tr>
              <a:tr h="370840">
                <a:tc>
                  <a:txBody>
                    <a:bodyPr/>
                    <a:lstStyle/>
                    <a:p>
                      <a:pPr algn="ctr"/>
                      <a:r>
                        <a:rPr lang="en-US" sz="2400" dirty="0" smtClean="0"/>
                        <a:t>11</a:t>
                      </a:r>
                      <a:endParaRPr lang="en-US" sz="2400" dirty="0"/>
                    </a:p>
                  </a:txBody>
                  <a:tcPr anchor="ctr"/>
                </a:tc>
                <a:tc>
                  <a:txBody>
                    <a:bodyPr/>
                    <a:lstStyle/>
                    <a:p>
                      <a:pPr algn="ctr"/>
                      <a:r>
                        <a:rPr lang="en-US" sz="2400" dirty="0" smtClean="0"/>
                        <a:t>K</a:t>
                      </a:r>
                      <a:endParaRPr lang="en-US" sz="2400" dirty="0"/>
                    </a:p>
                  </a:txBody>
                  <a:tcPr anchor="ctr"/>
                </a:tc>
                <a:tc>
                  <a:txBody>
                    <a:bodyPr/>
                    <a:lstStyle/>
                    <a:p>
                      <a:pPr algn="ctr"/>
                      <a:r>
                        <a:rPr lang="en-US" sz="2400" dirty="0" smtClean="0"/>
                        <a:t>17</a:t>
                      </a:r>
                      <a:endParaRPr lang="en-US" sz="2400" dirty="0"/>
                    </a:p>
                  </a:txBody>
                  <a:tcPr anchor="ctr"/>
                </a:tc>
                <a:tc>
                  <a:txBody>
                    <a:bodyPr/>
                    <a:lstStyle/>
                    <a:p>
                      <a:pPr algn="ctr"/>
                      <a:r>
                        <a:rPr lang="en-US" sz="2400" dirty="0" smtClean="0"/>
                        <a:t>J</a:t>
                      </a:r>
                      <a:endParaRPr lang="en-US" sz="2400" dirty="0"/>
                    </a:p>
                  </a:txBody>
                  <a:tcPr anchor="ctr"/>
                </a:tc>
              </a:tr>
              <a:tr h="370840">
                <a:tc>
                  <a:txBody>
                    <a:bodyPr/>
                    <a:lstStyle/>
                    <a:p>
                      <a:pPr algn="ctr"/>
                      <a:r>
                        <a:rPr lang="en-US" sz="2400" dirty="0" smtClean="0"/>
                        <a:t>12</a:t>
                      </a:r>
                      <a:endParaRPr lang="en-US" sz="2400" dirty="0"/>
                    </a:p>
                  </a:txBody>
                  <a:tcPr anchor="ctr"/>
                </a:tc>
                <a:tc>
                  <a:txBody>
                    <a:bodyPr/>
                    <a:lstStyle/>
                    <a:p>
                      <a:pPr algn="ctr"/>
                      <a:r>
                        <a:rPr lang="en-US" sz="2400" dirty="0" smtClean="0"/>
                        <a:t>L</a:t>
                      </a:r>
                      <a:endParaRPr lang="en-US" sz="2400" dirty="0"/>
                    </a:p>
                  </a:txBody>
                  <a:tcPr anchor="ctr"/>
                </a:tc>
                <a:tc>
                  <a:txBody>
                    <a:bodyPr/>
                    <a:lstStyle/>
                    <a:p>
                      <a:pPr algn="ctr"/>
                      <a:r>
                        <a:rPr lang="en-US" sz="2400" dirty="0" smtClean="0"/>
                        <a:t>20</a:t>
                      </a:r>
                      <a:endParaRPr lang="en-US" sz="2400" dirty="0"/>
                    </a:p>
                  </a:txBody>
                  <a:tcPr anchor="ctr"/>
                </a:tc>
                <a:tc>
                  <a:txBody>
                    <a:bodyPr/>
                    <a:lstStyle/>
                    <a:p>
                      <a:pPr algn="ctr"/>
                      <a:r>
                        <a:rPr lang="en-US" sz="2400" dirty="0" smtClean="0"/>
                        <a:t>K,G</a:t>
                      </a:r>
                      <a:endParaRPr lang="en-US" sz="2400" dirty="0"/>
                    </a:p>
                  </a:txBody>
                  <a:tcPr anchor="ctr"/>
                </a:tc>
              </a:tr>
            </a:tbl>
          </a:graphicData>
        </a:graphic>
      </p:graphicFrame>
    </p:spTree>
    <p:extLst>
      <p:ext uri="{BB962C8B-B14F-4D97-AF65-F5344CB8AC3E}">
        <p14:creationId xmlns:p14="http://schemas.microsoft.com/office/powerpoint/2010/main" val="38507709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1524000" cy="685800"/>
          </a:xfrm>
        </p:spPr>
        <p:txBody>
          <a:bodyPr/>
          <a:lstStyle/>
          <a:p>
            <a:r>
              <a:rPr lang="en-US" dirty="0" smtClean="0"/>
              <a:t>Ex 4</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68</a:t>
            </a:fld>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746326885"/>
              </p:ext>
            </p:extLst>
          </p:nvPr>
        </p:nvGraphicFramePr>
        <p:xfrm>
          <a:off x="1720850" y="457200"/>
          <a:ext cx="7010400" cy="6019800"/>
        </p:xfrm>
        <a:graphic>
          <a:graphicData uri="http://schemas.openxmlformats.org/drawingml/2006/table">
            <a:tbl>
              <a:tblPr firstRow="1" bandRow="1">
                <a:tableStyleId>{5C22544A-7EE6-4342-B048-85BDC9FD1C3A}</a:tableStyleId>
              </a:tblPr>
              <a:tblGrid>
                <a:gridCol w="969523"/>
                <a:gridCol w="1491574"/>
                <a:gridCol w="2013626"/>
                <a:gridCol w="2535677"/>
              </a:tblGrid>
              <a:tr h="370840">
                <a:tc>
                  <a:txBody>
                    <a:bodyPr/>
                    <a:lstStyle/>
                    <a:p>
                      <a:pPr algn="ctr"/>
                      <a:r>
                        <a:rPr lang="en-US" sz="2400" dirty="0" smtClean="0"/>
                        <a:t>No</a:t>
                      </a:r>
                      <a:endParaRPr lang="en-US" sz="2400" dirty="0"/>
                    </a:p>
                  </a:txBody>
                  <a:tcPr anchor="ctr"/>
                </a:tc>
                <a:tc>
                  <a:txBody>
                    <a:bodyPr/>
                    <a:lstStyle/>
                    <a:p>
                      <a:pPr algn="ctr"/>
                      <a:r>
                        <a:rPr lang="en-US" sz="2400" dirty="0" smtClean="0"/>
                        <a:t>Task</a:t>
                      </a:r>
                      <a:endParaRPr lang="en-US" sz="2400" dirty="0"/>
                    </a:p>
                  </a:txBody>
                  <a:tcPr anchor="ctr"/>
                </a:tc>
                <a:tc>
                  <a:txBody>
                    <a:bodyPr/>
                    <a:lstStyle/>
                    <a:p>
                      <a:pPr algn="ctr"/>
                      <a:r>
                        <a:rPr lang="en-US" sz="2400" dirty="0" smtClean="0"/>
                        <a:t>Duration</a:t>
                      </a:r>
                      <a:endParaRPr lang="en-US" sz="2400" dirty="0"/>
                    </a:p>
                  </a:txBody>
                  <a:tcPr anchor="ctr"/>
                </a:tc>
                <a:tc>
                  <a:txBody>
                    <a:bodyPr/>
                    <a:lstStyle/>
                    <a:p>
                      <a:pPr algn="ctr"/>
                      <a:r>
                        <a:rPr lang="en-US" sz="2400" dirty="0" smtClean="0"/>
                        <a:t>Pre</a:t>
                      </a:r>
                      <a:r>
                        <a:rPr lang="en-US" sz="2400" baseline="0" dirty="0" smtClean="0"/>
                        <a:t> - Task</a:t>
                      </a:r>
                      <a:endParaRPr lang="en-US" sz="2400" dirty="0"/>
                    </a:p>
                  </a:txBody>
                  <a:tcPr anchor="ctr"/>
                </a:tc>
              </a:tr>
              <a:tr h="533400">
                <a:tc>
                  <a:txBody>
                    <a:bodyPr/>
                    <a:lstStyle/>
                    <a:p>
                      <a:pPr algn="ctr"/>
                      <a:r>
                        <a:rPr lang="en-US" sz="2400" dirty="0" smtClean="0"/>
                        <a:t>1</a:t>
                      </a:r>
                      <a:endParaRPr lang="en-US" sz="2400" dirty="0"/>
                    </a:p>
                  </a:txBody>
                  <a:tcPr anchor="ctr"/>
                </a:tc>
                <a:tc>
                  <a:txBody>
                    <a:bodyPr/>
                    <a:lstStyle/>
                    <a:p>
                      <a:pPr algn="ctr"/>
                      <a:r>
                        <a:rPr lang="en-US" sz="2400" dirty="0" smtClean="0"/>
                        <a:t>A</a:t>
                      </a:r>
                      <a:endParaRPr lang="en-US" sz="2400" dirty="0"/>
                    </a:p>
                  </a:txBody>
                  <a:tcPr anchor="ctr"/>
                </a:tc>
                <a:tc>
                  <a:txBody>
                    <a:bodyPr/>
                    <a:lstStyle/>
                    <a:p>
                      <a:pPr algn="ctr"/>
                      <a:r>
                        <a:rPr lang="en-US" sz="2400" dirty="0" smtClean="0"/>
                        <a:t>10</a:t>
                      </a:r>
                      <a:endParaRPr lang="en-US" sz="2400" dirty="0"/>
                    </a:p>
                  </a:txBody>
                  <a:tcPr anchor="ctr"/>
                </a:tc>
                <a:tc>
                  <a:txBody>
                    <a:bodyPr/>
                    <a:lstStyle/>
                    <a:p>
                      <a:pPr algn="ctr"/>
                      <a:r>
                        <a:rPr lang="en-US" sz="2400" dirty="0" smtClean="0"/>
                        <a:t>-</a:t>
                      </a:r>
                      <a:endParaRPr lang="en-US" sz="2400" dirty="0"/>
                    </a:p>
                  </a:txBody>
                  <a:tcPr anchor="ctr"/>
                </a:tc>
              </a:tr>
              <a:tr h="370840">
                <a:tc>
                  <a:txBody>
                    <a:bodyPr/>
                    <a:lstStyle/>
                    <a:p>
                      <a:pPr algn="ctr"/>
                      <a:r>
                        <a:rPr lang="en-US" sz="2400" dirty="0" smtClean="0"/>
                        <a:t>2</a:t>
                      </a:r>
                      <a:endParaRPr lang="en-US" sz="2400" dirty="0"/>
                    </a:p>
                  </a:txBody>
                  <a:tcPr anchor="ctr"/>
                </a:tc>
                <a:tc>
                  <a:txBody>
                    <a:bodyPr/>
                    <a:lstStyle/>
                    <a:p>
                      <a:pPr algn="ctr"/>
                      <a:r>
                        <a:rPr lang="en-US" sz="2400" dirty="0" smtClean="0"/>
                        <a:t>B</a:t>
                      </a:r>
                      <a:endParaRPr lang="en-US" sz="2400" dirty="0"/>
                    </a:p>
                  </a:txBody>
                  <a:tcPr anchor="ctr"/>
                </a:tc>
                <a:tc>
                  <a:txBody>
                    <a:bodyPr/>
                    <a:lstStyle/>
                    <a:p>
                      <a:pPr algn="ctr"/>
                      <a:r>
                        <a:rPr lang="en-US" sz="2400" dirty="0" smtClean="0"/>
                        <a:t>13</a:t>
                      </a:r>
                      <a:endParaRPr lang="en-US" sz="2400" dirty="0"/>
                    </a:p>
                  </a:txBody>
                  <a:tcPr anchor="ctr"/>
                </a:tc>
                <a:tc>
                  <a:txBody>
                    <a:bodyPr/>
                    <a:lstStyle/>
                    <a:p>
                      <a:pPr algn="ctr"/>
                      <a:r>
                        <a:rPr lang="en-US" sz="2400" dirty="0" smtClean="0"/>
                        <a:t>A</a:t>
                      </a:r>
                      <a:endParaRPr lang="en-US" sz="2400" dirty="0"/>
                    </a:p>
                  </a:txBody>
                  <a:tcPr anchor="ctr"/>
                </a:tc>
              </a:tr>
              <a:tr h="370840">
                <a:tc>
                  <a:txBody>
                    <a:bodyPr/>
                    <a:lstStyle/>
                    <a:p>
                      <a:pPr algn="ctr"/>
                      <a:r>
                        <a:rPr lang="en-US" sz="2400" dirty="0" smtClean="0"/>
                        <a:t>3</a:t>
                      </a:r>
                      <a:endParaRPr lang="en-US" sz="2400" dirty="0"/>
                    </a:p>
                  </a:txBody>
                  <a:tcPr anchor="ctr"/>
                </a:tc>
                <a:tc>
                  <a:txBody>
                    <a:bodyPr/>
                    <a:lstStyle/>
                    <a:p>
                      <a:pPr algn="ctr"/>
                      <a:r>
                        <a:rPr lang="en-US" sz="2400" dirty="0" smtClean="0"/>
                        <a:t>C</a:t>
                      </a:r>
                      <a:endParaRPr lang="en-US" sz="2400" dirty="0"/>
                    </a:p>
                  </a:txBody>
                  <a:tcPr anchor="ctr"/>
                </a:tc>
                <a:tc>
                  <a:txBody>
                    <a:bodyPr/>
                    <a:lstStyle/>
                    <a:p>
                      <a:pPr algn="ctr"/>
                      <a:r>
                        <a:rPr lang="en-US" sz="2400" dirty="0" smtClean="0"/>
                        <a:t>21</a:t>
                      </a:r>
                      <a:endParaRPr lang="en-US" sz="2400" dirty="0"/>
                    </a:p>
                  </a:txBody>
                  <a:tcPr anchor="ctr"/>
                </a:tc>
                <a:tc>
                  <a:txBody>
                    <a:bodyPr/>
                    <a:lstStyle/>
                    <a:p>
                      <a:pPr algn="ctr"/>
                      <a:r>
                        <a:rPr lang="en-US" sz="2400" dirty="0" smtClean="0"/>
                        <a:t>A</a:t>
                      </a:r>
                      <a:endParaRPr lang="en-US" sz="2400" dirty="0"/>
                    </a:p>
                  </a:txBody>
                  <a:tcPr anchor="ctr"/>
                </a:tc>
              </a:tr>
              <a:tr h="370840">
                <a:tc>
                  <a:txBody>
                    <a:bodyPr/>
                    <a:lstStyle/>
                    <a:p>
                      <a:pPr algn="ctr"/>
                      <a:r>
                        <a:rPr lang="en-US" sz="2400" dirty="0" smtClean="0"/>
                        <a:t>4</a:t>
                      </a:r>
                      <a:endParaRPr lang="en-US" sz="2400" dirty="0"/>
                    </a:p>
                  </a:txBody>
                  <a:tcPr anchor="ctr"/>
                </a:tc>
                <a:tc>
                  <a:txBody>
                    <a:bodyPr/>
                    <a:lstStyle/>
                    <a:p>
                      <a:pPr algn="ctr"/>
                      <a:r>
                        <a:rPr lang="en-US" sz="2400" dirty="0" smtClean="0"/>
                        <a:t>D</a:t>
                      </a:r>
                      <a:endParaRPr lang="en-US" sz="2400" dirty="0"/>
                    </a:p>
                  </a:txBody>
                  <a:tcPr anchor="ctr"/>
                </a:tc>
                <a:tc>
                  <a:txBody>
                    <a:bodyPr/>
                    <a:lstStyle/>
                    <a:p>
                      <a:pPr algn="ctr"/>
                      <a:r>
                        <a:rPr lang="en-US" sz="2400" dirty="0" smtClean="0"/>
                        <a:t>22</a:t>
                      </a:r>
                      <a:endParaRPr lang="en-US" sz="2400" dirty="0"/>
                    </a:p>
                  </a:txBody>
                  <a:tcPr anchor="ctr"/>
                </a:tc>
                <a:tc>
                  <a:txBody>
                    <a:bodyPr/>
                    <a:lstStyle/>
                    <a:p>
                      <a:pPr algn="ctr"/>
                      <a:r>
                        <a:rPr lang="en-US" sz="2400" dirty="0" smtClean="0">
                          <a:solidFill>
                            <a:srgbClr val="FF0000"/>
                          </a:solidFill>
                        </a:rPr>
                        <a:t>B</a:t>
                      </a:r>
                      <a:endParaRPr lang="en-US" sz="2400" dirty="0">
                        <a:solidFill>
                          <a:srgbClr val="FF0000"/>
                        </a:solidFill>
                      </a:endParaRPr>
                    </a:p>
                  </a:txBody>
                  <a:tcPr anchor="ctr"/>
                </a:tc>
              </a:tr>
              <a:tr h="370840">
                <a:tc>
                  <a:txBody>
                    <a:bodyPr/>
                    <a:lstStyle/>
                    <a:p>
                      <a:pPr algn="ctr"/>
                      <a:r>
                        <a:rPr lang="en-US" sz="2400" dirty="0" smtClean="0"/>
                        <a:t>5</a:t>
                      </a:r>
                      <a:endParaRPr lang="en-US" sz="2400" dirty="0"/>
                    </a:p>
                  </a:txBody>
                  <a:tcPr anchor="ctr"/>
                </a:tc>
                <a:tc>
                  <a:txBody>
                    <a:bodyPr/>
                    <a:lstStyle/>
                    <a:p>
                      <a:pPr algn="ctr"/>
                      <a:r>
                        <a:rPr lang="en-US" sz="2400" dirty="0" smtClean="0"/>
                        <a:t>E</a:t>
                      </a:r>
                      <a:endParaRPr lang="en-US" sz="2400" dirty="0"/>
                    </a:p>
                  </a:txBody>
                  <a:tcPr anchor="ctr"/>
                </a:tc>
                <a:tc>
                  <a:txBody>
                    <a:bodyPr/>
                    <a:lstStyle/>
                    <a:p>
                      <a:pPr algn="ctr"/>
                      <a:r>
                        <a:rPr lang="en-US" sz="2400" dirty="0" smtClean="0"/>
                        <a:t>15</a:t>
                      </a:r>
                      <a:endParaRPr lang="en-US" sz="2400" dirty="0"/>
                    </a:p>
                  </a:txBody>
                  <a:tcPr anchor="ctr"/>
                </a:tc>
                <a:tc>
                  <a:txBody>
                    <a:bodyPr/>
                    <a:lstStyle/>
                    <a:p>
                      <a:pPr algn="ctr"/>
                      <a:r>
                        <a:rPr lang="en-US" sz="2400" dirty="0" smtClean="0"/>
                        <a:t>B,C,D</a:t>
                      </a:r>
                      <a:endParaRPr lang="en-US" sz="2400" dirty="0"/>
                    </a:p>
                  </a:txBody>
                  <a:tcPr anchor="ctr"/>
                </a:tc>
              </a:tr>
              <a:tr h="370840">
                <a:tc>
                  <a:txBody>
                    <a:bodyPr/>
                    <a:lstStyle/>
                    <a:p>
                      <a:pPr algn="ctr"/>
                      <a:r>
                        <a:rPr lang="en-US" sz="2400" dirty="0" smtClean="0"/>
                        <a:t>6</a:t>
                      </a:r>
                      <a:endParaRPr lang="en-US" sz="2400" dirty="0"/>
                    </a:p>
                  </a:txBody>
                  <a:tcPr anchor="ctr"/>
                </a:tc>
                <a:tc>
                  <a:txBody>
                    <a:bodyPr/>
                    <a:lstStyle/>
                    <a:p>
                      <a:pPr algn="ctr"/>
                      <a:r>
                        <a:rPr lang="en-US" sz="2400" dirty="0" smtClean="0"/>
                        <a:t>F</a:t>
                      </a:r>
                      <a:endParaRPr lang="en-US" sz="2400" dirty="0"/>
                    </a:p>
                  </a:txBody>
                  <a:tcPr anchor="ctr"/>
                </a:tc>
                <a:tc>
                  <a:txBody>
                    <a:bodyPr/>
                    <a:lstStyle/>
                    <a:p>
                      <a:pPr algn="ctr"/>
                      <a:r>
                        <a:rPr lang="en-US" sz="2400" dirty="0" smtClean="0"/>
                        <a:t>31</a:t>
                      </a:r>
                      <a:endParaRPr lang="en-US" sz="2400" dirty="0"/>
                    </a:p>
                  </a:txBody>
                  <a:tcPr anchor="ctr"/>
                </a:tc>
                <a:tc>
                  <a:txBody>
                    <a:bodyPr/>
                    <a:lstStyle/>
                    <a:p>
                      <a:pPr algn="ctr"/>
                      <a:r>
                        <a:rPr lang="en-US" sz="2400" dirty="0" smtClean="0"/>
                        <a:t>E</a:t>
                      </a:r>
                      <a:endParaRPr lang="en-US" sz="2400" dirty="0"/>
                    </a:p>
                  </a:txBody>
                  <a:tcPr anchor="ctr"/>
                </a:tc>
              </a:tr>
              <a:tr h="370840">
                <a:tc>
                  <a:txBody>
                    <a:bodyPr/>
                    <a:lstStyle/>
                    <a:p>
                      <a:pPr algn="ctr"/>
                      <a:r>
                        <a:rPr lang="en-US" sz="2400" dirty="0" smtClean="0"/>
                        <a:t>7</a:t>
                      </a:r>
                      <a:endParaRPr lang="en-US" sz="2400" dirty="0"/>
                    </a:p>
                  </a:txBody>
                  <a:tcPr anchor="ctr"/>
                </a:tc>
                <a:tc>
                  <a:txBody>
                    <a:bodyPr/>
                    <a:lstStyle/>
                    <a:p>
                      <a:pPr algn="ctr"/>
                      <a:r>
                        <a:rPr lang="en-US" sz="2400" dirty="0" smtClean="0"/>
                        <a:t>G</a:t>
                      </a:r>
                      <a:endParaRPr lang="en-US" sz="2400" dirty="0"/>
                    </a:p>
                  </a:txBody>
                  <a:tcPr anchor="ctr"/>
                </a:tc>
                <a:tc>
                  <a:txBody>
                    <a:bodyPr/>
                    <a:lstStyle/>
                    <a:p>
                      <a:pPr algn="ctr"/>
                      <a:r>
                        <a:rPr lang="en-US" sz="2400" dirty="0" smtClean="0"/>
                        <a:t>18</a:t>
                      </a:r>
                      <a:endParaRPr lang="en-US" sz="2400" dirty="0"/>
                    </a:p>
                  </a:txBody>
                  <a:tcPr anchor="ctr"/>
                </a:tc>
                <a:tc>
                  <a:txBody>
                    <a:bodyPr/>
                    <a:lstStyle/>
                    <a:p>
                      <a:pPr algn="ctr"/>
                      <a:r>
                        <a:rPr lang="en-US" sz="2400" dirty="0" smtClean="0"/>
                        <a:t>E</a:t>
                      </a:r>
                      <a:endParaRPr lang="en-US" sz="2400" dirty="0"/>
                    </a:p>
                  </a:txBody>
                  <a:tcPr anchor="ctr"/>
                </a:tc>
              </a:tr>
              <a:tr h="370840">
                <a:tc>
                  <a:txBody>
                    <a:bodyPr/>
                    <a:lstStyle/>
                    <a:p>
                      <a:pPr algn="ctr"/>
                      <a:r>
                        <a:rPr lang="en-US" sz="2400" dirty="0" smtClean="0"/>
                        <a:t>8</a:t>
                      </a:r>
                      <a:endParaRPr lang="en-US" sz="2400" dirty="0"/>
                    </a:p>
                  </a:txBody>
                  <a:tcPr anchor="ctr"/>
                </a:tc>
                <a:tc>
                  <a:txBody>
                    <a:bodyPr/>
                    <a:lstStyle/>
                    <a:p>
                      <a:pPr algn="ctr"/>
                      <a:r>
                        <a:rPr lang="en-US" sz="2400" dirty="0" smtClean="0"/>
                        <a:t>I</a:t>
                      </a:r>
                      <a:endParaRPr lang="en-US" sz="2400" dirty="0"/>
                    </a:p>
                  </a:txBody>
                  <a:tcPr anchor="ctr"/>
                </a:tc>
                <a:tc>
                  <a:txBody>
                    <a:bodyPr/>
                    <a:lstStyle/>
                    <a:p>
                      <a:pPr algn="ctr"/>
                      <a:r>
                        <a:rPr lang="en-US" sz="2400" dirty="0" smtClean="0"/>
                        <a:t>22</a:t>
                      </a:r>
                      <a:endParaRPr lang="en-US" sz="2400" dirty="0"/>
                    </a:p>
                  </a:txBody>
                  <a:tcPr anchor="ctr"/>
                </a:tc>
                <a:tc>
                  <a:txBody>
                    <a:bodyPr/>
                    <a:lstStyle/>
                    <a:p>
                      <a:pPr algn="ctr"/>
                      <a:r>
                        <a:rPr lang="en-US" sz="2400" dirty="0" smtClean="0"/>
                        <a:t>E</a:t>
                      </a:r>
                      <a:endParaRPr lang="en-US" sz="2400" dirty="0"/>
                    </a:p>
                  </a:txBody>
                  <a:tcPr anchor="ctr"/>
                </a:tc>
              </a:tr>
              <a:tr h="370840">
                <a:tc>
                  <a:txBody>
                    <a:bodyPr/>
                    <a:lstStyle/>
                    <a:p>
                      <a:pPr algn="ctr"/>
                      <a:r>
                        <a:rPr lang="en-US" sz="2400" dirty="0" smtClean="0"/>
                        <a:t>9</a:t>
                      </a:r>
                      <a:endParaRPr lang="en-US" sz="2400" dirty="0"/>
                    </a:p>
                  </a:txBody>
                  <a:tcPr anchor="ctr"/>
                </a:tc>
                <a:tc>
                  <a:txBody>
                    <a:bodyPr/>
                    <a:lstStyle/>
                    <a:p>
                      <a:pPr algn="ctr"/>
                      <a:r>
                        <a:rPr lang="en-US" sz="2400" dirty="0" smtClean="0"/>
                        <a:t>J</a:t>
                      </a:r>
                      <a:endParaRPr lang="en-US" sz="2400" dirty="0"/>
                    </a:p>
                  </a:txBody>
                  <a:tcPr anchor="ctr"/>
                </a:tc>
                <a:tc>
                  <a:txBody>
                    <a:bodyPr/>
                    <a:lstStyle/>
                    <a:p>
                      <a:pPr algn="ctr"/>
                      <a:r>
                        <a:rPr lang="en-US" sz="2400" dirty="0" smtClean="0"/>
                        <a:t>24</a:t>
                      </a:r>
                      <a:endParaRPr lang="en-US" sz="2400" dirty="0"/>
                    </a:p>
                  </a:txBody>
                  <a:tcPr anchor="ctr"/>
                </a:tc>
                <a:tc>
                  <a:txBody>
                    <a:bodyPr/>
                    <a:lstStyle/>
                    <a:p>
                      <a:pPr algn="ctr"/>
                      <a:r>
                        <a:rPr lang="en-US" sz="2400" dirty="0" smtClean="0"/>
                        <a:t>D</a:t>
                      </a:r>
                      <a:endParaRPr lang="en-US" sz="2400" dirty="0"/>
                    </a:p>
                  </a:txBody>
                  <a:tcPr anchor="ctr"/>
                </a:tc>
              </a:tr>
              <a:tr h="370840">
                <a:tc>
                  <a:txBody>
                    <a:bodyPr/>
                    <a:lstStyle/>
                    <a:p>
                      <a:pPr algn="ctr"/>
                      <a:r>
                        <a:rPr lang="en-US" sz="2400" dirty="0" smtClean="0"/>
                        <a:t>10</a:t>
                      </a:r>
                      <a:endParaRPr lang="en-US" sz="2400" dirty="0"/>
                    </a:p>
                  </a:txBody>
                  <a:tcPr anchor="ctr"/>
                </a:tc>
                <a:tc>
                  <a:txBody>
                    <a:bodyPr/>
                    <a:lstStyle/>
                    <a:p>
                      <a:pPr algn="ctr"/>
                      <a:r>
                        <a:rPr lang="en-US" sz="2400" dirty="0" smtClean="0"/>
                        <a:t>K</a:t>
                      </a:r>
                      <a:endParaRPr lang="en-US" sz="2400" dirty="0"/>
                    </a:p>
                  </a:txBody>
                  <a:tcPr anchor="ctr"/>
                </a:tc>
                <a:tc>
                  <a:txBody>
                    <a:bodyPr/>
                    <a:lstStyle/>
                    <a:p>
                      <a:pPr algn="ctr"/>
                      <a:r>
                        <a:rPr lang="en-US" sz="2400" dirty="0" smtClean="0"/>
                        <a:t>17</a:t>
                      </a:r>
                      <a:endParaRPr lang="en-US" sz="2400" dirty="0"/>
                    </a:p>
                  </a:txBody>
                  <a:tcPr anchor="ctr"/>
                </a:tc>
                <a:tc>
                  <a:txBody>
                    <a:bodyPr/>
                    <a:lstStyle/>
                    <a:p>
                      <a:pPr algn="ctr"/>
                      <a:r>
                        <a:rPr lang="en-US" sz="2400" dirty="0" smtClean="0"/>
                        <a:t>F,G,I,J</a:t>
                      </a:r>
                      <a:endParaRPr lang="en-US" sz="2400" dirty="0"/>
                    </a:p>
                  </a:txBody>
                  <a:tcPr anchor="ctr"/>
                </a:tc>
              </a:tr>
              <a:tr h="370840">
                <a:tc>
                  <a:txBody>
                    <a:bodyPr/>
                    <a:lstStyle/>
                    <a:p>
                      <a:pPr algn="ctr"/>
                      <a:r>
                        <a:rPr lang="en-US" sz="2400" dirty="0" smtClean="0"/>
                        <a:t>11</a:t>
                      </a:r>
                      <a:endParaRPr lang="en-US" sz="2400" dirty="0"/>
                    </a:p>
                  </a:txBody>
                  <a:tcPr anchor="ctr"/>
                </a:tc>
                <a:tc>
                  <a:txBody>
                    <a:bodyPr/>
                    <a:lstStyle/>
                    <a:p>
                      <a:pPr algn="ctr"/>
                      <a:r>
                        <a:rPr lang="en-US" sz="2400" dirty="0" smtClean="0"/>
                        <a:t>L</a:t>
                      </a:r>
                      <a:endParaRPr lang="en-US" sz="2400" dirty="0"/>
                    </a:p>
                  </a:txBody>
                  <a:tcPr anchor="ctr"/>
                </a:tc>
                <a:tc>
                  <a:txBody>
                    <a:bodyPr/>
                    <a:lstStyle/>
                    <a:p>
                      <a:pPr algn="ctr"/>
                      <a:r>
                        <a:rPr lang="en-US" sz="2400" dirty="0" smtClean="0"/>
                        <a:t>20</a:t>
                      </a:r>
                      <a:endParaRPr lang="en-US" sz="2400" dirty="0"/>
                    </a:p>
                  </a:txBody>
                  <a:tcPr anchor="ctr"/>
                </a:tc>
                <a:tc>
                  <a:txBody>
                    <a:bodyPr/>
                    <a:lstStyle/>
                    <a:p>
                      <a:pPr algn="ctr"/>
                      <a:r>
                        <a:rPr lang="en-US" sz="2400" dirty="0" smtClean="0"/>
                        <a:t>K</a:t>
                      </a:r>
                      <a:endParaRPr lang="en-US" sz="2400" dirty="0"/>
                    </a:p>
                  </a:txBody>
                  <a:tcPr anchor="ctr"/>
                </a:tc>
              </a:tr>
              <a:tr h="370840">
                <a:tc>
                  <a:txBody>
                    <a:bodyPr/>
                    <a:lstStyle/>
                    <a:p>
                      <a:pPr algn="ctr"/>
                      <a:r>
                        <a:rPr lang="en-US" sz="2400" dirty="0" smtClean="0"/>
                        <a:t>12</a:t>
                      </a:r>
                      <a:endParaRPr lang="en-US" sz="2400" dirty="0"/>
                    </a:p>
                  </a:txBody>
                  <a:tcPr anchor="ctr"/>
                </a:tc>
                <a:tc>
                  <a:txBody>
                    <a:bodyPr/>
                    <a:lstStyle/>
                    <a:p>
                      <a:pPr algn="ctr"/>
                      <a:r>
                        <a:rPr lang="en-US" sz="2400" dirty="0" smtClean="0"/>
                        <a:t>M</a:t>
                      </a:r>
                      <a:endParaRPr lang="en-US" sz="2400" dirty="0"/>
                    </a:p>
                  </a:txBody>
                  <a:tcPr anchor="ctr"/>
                </a:tc>
                <a:tc>
                  <a:txBody>
                    <a:bodyPr/>
                    <a:lstStyle/>
                    <a:p>
                      <a:pPr algn="ctr"/>
                      <a:r>
                        <a:rPr lang="en-US" sz="2400" dirty="0" smtClean="0"/>
                        <a:t>18</a:t>
                      </a:r>
                      <a:endParaRPr lang="en-US" sz="2400" dirty="0"/>
                    </a:p>
                  </a:txBody>
                  <a:tcPr anchor="ctr"/>
                </a:tc>
                <a:tc>
                  <a:txBody>
                    <a:bodyPr/>
                    <a:lstStyle/>
                    <a:p>
                      <a:pPr algn="ctr"/>
                      <a:r>
                        <a:rPr lang="en-US" sz="2400" dirty="0" smtClean="0"/>
                        <a:t>L,F</a:t>
                      </a:r>
                      <a:endParaRPr lang="en-US" sz="2400" dirty="0"/>
                    </a:p>
                  </a:txBody>
                  <a:tcPr anchor="ctr"/>
                </a:tc>
              </a:tr>
            </a:tbl>
          </a:graphicData>
        </a:graphic>
      </p:graphicFrame>
    </p:spTree>
    <p:extLst>
      <p:ext uri="{BB962C8B-B14F-4D97-AF65-F5344CB8AC3E}">
        <p14:creationId xmlns:p14="http://schemas.microsoft.com/office/powerpoint/2010/main" val="2803850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6.3.Sequencing </a:t>
            </a:r>
            <a:r>
              <a:rPr lang="en-US" b="1" dirty="0"/>
              <a:t>activities:</a:t>
            </a:r>
            <a:r>
              <a:rPr lang="en-US" dirty="0"/>
              <a:t> identifying and documenting the relationships between project </a:t>
            </a:r>
            <a:r>
              <a:rPr lang="en-US" dirty="0" smtClean="0"/>
              <a:t>activities</a:t>
            </a:r>
          </a:p>
          <a:p>
            <a:r>
              <a:rPr lang="en-US" b="1" dirty="0" smtClean="0"/>
              <a:t>6.4.Estimating </a:t>
            </a:r>
            <a:r>
              <a:rPr lang="en-US" b="1" dirty="0"/>
              <a:t>activity resources: </a:t>
            </a:r>
            <a:r>
              <a:rPr lang="en-US" dirty="0"/>
              <a:t>estimating how many </a:t>
            </a:r>
            <a:r>
              <a:rPr lang="en-US" b="1" dirty="0"/>
              <a:t>resources </a:t>
            </a:r>
            <a:r>
              <a:rPr lang="en-US" dirty="0"/>
              <a:t>a project team should use to </a:t>
            </a:r>
            <a:r>
              <a:rPr lang="en-US" dirty="0" smtClean="0"/>
              <a:t>perform </a:t>
            </a:r>
            <a:r>
              <a:rPr lang="en-US" dirty="0"/>
              <a:t>project </a:t>
            </a:r>
            <a:r>
              <a:rPr lang="en-US" dirty="0" smtClean="0"/>
              <a:t>activities</a:t>
            </a:r>
          </a:p>
          <a:p>
            <a:r>
              <a:rPr lang="en-US" b="1" dirty="0" smtClean="0"/>
              <a:t>6.5.Estimating </a:t>
            </a:r>
            <a:r>
              <a:rPr lang="en-US" b="1" dirty="0"/>
              <a:t>activity durations: </a:t>
            </a:r>
            <a:r>
              <a:rPr lang="en-US" dirty="0"/>
              <a:t>estimating the number of work periods that are needed to complete individual activities</a:t>
            </a:r>
          </a:p>
          <a:p>
            <a:endParaRPr lang="en-US" dirty="0"/>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Project Time Management Processes</a:t>
            </a:r>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7</a:t>
            </a:fld>
            <a:endParaRPr lang="en-US" dirty="0"/>
          </a:p>
        </p:txBody>
      </p:sp>
    </p:spTree>
    <p:extLst>
      <p:ext uri="{BB962C8B-B14F-4D97-AF65-F5344CB8AC3E}">
        <p14:creationId xmlns:p14="http://schemas.microsoft.com/office/powerpoint/2010/main" val="1729735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6.6.Developing </a:t>
            </a:r>
            <a:r>
              <a:rPr lang="en-US" b="1" dirty="0"/>
              <a:t>the schedule: </a:t>
            </a:r>
            <a:r>
              <a:rPr lang="en-US" dirty="0"/>
              <a:t>analyzing activity sequences, activity resource estimates, and activity duration estimates to create the project schedule</a:t>
            </a:r>
          </a:p>
          <a:p>
            <a:r>
              <a:rPr lang="en-US" b="1" dirty="0" smtClean="0"/>
              <a:t>6.7.Controlling </a:t>
            </a:r>
            <a:r>
              <a:rPr lang="en-US" b="1" dirty="0"/>
              <a:t>the schedule:</a:t>
            </a:r>
            <a:r>
              <a:rPr lang="en-US" dirty="0"/>
              <a:t> controlling and managing changes to the project schedule</a:t>
            </a:r>
          </a:p>
          <a:p>
            <a:endParaRPr lang="en-US" dirty="0"/>
          </a:p>
        </p:txBody>
      </p:sp>
      <p:sp>
        <p:nvSpPr>
          <p:cNvPr id="3" name="Title 2"/>
          <p:cNvSpPr>
            <a:spLocks noGrp="1"/>
          </p:cNvSpPr>
          <p:nvPr>
            <p:ph type="title"/>
          </p:nvPr>
        </p:nvSpPr>
        <p:spPr/>
        <p:txBody>
          <a:bodyPr>
            <a:normAutofit fontScale="90000"/>
          </a:bodyPr>
          <a:lstStyle/>
          <a:p>
            <a:r>
              <a:rPr lang="en-US"/>
              <a:t>Project Time Management Processes</a:t>
            </a:r>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8</a:t>
            </a:fld>
            <a:endParaRPr lang="en-US" dirty="0"/>
          </a:p>
        </p:txBody>
      </p:sp>
    </p:spTree>
    <p:extLst>
      <p:ext uri="{BB962C8B-B14F-4D97-AF65-F5344CB8AC3E}">
        <p14:creationId xmlns:p14="http://schemas.microsoft.com/office/powerpoint/2010/main" val="1074072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0"/>
            <a:ext cx="8305800" cy="1143000"/>
          </a:xfrm>
        </p:spPr>
        <p:txBody>
          <a:bodyPr>
            <a:normAutofit fontScale="90000"/>
          </a:bodyPr>
          <a:lstStyle/>
          <a:p>
            <a:r>
              <a:rPr lang="en-US" dirty="0" smtClean="0"/>
              <a:t>Figure 6-1. Project Time Management Summary</a:t>
            </a:r>
          </a:p>
        </p:txBody>
      </p:sp>
      <p:sp>
        <p:nvSpPr>
          <p:cNvPr id="5" name="Slide Number Placeholder 4"/>
          <p:cNvSpPr>
            <a:spLocks noGrp="1"/>
          </p:cNvSpPr>
          <p:nvPr>
            <p:ph type="sldNum" sz="quarter" idx="11"/>
          </p:nvPr>
        </p:nvSpPr>
        <p:spPr/>
        <p:txBody>
          <a:bodyPr/>
          <a:lstStyle/>
          <a:p>
            <a:pPr>
              <a:defRPr/>
            </a:pPr>
            <a:fld id="{AEDE0555-12AE-4560-B223-B50328FFE016}" type="slidenum">
              <a:rPr lang="en-US" smtClean="0"/>
              <a:pPr>
                <a:defRPr/>
              </a:pPr>
              <a:t>9</a:t>
            </a:fld>
            <a:endParaRPr lang="en-US" dirty="0"/>
          </a:p>
        </p:txBody>
      </p:sp>
      <p:pic>
        <p:nvPicPr>
          <p:cNvPr id="2" name="Picture 1"/>
          <p:cNvPicPr>
            <a:picLocks noChangeAspect="1"/>
          </p:cNvPicPr>
          <p:nvPr/>
        </p:nvPicPr>
        <p:blipFill>
          <a:blip r:embed="rId2"/>
          <a:stretch>
            <a:fillRect/>
          </a:stretch>
        </p:blipFill>
        <p:spPr>
          <a:xfrm>
            <a:off x="1219200" y="1143000"/>
            <a:ext cx="6629400" cy="5171692"/>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10832</TotalTime>
  <Words>3312</Words>
  <Application>Microsoft Office PowerPoint</Application>
  <PresentationFormat>On-screen Show (4:3)</PresentationFormat>
  <Paragraphs>930</Paragraphs>
  <Slides>68</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68</vt:i4>
      </vt:variant>
    </vt:vector>
  </HeadingPairs>
  <TitlesOfParts>
    <vt:vector size="79"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6: Project Time Management</vt:lpstr>
      <vt:lpstr>PowerPoint Presentation</vt:lpstr>
      <vt:lpstr>Learning Objectives</vt:lpstr>
      <vt:lpstr>Learning Objectives</vt:lpstr>
      <vt:lpstr>Importance of Project Schedules</vt:lpstr>
      <vt:lpstr>Project Time Management Processes</vt:lpstr>
      <vt:lpstr>Project Time Management Processes</vt:lpstr>
      <vt:lpstr>Project Time Management Processes</vt:lpstr>
      <vt:lpstr>Figure 6-1. Project Time Management Summary</vt:lpstr>
      <vt:lpstr>6.1.Planning Schedule Management</vt:lpstr>
      <vt:lpstr>6.2.Defining Activities</vt:lpstr>
      <vt:lpstr>Activity Lists and Attributes</vt:lpstr>
      <vt:lpstr>Milestones</vt:lpstr>
      <vt:lpstr>6.3.Sequencing Activities</vt:lpstr>
      <vt:lpstr>Three types of Dependencies</vt:lpstr>
      <vt:lpstr>Network Diagrams</vt:lpstr>
      <vt:lpstr>Figure 6-2. Network Diagram for Project X</vt:lpstr>
      <vt:lpstr>Arrow Diagramming Method (ADM)</vt:lpstr>
      <vt:lpstr>Process for Creating AOA Diagrams</vt:lpstr>
      <vt:lpstr>Process for Creating AOA Diagrams</vt:lpstr>
      <vt:lpstr>Process for Creating AOA Diagrams</vt:lpstr>
      <vt:lpstr>Excersise</vt:lpstr>
      <vt:lpstr>PowerPoint Presentation</vt:lpstr>
      <vt:lpstr>Precedence Diagramming Method (PDM)</vt:lpstr>
      <vt:lpstr>Figure 6-3. Task Dependency Types</vt:lpstr>
      <vt:lpstr>Task Dependency Types</vt:lpstr>
      <vt:lpstr>PowerPoint Presentation</vt:lpstr>
      <vt:lpstr>Figure 6-4. Sample PDM Network Diagram</vt:lpstr>
      <vt:lpstr>6.4.Estimating Activity Resources</vt:lpstr>
      <vt:lpstr>6.5.Activity Duration Estimating</vt:lpstr>
      <vt:lpstr>Three-Point Estimates</vt:lpstr>
      <vt:lpstr>6.6.Developing the Schedule</vt:lpstr>
      <vt:lpstr>Gantt Charts</vt:lpstr>
      <vt:lpstr>Figure 6-5. Gantt Chart for Project X</vt:lpstr>
      <vt:lpstr>Figure 6-6. Gantt Chart for Software Launch Project</vt:lpstr>
      <vt:lpstr>Adding Milestones to Gantt Charts</vt:lpstr>
      <vt:lpstr>Critical Path Method (CPM)</vt:lpstr>
      <vt:lpstr>Calculating the Critical Path</vt:lpstr>
      <vt:lpstr>PowerPoint Presentation</vt:lpstr>
      <vt:lpstr>PowerPoint Presentation</vt:lpstr>
      <vt:lpstr>PowerPoint Presentation</vt:lpstr>
      <vt:lpstr>PowerPoint Presentation</vt:lpstr>
      <vt:lpstr>PowerPoint Presentation</vt:lpstr>
      <vt:lpstr>Ex 2</vt:lpstr>
      <vt:lpstr>PowerPoint Presentation</vt:lpstr>
      <vt:lpstr>Using Critical Path Analysis to Make Schedule Trade-offs</vt:lpstr>
      <vt:lpstr>Calculating Early and Late Start and Finish Dates</vt:lpstr>
      <vt:lpstr>Formular to calculate ES, EF, LS, LF</vt:lpstr>
      <vt:lpstr>Example: ES, EF at the first Activity</vt:lpstr>
      <vt:lpstr>PowerPoint Presentation</vt:lpstr>
      <vt:lpstr>Formular to calculate ES, EF, LS, LF</vt:lpstr>
      <vt:lpstr>Example: LF, LS at last activity</vt:lpstr>
      <vt:lpstr>Slack or Float Time</vt:lpstr>
      <vt:lpstr>PowerPoint Presentation</vt:lpstr>
      <vt:lpstr>Practice 1:</vt:lpstr>
      <vt:lpstr>Solution</vt:lpstr>
      <vt:lpstr>Practice 2: Calcutate ES, EF, LS,LF</vt:lpstr>
      <vt:lpstr>Program Evaluation and Review Technique (PERT)</vt:lpstr>
      <vt:lpstr>PERT Formula and Example</vt:lpstr>
      <vt:lpstr>6.7.Controlling the Schedule</vt:lpstr>
      <vt:lpstr>Reality Checks on Scheduling</vt:lpstr>
      <vt:lpstr>Working with People Issues</vt:lpstr>
      <vt:lpstr>Chapter Summary</vt:lpstr>
      <vt:lpstr>Exsercies: ES, EF, LS, LF ? -&gt;Float</vt:lpstr>
      <vt:lpstr>PowerPoint Presentation</vt:lpstr>
      <vt:lpstr>PowerPoint Presentation</vt:lpstr>
      <vt:lpstr>PowerPoint Presentation</vt:lpstr>
      <vt:lpstr>PowerPoint Presentation</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Đặng Thị Thu Hà</cp:lastModifiedBy>
  <cp:revision>345</cp:revision>
  <dcterms:created xsi:type="dcterms:W3CDTF">2001-07-05T23:10:12Z</dcterms:created>
  <dcterms:modified xsi:type="dcterms:W3CDTF">2021-09-26T23:56:25Z</dcterms:modified>
</cp:coreProperties>
</file>