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3" r:id="rId2"/>
  </p:sldMasterIdLst>
  <p:notesMasterIdLst>
    <p:notesMasterId r:id="rId42"/>
  </p:notesMasterIdLst>
  <p:handoutMasterIdLst>
    <p:handoutMasterId r:id="rId43"/>
  </p:handoutMasterIdLst>
  <p:sldIdLst>
    <p:sldId id="257" r:id="rId3"/>
    <p:sldId id="381" r:id="rId4"/>
    <p:sldId id="335" r:id="rId5"/>
    <p:sldId id="338" r:id="rId6"/>
    <p:sldId id="339" r:id="rId7"/>
    <p:sldId id="371" r:id="rId8"/>
    <p:sldId id="340" r:id="rId9"/>
    <p:sldId id="342" r:id="rId10"/>
    <p:sldId id="375" r:id="rId11"/>
    <p:sldId id="344" r:id="rId12"/>
    <p:sldId id="345" r:id="rId13"/>
    <p:sldId id="348" r:id="rId14"/>
    <p:sldId id="379" r:id="rId15"/>
    <p:sldId id="380" r:id="rId16"/>
    <p:sldId id="350" r:id="rId17"/>
    <p:sldId id="354" r:id="rId18"/>
    <p:sldId id="355" r:id="rId19"/>
    <p:sldId id="356" r:id="rId20"/>
    <p:sldId id="358" r:id="rId21"/>
    <p:sldId id="388" r:id="rId22"/>
    <p:sldId id="386" r:id="rId23"/>
    <p:sldId id="387" r:id="rId24"/>
    <p:sldId id="389" r:id="rId25"/>
    <p:sldId id="383" r:id="rId26"/>
    <p:sldId id="382" r:id="rId27"/>
    <p:sldId id="385" r:id="rId28"/>
    <p:sldId id="390" r:id="rId29"/>
    <p:sldId id="391" r:id="rId30"/>
    <p:sldId id="392" r:id="rId31"/>
    <p:sldId id="393" r:id="rId32"/>
    <p:sldId id="394" r:id="rId33"/>
    <p:sldId id="400" r:id="rId34"/>
    <p:sldId id="370" r:id="rId35"/>
    <p:sldId id="399" r:id="rId36"/>
    <p:sldId id="401" r:id="rId37"/>
    <p:sldId id="398" r:id="rId38"/>
    <p:sldId id="397" r:id="rId39"/>
    <p:sldId id="395" r:id="rId40"/>
    <p:sldId id="396" r:id="rId4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99"/>
    <a:srgbClr val="5B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95" autoAdjust="0"/>
  </p:normalViewPr>
  <p:slideViewPr>
    <p:cSldViewPr>
      <p:cViewPr varScale="1">
        <p:scale>
          <a:sx n="52" d="100"/>
          <a:sy n="52" d="100"/>
        </p:scale>
        <p:origin x="115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smtClean="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smtClean="0"/>
          </a:p>
        </p:txBody>
      </p:sp>
    </p:spTree>
    <p:extLst>
      <p:ext uri="{BB962C8B-B14F-4D97-AF65-F5344CB8AC3E}">
        <p14:creationId xmlns:p14="http://schemas.microsoft.com/office/powerpoint/2010/main" val="279469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smtClean="0">
                <a:solidFill>
                  <a:schemeClr val="tx1"/>
                </a:solidFill>
                <a:effectLst/>
                <a:latin typeface="Times New Roman" pitchFamily="18" charset="0"/>
                <a:ea typeface="+mn-ea"/>
                <a:cs typeface="+mn-cs"/>
              </a:rPr>
              <a:t>Parametric estimating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cụ</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thông</a:t>
            </a:r>
            <a:r>
              <a:rPr lang="en-US" sz="1200" kern="1200" dirty="0" smtClean="0">
                <a:solidFill>
                  <a:schemeClr val="tx1"/>
                </a:solidFill>
                <a:effectLst/>
                <a:latin typeface="Times New Roman" pitchFamily="18" charset="0"/>
                <a:ea typeface="+mn-ea"/>
                <a:cs typeface="+mn-cs"/>
              </a:rPr>
              <a:t> qua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dữ</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liệu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mang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lịch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(historical information)</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Điểm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biệt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duy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Analogous estimating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Parametric estimating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dữ</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liệu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lịch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hợp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biến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thống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kê</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toán</a:t>
            </a:r>
            <a:r>
              <a:rPr lang="en-US" sz="1200" kern="1200" dirty="0" smtClean="0">
                <a:solidFill>
                  <a:schemeClr val="tx1"/>
                </a:solidFill>
                <a:effectLst/>
                <a:latin typeface="Times New Roman" pitchFamily="18" charset="0"/>
                <a:ea typeface="+mn-ea"/>
                <a:cs typeface="+mn-cs"/>
              </a:rPr>
              <a:t> (statistical data)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hoặc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thời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Parametric estimating </a:t>
            </a:r>
            <a:r>
              <a:rPr lang="en-US" sz="1200" kern="1200" dirty="0" err="1" smtClean="0">
                <a:solidFill>
                  <a:schemeClr val="tx1"/>
                </a:solidFill>
                <a:effectLst/>
                <a:latin typeface="Times New Roman" pitchFamily="18" charset="0"/>
                <a:ea typeface="+mn-ea"/>
                <a:cs typeface="+mn-cs"/>
              </a:rPr>
              <a:t>thường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coi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vì</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thường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tương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hoặc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lấy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từ</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ấn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phẩm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nghiệp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đáng</a:t>
            </a:r>
            <a:r>
              <a:rPr lang="en-US" sz="1200" kern="1200" dirty="0" smtClean="0">
                <a:solidFill>
                  <a:schemeClr val="tx1"/>
                </a:solidFill>
                <a:effectLst/>
                <a:latin typeface="Times New Roman" pitchFamily="18" charset="0"/>
                <a:ea typeface="+mn-ea"/>
                <a:cs typeface="+mn-cs"/>
              </a:rPr>
              <a:t> tin </a:t>
            </a:r>
            <a:r>
              <a:rPr lang="en-US" sz="1200" kern="1200" dirty="0" err="1" smtClean="0">
                <a:solidFill>
                  <a:schemeClr val="tx1"/>
                </a:solidFill>
                <a:effectLst/>
                <a:latin typeface="Times New Roman" pitchFamily="18" charset="0"/>
                <a:ea typeface="+mn-ea"/>
                <a:cs typeface="+mn-cs"/>
              </a:rPr>
              <a:t>cậy</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Giá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$ 120 /m2 – +/- 10%</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2.000 m2 – +/- 0%</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Do </a:t>
            </a:r>
            <a:r>
              <a:rPr lang="en-US" sz="1200" kern="1200" dirty="0" err="1" smtClean="0">
                <a:solidFill>
                  <a:schemeClr val="tx1"/>
                </a:solidFill>
                <a:effectLst/>
                <a:latin typeface="Times New Roman" pitchFamily="18" charset="0"/>
                <a:ea typeface="+mn-ea"/>
                <a:cs typeface="+mn-cs"/>
              </a:rPr>
              <a:t>đó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$ 240.000 – +/- 5% (</a:t>
            </a:r>
            <a:r>
              <a:rPr lang="en-US" sz="1200" kern="1200" dirty="0" err="1" smtClean="0">
                <a:solidFill>
                  <a:schemeClr val="tx1"/>
                </a:solidFill>
                <a:effectLst/>
                <a:latin typeface="Times New Roman" pitchFamily="18" charset="0"/>
                <a:ea typeface="+mn-ea"/>
                <a:cs typeface="+mn-cs"/>
              </a:rPr>
              <a:t>trung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bình</a:t>
            </a:r>
            <a:r>
              <a:rPr lang="en-US" sz="1200" kern="1200" dirty="0" smtClean="0">
                <a:solidFill>
                  <a:schemeClr val="tx1"/>
                </a:solidFill>
                <a:effectLst/>
                <a:latin typeface="Times New Roman" pitchFamily="18" charset="0"/>
                <a:ea typeface="+mn-ea"/>
                <a:cs typeface="+mn-cs"/>
              </a:rPr>
              <a:t> 10%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0%).</a:t>
            </a:r>
          </a:p>
          <a:p>
            <a:pPr fontAlgn="base"/>
            <a:r>
              <a:rPr lang="en-US" sz="1200" kern="1200" dirty="0" smtClean="0">
                <a:solidFill>
                  <a:schemeClr val="tx1"/>
                </a:solidFill>
                <a:effectLst/>
                <a:latin typeface="Times New Roman" pitchFamily="18" charset="0"/>
                <a:ea typeface="+mn-ea"/>
                <a:cs typeface="+mn-cs"/>
              </a:rPr>
              <a:t> </a:t>
            </a:r>
          </a:p>
          <a:p>
            <a:pPr fontAlgn="base"/>
            <a:r>
              <a:rPr lang="en-US" sz="1200" kern="1200" dirty="0" err="1" smtClean="0">
                <a:solidFill>
                  <a:schemeClr val="tx1"/>
                </a:solidFill>
                <a:effectLst/>
                <a:latin typeface="Times New Roman" pitchFamily="18" charset="0"/>
                <a:ea typeface="+mn-ea"/>
                <a:cs typeface="+mn-cs"/>
              </a:rPr>
              <a:t>Ngoài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độ</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sai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lệch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nhiều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nếu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lớn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hoặc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nhỏ</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hãy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xem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xét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hai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sau</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1: $ 2 /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x 1.000.000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2: $ 2.000 /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x 1.000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endParaRPr lang="en-US" sz="1200" kern="1200" dirty="0" smtClean="0">
              <a:solidFill>
                <a:schemeClr val="tx1"/>
              </a:solidFill>
              <a:effectLst/>
              <a:latin typeface="Times New Roman" pitchFamily="18" charset="0"/>
              <a:ea typeface="+mn-ea"/>
              <a:cs typeface="+mn-cs"/>
            </a:endParaRPr>
          </a:p>
          <a:p>
            <a:pPr fontAlgn="base"/>
            <a:r>
              <a:rPr lang="en-US" sz="1200" kern="1200" dirty="0" smtClean="0">
                <a:solidFill>
                  <a:schemeClr val="tx1"/>
                </a:solidFill>
                <a:effectLst/>
                <a:latin typeface="Times New Roman" pitchFamily="18" charset="0"/>
                <a:ea typeface="+mn-ea"/>
                <a:cs typeface="+mn-cs"/>
              </a:rPr>
              <a:t> </a:t>
            </a:r>
          </a:p>
          <a:p>
            <a:pPr fontAlgn="base"/>
            <a:r>
              <a:rPr lang="en-US" sz="1200" kern="1200" dirty="0" err="1" smtClean="0">
                <a:solidFill>
                  <a:schemeClr val="tx1"/>
                </a:solidFill>
                <a:effectLst/>
                <a:latin typeface="Times New Roman" pitchFamily="18" charset="0"/>
                <a:ea typeface="+mn-ea"/>
                <a:cs typeface="+mn-cs"/>
              </a:rPr>
              <a:t>Mặc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dù</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như</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nhau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một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lỗi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nhỏ</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đầu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tiên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phóng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đại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nhiều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thành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một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lỗi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lớn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cuối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cùng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Nói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sai</a:t>
            </a:r>
            <a:r>
              <a:rPr lang="en-US" sz="1200" kern="1200" dirty="0" smtClean="0">
                <a:solidFill>
                  <a:schemeClr val="tx1"/>
                </a:solidFill>
                <a:effectLst/>
                <a:latin typeface="Times New Roman" pitchFamily="18" charset="0"/>
                <a:ea typeface="+mn-ea"/>
                <a:cs typeface="+mn-cs"/>
              </a:rPr>
              <a:t> 10% </a:t>
            </a:r>
            <a:r>
              <a:rPr lang="en-US" sz="1200" kern="1200" dirty="0" err="1" smtClean="0">
                <a:solidFill>
                  <a:schemeClr val="tx1"/>
                </a:solidFill>
                <a:effectLst/>
                <a:latin typeface="Times New Roman" pitchFamily="18" charset="0"/>
                <a:ea typeface="+mn-ea"/>
                <a:cs typeface="+mn-cs"/>
              </a:rPr>
              <a:t>trên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một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nhỏ</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như</a:t>
            </a:r>
            <a:r>
              <a:rPr lang="en-US" sz="1200" kern="1200" dirty="0" smtClean="0">
                <a:solidFill>
                  <a:schemeClr val="tx1"/>
                </a:solidFill>
                <a:effectLst/>
                <a:latin typeface="Times New Roman" pitchFamily="18" charset="0"/>
                <a:ea typeface="+mn-ea"/>
                <a:cs typeface="+mn-cs"/>
              </a:rPr>
              <a:t> $ 2) </a:t>
            </a:r>
            <a:r>
              <a:rPr lang="en-US" sz="1200" kern="1200" dirty="0" err="1" smtClean="0">
                <a:solidFill>
                  <a:schemeClr val="tx1"/>
                </a:solidFill>
                <a:effectLst/>
                <a:latin typeface="Times New Roman" pitchFamily="18" charset="0"/>
                <a:ea typeface="+mn-ea"/>
                <a:cs typeface="+mn-cs"/>
              </a:rPr>
              <a:t>sẽ</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dễ</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dàng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hơn</a:t>
            </a:r>
            <a:r>
              <a:rPr lang="en-US" sz="1200" kern="1200" dirty="0" smtClean="0">
                <a:solidFill>
                  <a:schemeClr val="tx1"/>
                </a:solidFill>
                <a:effectLst/>
                <a:latin typeface="Times New Roman" pitchFamily="18" charset="0"/>
                <a:ea typeface="+mn-ea"/>
                <a:cs typeface="+mn-cs"/>
              </a:rPr>
              <a:t> so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lớn</a:t>
            </a:r>
            <a:r>
              <a:rPr lang="en-US" sz="1200" kern="1200" dirty="0" smtClean="0">
                <a:solidFill>
                  <a:schemeClr val="tx1"/>
                </a:solidFill>
                <a:effectLst/>
                <a:latin typeface="Times New Roman" pitchFamily="18" charset="0"/>
                <a:ea typeface="+mn-ea"/>
                <a:cs typeface="+mn-cs"/>
              </a:rPr>
              <a:t> (2.000 </a:t>
            </a:r>
            <a:r>
              <a:rPr lang="en-US" sz="1200" kern="1200" dirty="0" err="1" smtClean="0">
                <a:solidFill>
                  <a:schemeClr val="tx1"/>
                </a:solidFill>
                <a:effectLst/>
                <a:latin typeface="Times New Roman" pitchFamily="18" charset="0"/>
                <a:ea typeface="+mn-ea"/>
                <a:cs typeface="+mn-cs"/>
              </a:rPr>
              <a:t>đô</a:t>
            </a:r>
            <a:r>
              <a:rPr lang="en-US" sz="1200" kern="1200" dirty="0" smtClean="0">
                <a:solidFill>
                  <a:schemeClr val="tx1"/>
                </a:solidFill>
                <a:effectLst/>
                <a:latin typeface="Times New Roman" pitchFamily="18" charset="0"/>
                <a:ea typeface="+mn-ea"/>
                <a:cs typeface="+mn-cs"/>
              </a:rPr>
              <a:t> la)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nhân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thành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nhiều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a:t>
            </a:r>
          </a:p>
          <a:p>
            <a:pPr fontAlgn="base"/>
            <a:r>
              <a:rPr lang="en-US" sz="1200" kern="1200" dirty="0" smtClean="0">
                <a:solidFill>
                  <a:schemeClr val="tx1"/>
                </a:solidFill>
                <a:effectLst/>
                <a:latin typeface="Times New Roman" pitchFamily="18" charset="0"/>
                <a:ea typeface="+mn-ea"/>
                <a:cs typeface="+mn-cs"/>
              </a:rPr>
              <a:t>🔸 3 </a:t>
            </a:r>
            <a:r>
              <a:rPr lang="en-US" sz="1200" kern="1200" dirty="0" err="1" smtClean="0">
                <a:solidFill>
                  <a:schemeClr val="tx1"/>
                </a:solidFill>
                <a:effectLst/>
                <a:latin typeface="Times New Roman" pitchFamily="18" charset="0"/>
                <a:ea typeface="+mn-ea"/>
                <a:cs typeface="+mn-cs"/>
              </a:rPr>
              <a:t>nguồn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dữ</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liệu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đây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nội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bộ</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thực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tế</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từ</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đã</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hoàn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thành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cùng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tư</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vấn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bổ</a:t>
            </a:r>
            <a:r>
              <a:rPr lang="en-US" sz="1200" kern="1200" dirty="0" smtClean="0">
                <a:solidFill>
                  <a:schemeClr val="tx1"/>
                </a:solidFill>
                <a:effectLst/>
                <a:latin typeface="Times New Roman" pitchFamily="18" charset="0"/>
                <a:ea typeface="+mn-ea"/>
                <a:cs typeface="+mn-cs"/>
              </a:rPr>
              <a:t> sung </a:t>
            </a:r>
            <a:r>
              <a:rPr lang="en-US" sz="1200" kern="1200" dirty="0" err="1" smtClean="0">
                <a:solidFill>
                  <a:schemeClr val="tx1"/>
                </a:solidFill>
                <a:effectLst/>
                <a:latin typeface="Times New Roman" pitchFamily="18" charset="0"/>
                <a:ea typeface="+mn-ea"/>
                <a:cs typeface="+mn-cs"/>
              </a:rPr>
              <a:t>để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định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tỷ</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lệ</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ngoài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Thông</a:t>
            </a:r>
            <a:r>
              <a:rPr lang="en-US" sz="1200" kern="1200" dirty="0" smtClean="0">
                <a:solidFill>
                  <a:schemeClr val="tx1"/>
                </a:solidFill>
                <a:effectLst/>
                <a:latin typeface="Times New Roman" pitchFamily="18" charset="0"/>
                <a:ea typeface="+mn-ea"/>
                <a:cs typeface="+mn-cs"/>
              </a:rPr>
              <a:t> tin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thực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tế</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từ</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tổ</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chức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khác</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ấn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phẩm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ngành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Nguồn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thông</a:t>
            </a:r>
            <a:r>
              <a:rPr lang="en-US" sz="1200" kern="1200" dirty="0" smtClean="0">
                <a:solidFill>
                  <a:schemeClr val="tx1"/>
                </a:solidFill>
                <a:effectLst/>
                <a:latin typeface="Times New Roman" pitchFamily="18" charset="0"/>
                <a:ea typeface="+mn-ea"/>
                <a:cs typeface="+mn-cs"/>
              </a:rPr>
              <a:t> tin </a:t>
            </a:r>
            <a:r>
              <a:rPr lang="en-US" sz="1200" kern="1200" dirty="0" err="1" smtClean="0">
                <a:solidFill>
                  <a:schemeClr val="tx1"/>
                </a:solidFill>
                <a:effectLst/>
                <a:latin typeface="Times New Roman" pitchFamily="18" charset="0"/>
                <a:ea typeface="+mn-ea"/>
                <a:cs typeface="+mn-cs"/>
              </a:rPr>
              <a:t>đáng</a:t>
            </a:r>
            <a:r>
              <a:rPr lang="en-US" sz="1200" kern="1200" dirty="0" smtClean="0">
                <a:solidFill>
                  <a:schemeClr val="tx1"/>
                </a:solidFill>
                <a:effectLst/>
                <a:latin typeface="Times New Roman" pitchFamily="18" charset="0"/>
                <a:ea typeface="+mn-ea"/>
                <a:cs typeface="+mn-cs"/>
              </a:rPr>
              <a:t> tin </a:t>
            </a:r>
            <a:r>
              <a:rPr lang="en-US" sz="1200" kern="1200" dirty="0" err="1" smtClean="0">
                <a:solidFill>
                  <a:schemeClr val="tx1"/>
                </a:solidFill>
                <a:effectLst/>
                <a:latin typeface="Times New Roman" pitchFamily="18" charset="0"/>
                <a:ea typeface="+mn-ea"/>
                <a:cs typeface="+mn-cs"/>
              </a:rPr>
              <a:t>cậy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vì</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chúng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liệu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trung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bình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nhiều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Tóm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lại</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Analogous hay top-down </a:t>
            </a:r>
            <a:r>
              <a:rPr lang="en-US" sz="1200" kern="1200" dirty="0" err="1" smtClean="0">
                <a:solidFill>
                  <a:schemeClr val="tx1"/>
                </a:solidFill>
                <a:effectLst/>
                <a:latin typeface="Times New Roman" pitchFamily="18" charset="0"/>
                <a:ea typeface="+mn-ea"/>
                <a:cs typeface="+mn-cs"/>
              </a:rPr>
              <a:t>sẽ</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bằng</a:t>
            </a:r>
            <a:r>
              <a:rPr lang="en-US" sz="1200" kern="1200" dirty="0" smtClean="0">
                <a:solidFill>
                  <a:schemeClr val="tx1"/>
                </a:solidFill>
                <a:effectLst/>
                <a:latin typeface="Times New Roman" pitchFamily="18" charset="0"/>
                <a:ea typeface="+mn-ea"/>
                <a:cs typeface="+mn-cs"/>
              </a:rPr>
              <a:t> Parametric do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‘analogy’ – so </a:t>
            </a:r>
            <a:r>
              <a:rPr lang="en-US" sz="1200" kern="1200" dirty="0" err="1" smtClean="0">
                <a:solidFill>
                  <a:schemeClr val="tx1"/>
                </a:solidFill>
                <a:effectLst/>
                <a:latin typeface="Times New Roman" pitchFamily="18" charset="0"/>
                <a:ea typeface="+mn-ea"/>
                <a:cs typeface="+mn-cs"/>
              </a:rPr>
              <a:t>sánh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một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tương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quá</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khứ</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hiện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tại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bạn</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Parametric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bởi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tham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đều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hiện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mối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quan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hệ</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giữa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biến</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 </a:t>
            </a:r>
            <a:r>
              <a:rPr lang="en-US" sz="1200" kern="1200" dirty="0" err="1" smtClean="0">
                <a:solidFill>
                  <a:schemeClr val="tx1"/>
                </a:solidFill>
                <a:effectLst/>
                <a:latin typeface="Times New Roman" pitchFamily="18" charset="0"/>
                <a:ea typeface="+mn-ea"/>
                <a:cs typeface="+mn-cs"/>
              </a:rPr>
              <a:t>thời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lượng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vị</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phát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triển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14</a:t>
            </a:fld>
            <a:endParaRPr lang="en-US" dirty="0"/>
          </a:p>
        </p:txBody>
      </p:sp>
    </p:spTree>
    <p:extLst>
      <p:ext uri="{BB962C8B-B14F-4D97-AF65-F5344CB8AC3E}">
        <p14:creationId xmlns:p14="http://schemas.microsoft.com/office/powerpoint/2010/main" val="427125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Ước tính được thực hiện quá nhanh</a:t>
            </a:r>
          </a:p>
          <a:p>
            <a:r>
              <a:rPr lang="vi-VN" dirty="0" smtClean="0"/>
              <a:t>Mọi người thiếu kinh nghiệm ước tính</a:t>
            </a:r>
          </a:p>
          <a:p>
            <a:r>
              <a:rPr lang="vi-VN" dirty="0" smtClean="0"/>
              <a:t>Con người có khuynh hướng đánh giá thấp</a:t>
            </a:r>
          </a:p>
          <a:p>
            <a:r>
              <a:rPr lang="vi-VN" dirty="0" smtClean="0"/>
              <a:t>Quản lý mong muốn sự chính xác</a:t>
            </a:r>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15</a:t>
            </a:fld>
            <a:endParaRPr lang="en-US" dirty="0"/>
          </a:p>
        </p:txBody>
      </p:sp>
    </p:spTree>
    <p:extLst>
      <p:ext uri="{BB962C8B-B14F-4D97-AF65-F5344CB8AC3E}">
        <p14:creationId xmlns:p14="http://schemas.microsoft.com/office/powerpoint/2010/main" val="211359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Giá trị kế hoạch (PV), được gọi là ngân sách, là phần của tổng dự toán chi phí đã được phê duyệt được lên kế hoạch chi cho một hoạt động trong một thời kỳ nhất định</a:t>
            </a:r>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22</a:t>
            </a:fld>
            <a:endParaRPr lang="en-US" dirty="0"/>
          </a:p>
        </p:txBody>
      </p:sp>
    </p:spTree>
    <p:extLst>
      <p:ext uri="{BB962C8B-B14F-4D97-AF65-F5344CB8AC3E}">
        <p14:creationId xmlns:p14="http://schemas.microsoft.com/office/powerpoint/2010/main" val="3245573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&lt;1: </a:t>
            </a:r>
            <a:r>
              <a:rPr lang="en-US" dirty="0" err="1" smtClean="0"/>
              <a:t>chậm</a:t>
            </a:r>
            <a:r>
              <a:rPr lang="en-US" baseline="0" dirty="0" smtClean="0"/>
              <a:t> </a:t>
            </a:r>
          </a:p>
          <a:p>
            <a:r>
              <a:rPr lang="en-US" baseline="0" dirty="0" smtClean="0"/>
              <a:t>=1: </a:t>
            </a:r>
            <a:r>
              <a:rPr lang="en-US" baseline="0" dirty="0" err="1" smtClean="0"/>
              <a:t>đúng</a:t>
            </a:r>
            <a:endParaRPr lang="en-US" baseline="0" dirty="0" smtClean="0"/>
          </a:p>
          <a:p>
            <a:r>
              <a:rPr lang="en-US" baseline="0" dirty="0" smtClean="0"/>
              <a:t>&gt;1: </a:t>
            </a:r>
            <a:r>
              <a:rPr lang="en-US" baseline="0" dirty="0" err="1" smtClean="0"/>
              <a:t>nhanh</a:t>
            </a:r>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27</a:t>
            </a:fld>
            <a:endParaRPr lang="en-US" dirty="0"/>
          </a:p>
        </p:txBody>
      </p:sp>
    </p:spTree>
    <p:extLst>
      <p:ext uri="{BB962C8B-B14F-4D97-AF65-F5344CB8AC3E}">
        <p14:creationId xmlns:p14="http://schemas.microsoft.com/office/powerpoint/2010/main" val="224673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&lt;1:  </a:t>
            </a:r>
            <a:r>
              <a:rPr lang="en-US" dirty="0" err="1" smtClean="0"/>
              <a:t>giá</a:t>
            </a:r>
            <a:r>
              <a:rPr lang="en-US" baseline="0" dirty="0" smtClean="0"/>
              <a:t> </a:t>
            </a:r>
            <a:r>
              <a:rPr lang="en-US" baseline="0" dirty="0" err="1" smtClean="0"/>
              <a:t>trị</a:t>
            </a:r>
            <a:r>
              <a:rPr lang="en-US" baseline="0" dirty="0" smtClean="0"/>
              <a:t> </a:t>
            </a:r>
            <a:r>
              <a:rPr lang="en-US" baseline="0" dirty="0" err="1" smtClean="0"/>
              <a:t>thu</a:t>
            </a:r>
            <a:r>
              <a:rPr lang="en-US" baseline="0" dirty="0" smtClean="0"/>
              <a:t> </a:t>
            </a:r>
            <a:r>
              <a:rPr lang="en-US" baseline="0" dirty="0" err="1" smtClean="0"/>
              <a:t>về</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với</a:t>
            </a:r>
            <a:r>
              <a:rPr lang="en-US" baseline="0" dirty="0" smtClean="0"/>
              <a:t> </a:t>
            </a:r>
            <a:r>
              <a:rPr lang="en-US" baseline="0" dirty="0" err="1" smtClean="0"/>
              <a:t>vốn</a:t>
            </a:r>
            <a:r>
              <a:rPr lang="en-US" baseline="0" dirty="0" smtClean="0"/>
              <a:t> </a:t>
            </a:r>
            <a:r>
              <a:rPr lang="en-US" baseline="0" dirty="0" err="1" smtClean="0"/>
              <a:t>bỏ</a:t>
            </a:r>
            <a:r>
              <a:rPr lang="en-US" baseline="0" dirty="0" smtClean="0"/>
              <a:t> </a:t>
            </a:r>
            <a:r>
              <a:rPr lang="en-US" baseline="0" dirty="0" err="1" smtClean="0"/>
              <a:t>ra</a:t>
            </a:r>
            <a:r>
              <a:rPr lang="en-US" baseline="0" dirty="0" smtClean="0"/>
              <a:t> ban </a:t>
            </a:r>
            <a:r>
              <a:rPr lang="en-US" baseline="0" dirty="0" err="1" smtClean="0"/>
              <a:t>đầu</a:t>
            </a:r>
            <a:r>
              <a:rPr lang="en-US" baseline="0" dirty="0" smtClean="0"/>
              <a:t>, </a:t>
            </a:r>
            <a:r>
              <a:rPr lang="en-US" baseline="0" dirty="0" err="1" smtClean="0"/>
              <a:t>vượt</a:t>
            </a:r>
            <a:r>
              <a:rPr lang="en-US" baseline="0" dirty="0" smtClean="0"/>
              <a:t> </a:t>
            </a:r>
            <a:r>
              <a:rPr lang="en-US" baseline="0" dirty="0" err="1" smtClean="0"/>
              <a:t>ngân</a:t>
            </a:r>
            <a:r>
              <a:rPr lang="en-US" baseline="0" dirty="0" smtClean="0"/>
              <a:t> </a:t>
            </a:r>
            <a:r>
              <a:rPr lang="en-US" baseline="0" dirty="0" err="1" smtClean="0"/>
              <a:t>sách</a:t>
            </a:r>
            <a:endParaRPr lang="en-US" baseline="0" dirty="0" smtClean="0"/>
          </a:p>
          <a:p>
            <a:r>
              <a:rPr lang="en-US" baseline="0" dirty="0" smtClean="0"/>
              <a:t>= 1</a:t>
            </a:r>
          </a:p>
          <a:p>
            <a:r>
              <a:rPr lang="en-US" baseline="0" dirty="0" smtClean="0"/>
              <a:t>&gt;1: </a:t>
            </a:r>
            <a:r>
              <a:rPr lang="en-US" baseline="0" dirty="0" err="1" smtClean="0"/>
              <a:t>đầu</a:t>
            </a:r>
            <a:r>
              <a:rPr lang="en-US" baseline="0" dirty="0" smtClean="0"/>
              <a:t> </a:t>
            </a:r>
            <a:r>
              <a:rPr lang="en-US" baseline="0" dirty="0" err="1" smtClean="0"/>
              <a:t>tư</a:t>
            </a:r>
            <a:r>
              <a:rPr lang="en-US" baseline="0" dirty="0" smtClean="0"/>
              <a:t> </a:t>
            </a:r>
            <a:r>
              <a:rPr lang="en-US" baseline="0" dirty="0" err="1" smtClean="0"/>
              <a:t>có</a:t>
            </a:r>
            <a:r>
              <a:rPr lang="en-US" baseline="0" dirty="0" smtClean="0"/>
              <a:t> </a:t>
            </a:r>
            <a:r>
              <a:rPr lang="en-US" baseline="0" dirty="0" err="1" smtClean="0"/>
              <a:t>lãi</a:t>
            </a:r>
            <a:r>
              <a:rPr lang="en-US" baseline="0" dirty="0" smtClean="0"/>
              <a:t>, </a:t>
            </a:r>
            <a:r>
              <a:rPr lang="en-US" baseline="0" dirty="0" err="1" smtClean="0"/>
              <a:t>dưới</a:t>
            </a:r>
            <a:r>
              <a:rPr lang="en-US" baseline="0" dirty="0" smtClean="0"/>
              <a:t> </a:t>
            </a:r>
            <a:r>
              <a:rPr lang="en-US" baseline="0" dirty="0" err="1" smtClean="0"/>
              <a:t>ngân</a:t>
            </a:r>
            <a:r>
              <a:rPr lang="en-US" baseline="0" dirty="0" smtClean="0"/>
              <a:t> </a:t>
            </a:r>
            <a:r>
              <a:rPr lang="en-US" baseline="0" dirty="0" err="1" smtClean="0"/>
              <a:t>sách</a:t>
            </a:r>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28</a:t>
            </a:fld>
            <a:endParaRPr lang="en-US" dirty="0"/>
          </a:p>
        </p:txBody>
      </p:sp>
    </p:spTree>
    <p:extLst>
      <p:ext uri="{BB962C8B-B14F-4D97-AF65-F5344CB8AC3E}">
        <p14:creationId xmlns:p14="http://schemas.microsoft.com/office/powerpoint/2010/main" val="78495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Headd First (p375)  413</a:t>
            </a:r>
          </a:p>
          <a:p>
            <a:endParaRPr lang="en-US"/>
          </a:p>
        </p:txBody>
      </p:sp>
      <p:sp>
        <p:nvSpPr>
          <p:cNvPr id="4" name="Slide Number Placeholder 3"/>
          <p:cNvSpPr>
            <a:spLocks noGrp="1"/>
          </p:cNvSpPr>
          <p:nvPr>
            <p:ph type="sldNum" sz="quarter" idx="10"/>
          </p:nvPr>
        </p:nvSpPr>
        <p:spPr/>
        <p:txBody>
          <a:bodyPr/>
          <a:lstStyle/>
          <a:p>
            <a:fld id="{AA2BFEBD-4134-48CB-AF80-5903BA34DFEA}" type="slidenum">
              <a:rPr lang="en-US" smtClean="0"/>
              <a:t>34</a:t>
            </a:fld>
            <a:endParaRPr lang="en-US"/>
          </a:p>
        </p:txBody>
      </p:sp>
    </p:spTree>
    <p:extLst>
      <p:ext uri="{BB962C8B-B14F-4D97-AF65-F5344CB8AC3E}">
        <p14:creationId xmlns:p14="http://schemas.microsoft.com/office/powerpoint/2010/main" val="3855933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Headd First (p375)</a:t>
            </a:r>
          </a:p>
          <a:p>
            <a:endParaRPr lang="en-US"/>
          </a:p>
        </p:txBody>
      </p:sp>
      <p:sp>
        <p:nvSpPr>
          <p:cNvPr id="4" name="Slide Number Placeholder 3"/>
          <p:cNvSpPr>
            <a:spLocks noGrp="1"/>
          </p:cNvSpPr>
          <p:nvPr>
            <p:ph type="sldNum" sz="quarter" idx="10"/>
          </p:nvPr>
        </p:nvSpPr>
        <p:spPr/>
        <p:txBody>
          <a:bodyPr/>
          <a:lstStyle/>
          <a:p>
            <a:fld id="{AA2BFEBD-4134-48CB-AF80-5903BA34DFEA}" type="slidenum">
              <a:rPr lang="en-US" smtClean="0"/>
              <a:t>36</a:t>
            </a:fld>
            <a:endParaRPr lang="en-US"/>
          </a:p>
        </p:txBody>
      </p:sp>
    </p:spTree>
    <p:extLst>
      <p:ext uri="{BB962C8B-B14F-4D97-AF65-F5344CB8AC3E}">
        <p14:creationId xmlns:p14="http://schemas.microsoft.com/office/powerpoint/2010/main" val="81501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2BFEBD-4134-48CB-AF80-5903BA34DFEA}" type="slidenum">
              <a:rPr lang="en-US" smtClean="0"/>
              <a:t>37</a:t>
            </a:fld>
            <a:endParaRPr lang="en-US"/>
          </a:p>
        </p:txBody>
      </p:sp>
    </p:spTree>
    <p:extLst>
      <p:ext uri="{BB962C8B-B14F-4D97-AF65-F5344CB8AC3E}">
        <p14:creationId xmlns:p14="http://schemas.microsoft.com/office/powerpoint/2010/main" val="392087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Tree>
    <p:extLst>
      <p:ext uri="{BB962C8B-B14F-4D97-AF65-F5344CB8AC3E}">
        <p14:creationId xmlns:p14="http://schemas.microsoft.com/office/powerpoint/2010/main" val="225587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Forego=precede: dự</a:t>
            </a:r>
            <a:r>
              <a:rPr lang="en-US" baseline="0" smtClean="0"/>
              <a:t> tính trước</a:t>
            </a:r>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4</a:t>
            </a:fld>
            <a:endParaRPr lang="en-US" dirty="0"/>
          </a:p>
        </p:txBody>
      </p:sp>
    </p:spTree>
    <p:extLst>
      <p:ext uri="{BB962C8B-B14F-4D97-AF65-F5344CB8AC3E}">
        <p14:creationId xmlns:p14="http://schemas.microsoft.com/office/powerpoint/2010/main" val="150467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Lợi nhuận là các khoản thu trừ chi</a:t>
            </a:r>
            <a:r>
              <a:rPr lang="en-US" dirty="0" smtClean="0"/>
              <a:t> </a:t>
            </a:r>
            <a:r>
              <a:rPr lang="en-US" dirty="0" err="1" smtClean="0"/>
              <a:t>phí</a:t>
            </a:r>
            <a:endParaRPr lang="vi-VN" dirty="0" smtClean="0"/>
          </a:p>
          <a:p>
            <a:r>
              <a:rPr lang="vi-VN" dirty="0" smtClean="0"/>
              <a:t>Tỷ suất lợi nhuận là tỷ lệ giữa doanh thu và lợi nhuận</a:t>
            </a:r>
          </a:p>
          <a:p>
            <a:r>
              <a:rPr lang="vi-VN" dirty="0" smtClean="0"/>
              <a:t>Chi phí </a:t>
            </a:r>
            <a:r>
              <a:rPr lang="en-US" dirty="0" err="1" smtClean="0"/>
              <a:t>xoay</a:t>
            </a:r>
            <a:r>
              <a:rPr lang="en-US" dirty="0" smtClean="0"/>
              <a:t> </a:t>
            </a:r>
            <a:r>
              <a:rPr lang="en-US" dirty="0" err="1" smtClean="0"/>
              <a:t>vòng</a:t>
            </a:r>
            <a:r>
              <a:rPr lang="en-US" baseline="0" dirty="0" smtClean="0"/>
              <a:t> </a:t>
            </a:r>
            <a:r>
              <a:rPr lang="vi-VN" dirty="0" smtClean="0"/>
              <a:t>xem xét tổng chi phí sở hữu hoặc chi phí phát triển cộng với chi phí hỗ trợ cho một dự án</a:t>
            </a:r>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7</a:t>
            </a:fld>
            <a:endParaRPr lang="en-US" dirty="0"/>
          </a:p>
        </p:txBody>
      </p:sp>
    </p:spTree>
    <p:extLst>
      <p:ext uri="{BB962C8B-B14F-4D97-AF65-F5344CB8AC3E}">
        <p14:creationId xmlns:p14="http://schemas.microsoft.com/office/powerpoint/2010/main" val="48819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Chi phí hoặc lợi </a:t>
            </a:r>
            <a:r>
              <a:rPr lang="en-US" dirty="0" err="1" smtClean="0"/>
              <a:t>nhuận</a:t>
            </a:r>
            <a:r>
              <a:rPr lang="vi-VN" dirty="0" smtClean="0"/>
              <a:t> hữu hình là những chi phí hoặc lợi </a:t>
            </a:r>
            <a:r>
              <a:rPr lang="en-US" dirty="0" err="1" smtClean="0"/>
              <a:t>nhuận</a:t>
            </a:r>
            <a:r>
              <a:rPr lang="en-US" dirty="0" smtClean="0"/>
              <a:t> </a:t>
            </a:r>
            <a:r>
              <a:rPr lang="vi-VN" dirty="0" smtClean="0"/>
              <a:t>mà một tổ chức có thể dễ dàng đo lường bằng đô la</a:t>
            </a:r>
          </a:p>
          <a:p>
            <a:r>
              <a:rPr lang="vi-VN" dirty="0" smtClean="0"/>
              <a:t>Chi phí hoặc lợi </a:t>
            </a:r>
            <a:r>
              <a:rPr lang="en-US" dirty="0" err="1" smtClean="0"/>
              <a:t>nhuận</a:t>
            </a:r>
            <a:r>
              <a:rPr lang="en-US" dirty="0" smtClean="0"/>
              <a:t> </a:t>
            </a:r>
            <a:r>
              <a:rPr lang="vi-VN" dirty="0" smtClean="0"/>
              <a:t>vô hình là chi phí hoặc lợi </a:t>
            </a:r>
            <a:r>
              <a:rPr lang="en-US" dirty="0" err="1" smtClean="0"/>
              <a:t>nhuận</a:t>
            </a:r>
            <a:r>
              <a:rPr lang="en-US" dirty="0" smtClean="0"/>
              <a:t> </a:t>
            </a:r>
            <a:r>
              <a:rPr lang="vi-VN" dirty="0" smtClean="0"/>
              <a:t>khó đo lường về mặt tiền tệ</a:t>
            </a:r>
          </a:p>
          <a:p>
            <a:r>
              <a:rPr lang="vi-VN" dirty="0" smtClean="0"/>
              <a:t>Chi phí trực tiếp là chi phí có thể liên quan trực tiếp đến việc sản xuất các sản phẩm và dịch vụ của dự án</a:t>
            </a:r>
          </a:p>
          <a:p>
            <a:r>
              <a:rPr lang="vi-VN" dirty="0" smtClean="0"/>
              <a:t>Chi phí gián tiếp là chi phí không liên quan trực tiếp đến sản phẩm hoặc dịch vụ của dự án, nhưng có liên quan gián tiếp đến việc thực hiện dự án</a:t>
            </a:r>
          </a:p>
          <a:p>
            <a:r>
              <a:rPr lang="vi-VN" dirty="0" smtClean="0"/>
              <a:t>Chi phí chìm là tiền đã được sử dụng trong quá khứ; Khi quyết định đầu tư hoặc tiếp tục dự án nào, bạn không nên bao gồm chi phí chìm</a:t>
            </a:r>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8</a:t>
            </a:fld>
            <a:endParaRPr lang="en-US" dirty="0"/>
          </a:p>
        </p:txBody>
      </p:sp>
    </p:spTree>
    <p:extLst>
      <p:ext uri="{BB962C8B-B14F-4D97-AF65-F5344CB8AC3E}">
        <p14:creationId xmlns:p14="http://schemas.microsoft.com/office/powerpoint/2010/main" val="3768509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Mức độ chính xác và đơn vị đo lường</a:t>
            </a:r>
          </a:p>
          <a:p>
            <a:r>
              <a:rPr lang="vi-VN" smtClean="0"/>
              <a:t>Liên kết thủ tục tổ chức</a:t>
            </a:r>
          </a:p>
          <a:p>
            <a:r>
              <a:rPr lang="vi-VN" smtClean="0"/>
              <a:t>Ngưỡng kiểm soát</a:t>
            </a:r>
          </a:p>
          <a:p>
            <a:r>
              <a:rPr lang="vi-VN" smtClean="0"/>
              <a:t>Quy tắc đo lường hiệu suất</a:t>
            </a:r>
          </a:p>
          <a:p>
            <a:r>
              <a:rPr lang="vi-VN" smtClean="0"/>
              <a:t>Định dạng báo cáo</a:t>
            </a:r>
          </a:p>
          <a:p>
            <a:r>
              <a:rPr lang="vi-VN" smtClean="0"/>
              <a:t>Mô tả quá trình</a:t>
            </a:r>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9</a:t>
            </a:fld>
            <a:endParaRPr lang="en-US" dirty="0"/>
          </a:p>
        </p:txBody>
      </p:sp>
    </p:spTree>
    <p:extLst>
      <p:ext uri="{BB962C8B-B14F-4D97-AF65-F5344CB8AC3E}">
        <p14:creationId xmlns:p14="http://schemas.microsoft.com/office/powerpoint/2010/main" val="257973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vi-VN" sz="1200" b="0" i="0" u="none" strike="noStrike" kern="1200" smtClean="0">
                <a:solidFill>
                  <a:schemeClr val="tx1"/>
                </a:solidFill>
                <a:effectLst/>
                <a:latin typeface="Times New Roman" pitchFamily="18" charset="0"/>
                <a:ea typeface="+mn-ea"/>
                <a:cs typeface="+mn-cs"/>
              </a:rPr>
              <a:t>Ư</a:t>
            </a:r>
            <a:r>
              <a:rPr lang="en-US" sz="1200" b="0" i="0" u="none" strike="noStrike" kern="1200" smtClean="0">
                <a:solidFill>
                  <a:schemeClr val="tx1"/>
                </a:solidFill>
                <a:effectLst/>
                <a:latin typeface="Times New Roman" pitchFamily="18" charset="0"/>
                <a:ea typeface="+mn-ea"/>
                <a:cs typeface="+mn-cs"/>
              </a:rPr>
              <a:t>ớc tính</a:t>
            </a:r>
            <a:r>
              <a:rPr lang="en-US" sz="1200" b="0" i="0" u="none" strike="noStrike" kern="1200" baseline="0" smtClean="0">
                <a:solidFill>
                  <a:schemeClr val="tx1"/>
                </a:solidFill>
                <a:effectLst/>
                <a:latin typeface="Times New Roman" pitchFamily="18" charset="0"/>
                <a:ea typeface="+mn-ea"/>
                <a:cs typeface="+mn-cs"/>
              </a:rPr>
              <a:t> thô (ROM)</a:t>
            </a:r>
            <a:endParaRPr lang="en-US" sz="1200" b="0" i="0" u="none" strike="noStrike" kern="1200" smtClean="0">
              <a:solidFill>
                <a:schemeClr val="tx1"/>
              </a:solidFill>
              <a:effectLst/>
              <a:latin typeface="Times New Roman" pitchFamily="18" charset="0"/>
              <a:ea typeface="+mn-ea"/>
              <a:cs typeface="+mn-cs"/>
            </a:endParaRPr>
          </a:p>
          <a:p>
            <a:pPr rtl="0" eaLnBrk="1" fontAlgn="t" latinLnBrk="0" hangingPunct="1"/>
            <a:r>
              <a:rPr lang="en-US" sz="1200" b="0" i="0" u="none" strike="noStrike" kern="1200" smtClean="0">
                <a:solidFill>
                  <a:schemeClr val="tx1"/>
                </a:solidFill>
                <a:effectLst/>
                <a:latin typeface="Times New Roman" pitchFamily="18" charset="0"/>
                <a:ea typeface="+mn-ea"/>
                <a:cs typeface="+mn-cs"/>
              </a:rPr>
              <a:t>Ngân</a:t>
            </a:r>
            <a:r>
              <a:rPr lang="en-US" sz="1200" b="0" i="0" u="none" strike="noStrike" kern="1200" baseline="0" smtClean="0">
                <a:solidFill>
                  <a:schemeClr val="tx1"/>
                </a:solidFill>
                <a:effectLst/>
                <a:latin typeface="Times New Roman" pitchFamily="18" charset="0"/>
                <a:ea typeface="+mn-ea"/>
                <a:cs typeface="+mn-cs"/>
              </a:rPr>
              <a:t> sách</a:t>
            </a:r>
            <a:endParaRPr lang="en-US" sz="1200" b="0" i="0" u="none" strike="noStrike" kern="1200" smtClean="0">
              <a:solidFill>
                <a:schemeClr val="tx1"/>
              </a:solidFill>
              <a:effectLst/>
              <a:latin typeface="Times New Roman" pitchFamily="18" charset="0"/>
              <a:ea typeface="+mn-ea"/>
              <a:cs typeface="+mn-cs"/>
            </a:endParaRPr>
          </a:p>
          <a:p>
            <a:pPr rtl="0" eaLnBrk="1" fontAlgn="t" latinLnBrk="0" hangingPunct="1"/>
            <a:r>
              <a:rPr lang="en-US" sz="1200" b="0" i="0" u="none" strike="noStrike" kern="1200" smtClean="0">
                <a:solidFill>
                  <a:schemeClr val="tx1"/>
                </a:solidFill>
                <a:effectLst/>
                <a:latin typeface="Times New Roman" pitchFamily="18" charset="0"/>
                <a:ea typeface="+mn-ea"/>
                <a:cs typeface="+mn-cs"/>
              </a:rPr>
              <a:t>Xác</a:t>
            </a:r>
            <a:r>
              <a:rPr lang="en-US" sz="1200" b="0" i="0" u="none" strike="noStrike" kern="1200" baseline="0" smtClean="0">
                <a:solidFill>
                  <a:schemeClr val="tx1"/>
                </a:solidFill>
                <a:effectLst/>
                <a:latin typeface="Times New Roman" pitchFamily="18" charset="0"/>
                <a:ea typeface="+mn-ea"/>
                <a:cs typeface="+mn-cs"/>
              </a:rPr>
              <a:t> định</a:t>
            </a:r>
            <a:endParaRPr lang="en-US" sz="1200" b="0" i="0" u="none" strike="noStrike" kern="1200" smtClean="0">
              <a:solidFill>
                <a:schemeClr val="tx1"/>
              </a:solidFill>
              <a:effectLst/>
              <a:latin typeface="Times New Roman" pitchFamily="18" charset="0"/>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11</a:t>
            </a:fld>
            <a:endParaRPr lang="en-US" dirty="0"/>
          </a:p>
        </p:txBody>
      </p:sp>
    </p:spTree>
    <p:extLst>
      <p:ext uri="{BB962C8B-B14F-4D97-AF65-F5344CB8AC3E}">
        <p14:creationId xmlns:p14="http://schemas.microsoft.com/office/powerpoint/2010/main" val="9486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gọi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khác</a:t>
            </a:r>
            <a:r>
              <a:rPr lang="en-US" sz="1200" kern="1200" dirty="0" smtClean="0">
                <a:solidFill>
                  <a:schemeClr val="tx1"/>
                </a:solidFill>
                <a:effectLst/>
                <a:latin typeface="Times New Roman" pitchFamily="18" charset="0"/>
                <a:ea typeface="+mn-ea"/>
                <a:cs typeface="+mn-cs"/>
              </a:rPr>
              <a:t>: Top-down estimating</a:t>
            </a:r>
          </a:p>
          <a:p>
            <a:pPr fontAlgn="base"/>
            <a:r>
              <a:rPr lang="en-US" sz="1200" kern="1200" dirty="0" smtClean="0">
                <a:solidFill>
                  <a:schemeClr val="tx1"/>
                </a:solidFill>
                <a:effectLst/>
                <a:latin typeface="Times New Roman" pitchFamily="18" charset="0"/>
                <a:ea typeface="+mn-ea"/>
                <a:cs typeface="+mn-cs"/>
              </a:rPr>
              <a:t>🔸 Analogous estimating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ít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thông</a:t>
            </a:r>
            <a:r>
              <a:rPr lang="en-US" sz="1200" kern="1200" dirty="0" smtClean="0">
                <a:solidFill>
                  <a:schemeClr val="tx1"/>
                </a:solidFill>
                <a:effectLst/>
                <a:latin typeface="Times New Roman" pitchFamily="18" charset="0"/>
                <a:ea typeface="+mn-ea"/>
                <a:cs typeface="+mn-cs"/>
              </a:rPr>
              <a:t> tin chi </a:t>
            </a:r>
            <a:r>
              <a:rPr lang="en-US" sz="1200" kern="1200" dirty="0" err="1" smtClean="0">
                <a:solidFill>
                  <a:schemeClr val="tx1"/>
                </a:solidFill>
                <a:effectLst/>
                <a:latin typeface="Times New Roman" pitchFamily="18" charset="0"/>
                <a:ea typeface="+mn-ea"/>
                <a:cs typeface="+mn-cs"/>
              </a:rPr>
              <a:t>tiết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Vì</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thế</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cụ</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này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độ</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xác</a:t>
            </a:r>
            <a:r>
              <a:rPr lang="en-US" sz="1200" kern="1200" dirty="0" smtClean="0">
                <a:solidFill>
                  <a:schemeClr val="tx1"/>
                </a:solidFill>
                <a:effectLst/>
                <a:latin typeface="Times New Roman" pitchFamily="18" charset="0"/>
                <a:ea typeface="+mn-ea"/>
                <a:cs typeface="+mn-cs"/>
              </a:rPr>
              <a:t> (accurate) </a:t>
            </a:r>
            <a:r>
              <a:rPr lang="en-US" sz="1200" kern="1200" dirty="0" err="1" smtClean="0">
                <a:solidFill>
                  <a:schemeClr val="tx1"/>
                </a:solidFill>
                <a:effectLst/>
                <a:latin typeface="Times New Roman" pitchFamily="18" charset="0"/>
                <a:ea typeface="+mn-ea"/>
                <a:cs typeface="+mn-cs"/>
              </a:rPr>
              <a:t>không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cao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ít</a:t>
            </a:r>
            <a:r>
              <a:rPr lang="en-US" sz="1200" kern="1200" dirty="0" smtClean="0">
                <a:solidFill>
                  <a:schemeClr val="tx1"/>
                </a:solidFill>
                <a:effectLst/>
                <a:latin typeface="Times New Roman" pitchFamily="18" charset="0"/>
                <a:ea typeface="+mn-ea"/>
                <a:cs typeface="+mn-cs"/>
              </a:rPr>
              <a:t> tin </a:t>
            </a:r>
            <a:r>
              <a:rPr lang="en-US" sz="1200" kern="1200" dirty="0" err="1" smtClean="0">
                <a:solidFill>
                  <a:schemeClr val="tx1"/>
                </a:solidFill>
                <a:effectLst/>
                <a:latin typeface="Times New Roman" pitchFamily="18" charset="0"/>
                <a:ea typeface="+mn-ea"/>
                <a:cs typeface="+mn-cs"/>
              </a:rPr>
              <a:t>cậy</a:t>
            </a:r>
            <a:r>
              <a:rPr lang="en-US" sz="1200" kern="1200" dirty="0" smtClean="0">
                <a:solidFill>
                  <a:schemeClr val="tx1"/>
                </a:solidFill>
                <a:effectLst/>
                <a:latin typeface="Times New Roman" pitchFamily="18" charset="0"/>
                <a:ea typeface="+mn-ea"/>
                <a:cs typeface="+mn-cs"/>
              </a:rPr>
              <a:t> (reliable). </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Lợi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ích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nhanh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chóng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ít</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đem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lại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quả</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nhanh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chóng</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cụ</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này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những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đã</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thực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hiện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kia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bởi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doanh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nghiệp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thường</a:t>
            </a:r>
            <a:r>
              <a:rPr lang="en-US" sz="1200" kern="1200" dirty="0" smtClean="0">
                <a:solidFill>
                  <a:schemeClr val="tx1"/>
                </a:solidFill>
                <a:effectLst/>
                <a:latin typeface="Times New Roman" pitchFamily="18" charset="0"/>
                <a:ea typeface="+mn-ea"/>
                <a:cs typeface="+mn-cs"/>
              </a:rPr>
              <a:t> Project Manager </a:t>
            </a:r>
            <a:r>
              <a:rPr lang="en-US" sz="1200" kern="1200" dirty="0" err="1" smtClean="0">
                <a:solidFill>
                  <a:schemeClr val="tx1"/>
                </a:solidFill>
                <a:effectLst/>
                <a:latin typeface="Times New Roman" pitchFamily="18" charset="0"/>
                <a:ea typeface="+mn-ea"/>
                <a:cs typeface="+mn-cs"/>
              </a:rPr>
              <a:t>sẽ</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xem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dữ</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liệu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lịch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tổ</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chức</a:t>
            </a:r>
            <a:r>
              <a:rPr lang="en-US" sz="1200" kern="1200" dirty="0" smtClean="0">
                <a:solidFill>
                  <a:schemeClr val="tx1"/>
                </a:solidFill>
                <a:effectLst/>
                <a:latin typeface="Times New Roman" pitchFamily="18" charset="0"/>
                <a:ea typeface="+mn-ea"/>
                <a:cs typeface="+mn-cs"/>
              </a:rPr>
              <a:t> – Organizational Process Assets (OPA)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tìm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Project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nét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tương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đồng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đang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Một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tìm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được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như</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thế</a:t>
            </a:r>
            <a:r>
              <a:rPr lang="en-US" sz="1200" kern="1200" dirty="0" smtClean="0">
                <a:solidFill>
                  <a:schemeClr val="tx1"/>
                </a:solidFill>
                <a:effectLst/>
                <a:latin typeface="Times New Roman" pitchFamily="18" charset="0"/>
                <a:ea typeface="+mn-ea"/>
                <a:cs typeface="+mn-cs"/>
              </a:rPr>
              <a:t>, Project Manager </a:t>
            </a:r>
            <a:r>
              <a:rPr lang="en-US" sz="1200" kern="1200" dirty="0" err="1" smtClean="0">
                <a:solidFill>
                  <a:schemeClr val="tx1"/>
                </a:solidFill>
                <a:effectLst/>
                <a:latin typeface="Times New Roman" pitchFamily="18" charset="0"/>
                <a:ea typeface="+mn-ea"/>
                <a:cs typeface="+mn-cs"/>
              </a:rPr>
              <a:t>có</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dụng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thêm</a:t>
            </a:r>
            <a:r>
              <a:rPr lang="en-US" sz="1200" kern="1200" dirty="0" smtClean="0">
                <a:solidFill>
                  <a:schemeClr val="tx1"/>
                </a:solidFill>
                <a:effectLst/>
                <a:latin typeface="Times New Roman" pitchFamily="18" charset="0"/>
                <a:ea typeface="+mn-ea"/>
                <a:cs typeface="+mn-cs"/>
              </a:rPr>
              <a:t> Expert judgment </a:t>
            </a:r>
            <a:r>
              <a:rPr lang="en-US" sz="1200" kern="1200" dirty="0" err="1" smtClean="0">
                <a:solidFill>
                  <a:schemeClr val="tx1"/>
                </a:solidFill>
                <a:effectLst/>
                <a:latin typeface="Times New Roman" pitchFamily="18" charset="0"/>
                <a:ea typeface="+mn-ea"/>
                <a:cs typeface="+mn-cs"/>
              </a:rPr>
              <a:t>để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12</a:t>
            </a:fld>
            <a:endParaRPr lang="en-US" dirty="0"/>
          </a:p>
        </p:txBody>
      </p:sp>
    </p:spTree>
    <p:extLst>
      <p:ext uri="{BB962C8B-B14F-4D97-AF65-F5344CB8AC3E}">
        <p14:creationId xmlns:p14="http://schemas.microsoft.com/office/powerpoint/2010/main" val="2334816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Ư</a:t>
            </a:r>
            <a:r>
              <a:rPr lang="en-US" dirty="0" err="1" smtClean="0"/>
              <a:t>ớc</a:t>
            </a:r>
            <a:r>
              <a:rPr lang="en-US" dirty="0" smtClean="0"/>
              <a:t> </a:t>
            </a:r>
            <a:r>
              <a:rPr lang="en-US" dirty="0" err="1" smtClean="0"/>
              <a:t>tính</a:t>
            </a:r>
            <a:r>
              <a:rPr lang="en-US" dirty="0" smtClean="0"/>
              <a:t> Bottom-Up: </a:t>
            </a:r>
          </a:p>
          <a:p>
            <a:pPr fontAlgn="base"/>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Quy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trình</a:t>
            </a:r>
            <a:r>
              <a:rPr lang="en-US" sz="1200" kern="1200" dirty="0" smtClean="0">
                <a:solidFill>
                  <a:schemeClr val="tx1"/>
                </a:solidFill>
                <a:effectLst/>
                <a:latin typeface="Times New Roman" pitchFamily="18" charset="0"/>
                <a:ea typeface="+mn-ea"/>
                <a:cs typeface="+mn-cs"/>
              </a:rPr>
              <a:t> Bottom-up estimating, </a:t>
            </a:r>
            <a:r>
              <a:rPr lang="en-US" sz="1200" kern="1200" dirty="0" err="1" smtClean="0">
                <a:solidFill>
                  <a:schemeClr val="tx1"/>
                </a:solidFill>
                <a:effectLst/>
                <a:latin typeface="Times New Roman" pitchFamily="18" charset="0"/>
                <a:ea typeface="+mn-ea"/>
                <a:cs typeface="+mn-cs"/>
              </a:rPr>
              <a:t>đi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từ</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mức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độ</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tiết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thấp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cấu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trúc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phân</a:t>
            </a:r>
            <a:r>
              <a:rPr lang="en-US" sz="1200" kern="1200" dirty="0" smtClean="0">
                <a:solidFill>
                  <a:schemeClr val="tx1"/>
                </a:solidFill>
                <a:effectLst/>
                <a:latin typeface="Times New Roman" pitchFamily="18" charset="0"/>
                <a:ea typeface="+mn-ea"/>
                <a:cs typeface="+mn-cs"/>
              </a:rPr>
              <a:t> chia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(Work Breakdown Structure – WBS): </a:t>
            </a:r>
          </a:p>
          <a:p>
            <a:pPr fontAlgn="base"/>
            <a:r>
              <a:rPr lang="en-US" sz="1200" kern="1200" dirty="0" smtClean="0">
                <a:solidFill>
                  <a:schemeClr val="tx1"/>
                </a:solidFill>
                <a:effectLst/>
                <a:latin typeface="Times New Roman" pitchFamily="18" charset="0"/>
                <a:ea typeface="+mn-ea"/>
                <a:cs typeface="+mn-cs"/>
              </a:rPr>
              <a:t>➤ B1: </a:t>
            </a:r>
            <a:r>
              <a:rPr lang="en-US" sz="1200" kern="1200" dirty="0" err="1" smtClean="0">
                <a:solidFill>
                  <a:schemeClr val="tx1"/>
                </a:solidFill>
                <a:effectLst/>
                <a:latin typeface="Times New Roman" pitchFamily="18" charset="0"/>
                <a:ea typeface="+mn-ea"/>
                <a:cs typeface="+mn-cs"/>
              </a:rPr>
              <a:t>Phát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triển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gói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tiết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kèm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với</a:t>
            </a:r>
            <a:r>
              <a:rPr lang="en-US" sz="1200" kern="1200" dirty="0" smtClean="0">
                <a:solidFill>
                  <a:schemeClr val="tx1"/>
                </a:solidFill>
                <a:effectLst/>
                <a:latin typeface="Times New Roman" pitchFamily="18" charset="0"/>
                <a:ea typeface="+mn-ea"/>
                <a:cs typeface="+mn-cs"/>
              </a:rPr>
              <a:t> WBS. </a:t>
            </a:r>
            <a:r>
              <a:rPr lang="en-US" sz="1200" kern="1200" dirty="0" err="1" smtClean="0">
                <a:solidFill>
                  <a:schemeClr val="tx1"/>
                </a:solidFill>
                <a:effectLst/>
                <a:latin typeface="Times New Roman" pitchFamily="18" charset="0"/>
                <a:ea typeface="+mn-ea"/>
                <a:cs typeface="+mn-cs"/>
              </a:rPr>
              <a:t>Trong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gói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công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việc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cần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nêu</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tiết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phạm</a:t>
            </a:r>
            <a:r>
              <a:rPr lang="en-US" sz="1200" kern="1200" dirty="0" smtClean="0">
                <a:solidFill>
                  <a:schemeClr val="tx1"/>
                </a:solidFill>
                <a:effectLst/>
                <a:latin typeface="Times New Roman" pitchFamily="18" charset="0"/>
                <a:ea typeface="+mn-ea"/>
                <a:cs typeface="+mn-cs"/>
              </a:rPr>
              <a:t> vi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nhiệm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vụ</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mỗi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thành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viên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sẽ</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làm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mô</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tả</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rủi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ro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ảnh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hưởng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đến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nhiệm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vụ</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thời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gian</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B2: </a:t>
            </a:r>
            <a:r>
              <a:rPr lang="en-US" sz="1200" kern="1200" dirty="0" err="1" smtClean="0">
                <a:solidFill>
                  <a:schemeClr val="tx1"/>
                </a:solidFill>
                <a:effectLst/>
                <a:latin typeface="Times New Roman" pitchFamily="18" charset="0"/>
                <a:ea typeface="+mn-ea"/>
                <a:cs typeface="+mn-cs"/>
              </a:rPr>
              <a:t>Phát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triển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toán</a:t>
            </a:r>
            <a:r>
              <a:rPr lang="en-US" sz="1200" kern="1200" dirty="0" smtClean="0">
                <a:solidFill>
                  <a:schemeClr val="tx1"/>
                </a:solidFill>
                <a:effectLst/>
                <a:latin typeface="Times New Roman" pitchFamily="18" charset="0"/>
                <a:ea typeface="+mn-ea"/>
                <a:cs typeface="+mn-cs"/>
              </a:rPr>
              <a:t> chi </a:t>
            </a:r>
            <a:r>
              <a:rPr lang="en-US" sz="1200" kern="1200" dirty="0" err="1" smtClean="0">
                <a:solidFill>
                  <a:schemeClr val="tx1"/>
                </a:solidFill>
                <a:effectLst/>
                <a:latin typeface="Times New Roman" pitchFamily="18" charset="0"/>
                <a:ea typeface="+mn-ea"/>
                <a:cs typeface="+mn-cs"/>
              </a:rPr>
              <a:t>phí</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thời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gian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thực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tế</a:t>
            </a:r>
            <a:r>
              <a:rPr lang="en-US" sz="1200" kern="1200" dirty="0" smtClean="0">
                <a:solidFill>
                  <a:schemeClr val="tx1"/>
                </a:solidFill>
                <a:effectLst/>
                <a:latin typeface="Times New Roman" pitchFamily="18" charset="0"/>
                <a:ea typeface="+mn-ea"/>
                <a:cs typeface="+mn-cs"/>
              </a:rPr>
              <a:t>.</a:t>
            </a:r>
          </a:p>
          <a:p>
            <a:pPr fontAlgn="base"/>
            <a:r>
              <a:rPr lang="en-US" sz="1200" kern="1200" dirty="0" smtClean="0">
                <a:solidFill>
                  <a:schemeClr val="tx1"/>
                </a:solidFill>
                <a:effectLst/>
                <a:latin typeface="Times New Roman" pitchFamily="18" charset="0"/>
                <a:ea typeface="+mn-ea"/>
                <a:cs typeface="+mn-cs"/>
              </a:rPr>
              <a:t>➤ B3: </a:t>
            </a:r>
            <a:r>
              <a:rPr lang="en-US" sz="1200" kern="1200" dirty="0" err="1" smtClean="0">
                <a:solidFill>
                  <a:schemeClr val="tx1"/>
                </a:solidFill>
                <a:effectLst/>
                <a:latin typeface="Times New Roman" pitchFamily="18" charset="0"/>
                <a:ea typeface="+mn-ea"/>
                <a:cs typeface="+mn-cs"/>
              </a:rPr>
              <a:t>Tổng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hợp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từng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hoạt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động</a:t>
            </a:r>
            <a:r>
              <a:rPr lang="en-US" sz="1200" kern="1200" dirty="0" smtClean="0">
                <a:solidFill>
                  <a:schemeClr val="tx1"/>
                </a:solidFill>
                <a:effectLst/>
                <a:latin typeface="Times New Roman" pitchFamily="18" charset="0"/>
                <a:ea typeface="+mn-ea"/>
                <a:cs typeface="+mn-cs"/>
              </a:rPr>
              <a:t> ở </a:t>
            </a:r>
            <a:r>
              <a:rPr lang="en-US" sz="1200" kern="1200" dirty="0" err="1" smtClean="0">
                <a:solidFill>
                  <a:schemeClr val="tx1"/>
                </a:solidFill>
                <a:effectLst/>
                <a:latin typeface="Times New Roman" pitchFamily="18" charset="0"/>
                <a:ea typeface="+mn-ea"/>
                <a:cs typeface="+mn-cs"/>
              </a:rPr>
              <a:t>mức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thấp</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nhất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của</a:t>
            </a:r>
            <a:r>
              <a:rPr lang="en-US" sz="1200" kern="1200" dirty="0" smtClean="0">
                <a:solidFill>
                  <a:schemeClr val="tx1"/>
                </a:solidFill>
                <a:effectLst/>
                <a:latin typeface="Times New Roman" pitchFamily="18" charset="0"/>
                <a:ea typeface="+mn-ea"/>
                <a:cs typeface="+mn-cs"/>
              </a:rPr>
              <a:t> WBS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cộng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dần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con </a:t>
            </a:r>
            <a:r>
              <a:rPr lang="en-US" sz="1200" kern="1200" dirty="0" err="1" smtClean="0">
                <a:solidFill>
                  <a:schemeClr val="tx1"/>
                </a:solidFill>
                <a:effectLst/>
                <a:latin typeface="Times New Roman" pitchFamily="18" charset="0"/>
                <a:ea typeface="+mn-ea"/>
                <a:cs typeface="+mn-cs"/>
              </a:rPr>
              <a:t>số</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lên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để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phát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triển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ước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sản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phẩm</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chính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và</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toàn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bộ</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dự</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a:t>
            </a:r>
          </a:p>
          <a:p>
            <a:endParaRPr lang="en-US" dirty="0" smtClean="0"/>
          </a:p>
          <a:p>
            <a:endParaRPr lang="en-US" dirty="0" smtClean="0"/>
          </a:p>
          <a:p>
            <a:endParaRPr lang="en-US" dirty="0" smtClean="0"/>
          </a:p>
          <a:p>
            <a:r>
              <a:rPr lang="en-US" dirty="0" err="1" smtClean="0"/>
              <a:t>ước</a:t>
            </a:r>
            <a:r>
              <a:rPr lang="en-US" dirty="0" smtClean="0"/>
              <a:t> </a:t>
            </a:r>
            <a:r>
              <a:rPr lang="en-US" dirty="0" err="1" smtClean="0"/>
              <a:t>tính</a:t>
            </a:r>
            <a:r>
              <a:rPr lang="en-US" dirty="0" smtClean="0"/>
              <a:t> </a:t>
            </a:r>
            <a:r>
              <a:rPr lang="en-US" dirty="0" err="1" smtClean="0"/>
              <a:t>riêng</a:t>
            </a:r>
            <a:r>
              <a:rPr lang="en-US" dirty="0" smtClean="0"/>
              <a:t> </a:t>
            </a:r>
            <a:r>
              <a:rPr lang="en-US" dirty="0" err="1" smtClean="0"/>
              <a:t>từng</a:t>
            </a:r>
            <a:r>
              <a:rPr lang="en-US" dirty="0" smtClean="0"/>
              <a:t> </a:t>
            </a:r>
            <a:r>
              <a:rPr lang="en-US" dirty="0" err="1" smtClean="0"/>
              <a:t>nhóm</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và</a:t>
            </a:r>
            <a:r>
              <a:rPr lang="en-US" dirty="0" smtClean="0"/>
              <a:t> </a:t>
            </a:r>
            <a:r>
              <a:rPr lang="en-US" dirty="0" err="1" smtClean="0"/>
              <a:t>tính</a:t>
            </a:r>
            <a:r>
              <a:rPr lang="en-US" dirty="0" smtClean="0"/>
              <a:t> </a:t>
            </a:r>
            <a:r>
              <a:rPr lang="en-US" dirty="0" err="1" smtClean="0"/>
              <a:t>toán</a:t>
            </a:r>
            <a:r>
              <a:rPr lang="en-US" dirty="0" smtClean="0"/>
              <a:t> con </a:t>
            </a:r>
            <a:r>
              <a:rPr lang="en-US" dirty="0" err="1" smtClean="0"/>
              <a:t>số</a:t>
            </a:r>
            <a:r>
              <a:rPr lang="en-US" dirty="0" smtClean="0"/>
              <a:t> </a:t>
            </a:r>
            <a:r>
              <a:rPr lang="en-US" dirty="0" err="1" smtClean="0"/>
              <a:t>tổng</a:t>
            </a:r>
            <a:r>
              <a:rPr lang="en-US" dirty="0" smtClean="0"/>
              <a:t> </a:t>
            </a:r>
            <a:r>
              <a:rPr lang="en-US" dirty="0" err="1" smtClean="0"/>
              <a:t>cộng</a:t>
            </a:r>
            <a:r>
              <a:rPr lang="en-US" dirty="0" smtClean="0"/>
              <a:t>.</a:t>
            </a:r>
          </a:p>
          <a:p>
            <a:pPr lvl="1"/>
            <a:r>
              <a:rPr lang="en-US" dirty="0" err="1" smtClean="0"/>
              <a:t>Mất</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nhưng</a:t>
            </a:r>
            <a:r>
              <a:rPr lang="en-US" dirty="0" smtClean="0"/>
              <a:t> </a:t>
            </a:r>
            <a:r>
              <a:rPr lang="en-US" dirty="0" err="1" smtClean="0"/>
              <a:t>rất</a:t>
            </a:r>
            <a:r>
              <a:rPr lang="en-US" dirty="0" smtClean="0"/>
              <a:t> </a:t>
            </a:r>
            <a:r>
              <a:rPr lang="en-US" dirty="0" err="1" smtClean="0"/>
              <a:t>chính</a:t>
            </a:r>
            <a:r>
              <a:rPr lang="en-US" dirty="0" smtClean="0"/>
              <a:t> </a:t>
            </a:r>
            <a:r>
              <a:rPr lang="en-US" dirty="0" err="1" smtClean="0"/>
              <a:t>xác</a:t>
            </a:r>
            <a:r>
              <a:rPr lang="en-US" dirty="0" smtClean="0"/>
              <a:t>. </a:t>
            </a:r>
          </a:p>
          <a:p>
            <a:pPr lvl="1"/>
            <a:r>
              <a:rPr lang="en-US" dirty="0" err="1" smtClean="0"/>
              <a:t>Yêu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phải</a:t>
            </a:r>
            <a:r>
              <a:rPr lang="en-US" dirty="0" smtClean="0"/>
              <a:t> </a:t>
            </a:r>
            <a:r>
              <a:rPr lang="en-US" dirty="0" err="1" smtClean="0"/>
              <a:t>biết</a:t>
            </a:r>
            <a:r>
              <a:rPr lang="en-US" dirty="0" smtClean="0"/>
              <a:t> </a:t>
            </a:r>
            <a:r>
              <a:rPr lang="en-US" dirty="0" err="1" smtClean="0"/>
              <a:t>rất</a:t>
            </a:r>
            <a:r>
              <a:rPr lang="en-US" dirty="0" smtClean="0"/>
              <a:t> </a:t>
            </a:r>
            <a:r>
              <a:rPr lang="en-US" dirty="0" err="1" smtClean="0"/>
              <a:t>rõ</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trung</a:t>
            </a:r>
            <a:r>
              <a:rPr lang="en-US" dirty="0" smtClean="0"/>
              <a:t> </a:t>
            </a:r>
            <a:r>
              <a:rPr lang="en-US" dirty="0" err="1" smtClean="0"/>
              <a:t>thực</a:t>
            </a:r>
            <a:r>
              <a:rPr lang="en-US" dirty="0" smtClean="0"/>
              <a:t> </a:t>
            </a:r>
            <a:r>
              <a:rPr lang="en-US" dirty="0" err="1" smtClean="0"/>
              <a:t>và</a:t>
            </a:r>
            <a:r>
              <a:rPr lang="en-US" dirty="0" smtClean="0"/>
              <a:t> </a:t>
            </a:r>
            <a:r>
              <a:rPr lang="en-US" dirty="0" err="1" smtClean="0"/>
              <a:t>chính</a:t>
            </a:r>
            <a:r>
              <a:rPr lang="en-US" dirty="0" smtClean="0"/>
              <a:t> </a:t>
            </a:r>
            <a:r>
              <a:rPr lang="en-US" dirty="0" err="1" smtClean="0"/>
              <a:t>xác</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13</a:t>
            </a:fld>
            <a:endParaRPr lang="en-US" dirty="0"/>
          </a:p>
        </p:txBody>
      </p:sp>
    </p:spTree>
    <p:extLst>
      <p:ext uri="{BB962C8B-B14F-4D97-AF65-F5344CB8AC3E}">
        <p14:creationId xmlns:p14="http://schemas.microsoft.com/office/powerpoint/2010/main" val="370005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4C96B9-AEB0-4855-A598-DE44B5ED19B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D2E0B49-8E6C-48C0-9C9D-CC0639D27A7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416714-5224-4BBE-BE6A-F6538172A4D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351687C-7F23-40DE-8D48-D682CBC4E6B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lvl1pPr>
              <a:lnSpc>
                <a:spcPct val="120000"/>
              </a:lnSpc>
              <a:defRPr sz="2600"/>
            </a:lvl1pPr>
            <a:lvl2pPr>
              <a:lnSpc>
                <a:spcPct val="120000"/>
              </a:lnSpc>
              <a:defRPr sz="2600"/>
            </a:lvl2pPr>
            <a:lvl3pPr>
              <a:lnSpc>
                <a:spcPct val="120000"/>
              </a:lnSpc>
              <a:defRPr sz="2600"/>
            </a:lvl3pPr>
            <a:lvl4pPr>
              <a:lnSpc>
                <a:spcPct val="120000"/>
              </a:lnSpc>
              <a:defRPr sz="2600"/>
            </a:lvl4pPr>
            <a:lvl5pPr>
              <a:lnSpc>
                <a:spcPct val="120000"/>
              </a:lnSpc>
              <a:defRPr sz="26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A05F08-4D91-4DD3-AB44-190E2F0DE432}"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D580CC8A-ABB7-482E-8C2B-4DE6C9A0F6F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F525E1F-A032-423F-903A-16FD4F37652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437A066-44AD-455E-B081-1C1240CB71C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8F0624A-B2D8-4066-82F2-4F9B939B167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4" name="Slide Number Placeholder 17"/>
          <p:cNvSpPr>
            <a:spLocks noGrp="1"/>
          </p:cNvSpPr>
          <p:nvPr>
            <p:ph type="sldNum" sz="quarter" idx="12"/>
          </p:nvPr>
        </p:nvSpPr>
        <p:spPr/>
        <p:txBody>
          <a:bodyPr/>
          <a:lstStyle>
            <a:lvl1pPr>
              <a:defRPr/>
            </a:lvl1pPr>
          </a:lstStyle>
          <a:p>
            <a:pPr>
              <a:defRPr/>
            </a:pPr>
            <a:fld id="{DF70210C-D799-4DEA-B074-B161F3F07B7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C11EE30-4E94-41E2-BBFA-34D8BC8494A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007A2C-411A-4B00-AAEB-86CCF2AE391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C28D2F6-FB43-47CA-8ED3-D0D73BE959C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E3BBDA2E-8059-4A99-806C-B8590C0997C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9E8C2F3D-9BB1-46BB-9A9F-B7ED53867B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34D446C-7EFF-4BFD-AD52-D1D8839675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9093017-1DB7-4F27-A710-1ACE28A998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46B5A5-B7EF-4531-9773-298C75B5F46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DAD3361-36D7-44F1-B201-D9F04B15127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3F523-31A3-47E3-9C41-80295EB87EE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F2F7B6-AD22-46C8-B4C1-BCA82B5010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DF2838-0339-4453-987B-447D99B1EC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E60384C-C024-4815-83EE-8847E6151A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229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7:</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Cost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486400"/>
            <a:ext cx="3497561" cy="1446550"/>
          </a:xfrm>
          <a:prstGeom prst="rect">
            <a:avLst/>
          </a:prstGeom>
          <a:noFill/>
        </p:spPr>
        <p:txBody>
          <a:bodyPr wrap="none" rtlCol="0">
            <a:spAutoFit/>
          </a:bodyPr>
          <a:lstStyle/>
          <a:p>
            <a:r>
              <a:rPr lang="en-US" dirty="0"/>
              <a:t>ĐẶNG  THỊ THU HÀ – SE </a:t>
            </a:r>
            <a:endParaRPr lang="en-US" dirty="0" smtClean="0"/>
          </a:p>
          <a:p>
            <a:r>
              <a:rPr lang="en-US" dirty="0" smtClean="0"/>
              <a:t>dtthuha79@gmail.com </a:t>
            </a:r>
            <a:endParaRPr lang="en-US" dirty="0"/>
          </a:p>
          <a:p>
            <a:r>
              <a:rPr lang="en-US" dirty="0"/>
              <a:t>https://lms.iuh.edu.vn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en-US" dirty="0" smtClean="0"/>
              <a:t>Project managers must take cost estimates seriously if they want to complete projects within budget constraints</a:t>
            </a:r>
          </a:p>
          <a:p>
            <a:r>
              <a:rPr lang="en-US" dirty="0" smtClean="0"/>
              <a:t>It’s important to know the types of cost estimates, how to prepare cost estimates, and typical problems associated with IT cost estimates</a:t>
            </a:r>
          </a:p>
        </p:txBody>
      </p:sp>
      <p:sp>
        <p:nvSpPr>
          <p:cNvPr id="32770" name="Rectangle 2"/>
          <p:cNvSpPr>
            <a:spLocks noGrp="1" noChangeArrowheads="1"/>
          </p:cNvSpPr>
          <p:nvPr>
            <p:ph type="title"/>
          </p:nvPr>
        </p:nvSpPr>
        <p:spPr/>
        <p:txBody>
          <a:bodyPr/>
          <a:lstStyle/>
          <a:p>
            <a:r>
              <a:rPr lang="en-US" dirty="0" smtClean="0"/>
              <a:t>7.2.Estimating Costs</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D4721FD-A3A0-4E27-912F-6F8645958C4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mtClean="0"/>
              <a:t>Table 7-2. Types of Cost Estimates</a:t>
            </a:r>
          </a:p>
        </p:txBody>
      </p:sp>
      <p:sp>
        <p:nvSpPr>
          <p:cNvPr id="3379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B2A4FAAA-2A73-4318-BAD7-1E94D370EBD7}" type="slidenum">
              <a:rPr lang="en-US" smtClean="0"/>
              <a:pPr>
                <a:buFontTx/>
                <a:buNone/>
                <a:defRPr/>
              </a:pPr>
              <a:t>11</a:t>
            </a:fld>
            <a:endParaRPr lang="en-US" dirty="0"/>
          </a:p>
        </p:txBody>
      </p:sp>
      <p:pic>
        <p:nvPicPr>
          <p:cNvPr id="33797" name="Picture 7" descr="Tbl07-02.bmp"/>
          <p:cNvPicPr>
            <a:picLocks noChangeAspect="1"/>
          </p:cNvPicPr>
          <p:nvPr/>
        </p:nvPicPr>
        <p:blipFill>
          <a:blip r:embed="rId3" cstate="print"/>
          <a:srcRect t="9091"/>
          <a:stretch>
            <a:fillRect/>
          </a:stretch>
        </p:blipFill>
        <p:spPr bwMode="auto">
          <a:xfrm>
            <a:off x="352425" y="2057400"/>
            <a:ext cx="843915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04800" y="990600"/>
            <a:ext cx="8305800" cy="5334000"/>
          </a:xfrm>
        </p:spPr>
        <p:txBody>
          <a:bodyPr/>
          <a:lstStyle/>
          <a:p>
            <a:r>
              <a:rPr lang="en-US" dirty="0" smtClean="0"/>
              <a:t>Basic tools and techniques for cost estimates:</a:t>
            </a:r>
          </a:p>
          <a:p>
            <a:pPr lvl="1"/>
            <a:r>
              <a:rPr lang="en-US" b="1" dirty="0" smtClean="0"/>
              <a:t>Analogous </a:t>
            </a:r>
            <a:r>
              <a:rPr lang="en-US" dirty="0" smtClean="0"/>
              <a:t>or</a:t>
            </a:r>
            <a:r>
              <a:rPr lang="en-US" b="1" dirty="0" smtClean="0"/>
              <a:t> top-down estimates: </a:t>
            </a:r>
            <a:r>
              <a:rPr lang="en-US" dirty="0" smtClean="0"/>
              <a:t>use the actual cost of a previous, similar project as the basis for estimating the cost of the current project </a:t>
            </a:r>
          </a:p>
          <a:p>
            <a:pPr lvl="1"/>
            <a:r>
              <a:rPr lang="en-US" dirty="0" smtClean="0"/>
              <a:t>Advantages: Fast, archive </a:t>
            </a:r>
          </a:p>
          <a:p>
            <a:pPr lvl="1"/>
            <a:r>
              <a:rPr lang="en-US" dirty="0" smtClean="0"/>
              <a:t>Disadvantages: </a:t>
            </a:r>
          </a:p>
        </p:txBody>
      </p:sp>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smtClean="0"/>
              <a:t>Cost Estimation Tools and Techniques</a:t>
            </a:r>
            <a:endParaRPr lang="en-US" sz="4800" smtClean="0"/>
          </a:p>
        </p:txBody>
      </p:sp>
      <p:sp>
        <p:nvSpPr>
          <p:cNvPr id="368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4CA1164-1E66-4728-BD22-9CEFEE3019E9}"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2600" b="1" dirty="0"/>
              <a:t>Bottom-up estimates:</a:t>
            </a:r>
            <a:r>
              <a:rPr lang="en-US" sz="2600" dirty="0"/>
              <a:t> involve estimating individual work items or activities and summing them to get a project total </a:t>
            </a:r>
            <a:endParaRPr lang="en-US" sz="2600" dirty="0" smtClean="0"/>
          </a:p>
          <a:p>
            <a:pPr lvl="1"/>
            <a:r>
              <a:rPr lang="en-US" dirty="0" smtClean="0"/>
              <a:t>Advantages: </a:t>
            </a:r>
            <a:r>
              <a:rPr lang="en-US" dirty="0" err="1" smtClean="0"/>
              <a:t>exactlty</a:t>
            </a:r>
            <a:endParaRPr lang="en-US" dirty="0" smtClean="0"/>
          </a:p>
          <a:p>
            <a:pPr lvl="1"/>
            <a:r>
              <a:rPr lang="en-US" sz="2600" dirty="0" err="1" smtClean="0"/>
              <a:t>Disadv</a:t>
            </a:r>
            <a:r>
              <a:rPr lang="en-US" sz="2600" dirty="0" smtClean="0"/>
              <a:t>: </a:t>
            </a:r>
            <a:r>
              <a:rPr lang="en-US" dirty="0"/>
              <a:t>Slowly</a:t>
            </a:r>
            <a:endParaRPr lang="en-US" sz="2600" dirty="0"/>
          </a:p>
          <a:p>
            <a:endParaRPr lang="en-US" sz="2600" dirty="0"/>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13</a:t>
            </a:fld>
            <a:endParaRPr lang="en-US" dirty="0"/>
          </a:p>
        </p:txBody>
      </p:sp>
    </p:spTree>
    <p:extLst>
      <p:ext uri="{BB962C8B-B14F-4D97-AF65-F5344CB8AC3E}">
        <p14:creationId xmlns:p14="http://schemas.microsoft.com/office/powerpoint/2010/main" val="78346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Parametric modeling </a:t>
            </a:r>
            <a:r>
              <a:rPr lang="en-US" dirty="0"/>
              <a:t>uses project characteristics (parameters) in a mathematical model to estimate project costs </a:t>
            </a:r>
          </a:p>
          <a:p>
            <a:endParaRPr lang="en-US" dirty="0"/>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14</a:t>
            </a:fld>
            <a:endParaRPr lang="en-US" dirty="0"/>
          </a:p>
        </p:txBody>
      </p:sp>
    </p:spTree>
    <p:extLst>
      <p:ext uri="{BB962C8B-B14F-4D97-AF65-F5344CB8AC3E}">
        <p14:creationId xmlns:p14="http://schemas.microsoft.com/office/powerpoint/2010/main" val="185823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600200"/>
            <a:ext cx="8458200" cy="4572000"/>
          </a:xfrm>
        </p:spPr>
        <p:txBody>
          <a:bodyPr/>
          <a:lstStyle/>
          <a:p>
            <a:pPr>
              <a:lnSpc>
                <a:spcPct val="90000"/>
              </a:lnSpc>
            </a:pPr>
            <a:r>
              <a:rPr lang="en-US" dirty="0" smtClean="0"/>
              <a:t>Estimates are done too quickly</a:t>
            </a:r>
          </a:p>
          <a:p>
            <a:pPr>
              <a:lnSpc>
                <a:spcPct val="90000"/>
              </a:lnSpc>
            </a:pPr>
            <a:r>
              <a:rPr lang="en-US" dirty="0" smtClean="0"/>
              <a:t>People lack estimating experience</a:t>
            </a:r>
          </a:p>
          <a:p>
            <a:pPr>
              <a:lnSpc>
                <a:spcPct val="90000"/>
              </a:lnSpc>
            </a:pPr>
            <a:r>
              <a:rPr lang="en-US" dirty="0" smtClean="0"/>
              <a:t>Human beings are based toward underestimation</a:t>
            </a:r>
          </a:p>
          <a:p>
            <a:pPr>
              <a:lnSpc>
                <a:spcPct val="90000"/>
              </a:lnSpc>
            </a:pPr>
            <a:r>
              <a:rPr lang="en-US" dirty="0" smtClean="0"/>
              <a:t>Management desires accuracy</a:t>
            </a:r>
          </a:p>
        </p:txBody>
      </p:sp>
      <p:sp>
        <p:nvSpPr>
          <p:cNvPr id="37890" name="Rectangle 2"/>
          <p:cNvSpPr>
            <a:spLocks noGrp="1" noChangeArrowheads="1"/>
          </p:cNvSpPr>
          <p:nvPr>
            <p:ph type="title"/>
          </p:nvPr>
        </p:nvSpPr>
        <p:spPr/>
        <p:txBody>
          <a:bodyPr>
            <a:normAutofit fontScale="90000"/>
          </a:bodyPr>
          <a:lstStyle/>
          <a:p>
            <a:r>
              <a:rPr lang="en-US" dirty="0" smtClean="0"/>
              <a:t>Typical Problems with IT Cost Estimates</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244AFA2-5261-400E-B694-205D28302F21}"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228600" y="1066800"/>
            <a:ext cx="8610600" cy="4791075"/>
          </a:xfrm>
        </p:spPr>
        <p:txBody>
          <a:bodyPr/>
          <a:lstStyle/>
          <a:p>
            <a:r>
              <a:rPr lang="en-US" dirty="0" smtClean="0"/>
              <a:t>Cost budgeting involves allocating the project cost estimate to individual work items over time</a:t>
            </a:r>
          </a:p>
          <a:p>
            <a:r>
              <a:rPr lang="en-US" dirty="0" smtClean="0"/>
              <a:t>The WBS is a required input to the cost budgeting process since it defines the work items</a:t>
            </a:r>
          </a:p>
          <a:p>
            <a:r>
              <a:rPr lang="en-US" dirty="0" smtClean="0"/>
              <a:t>Important goal is to produce a </a:t>
            </a:r>
            <a:r>
              <a:rPr lang="en-US" b="1" dirty="0" smtClean="0"/>
              <a:t>cost baseline</a:t>
            </a:r>
            <a:endParaRPr lang="en-US" dirty="0" smtClean="0"/>
          </a:p>
          <a:p>
            <a:pPr lvl="1"/>
            <a:r>
              <a:rPr lang="en-US" dirty="0" smtClean="0"/>
              <a:t>a time-phased budget that project managers use to measure and monitor cost performance </a:t>
            </a:r>
          </a:p>
        </p:txBody>
      </p:sp>
      <p:sp>
        <p:nvSpPr>
          <p:cNvPr id="41986" name="Rectangle 2"/>
          <p:cNvSpPr>
            <a:spLocks noGrp="1" noChangeArrowheads="1"/>
          </p:cNvSpPr>
          <p:nvPr>
            <p:ph type="title"/>
          </p:nvPr>
        </p:nvSpPr>
        <p:spPr>
          <a:xfrm>
            <a:off x="176213" y="0"/>
            <a:ext cx="8967787" cy="1066800"/>
          </a:xfrm>
        </p:spPr>
        <p:txBody>
          <a:bodyPr>
            <a:normAutofit/>
          </a:bodyPr>
          <a:lstStyle/>
          <a:p>
            <a:r>
              <a:rPr lang="en-US" dirty="0" smtClean="0"/>
              <a:t>7.3.Determining the Budget</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7A85C03-A3EA-4B00-B6AA-9DC4B996F943}"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ED5328D6-3EB7-4C2A-8389-762E5618835F}" type="slidenum">
              <a:rPr lang="en-US" smtClean="0"/>
              <a:pPr>
                <a:buFontTx/>
                <a:buNone/>
                <a:defRPr/>
              </a:pPr>
              <a:t>17</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7147805" cy="300287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609600" y="1066800"/>
            <a:ext cx="8153400" cy="4724400"/>
          </a:xfrm>
        </p:spPr>
        <p:txBody>
          <a:bodyPr/>
          <a:lstStyle/>
          <a:p>
            <a:pPr>
              <a:lnSpc>
                <a:spcPct val="120000"/>
              </a:lnSpc>
            </a:pPr>
            <a:r>
              <a:rPr lang="en-US" dirty="0" smtClean="0"/>
              <a:t>Project cost control includes</a:t>
            </a:r>
          </a:p>
          <a:p>
            <a:pPr lvl="1">
              <a:lnSpc>
                <a:spcPct val="120000"/>
              </a:lnSpc>
            </a:pPr>
            <a:r>
              <a:rPr lang="en-US" dirty="0" smtClean="0"/>
              <a:t>Monitoring cost performance</a:t>
            </a:r>
          </a:p>
          <a:p>
            <a:pPr lvl="1">
              <a:lnSpc>
                <a:spcPct val="120000"/>
              </a:lnSpc>
            </a:pPr>
            <a:r>
              <a:rPr lang="en-US" dirty="0" smtClean="0"/>
              <a:t>Ensuring that only appropriate project changes are included in a revised cost baseline</a:t>
            </a:r>
          </a:p>
          <a:p>
            <a:pPr lvl="1">
              <a:lnSpc>
                <a:spcPct val="120000"/>
              </a:lnSpc>
            </a:pPr>
            <a:r>
              <a:rPr lang="en-US" dirty="0" smtClean="0"/>
              <a:t>Informing project stakeholders of authorized changes to the project that will affect costs</a:t>
            </a:r>
          </a:p>
          <a:p>
            <a:pPr>
              <a:lnSpc>
                <a:spcPct val="120000"/>
              </a:lnSpc>
            </a:pPr>
            <a:r>
              <a:rPr lang="en-US" dirty="0"/>
              <a:t>EVM - Earned Value Management </a:t>
            </a:r>
            <a:r>
              <a:rPr lang="en-US" dirty="0" smtClean="0"/>
              <a:t>is a popular tool that used for controlling Cost</a:t>
            </a:r>
          </a:p>
        </p:txBody>
      </p:sp>
      <p:sp>
        <p:nvSpPr>
          <p:cNvPr id="44034" name="Rectangle 2"/>
          <p:cNvSpPr>
            <a:spLocks noGrp="1" noChangeArrowheads="1"/>
          </p:cNvSpPr>
          <p:nvPr>
            <p:ph type="title"/>
          </p:nvPr>
        </p:nvSpPr>
        <p:spPr>
          <a:xfrm>
            <a:off x="228600" y="304800"/>
            <a:ext cx="8229600" cy="577850"/>
          </a:xfrm>
        </p:spPr>
        <p:txBody>
          <a:bodyPr>
            <a:normAutofit fontScale="90000"/>
          </a:bodyPr>
          <a:lstStyle/>
          <a:p>
            <a:r>
              <a:rPr lang="en-US" dirty="0" smtClean="0"/>
              <a:t>7.4.Controlling Costs</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9CC44F1-BF8B-46B8-A195-54FF54A895E4}"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81000" y="1066800"/>
            <a:ext cx="8458200" cy="4724400"/>
          </a:xfrm>
        </p:spPr>
        <p:txBody>
          <a:bodyPr/>
          <a:lstStyle/>
          <a:p>
            <a:r>
              <a:rPr lang="en-US" b="1" dirty="0" smtClean="0"/>
              <a:t>EVM </a:t>
            </a:r>
            <a:r>
              <a:rPr lang="en-US" dirty="0" smtClean="0"/>
              <a:t>is a project performance measurement technique that integrates scope, time, and cost data</a:t>
            </a:r>
          </a:p>
          <a:p>
            <a:r>
              <a:rPr lang="en-US" dirty="0" smtClean="0"/>
              <a:t>Given a </a:t>
            </a:r>
            <a:r>
              <a:rPr lang="en-US" b="1" dirty="0" smtClean="0"/>
              <a:t>baseline</a:t>
            </a:r>
            <a:r>
              <a:rPr lang="en-US" dirty="0" smtClean="0"/>
              <a:t> (original plan plus approved changes), you can determine how well the project is meeting its goals</a:t>
            </a:r>
          </a:p>
          <a:p>
            <a:r>
              <a:rPr lang="en-US" dirty="0" smtClean="0"/>
              <a:t>You must enter actual information periodically to use EVM</a:t>
            </a:r>
          </a:p>
        </p:txBody>
      </p:sp>
      <p:sp>
        <p:nvSpPr>
          <p:cNvPr id="46082" name="Rectangle 2"/>
          <p:cNvSpPr>
            <a:spLocks noGrp="1" noChangeArrowheads="1"/>
          </p:cNvSpPr>
          <p:nvPr>
            <p:ph type="title"/>
          </p:nvPr>
        </p:nvSpPr>
        <p:spPr>
          <a:xfrm>
            <a:off x="87313" y="0"/>
            <a:ext cx="9056687" cy="1066800"/>
          </a:xfrm>
        </p:spPr>
        <p:txBody>
          <a:bodyPr/>
          <a:lstStyle/>
          <a:p>
            <a:r>
              <a:rPr lang="en-US" dirty="0" smtClean="0"/>
              <a:t>Earned Value Management (EVM)</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67946CA-C215-4819-A905-54A78399ECD3}"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a:p>
        </p:txBody>
      </p:sp>
      <p:sp>
        <p:nvSpPr>
          <p:cNvPr id="3" name="Slide Number Placeholder 2"/>
          <p:cNvSpPr>
            <a:spLocks noGrp="1"/>
          </p:cNvSpPr>
          <p:nvPr>
            <p:ph type="sldNum" sz="quarter" idx="12"/>
          </p:nvPr>
        </p:nvSpPr>
        <p:spPr/>
        <p:txBody>
          <a:bodyPr/>
          <a:lstStyle/>
          <a:p>
            <a:pPr>
              <a:defRPr/>
            </a:pPr>
            <a:fld id="{DF70210C-D799-4DEA-B074-B161F3F07B75}" type="slidenum">
              <a:rPr lang="en-US" smtClean="0"/>
              <a:pPr>
                <a:defRPr/>
              </a:pPr>
              <a:t>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67" y="1143000"/>
            <a:ext cx="8534400" cy="4038600"/>
          </a:xfrm>
          <a:prstGeom prst="rect">
            <a:avLst/>
          </a:prstGeom>
        </p:spPr>
      </p:pic>
      <p:sp>
        <p:nvSpPr>
          <p:cNvPr id="5" name="Rounded Rectangle 4"/>
          <p:cNvSpPr/>
          <p:nvPr/>
        </p:nvSpPr>
        <p:spPr>
          <a:xfrm>
            <a:off x="3810000" y="2362200"/>
            <a:ext cx="8382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07228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a:p>
        </p:txBody>
      </p:sp>
      <p:sp>
        <p:nvSpPr>
          <p:cNvPr id="3" name="Slide Number Placeholder 2"/>
          <p:cNvSpPr>
            <a:spLocks noGrp="1"/>
          </p:cNvSpPr>
          <p:nvPr>
            <p:ph type="sldNum" sz="quarter" idx="12"/>
          </p:nvPr>
        </p:nvSpPr>
        <p:spPr/>
        <p:txBody>
          <a:bodyPr/>
          <a:lstStyle/>
          <a:p>
            <a:pPr>
              <a:defRPr/>
            </a:pPr>
            <a:fld id="{DF70210C-D799-4DEA-B074-B161F3F07B75}" type="slidenum">
              <a:rPr lang="en-US" smtClean="0"/>
              <a:pPr>
                <a:defRPr/>
              </a:pPr>
              <a:t>20</a:t>
            </a:fld>
            <a:endParaRPr lang="en-US" dirty="0"/>
          </a:p>
        </p:txBody>
      </p:sp>
      <p:pic>
        <p:nvPicPr>
          <p:cNvPr id="4" name="Picture 3"/>
          <p:cNvPicPr>
            <a:picLocks noChangeAspect="1"/>
          </p:cNvPicPr>
          <p:nvPr/>
        </p:nvPicPr>
        <p:blipFill>
          <a:blip r:embed="rId2"/>
          <a:stretch>
            <a:fillRect/>
          </a:stretch>
        </p:blipFill>
        <p:spPr>
          <a:xfrm>
            <a:off x="1371600" y="990600"/>
            <a:ext cx="5638800" cy="5014250"/>
          </a:xfrm>
          <a:prstGeom prst="rect">
            <a:avLst/>
          </a:prstGeom>
        </p:spPr>
      </p:pic>
    </p:spTree>
    <p:extLst>
      <p:ext uri="{BB962C8B-B14F-4D97-AF65-F5344CB8AC3E}">
        <p14:creationId xmlns:p14="http://schemas.microsoft.com/office/powerpoint/2010/main" val="2252371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1000" y="1143000"/>
            <a:ext cx="8305800" cy="4791075"/>
          </a:xfrm>
        </p:spPr>
        <p:txBody>
          <a:bodyPr/>
          <a:lstStyle/>
          <a:p>
            <a:pPr>
              <a:lnSpc>
                <a:spcPct val="120000"/>
              </a:lnSpc>
            </a:pPr>
            <a:r>
              <a:rPr lang="en-US" sz="2400" b="1" dirty="0" smtClean="0">
                <a:solidFill>
                  <a:srgbClr val="FF0000"/>
                </a:solidFill>
              </a:rPr>
              <a:t>The Budget at </a:t>
            </a:r>
            <a:r>
              <a:rPr lang="en-US" sz="2400" b="1" dirty="0">
                <a:solidFill>
                  <a:srgbClr val="FF0000"/>
                </a:solidFill>
              </a:rPr>
              <a:t>Completion(BAC</a:t>
            </a:r>
            <a:r>
              <a:rPr lang="en-US" sz="2400" b="1" dirty="0" smtClean="0">
                <a:solidFill>
                  <a:srgbClr val="FF0000"/>
                </a:solidFill>
              </a:rPr>
              <a:t>)</a:t>
            </a:r>
            <a:r>
              <a:rPr lang="en-US" sz="2400" dirty="0" smtClean="0">
                <a:solidFill>
                  <a:srgbClr val="FF0000"/>
                </a:solidFill>
              </a:rPr>
              <a:t> </a:t>
            </a:r>
            <a:r>
              <a:rPr lang="en-US" sz="2400" dirty="0"/>
              <a:t>is determined at the start of the project based on the project estimates and assumptions. As the project progresses the BAC may need to be revisited based on the project </a:t>
            </a:r>
            <a:r>
              <a:rPr lang="en-US" sz="2400" dirty="0" smtClean="0"/>
              <a:t>forecast.</a:t>
            </a:r>
          </a:p>
          <a:p>
            <a:pPr>
              <a:lnSpc>
                <a:spcPct val="120000"/>
              </a:lnSpc>
            </a:pPr>
            <a:r>
              <a:rPr lang="en-US" sz="2400" dirty="0" smtClean="0"/>
              <a:t>Ex:</a:t>
            </a:r>
          </a:p>
          <a:p>
            <a:pPr marL="365125" lvl="1" indent="0">
              <a:buNone/>
            </a:pPr>
            <a:r>
              <a:rPr lang="en-US" i="1" dirty="0" smtClean="0"/>
              <a:t>A </a:t>
            </a:r>
            <a:r>
              <a:rPr lang="en-US" i="1" dirty="0"/>
              <a:t>project has a budget of $10,000,</a:t>
            </a:r>
          </a:p>
          <a:p>
            <a:pPr marL="365125" lvl="1" indent="0">
              <a:buNone/>
            </a:pPr>
            <a:r>
              <a:rPr lang="en-US" i="1" dirty="0"/>
              <a:t>BAC = $10,000</a:t>
            </a:r>
          </a:p>
          <a:p>
            <a:pPr lvl="1">
              <a:lnSpc>
                <a:spcPct val="120000"/>
              </a:lnSpc>
            </a:pPr>
            <a:endParaRPr lang="en-US" sz="2000" dirty="0" smtClean="0"/>
          </a:p>
          <a:p>
            <a:pPr>
              <a:lnSpc>
                <a:spcPct val="90000"/>
              </a:lnSpc>
            </a:pPr>
            <a:endParaRPr lang="en-US" sz="2400" b="1" dirty="0" smtClean="0"/>
          </a:p>
          <a:p>
            <a:pPr>
              <a:lnSpc>
                <a:spcPct val="90000"/>
              </a:lnSpc>
            </a:pPr>
            <a:endParaRPr lang="en-US" sz="2400" b="1" dirty="0" smtClean="0"/>
          </a:p>
        </p:txBody>
      </p:sp>
      <p:sp>
        <p:nvSpPr>
          <p:cNvPr id="47106" name="Rectangle 2"/>
          <p:cNvSpPr>
            <a:spLocks noGrp="1" noChangeArrowheads="1"/>
          </p:cNvSpPr>
          <p:nvPr>
            <p:ph type="title"/>
          </p:nvPr>
        </p:nvSpPr>
        <p:spPr>
          <a:xfrm>
            <a:off x="352425" y="0"/>
            <a:ext cx="8791575" cy="1066800"/>
          </a:xfrm>
        </p:spPr>
        <p:txBody>
          <a:bodyPr/>
          <a:lstStyle/>
          <a:p>
            <a:r>
              <a:rPr lang="en-US" dirty="0" smtClean="0"/>
              <a:t>Controlling Cost</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695B36-0208-4B95-A7C4-58E4F7CCDE9F}" type="slidenum">
              <a:rPr lang="en-US" smtClean="0"/>
              <a:pPr>
                <a:defRPr/>
              </a:pPr>
              <a:t>21</a:t>
            </a:fld>
            <a:endParaRPr lang="en-US" dirty="0"/>
          </a:p>
        </p:txBody>
      </p:sp>
      <p:pic>
        <p:nvPicPr>
          <p:cNvPr id="3" name="Picture 2"/>
          <p:cNvPicPr>
            <a:picLocks noChangeAspect="1"/>
          </p:cNvPicPr>
          <p:nvPr/>
        </p:nvPicPr>
        <p:blipFill>
          <a:blip r:embed="rId2"/>
          <a:stretch>
            <a:fillRect/>
          </a:stretch>
        </p:blipFill>
        <p:spPr>
          <a:xfrm>
            <a:off x="762000" y="4495800"/>
            <a:ext cx="7315200" cy="1088858"/>
          </a:xfrm>
          <a:prstGeom prst="rect">
            <a:avLst/>
          </a:prstGeom>
        </p:spPr>
      </p:pic>
    </p:spTree>
    <p:extLst>
      <p:ext uri="{BB962C8B-B14F-4D97-AF65-F5344CB8AC3E}">
        <p14:creationId xmlns:p14="http://schemas.microsoft.com/office/powerpoint/2010/main" val="3015200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a:t>
            </a:r>
            <a:r>
              <a:rPr lang="en-US" sz="2800" b="1" dirty="0"/>
              <a:t>planned value (PV),</a:t>
            </a:r>
            <a:r>
              <a:rPr lang="en-US" sz="2800" dirty="0"/>
              <a:t> called the budget, is that portion of the approved total cost estimate </a:t>
            </a:r>
            <a:r>
              <a:rPr lang="en-US" sz="2800" dirty="0">
                <a:solidFill>
                  <a:srgbClr val="FF0000"/>
                </a:solidFill>
              </a:rPr>
              <a:t>planned</a:t>
            </a:r>
            <a:r>
              <a:rPr lang="en-US" sz="2800" dirty="0"/>
              <a:t> to be spent on an activity during a given </a:t>
            </a:r>
            <a:r>
              <a:rPr lang="en-US" sz="2800" dirty="0" smtClean="0"/>
              <a:t>period.</a:t>
            </a:r>
          </a:p>
          <a:p>
            <a:pPr marL="392113" lvl="1" indent="0" algn="ctr">
              <a:buNone/>
            </a:pPr>
            <a:r>
              <a:rPr lang="en-US" sz="2800" b="1" i="1" dirty="0" smtClean="0">
                <a:solidFill>
                  <a:srgbClr val="FF0000"/>
                </a:solidFill>
              </a:rPr>
              <a:t>PV = BAC * % Complete (</a:t>
            </a:r>
            <a:r>
              <a:rPr lang="en-US" sz="2800" b="1" i="1" dirty="0">
                <a:solidFill>
                  <a:srgbClr val="FF0000"/>
                </a:solidFill>
              </a:rPr>
              <a:t>Planned </a:t>
            </a:r>
            <a:r>
              <a:rPr lang="en-US" sz="2800" b="1" i="1" dirty="0" smtClean="0">
                <a:solidFill>
                  <a:srgbClr val="FF0000"/>
                </a:solidFill>
              </a:rPr>
              <a:t>)</a:t>
            </a:r>
          </a:p>
          <a:p>
            <a:pPr marL="392113" lvl="1" indent="0">
              <a:buNone/>
            </a:pPr>
            <a:endParaRPr lang="en-US" sz="2800" b="1" i="1" dirty="0" smtClean="0">
              <a:solidFill>
                <a:srgbClr val="FF0000"/>
              </a:solidFill>
            </a:endParaRPr>
          </a:p>
          <a:p>
            <a:pPr marL="392113" lvl="1" indent="0">
              <a:buNone/>
            </a:pPr>
            <a:endParaRPr lang="en-US" sz="2800" b="1" dirty="0">
              <a:solidFill>
                <a:srgbClr val="FF0000"/>
              </a:solidFill>
            </a:endParaRPr>
          </a:p>
          <a:p>
            <a:pPr marL="392113" lvl="1" indent="0">
              <a:buNone/>
            </a:pPr>
            <a:endParaRPr lang="en-US" sz="2800" b="1" dirty="0" smtClean="0">
              <a:solidFill>
                <a:srgbClr val="FF0000"/>
              </a:solidFill>
            </a:endParaRPr>
          </a:p>
          <a:p>
            <a:pPr marL="392113" lvl="1" indent="0">
              <a:buNone/>
            </a:pPr>
            <a:endParaRPr lang="en-US" sz="2800" b="1" dirty="0">
              <a:solidFill>
                <a:srgbClr val="FF0000"/>
              </a:solidFill>
            </a:endParaRPr>
          </a:p>
          <a:p>
            <a:endParaRPr lang="en-US" dirty="0"/>
          </a:p>
        </p:txBody>
      </p:sp>
      <p:sp>
        <p:nvSpPr>
          <p:cNvPr id="3" name="Title 2"/>
          <p:cNvSpPr>
            <a:spLocks noGrp="1"/>
          </p:cNvSpPr>
          <p:nvPr>
            <p:ph type="title"/>
          </p:nvPr>
        </p:nvSpPr>
        <p:spPr/>
        <p:txBody>
          <a:bodyPr>
            <a:normAutofit/>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22</a:t>
            </a:fld>
            <a:endParaRPr lang="en-US" dirty="0"/>
          </a:p>
        </p:txBody>
      </p:sp>
    </p:spTree>
    <p:extLst>
      <p:ext uri="{BB962C8B-B14F-4D97-AF65-F5344CB8AC3E}">
        <p14:creationId xmlns:p14="http://schemas.microsoft.com/office/powerpoint/2010/main" val="182601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 </a:t>
            </a:r>
          </a:p>
          <a:p>
            <a:endParaRPr lang="en-US" dirty="0"/>
          </a:p>
          <a:p>
            <a:endParaRPr lang="en-US" dirty="0" smtClean="0"/>
          </a:p>
          <a:p>
            <a:endParaRPr lang="en-US" dirty="0"/>
          </a:p>
          <a:p>
            <a:r>
              <a:rPr lang="en-US" dirty="0" smtClean="0"/>
              <a:t>If </a:t>
            </a:r>
            <a:r>
              <a:rPr lang="en-US" dirty="0"/>
              <a:t>it’s March 5 </a:t>
            </a:r>
            <a:r>
              <a:rPr lang="en-US" dirty="0" smtClean="0"/>
              <a:t>today</a:t>
            </a:r>
          </a:p>
          <a:p>
            <a:pPr marL="109537" indent="0">
              <a:buNone/>
            </a:pPr>
            <a:r>
              <a:rPr lang="en-US" dirty="0" smtClean="0"/>
              <a:t>Planned </a:t>
            </a:r>
            <a:r>
              <a:rPr lang="en-US" dirty="0"/>
              <a:t>Value </a:t>
            </a:r>
            <a:r>
              <a:rPr lang="en-US" dirty="0" smtClean="0"/>
              <a:t>(PV)= </a:t>
            </a:r>
            <a:r>
              <a:rPr lang="en-US" dirty="0"/>
              <a:t> </a:t>
            </a:r>
            <a:r>
              <a:rPr lang="en-US" b="1" i="1" dirty="0"/>
              <a:t>50% x $10,000 = $5,000</a:t>
            </a:r>
            <a:r>
              <a:rPr lang="en-US" dirty="0"/>
              <a:t>.</a:t>
            </a:r>
          </a:p>
          <a:p>
            <a:r>
              <a:rPr lang="en-US" dirty="0"/>
              <a:t>If it’s March </a:t>
            </a:r>
            <a:r>
              <a:rPr lang="en-US" dirty="0" smtClean="0"/>
              <a:t>8, </a:t>
            </a:r>
          </a:p>
          <a:p>
            <a:pPr marL="109537" indent="0">
              <a:buNone/>
            </a:pPr>
            <a:r>
              <a:rPr lang="en-US" dirty="0" smtClean="0"/>
              <a:t>Planned </a:t>
            </a:r>
            <a:r>
              <a:rPr lang="en-US" dirty="0"/>
              <a:t>Value </a:t>
            </a:r>
            <a:r>
              <a:rPr lang="en-US" dirty="0" smtClean="0"/>
              <a:t>(PV) = </a:t>
            </a:r>
            <a:r>
              <a:rPr lang="en-US" dirty="0"/>
              <a:t> </a:t>
            </a:r>
            <a:r>
              <a:rPr lang="en-US" b="1" i="1" dirty="0" smtClean="0"/>
              <a:t>80% </a:t>
            </a:r>
            <a:r>
              <a:rPr lang="en-US" b="1" i="1" dirty="0"/>
              <a:t>x $10,000 = </a:t>
            </a:r>
            <a:r>
              <a:rPr lang="en-US" b="1" i="1" dirty="0" smtClean="0"/>
              <a:t>$8,000</a:t>
            </a:r>
            <a:r>
              <a:rPr lang="en-US" dirty="0"/>
              <a:t>.</a:t>
            </a:r>
          </a:p>
          <a:p>
            <a:endParaRPr lang="en-US" dirty="0"/>
          </a:p>
        </p:txBody>
      </p:sp>
      <p:sp>
        <p:nvSpPr>
          <p:cNvPr id="3" name="Title 2"/>
          <p:cNvSpPr>
            <a:spLocks noGrp="1"/>
          </p:cNvSpPr>
          <p:nvPr>
            <p:ph type="title"/>
          </p:nvPr>
        </p:nvSpPr>
        <p:spPr/>
        <p:txBody>
          <a:bodyPr>
            <a:normAutofit/>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23</a:t>
            </a:fld>
            <a:endParaRPr lang="en-US" dirty="0"/>
          </a:p>
        </p:txBody>
      </p:sp>
      <p:pic>
        <p:nvPicPr>
          <p:cNvPr id="6" name="Picture 5"/>
          <p:cNvPicPr>
            <a:picLocks noChangeAspect="1"/>
          </p:cNvPicPr>
          <p:nvPr/>
        </p:nvPicPr>
        <p:blipFill>
          <a:blip r:embed="rId2"/>
          <a:stretch>
            <a:fillRect/>
          </a:stretch>
        </p:blipFill>
        <p:spPr>
          <a:xfrm>
            <a:off x="685800" y="1981200"/>
            <a:ext cx="7315200" cy="1088858"/>
          </a:xfrm>
          <a:prstGeom prst="rect">
            <a:avLst/>
          </a:prstGeom>
        </p:spPr>
      </p:pic>
      <p:cxnSp>
        <p:nvCxnSpPr>
          <p:cNvPr id="10" name="Straight Arrow Connector 9"/>
          <p:cNvCxnSpPr/>
          <p:nvPr/>
        </p:nvCxnSpPr>
        <p:spPr>
          <a:xfrm>
            <a:off x="914400" y="3276600"/>
            <a:ext cx="6858000"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33800" y="3070058"/>
            <a:ext cx="609600" cy="511342"/>
          </a:xfrm>
          <a:prstGeom prst="rect">
            <a:avLst/>
          </a:prstGeom>
          <a:noFill/>
        </p:spPr>
        <p:txBody>
          <a:bodyPr wrap="square" rtlCol="0">
            <a:spAutoFit/>
          </a:bodyPr>
          <a:lstStyle/>
          <a:p>
            <a:endParaRPr lang="en-US" dirty="0"/>
          </a:p>
        </p:txBody>
      </p:sp>
      <p:sp>
        <p:nvSpPr>
          <p:cNvPr id="13" name="TextBox 12"/>
          <p:cNvSpPr txBox="1"/>
          <p:nvPr/>
        </p:nvSpPr>
        <p:spPr>
          <a:xfrm>
            <a:off x="304800" y="3020929"/>
            <a:ext cx="609600" cy="276999"/>
          </a:xfrm>
          <a:prstGeom prst="rect">
            <a:avLst/>
          </a:prstGeom>
          <a:noFill/>
        </p:spPr>
        <p:txBody>
          <a:bodyPr wrap="square" rtlCol="0">
            <a:spAutoFit/>
          </a:bodyPr>
          <a:lstStyle/>
          <a:p>
            <a:r>
              <a:rPr lang="en-US" sz="1200" b="1" dirty="0" smtClean="0"/>
              <a:t>Mar 1</a:t>
            </a:r>
            <a:endParaRPr lang="en-US" sz="1200" b="1" dirty="0"/>
          </a:p>
        </p:txBody>
      </p:sp>
      <p:sp>
        <p:nvSpPr>
          <p:cNvPr id="14" name="TextBox 13"/>
          <p:cNvSpPr txBox="1"/>
          <p:nvPr/>
        </p:nvSpPr>
        <p:spPr>
          <a:xfrm>
            <a:off x="3944815" y="2999601"/>
            <a:ext cx="609600" cy="276999"/>
          </a:xfrm>
          <a:prstGeom prst="rect">
            <a:avLst/>
          </a:prstGeom>
          <a:noFill/>
        </p:spPr>
        <p:txBody>
          <a:bodyPr wrap="square" rtlCol="0">
            <a:spAutoFit/>
          </a:bodyPr>
          <a:lstStyle/>
          <a:p>
            <a:r>
              <a:rPr lang="en-US" sz="1200" b="1" dirty="0" smtClean="0"/>
              <a:t>Mar 5</a:t>
            </a:r>
            <a:endParaRPr lang="en-US" sz="1200" b="1" dirty="0"/>
          </a:p>
        </p:txBody>
      </p:sp>
      <p:sp>
        <p:nvSpPr>
          <p:cNvPr id="15" name="TextBox 14"/>
          <p:cNvSpPr txBox="1"/>
          <p:nvPr/>
        </p:nvSpPr>
        <p:spPr>
          <a:xfrm>
            <a:off x="7734300" y="2945458"/>
            <a:ext cx="800100" cy="276999"/>
          </a:xfrm>
          <a:prstGeom prst="rect">
            <a:avLst/>
          </a:prstGeom>
          <a:noFill/>
        </p:spPr>
        <p:txBody>
          <a:bodyPr wrap="square" rtlCol="0">
            <a:spAutoFit/>
          </a:bodyPr>
          <a:lstStyle/>
          <a:p>
            <a:r>
              <a:rPr lang="en-US" sz="1200" b="1" dirty="0" smtClean="0"/>
              <a:t>Mar 10</a:t>
            </a:r>
            <a:endParaRPr lang="en-US" sz="1200" b="1" dirty="0"/>
          </a:p>
        </p:txBody>
      </p:sp>
      <p:sp>
        <p:nvSpPr>
          <p:cNvPr id="16" name="TextBox 15"/>
          <p:cNvSpPr txBox="1"/>
          <p:nvPr/>
        </p:nvSpPr>
        <p:spPr>
          <a:xfrm>
            <a:off x="6009542" y="2945458"/>
            <a:ext cx="800100" cy="276999"/>
          </a:xfrm>
          <a:prstGeom prst="rect">
            <a:avLst/>
          </a:prstGeom>
          <a:noFill/>
        </p:spPr>
        <p:txBody>
          <a:bodyPr wrap="square" rtlCol="0">
            <a:spAutoFit/>
          </a:bodyPr>
          <a:lstStyle/>
          <a:p>
            <a:r>
              <a:rPr lang="en-US" sz="1200" b="1" dirty="0" smtClean="0"/>
              <a:t>Mar 8</a:t>
            </a:r>
            <a:endParaRPr lang="en-US" sz="1200" b="1" dirty="0"/>
          </a:p>
        </p:txBody>
      </p:sp>
      <p:cxnSp>
        <p:nvCxnSpPr>
          <p:cNvPr id="18" name="Straight Connector 17"/>
          <p:cNvCxnSpPr/>
          <p:nvPr/>
        </p:nvCxnSpPr>
        <p:spPr>
          <a:xfrm>
            <a:off x="3886200" y="3164274"/>
            <a:ext cx="0" cy="2425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6000" y="3176677"/>
            <a:ext cx="0" cy="2425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866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a:t>
            </a:r>
            <a:r>
              <a:rPr lang="en-US" sz="2800" b="1" dirty="0"/>
              <a:t>earned value (</a:t>
            </a:r>
            <a:r>
              <a:rPr lang="en-US" sz="2800" b="1" dirty="0" smtClean="0"/>
              <a:t>EV) </a:t>
            </a:r>
            <a:r>
              <a:rPr lang="en-US" dirty="0" smtClean="0"/>
              <a:t>is </a:t>
            </a:r>
            <a:r>
              <a:rPr lang="en-US" dirty="0"/>
              <a:t>the amount of the task that is </a:t>
            </a:r>
            <a:r>
              <a:rPr lang="en-US" b="1" i="1" dirty="0"/>
              <a:t>actually</a:t>
            </a:r>
            <a:r>
              <a:rPr lang="en-US" dirty="0"/>
              <a:t> </a:t>
            </a:r>
            <a:r>
              <a:rPr lang="en-US" dirty="0" smtClean="0"/>
              <a:t>completed</a:t>
            </a:r>
          </a:p>
          <a:p>
            <a:pPr marL="109537" indent="0" algn="ctr">
              <a:buNone/>
            </a:pPr>
            <a:r>
              <a:rPr lang="en-US" b="1" i="1" dirty="0">
                <a:solidFill>
                  <a:srgbClr val="FF0000"/>
                </a:solidFill>
              </a:rPr>
              <a:t>EV = % Complete (Actual) x </a:t>
            </a:r>
            <a:r>
              <a:rPr lang="en-US" b="1" i="1" dirty="0" smtClean="0">
                <a:solidFill>
                  <a:srgbClr val="FF0000"/>
                </a:solidFill>
              </a:rPr>
              <a:t>BAC</a:t>
            </a:r>
          </a:p>
          <a:p>
            <a:pPr marL="109537" indent="0">
              <a:buNone/>
            </a:pPr>
            <a:r>
              <a:rPr lang="en-US" dirty="0" smtClean="0"/>
              <a:t>EX:</a:t>
            </a:r>
          </a:p>
          <a:p>
            <a:pPr marL="109537" indent="0">
              <a:buNone/>
            </a:pPr>
            <a:r>
              <a:rPr lang="en-US" dirty="0" smtClean="0"/>
              <a:t>The </a:t>
            </a:r>
            <a:r>
              <a:rPr lang="en-US" dirty="0"/>
              <a:t>actual percent complete is 75% and the task budget is $10,000</a:t>
            </a:r>
            <a:r>
              <a:rPr lang="en-US" dirty="0" smtClean="0"/>
              <a:t>,</a:t>
            </a:r>
          </a:p>
          <a:p>
            <a:pPr marL="109537" indent="0">
              <a:buNone/>
            </a:pPr>
            <a:r>
              <a:rPr lang="en-US" sz="2400" b="1" dirty="0" smtClean="0"/>
              <a:t>Earned Value </a:t>
            </a:r>
            <a:r>
              <a:rPr lang="en-US" sz="2400" b="1" dirty="0"/>
              <a:t>(</a:t>
            </a:r>
            <a:r>
              <a:rPr lang="en-US" dirty="0" smtClean="0"/>
              <a:t>EV) </a:t>
            </a:r>
            <a:r>
              <a:rPr lang="en-US" dirty="0"/>
              <a:t>= 75% x $10,000 = $7,500.</a:t>
            </a:r>
            <a:endParaRPr lang="en-US" dirty="0">
              <a:solidFill>
                <a:srgbClr val="FF0000"/>
              </a:solidFill>
            </a:endParaRPr>
          </a:p>
        </p:txBody>
      </p:sp>
      <p:sp>
        <p:nvSpPr>
          <p:cNvPr id="3" name="Title 2"/>
          <p:cNvSpPr>
            <a:spLocks noGrp="1"/>
          </p:cNvSpPr>
          <p:nvPr>
            <p:ph type="title"/>
          </p:nvPr>
        </p:nvSpPr>
        <p:spPr/>
        <p:txBody>
          <a:bodyPr>
            <a:normAutofit/>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24</a:t>
            </a:fld>
            <a:endParaRPr lang="en-US" dirty="0"/>
          </a:p>
        </p:txBody>
      </p:sp>
    </p:spTree>
    <p:extLst>
      <p:ext uri="{BB962C8B-B14F-4D97-AF65-F5344CB8AC3E}">
        <p14:creationId xmlns:p14="http://schemas.microsoft.com/office/powerpoint/2010/main" val="4085002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Actual cost (</a:t>
            </a:r>
            <a:r>
              <a:rPr lang="en-US" sz="2800" b="1" dirty="0" smtClean="0"/>
              <a:t>AC) </a:t>
            </a:r>
            <a:r>
              <a:rPr lang="en-US" sz="2800" dirty="0" smtClean="0"/>
              <a:t>is </a:t>
            </a:r>
            <a:r>
              <a:rPr lang="en-US" sz="2800" dirty="0"/>
              <a:t>the total of direct and indirect costs incurred in accomplishing work on an activity during a given </a:t>
            </a:r>
            <a:r>
              <a:rPr lang="en-US" sz="2800" dirty="0" smtClean="0"/>
              <a:t>period</a:t>
            </a:r>
          </a:p>
          <a:p>
            <a:r>
              <a:rPr lang="en-US" sz="2800" dirty="0" smtClean="0"/>
              <a:t>Ex:</a:t>
            </a:r>
          </a:p>
          <a:p>
            <a:pPr marL="109537" indent="0">
              <a:buNone/>
            </a:pPr>
            <a:r>
              <a:rPr lang="en-US" sz="2800" dirty="0" smtClean="0"/>
              <a:t>The </a:t>
            </a:r>
            <a:r>
              <a:rPr lang="en-US" sz="2800" dirty="0"/>
              <a:t>actual cost is </a:t>
            </a:r>
            <a:r>
              <a:rPr lang="en-US" sz="2800" dirty="0" smtClean="0"/>
              <a:t>$200 </a:t>
            </a:r>
            <a:r>
              <a:rPr lang="en-US" sz="2800" dirty="0"/>
              <a:t>for software subscriptions and $1,000 for </a:t>
            </a:r>
            <a:r>
              <a:rPr lang="en-US" sz="2800" dirty="0" smtClean="0"/>
              <a:t>labor</a:t>
            </a:r>
          </a:p>
          <a:p>
            <a:pPr marL="109537" indent="0">
              <a:buNone/>
            </a:pPr>
            <a:r>
              <a:rPr lang="en-US" sz="2800" dirty="0" smtClean="0"/>
              <a:t>AC </a:t>
            </a:r>
            <a:r>
              <a:rPr lang="en-US" sz="2800" dirty="0"/>
              <a:t>= $200 + $1,000 = $1,200.</a:t>
            </a:r>
          </a:p>
          <a:p>
            <a:endParaRPr lang="en-US" dirty="0"/>
          </a:p>
        </p:txBody>
      </p:sp>
      <p:sp>
        <p:nvSpPr>
          <p:cNvPr id="3" name="Title 2"/>
          <p:cNvSpPr>
            <a:spLocks noGrp="1"/>
          </p:cNvSpPr>
          <p:nvPr>
            <p:ph type="title"/>
          </p:nvPr>
        </p:nvSpPr>
        <p:spPr/>
        <p:txBody>
          <a:bodyPr>
            <a:normAutofit/>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25</a:t>
            </a:fld>
            <a:endParaRPr lang="en-US" dirty="0"/>
          </a:p>
        </p:txBody>
      </p:sp>
    </p:spTree>
    <p:extLst>
      <p:ext uri="{BB962C8B-B14F-4D97-AF65-F5344CB8AC3E}">
        <p14:creationId xmlns:p14="http://schemas.microsoft.com/office/powerpoint/2010/main" val="192854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26</a:t>
            </a:fld>
            <a:endParaRPr lang="en-US" dirty="0"/>
          </a:p>
        </p:txBody>
      </p:sp>
      <p:pic>
        <p:nvPicPr>
          <p:cNvPr id="6" name="Content Placeholder 6"/>
          <p:cNvPicPr>
            <a:picLocks noGrp="1" noChangeAspect="1"/>
          </p:cNvPicPr>
          <p:nvPr>
            <p:ph idx="1"/>
          </p:nvPr>
        </p:nvPicPr>
        <p:blipFill>
          <a:blip r:embed="rId2"/>
          <a:stretch>
            <a:fillRect/>
          </a:stretch>
        </p:blipFill>
        <p:spPr>
          <a:xfrm>
            <a:off x="304800" y="1600200"/>
            <a:ext cx="8705414" cy="3980486"/>
          </a:xfrm>
          <a:prstGeom prst="rect">
            <a:avLst/>
          </a:prstGeom>
        </p:spPr>
      </p:pic>
      <p:cxnSp>
        <p:nvCxnSpPr>
          <p:cNvPr id="9" name="Straight Connector 8"/>
          <p:cNvCxnSpPr/>
          <p:nvPr/>
        </p:nvCxnSpPr>
        <p:spPr>
          <a:xfrm>
            <a:off x="2590800" y="2362200"/>
            <a:ext cx="0" cy="3505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2590800" y="5486400"/>
            <a:ext cx="5715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29600" y="5715000"/>
            <a:ext cx="685800" cy="276999"/>
          </a:xfrm>
          <a:prstGeom prst="rect">
            <a:avLst/>
          </a:prstGeom>
          <a:noFill/>
        </p:spPr>
        <p:txBody>
          <a:bodyPr wrap="square" rtlCol="0">
            <a:spAutoFit/>
          </a:bodyPr>
          <a:lstStyle/>
          <a:p>
            <a:r>
              <a:rPr lang="en-US" sz="1200" b="1" dirty="0" smtClean="0"/>
              <a:t>EAC</a:t>
            </a:r>
            <a:endParaRPr lang="en-US" sz="1200" b="1" dirty="0"/>
          </a:p>
        </p:txBody>
      </p:sp>
      <p:cxnSp>
        <p:nvCxnSpPr>
          <p:cNvPr id="14" name="Straight Connector 13"/>
          <p:cNvCxnSpPr/>
          <p:nvPr/>
        </p:nvCxnSpPr>
        <p:spPr>
          <a:xfrm>
            <a:off x="8305800" y="5334000"/>
            <a:ext cx="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67200" y="5715000"/>
            <a:ext cx="1600200" cy="430887"/>
          </a:xfrm>
          <a:prstGeom prst="rect">
            <a:avLst/>
          </a:prstGeom>
          <a:noFill/>
        </p:spPr>
        <p:txBody>
          <a:bodyPr wrap="square" rtlCol="0">
            <a:spAutoFit/>
          </a:bodyPr>
          <a:lstStyle/>
          <a:p>
            <a:r>
              <a:rPr lang="en-US" dirty="0" smtClean="0"/>
              <a:t>ETC</a:t>
            </a:r>
            <a:endParaRPr lang="en-US" dirty="0"/>
          </a:p>
        </p:txBody>
      </p:sp>
    </p:spTree>
    <p:extLst>
      <p:ext uri="{BB962C8B-B14F-4D97-AF65-F5344CB8AC3E}">
        <p14:creationId xmlns:p14="http://schemas.microsoft.com/office/powerpoint/2010/main" val="2135986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Schedule Performance </a:t>
            </a:r>
            <a:r>
              <a:rPr lang="en-US" b="1" dirty="0" smtClean="0"/>
              <a:t>Index – SPI</a:t>
            </a:r>
          </a:p>
          <a:p>
            <a:pPr marL="109537" indent="0" algn="ctr">
              <a:buNone/>
            </a:pPr>
            <a:r>
              <a:rPr lang="en-US" b="1" dirty="0" smtClean="0">
                <a:solidFill>
                  <a:srgbClr val="FF0000"/>
                </a:solidFill>
              </a:rPr>
              <a:t>SPI = EV/PV</a:t>
            </a:r>
          </a:p>
          <a:p>
            <a:pPr lvl="1"/>
            <a:r>
              <a:rPr lang="en-US" i="1" dirty="0" smtClean="0"/>
              <a:t>SPI &lt; </a:t>
            </a:r>
            <a:r>
              <a:rPr lang="en-US" i="1" dirty="0"/>
              <a:t>1, the task is behind schedule.</a:t>
            </a:r>
          </a:p>
          <a:p>
            <a:pPr lvl="1"/>
            <a:r>
              <a:rPr lang="en-US" i="1" dirty="0" smtClean="0"/>
              <a:t>SPI =1 </a:t>
            </a:r>
            <a:r>
              <a:rPr lang="en-US" i="1" dirty="0"/>
              <a:t>one, the task is on schedule</a:t>
            </a:r>
          </a:p>
          <a:p>
            <a:pPr lvl="1"/>
            <a:r>
              <a:rPr lang="en-US" i="1" dirty="0" smtClean="0"/>
              <a:t>SPI &gt; </a:t>
            </a:r>
            <a:r>
              <a:rPr lang="en-US" i="1" dirty="0"/>
              <a:t>1, the task is ahead of schedule.</a:t>
            </a:r>
          </a:p>
          <a:p>
            <a:r>
              <a:rPr lang="en-US" dirty="0" smtClean="0"/>
              <a:t>Schedule variance – SV</a:t>
            </a:r>
          </a:p>
          <a:p>
            <a:pPr marL="392113" lvl="1" indent="0" algn="ctr">
              <a:buNone/>
            </a:pPr>
            <a:r>
              <a:rPr lang="en-US" b="1" dirty="0" smtClean="0">
                <a:solidFill>
                  <a:srgbClr val="FF0000"/>
                </a:solidFill>
              </a:rPr>
              <a:t>SV = EV - PV</a:t>
            </a:r>
            <a:endParaRPr lang="en-US" b="1" dirty="0">
              <a:solidFill>
                <a:srgbClr val="FF0000"/>
              </a:solidFill>
            </a:endParaRPr>
          </a:p>
        </p:txBody>
      </p:sp>
      <p:sp>
        <p:nvSpPr>
          <p:cNvPr id="3" name="Title 2"/>
          <p:cNvSpPr>
            <a:spLocks noGrp="1"/>
          </p:cNvSpPr>
          <p:nvPr>
            <p:ph type="title"/>
          </p:nvPr>
        </p:nvSpPr>
        <p:spPr/>
        <p:txBody>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27</a:t>
            </a:fld>
            <a:endParaRPr lang="en-US" dirty="0"/>
          </a:p>
        </p:txBody>
      </p:sp>
    </p:spTree>
    <p:extLst>
      <p:ext uri="{BB962C8B-B14F-4D97-AF65-F5344CB8AC3E}">
        <p14:creationId xmlns:p14="http://schemas.microsoft.com/office/powerpoint/2010/main" val="1737310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Cost Performance </a:t>
            </a:r>
            <a:r>
              <a:rPr lang="en-US" b="1" dirty="0" smtClean="0"/>
              <a:t>Index - CPI</a:t>
            </a:r>
          </a:p>
          <a:p>
            <a:pPr marL="109537" indent="0" algn="ctr">
              <a:buNone/>
            </a:pPr>
            <a:r>
              <a:rPr lang="en-US" b="1" dirty="0" smtClean="0">
                <a:solidFill>
                  <a:srgbClr val="FF0000"/>
                </a:solidFill>
              </a:rPr>
              <a:t>CPI = EV / AC</a:t>
            </a:r>
          </a:p>
          <a:p>
            <a:pPr lvl="1"/>
            <a:r>
              <a:rPr lang="en-US" i="1" dirty="0" smtClean="0"/>
              <a:t>CPI &lt; </a:t>
            </a:r>
            <a:r>
              <a:rPr lang="en-US" i="1" dirty="0"/>
              <a:t>1, the task is  over</a:t>
            </a:r>
            <a:r>
              <a:rPr lang="en-US" i="1" dirty="0" smtClean="0"/>
              <a:t> budget</a:t>
            </a:r>
            <a:r>
              <a:rPr lang="en-US" i="1" dirty="0"/>
              <a:t>.</a:t>
            </a:r>
          </a:p>
          <a:p>
            <a:pPr lvl="1"/>
            <a:r>
              <a:rPr lang="en-US" i="1" dirty="0" smtClean="0"/>
              <a:t>CPI =1, </a:t>
            </a:r>
            <a:r>
              <a:rPr lang="en-US" i="1" dirty="0"/>
              <a:t>the task is on budget.</a:t>
            </a:r>
          </a:p>
          <a:p>
            <a:pPr lvl="1"/>
            <a:r>
              <a:rPr lang="en-US" i="1" dirty="0" smtClean="0"/>
              <a:t>CPI &gt; </a:t>
            </a:r>
            <a:r>
              <a:rPr lang="en-US" i="1" dirty="0"/>
              <a:t>1, the task is  </a:t>
            </a:r>
            <a:r>
              <a:rPr lang="en-US" sz="2800" i="1" dirty="0"/>
              <a:t>under </a:t>
            </a:r>
            <a:r>
              <a:rPr lang="en-US" sz="2800" i="1" dirty="0" smtClean="0"/>
              <a:t>budget</a:t>
            </a:r>
            <a:r>
              <a:rPr lang="en-US" i="1" dirty="0" smtClean="0"/>
              <a:t>.</a:t>
            </a:r>
          </a:p>
          <a:p>
            <a:r>
              <a:rPr lang="en-US" dirty="0"/>
              <a:t>Cost Variance (CV)</a:t>
            </a:r>
          </a:p>
          <a:p>
            <a:pPr marL="109537" indent="0" algn="ctr">
              <a:buNone/>
            </a:pPr>
            <a:r>
              <a:rPr lang="en-US" b="1" i="1" dirty="0" smtClean="0">
                <a:solidFill>
                  <a:srgbClr val="FF0000"/>
                </a:solidFill>
              </a:rPr>
              <a:t>CV = EV - AC</a:t>
            </a:r>
            <a:endParaRPr lang="en-US" sz="2800" b="1" i="1" dirty="0">
              <a:solidFill>
                <a:srgbClr val="FF0000"/>
              </a:solidFill>
            </a:endParaRPr>
          </a:p>
        </p:txBody>
      </p:sp>
      <p:sp>
        <p:nvSpPr>
          <p:cNvPr id="3" name="Title 2"/>
          <p:cNvSpPr>
            <a:spLocks noGrp="1"/>
          </p:cNvSpPr>
          <p:nvPr>
            <p:ph type="title"/>
          </p:nvPr>
        </p:nvSpPr>
        <p:spPr/>
        <p:txBody>
          <a:bodyPr/>
          <a:lstStyle/>
          <a:p>
            <a:r>
              <a:rPr lang="en-US" dirty="0"/>
              <a:t>Controlling Cost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28</a:t>
            </a:fld>
            <a:endParaRPr lang="en-US" dirty="0"/>
          </a:p>
        </p:txBody>
      </p:sp>
    </p:spTree>
    <p:extLst>
      <p:ext uri="{BB962C8B-B14F-4D97-AF65-F5344CB8AC3E}">
        <p14:creationId xmlns:p14="http://schemas.microsoft.com/office/powerpoint/2010/main" val="3452143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effectLst/>
              </a:rPr>
              <a:t>Forecasting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29</a:t>
            </a:fld>
            <a:endParaRPr lang="en-US" dirty="0"/>
          </a:p>
        </p:txBody>
      </p:sp>
      <p:pic>
        <p:nvPicPr>
          <p:cNvPr id="6" name="Picture 5"/>
          <p:cNvPicPr>
            <a:picLocks noChangeAspect="1"/>
          </p:cNvPicPr>
          <p:nvPr/>
        </p:nvPicPr>
        <p:blipFill>
          <a:blip r:embed="rId2"/>
          <a:stretch>
            <a:fillRect/>
          </a:stretch>
        </p:blipFill>
        <p:spPr>
          <a:xfrm>
            <a:off x="685800" y="1417638"/>
            <a:ext cx="6581775" cy="4256308"/>
          </a:xfrm>
          <a:prstGeom prst="rect">
            <a:avLst/>
          </a:prstGeom>
        </p:spPr>
      </p:pic>
    </p:spTree>
    <p:extLst>
      <p:ext uri="{BB962C8B-B14F-4D97-AF65-F5344CB8AC3E}">
        <p14:creationId xmlns:p14="http://schemas.microsoft.com/office/powerpoint/2010/main" val="3163979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idx="1"/>
          </p:nvPr>
        </p:nvSpPr>
        <p:spPr>
          <a:xfrm>
            <a:off x="457200" y="1295400"/>
            <a:ext cx="8229600" cy="4525962"/>
          </a:xfrm>
        </p:spPr>
        <p:txBody>
          <a:bodyPr/>
          <a:lstStyle/>
          <a:p>
            <a:r>
              <a:rPr lang="en-US" dirty="0" smtClean="0"/>
              <a:t>Explain </a:t>
            </a:r>
            <a:r>
              <a:rPr lang="en-US" dirty="0"/>
              <a:t>basic project cost management principles, concepts, and terms</a:t>
            </a:r>
          </a:p>
          <a:p>
            <a:r>
              <a:rPr lang="en-US" dirty="0" smtClean="0"/>
              <a:t>Describe </a:t>
            </a:r>
            <a:r>
              <a:rPr lang="en-US" dirty="0"/>
              <a:t>the process of planning cost management</a:t>
            </a:r>
          </a:p>
          <a:p>
            <a:r>
              <a:rPr lang="en-US" dirty="0" smtClean="0"/>
              <a:t>Discuss </a:t>
            </a:r>
            <a:r>
              <a:rPr lang="en-US" dirty="0"/>
              <a:t>different types of cost estimates and methods for preparing </a:t>
            </a:r>
            <a:r>
              <a:rPr lang="en-US" dirty="0" smtClean="0"/>
              <a:t>them</a:t>
            </a:r>
          </a:p>
          <a:p>
            <a:r>
              <a:rPr lang="en-US" dirty="0"/>
              <a:t>Understand the processes of determining a budget and preparing a cost estimate for an information technology (IT) project</a:t>
            </a:r>
          </a:p>
          <a:p>
            <a:endParaRPr lang="en-US" dirty="0" smtClean="0"/>
          </a:p>
        </p:txBody>
      </p:sp>
      <p:sp>
        <p:nvSpPr>
          <p:cNvPr id="21506" name="Rectangle 2"/>
          <p:cNvSpPr>
            <a:spLocks noGrp="1" noChangeArrowheads="1"/>
          </p:cNvSpPr>
          <p:nvPr>
            <p:ph type="title"/>
          </p:nvPr>
        </p:nvSpPr>
        <p:spPr/>
        <p:txBody>
          <a:bodyPr/>
          <a:lstStyle/>
          <a:p>
            <a:r>
              <a:rPr lang="en-US" smtClean="0"/>
              <a:t>Learning Objectives</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FE848D-4656-45B6-9A98-5B95985B24C3}"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Estimate at Completion – EAC</a:t>
            </a:r>
            <a:r>
              <a:rPr lang="en-US" dirty="0"/>
              <a:t> is the full task or project cost expected </a:t>
            </a:r>
            <a:r>
              <a:rPr lang="en-US" b="1" dirty="0" smtClean="0"/>
              <a:t>AT</a:t>
            </a:r>
            <a:r>
              <a:rPr lang="en-US" dirty="0" smtClean="0"/>
              <a:t> </a:t>
            </a:r>
            <a:r>
              <a:rPr lang="en-US" dirty="0"/>
              <a:t>completion (the new project budget).</a:t>
            </a:r>
          </a:p>
          <a:p>
            <a:pPr marL="109537" indent="0" algn="ctr">
              <a:buNone/>
            </a:pPr>
            <a:r>
              <a:rPr lang="en-US" b="1" i="1" dirty="0">
                <a:solidFill>
                  <a:srgbClr val="FF0000"/>
                </a:solidFill>
              </a:rPr>
              <a:t>EAC = BAC / CPI</a:t>
            </a:r>
          </a:p>
          <a:p>
            <a:r>
              <a:rPr lang="en-US" b="1" dirty="0" smtClean="0"/>
              <a:t>Estimate </a:t>
            </a:r>
            <a:r>
              <a:rPr lang="en-US" b="1" dirty="0"/>
              <a:t>to </a:t>
            </a:r>
            <a:r>
              <a:rPr lang="en-US" b="1" dirty="0" smtClean="0"/>
              <a:t>Complete </a:t>
            </a:r>
            <a:r>
              <a:rPr lang="en-US" dirty="0" smtClean="0"/>
              <a:t>- ETC </a:t>
            </a:r>
            <a:r>
              <a:rPr lang="en-US" dirty="0"/>
              <a:t>represents the expected cost required </a:t>
            </a:r>
            <a:r>
              <a:rPr lang="en-US" b="1" dirty="0" smtClean="0"/>
              <a:t>TO</a:t>
            </a:r>
            <a:r>
              <a:rPr lang="en-US" dirty="0" smtClean="0"/>
              <a:t> </a:t>
            </a:r>
            <a:r>
              <a:rPr lang="en-US" dirty="0"/>
              <a:t>complete the project</a:t>
            </a:r>
            <a:r>
              <a:rPr lang="en-US" dirty="0" smtClean="0"/>
              <a:t>.</a:t>
            </a:r>
          </a:p>
          <a:p>
            <a:pPr marL="109537" indent="0" algn="ctr">
              <a:buNone/>
            </a:pPr>
            <a:r>
              <a:rPr lang="en-US" b="1" i="1" dirty="0">
                <a:solidFill>
                  <a:srgbClr val="FF0000"/>
                </a:solidFill>
              </a:rPr>
              <a:t>ETC </a:t>
            </a:r>
            <a:r>
              <a:rPr lang="en-US" b="1" i="1" dirty="0" smtClean="0">
                <a:solidFill>
                  <a:srgbClr val="FF0000"/>
                </a:solidFill>
              </a:rPr>
              <a:t>= EAC – AC </a:t>
            </a:r>
          </a:p>
          <a:p>
            <a:pPr marL="109537" indent="0">
              <a:buNone/>
            </a:pPr>
            <a:endParaRPr lang="en-US" b="1" dirty="0" smtClean="0"/>
          </a:p>
          <a:p>
            <a:pPr marL="109537" indent="0">
              <a:buNone/>
            </a:pPr>
            <a:endParaRPr lang="en-US" b="1" dirty="0">
              <a:solidFill>
                <a:srgbClr val="FF0000"/>
              </a:solidFill>
            </a:endParaRPr>
          </a:p>
        </p:txBody>
      </p:sp>
      <p:sp>
        <p:nvSpPr>
          <p:cNvPr id="3" name="Title 2"/>
          <p:cNvSpPr>
            <a:spLocks noGrp="1"/>
          </p:cNvSpPr>
          <p:nvPr>
            <p:ph type="title"/>
          </p:nvPr>
        </p:nvSpPr>
        <p:spPr/>
        <p:txBody>
          <a:bodyPr/>
          <a:lstStyle/>
          <a:p>
            <a:r>
              <a:rPr lang="en-US" dirty="0" smtClean="0">
                <a:effectLst/>
              </a:rPr>
              <a:t>Forecasting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30</a:t>
            </a:fld>
            <a:endParaRPr lang="en-US" dirty="0"/>
          </a:p>
        </p:txBody>
      </p:sp>
    </p:spTree>
    <p:extLst>
      <p:ext uri="{BB962C8B-B14F-4D97-AF65-F5344CB8AC3E}">
        <p14:creationId xmlns:p14="http://schemas.microsoft.com/office/powerpoint/2010/main" val="4214920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843462"/>
          </a:xfrm>
        </p:spPr>
        <p:txBody>
          <a:bodyPr/>
          <a:lstStyle/>
          <a:p>
            <a:r>
              <a:rPr lang="vi-VN" b="1" dirty="0" smtClean="0"/>
              <a:t>To Complete </a:t>
            </a:r>
            <a:r>
              <a:rPr lang="vi-VN" b="1" dirty="0"/>
              <a:t>Performance Index</a:t>
            </a:r>
            <a:r>
              <a:rPr lang="en-US" b="1" dirty="0"/>
              <a:t>-</a:t>
            </a:r>
            <a:r>
              <a:rPr lang="vi-VN" b="1" dirty="0" smtClean="0"/>
              <a:t>TCPI</a:t>
            </a:r>
            <a:endParaRPr lang="en-US" b="1" dirty="0" smtClean="0"/>
          </a:p>
          <a:p>
            <a:endParaRPr lang="en-US" b="1" dirty="0"/>
          </a:p>
          <a:p>
            <a:endParaRPr lang="en-US" b="1" dirty="0" smtClean="0"/>
          </a:p>
          <a:p>
            <a:endParaRPr lang="en-US" b="1" dirty="0"/>
          </a:p>
          <a:p>
            <a:r>
              <a:rPr lang="en-US" b="1" i="1" dirty="0"/>
              <a:t>Variance at </a:t>
            </a:r>
            <a:r>
              <a:rPr lang="en-US" b="1" i="1" dirty="0" smtClean="0"/>
              <a:t>Complete-VAC</a:t>
            </a:r>
          </a:p>
          <a:p>
            <a:pPr marL="109537" indent="0" algn="ctr">
              <a:buNone/>
            </a:pPr>
            <a:r>
              <a:rPr lang="en-US" b="1" i="1" dirty="0" smtClean="0">
                <a:solidFill>
                  <a:srgbClr val="FF0000"/>
                </a:solidFill>
              </a:rPr>
              <a:t>VAC = BAC – EAC</a:t>
            </a:r>
          </a:p>
          <a:p>
            <a:pPr marL="365125" lvl="1" indent="0">
              <a:buNone/>
            </a:pPr>
            <a:r>
              <a:rPr lang="en-US" i="1" dirty="0"/>
              <a:t>VAC &gt; 0 : </a:t>
            </a:r>
            <a:r>
              <a:rPr lang="en-US" i="1" dirty="0" smtClean="0"/>
              <a:t>the project will be under </a:t>
            </a:r>
            <a:r>
              <a:rPr lang="en-US" i="1" dirty="0"/>
              <a:t>budget</a:t>
            </a:r>
          </a:p>
          <a:p>
            <a:pPr marL="365125" lvl="1" indent="0">
              <a:buNone/>
            </a:pPr>
            <a:r>
              <a:rPr lang="en-US" i="1" dirty="0" smtClean="0"/>
              <a:t>VAC = 0 : </a:t>
            </a:r>
            <a:r>
              <a:rPr lang="en-US" i="1" dirty="0"/>
              <a:t>the project will be </a:t>
            </a:r>
            <a:r>
              <a:rPr lang="en-US" i="1" dirty="0" smtClean="0"/>
              <a:t>on budget</a:t>
            </a:r>
          </a:p>
          <a:p>
            <a:pPr marL="365125" lvl="1" indent="0">
              <a:buNone/>
            </a:pPr>
            <a:r>
              <a:rPr lang="en-US" i="1" dirty="0" smtClean="0"/>
              <a:t>VAC &lt; 0 : </a:t>
            </a:r>
            <a:r>
              <a:rPr lang="en-US" i="1" dirty="0"/>
              <a:t>the project will be </a:t>
            </a:r>
            <a:r>
              <a:rPr lang="en-US" i="1" dirty="0" smtClean="0"/>
              <a:t>over </a:t>
            </a:r>
            <a:r>
              <a:rPr lang="en-US" i="1" dirty="0"/>
              <a:t>budget</a:t>
            </a:r>
            <a:endParaRPr lang="en-US" i="1" dirty="0" smtClean="0"/>
          </a:p>
          <a:p>
            <a:pPr marL="109537" indent="0">
              <a:buNone/>
            </a:pPr>
            <a:endParaRPr lang="en-US" b="1" dirty="0" smtClean="0"/>
          </a:p>
          <a:p>
            <a:endParaRPr lang="en-US" dirty="0"/>
          </a:p>
        </p:txBody>
      </p:sp>
      <p:sp>
        <p:nvSpPr>
          <p:cNvPr id="3" name="Title 2"/>
          <p:cNvSpPr>
            <a:spLocks noGrp="1"/>
          </p:cNvSpPr>
          <p:nvPr>
            <p:ph type="title"/>
          </p:nvPr>
        </p:nvSpPr>
        <p:spPr/>
        <p:txBody>
          <a:bodyPr/>
          <a:lstStyle/>
          <a:p>
            <a:r>
              <a:rPr lang="en-US" dirty="0" smtClean="0">
                <a:effectLst/>
              </a:rPr>
              <a:t>Forecasting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31</a:t>
            </a:fld>
            <a:endParaRPr lang="en-US" dirty="0"/>
          </a:p>
        </p:txBody>
      </p:sp>
      <p:pic>
        <p:nvPicPr>
          <p:cNvPr id="6" name="Picture 5"/>
          <p:cNvPicPr>
            <a:picLocks noChangeAspect="1"/>
          </p:cNvPicPr>
          <p:nvPr/>
        </p:nvPicPr>
        <p:blipFill>
          <a:blip r:embed="rId2"/>
          <a:stretch>
            <a:fillRect/>
          </a:stretch>
        </p:blipFill>
        <p:spPr>
          <a:xfrm>
            <a:off x="2743200" y="2307168"/>
            <a:ext cx="3291804" cy="1045632"/>
          </a:xfrm>
          <a:prstGeom prst="rect">
            <a:avLst/>
          </a:prstGeom>
          <a:ln>
            <a:solidFill>
              <a:srgbClr val="C00000"/>
            </a:solidFill>
          </a:ln>
        </p:spPr>
      </p:pic>
    </p:spTree>
    <p:extLst>
      <p:ext uri="{BB962C8B-B14F-4D97-AF65-F5344CB8AC3E}">
        <p14:creationId xmlns:p14="http://schemas.microsoft.com/office/powerpoint/2010/main" val="3145242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a:p>
        </p:txBody>
      </p:sp>
      <p:sp>
        <p:nvSpPr>
          <p:cNvPr id="3" name="Slide Number Placeholder 2"/>
          <p:cNvSpPr>
            <a:spLocks noGrp="1"/>
          </p:cNvSpPr>
          <p:nvPr>
            <p:ph type="sldNum" sz="quarter" idx="12"/>
          </p:nvPr>
        </p:nvSpPr>
        <p:spPr/>
        <p:txBody>
          <a:bodyPr/>
          <a:lstStyle/>
          <a:p>
            <a:pPr>
              <a:defRPr/>
            </a:pPr>
            <a:fld id="{DF70210C-D799-4DEA-B074-B161F3F07B75}" type="slidenum">
              <a:rPr lang="en-US" smtClean="0"/>
              <a:pPr>
                <a:defRPr/>
              </a:pPr>
              <a:t>32</a:t>
            </a:fld>
            <a:endParaRPr lang="en-US" dirty="0"/>
          </a:p>
        </p:txBody>
      </p:sp>
      <p:pic>
        <p:nvPicPr>
          <p:cNvPr id="4" name="Picture 3"/>
          <p:cNvPicPr>
            <a:picLocks noChangeAspect="1"/>
          </p:cNvPicPr>
          <p:nvPr/>
        </p:nvPicPr>
        <p:blipFill>
          <a:blip r:embed="rId2"/>
          <a:stretch>
            <a:fillRect/>
          </a:stretch>
        </p:blipFill>
        <p:spPr>
          <a:xfrm>
            <a:off x="2057400" y="304800"/>
            <a:ext cx="4886325" cy="5791200"/>
          </a:xfrm>
          <a:prstGeom prst="rect">
            <a:avLst/>
          </a:prstGeom>
        </p:spPr>
      </p:pic>
    </p:spTree>
    <p:extLst>
      <p:ext uri="{BB962C8B-B14F-4D97-AF65-F5344CB8AC3E}">
        <p14:creationId xmlns:p14="http://schemas.microsoft.com/office/powerpoint/2010/main" val="3521030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en-US" dirty="0" smtClean="0"/>
              <a:t>Project cost management is a traditionally weak area of IT projects, and project managers must work to improve their ability to deliver projects within approved budgets</a:t>
            </a:r>
          </a:p>
          <a:p>
            <a:r>
              <a:rPr lang="en-US" dirty="0" smtClean="0"/>
              <a:t>Main processes include</a:t>
            </a:r>
          </a:p>
          <a:p>
            <a:pPr lvl="1"/>
            <a:r>
              <a:rPr lang="en-US" dirty="0" smtClean="0"/>
              <a:t>Plan cost management</a:t>
            </a:r>
          </a:p>
          <a:p>
            <a:pPr lvl="1"/>
            <a:r>
              <a:rPr lang="en-US" dirty="0" smtClean="0"/>
              <a:t>Estimate costs</a:t>
            </a:r>
          </a:p>
          <a:p>
            <a:pPr lvl="1"/>
            <a:r>
              <a:rPr lang="en-US" dirty="0" smtClean="0"/>
              <a:t>Determine the budget</a:t>
            </a:r>
          </a:p>
          <a:p>
            <a:pPr lvl="1"/>
            <a:r>
              <a:rPr lang="en-US" dirty="0" smtClean="0"/>
              <a:t>Control costs</a:t>
            </a:r>
          </a:p>
        </p:txBody>
      </p:sp>
      <p:sp>
        <p:nvSpPr>
          <p:cNvPr id="57346" name="Rectangle 2"/>
          <p:cNvSpPr>
            <a:spLocks noGrp="1" noChangeArrowheads="1"/>
          </p:cNvSpPr>
          <p:nvPr>
            <p:ph type="title"/>
          </p:nvPr>
        </p:nvSpPr>
        <p:spPr/>
        <p:txBody>
          <a:bodyPr/>
          <a:lstStyle/>
          <a:p>
            <a:r>
              <a:rPr lang="en-US" dirty="0" smtClean="0"/>
              <a:t>Chapter Summary</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59A07A5-AED4-4C39-9781-B4BD2FA607DD}"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1:</a:t>
            </a:r>
            <a:endParaRPr lang="en-US"/>
          </a:p>
        </p:txBody>
      </p:sp>
      <p:sp>
        <p:nvSpPr>
          <p:cNvPr id="3" name="Content Placeholder 2"/>
          <p:cNvSpPr>
            <a:spLocks noGrp="1"/>
          </p:cNvSpPr>
          <p:nvPr>
            <p:ph idx="1"/>
          </p:nvPr>
        </p:nvSpPr>
        <p:spPr>
          <a:xfrm>
            <a:off x="457200" y="1481138"/>
            <a:ext cx="8305800" cy="5148262"/>
          </a:xfrm>
        </p:spPr>
        <p:txBody>
          <a:bodyPr>
            <a:normAutofit lnSpcReduction="10000"/>
          </a:bodyPr>
          <a:lstStyle/>
          <a:p>
            <a:pPr algn="just"/>
            <a:r>
              <a:rPr lang="vi-VN" dirty="0"/>
              <a:t>Bạn là người quản lý dự án tại một công ty thiết kế công </a:t>
            </a:r>
            <a:r>
              <a:rPr lang="vi-VN" dirty="0" smtClean="0"/>
              <a:t>nghiệp.</a:t>
            </a:r>
            <a:r>
              <a:rPr lang="en-US" dirty="0" smtClean="0"/>
              <a:t> DA </a:t>
            </a:r>
            <a:r>
              <a:rPr lang="en-US" dirty="0" err="1" smtClean="0"/>
              <a:t>được</a:t>
            </a:r>
            <a:r>
              <a:rPr lang="en-US" dirty="0" smtClean="0"/>
              <a:t> </a:t>
            </a:r>
            <a:r>
              <a:rPr lang="en-US" dirty="0" err="1" smtClean="0"/>
              <a:t>cấp</a:t>
            </a:r>
            <a:r>
              <a:rPr lang="en-US" dirty="0" smtClean="0"/>
              <a:t> </a:t>
            </a:r>
            <a:r>
              <a:rPr lang="en-US" dirty="0" err="1" smtClean="0"/>
              <a:t>vốn</a:t>
            </a:r>
            <a:r>
              <a:rPr lang="en-US" dirty="0" smtClean="0"/>
              <a:t> </a:t>
            </a:r>
            <a:r>
              <a:rPr lang="vi-VN" dirty="0" smtClean="0"/>
              <a:t>tổng </a:t>
            </a:r>
            <a:r>
              <a:rPr lang="vi-VN" dirty="0"/>
              <a:t>cộng </a:t>
            </a:r>
            <a:r>
              <a:rPr lang="vi-VN" dirty="0" smtClean="0">
                <a:solidFill>
                  <a:srgbClr val="FF0000"/>
                </a:solidFill>
              </a:rPr>
              <a:t>55.000</a:t>
            </a:r>
            <a:r>
              <a:rPr lang="en-US" dirty="0" smtClean="0">
                <a:solidFill>
                  <a:srgbClr val="FF0000"/>
                </a:solidFill>
              </a:rPr>
              <a:t>$</a:t>
            </a:r>
            <a:r>
              <a:rPr lang="vi-VN" dirty="0" smtClean="0"/>
              <a:t>. </a:t>
            </a:r>
            <a:r>
              <a:rPr lang="vi-VN" dirty="0"/>
              <a:t>Kế hoạch của bạn kêu gọi sáu người làm việc trong dự án 8 tiếng một ngày, 5 ngày một tuần trong 4 tuần. Theo lịch trình, nhóm của </a:t>
            </a:r>
            <a:r>
              <a:rPr lang="vi-VN" dirty="0" smtClean="0"/>
              <a:t>bạn</a:t>
            </a:r>
            <a:r>
              <a:rPr lang="en-US" dirty="0" smtClean="0"/>
              <a:t> </a:t>
            </a:r>
            <a:r>
              <a:rPr lang="en-US" dirty="0" err="1" smtClean="0"/>
              <a:t>phải</a:t>
            </a:r>
            <a:r>
              <a:rPr lang="vi-VN" dirty="0" smtClean="0"/>
              <a:t> hoàn </a:t>
            </a:r>
            <a:r>
              <a:rPr lang="vi-VN" dirty="0"/>
              <a:t>thành </a:t>
            </a:r>
            <a:r>
              <a:rPr lang="en-US" dirty="0" err="1" smtClean="0"/>
              <a:t>khối</a:t>
            </a:r>
            <a:r>
              <a:rPr lang="en-US" dirty="0" smtClean="0"/>
              <a:t> </a:t>
            </a:r>
            <a:r>
              <a:rPr lang="en-US" dirty="0" err="1" smtClean="0"/>
              <a:t>lượng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vào</a:t>
            </a:r>
            <a:r>
              <a:rPr lang="en-US" dirty="0" smtClean="0"/>
              <a:t> </a:t>
            </a:r>
            <a:r>
              <a:rPr lang="vi-VN" b="1" dirty="0" smtClean="0">
                <a:solidFill>
                  <a:srgbClr val="FF0000"/>
                </a:solidFill>
              </a:rPr>
              <a:t>tuần </a:t>
            </a:r>
            <a:r>
              <a:rPr lang="vi-VN" b="1" dirty="0">
                <a:solidFill>
                  <a:srgbClr val="FF0000"/>
                </a:solidFill>
              </a:rPr>
              <a:t>thứ ba của dự án.</a:t>
            </a:r>
            <a:r>
              <a:rPr lang="vi-VN" dirty="0"/>
              <a:t> Khi bạn xem lại những gì nhóm đã làm cho đến nay, bạn thấy rằng </a:t>
            </a:r>
            <a:r>
              <a:rPr lang="en-US" dirty="0" err="1" smtClean="0"/>
              <a:t>nhóm</a:t>
            </a:r>
            <a:r>
              <a:rPr lang="vi-VN" dirty="0" smtClean="0"/>
              <a:t> </a:t>
            </a:r>
            <a:r>
              <a:rPr lang="vi-VN" dirty="0"/>
              <a:t>đã hoàn thành </a:t>
            </a:r>
            <a:r>
              <a:rPr lang="vi-VN" b="1" dirty="0">
                <a:solidFill>
                  <a:srgbClr val="FF0000"/>
                </a:solidFill>
              </a:rPr>
              <a:t>50% công việc, với chi phí 25.000 đô la</a:t>
            </a:r>
            <a:r>
              <a:rPr lang="vi-VN" dirty="0"/>
              <a:t>. </a:t>
            </a:r>
            <a:endParaRPr lang="en-US" dirty="0" smtClean="0"/>
          </a:p>
          <a:p>
            <a:r>
              <a:rPr lang="en-US" b="1" dirty="0" smtClean="0"/>
              <a:t>BAC, AC, PV, EV ?</a:t>
            </a:r>
          </a:p>
          <a:p>
            <a:r>
              <a:rPr lang="en-US" b="1" dirty="0" smtClean="0"/>
              <a:t>CPI, SPI</a:t>
            </a:r>
            <a:r>
              <a:rPr lang="en-US" b="1" dirty="0"/>
              <a:t> </a:t>
            </a:r>
            <a:r>
              <a:rPr lang="en-US" b="1" dirty="0" smtClean="0">
                <a:sym typeface="Wingdings" panose="05000000000000000000" pitchFamily="2" charset="2"/>
              </a:rPr>
              <a:t> </a:t>
            </a:r>
            <a:r>
              <a:rPr lang="en-US" b="1" dirty="0" err="1" smtClean="0">
                <a:sym typeface="Wingdings" panose="05000000000000000000" pitchFamily="2" charset="2"/>
              </a:rPr>
              <a:t>Kết</a:t>
            </a:r>
            <a:r>
              <a:rPr lang="en-US" b="1" dirty="0" smtClean="0">
                <a:sym typeface="Wingdings" panose="05000000000000000000" pitchFamily="2" charset="2"/>
              </a:rPr>
              <a:t> </a:t>
            </a:r>
            <a:r>
              <a:rPr lang="en-US" b="1" dirty="0" err="1" smtClean="0">
                <a:sym typeface="Wingdings" panose="05000000000000000000" pitchFamily="2" charset="2"/>
              </a:rPr>
              <a:t>luận</a:t>
            </a:r>
            <a:r>
              <a:rPr lang="en-US" b="1" dirty="0" smtClean="0">
                <a:sym typeface="Wingdings" panose="05000000000000000000" pitchFamily="2" charset="2"/>
              </a:rPr>
              <a:t> ?</a:t>
            </a:r>
            <a:endParaRPr lang="en-US" b="1" dirty="0"/>
          </a:p>
        </p:txBody>
      </p:sp>
      <p:sp>
        <p:nvSpPr>
          <p:cNvPr id="4" name="Date Placeholder 3"/>
          <p:cNvSpPr>
            <a:spLocks noGrp="1"/>
          </p:cNvSpPr>
          <p:nvPr>
            <p:ph type="dt" sz="half" idx="10"/>
          </p:nvPr>
        </p:nvSpPr>
        <p:spPr/>
        <p:txBody>
          <a:bodyPr/>
          <a:lstStyle/>
          <a:p>
            <a:fld id="{1D8B9724-A6CA-43C4-A11F-FE09CA1E29C5}" type="datetime1">
              <a:rPr lang="en-US" smtClean="0"/>
              <a:t>10/7/2021</a:t>
            </a:fld>
            <a:endParaRPr lang="en-US"/>
          </a:p>
        </p:txBody>
      </p:sp>
      <p:sp>
        <p:nvSpPr>
          <p:cNvPr id="6" name="Slide Number Placeholder 5"/>
          <p:cNvSpPr>
            <a:spLocks noGrp="1"/>
          </p:cNvSpPr>
          <p:nvPr>
            <p:ph type="sldNum" sz="quarter" idx="4294967295"/>
          </p:nvPr>
        </p:nvSpPr>
        <p:spPr>
          <a:xfrm>
            <a:off x="8576887" y="6242719"/>
            <a:ext cx="560763" cy="500311"/>
          </a:xfrm>
          <a:prstGeom prst="rect">
            <a:avLst/>
          </a:prstGeom>
        </p:spPr>
        <p:txBody>
          <a:bodyPr/>
          <a:lstStyle/>
          <a:p>
            <a:fld id="{4E178F99-0ECA-48C1-AA51-864864728036}" type="slidenum">
              <a:rPr lang="en-US" sz="1200" smtClean="0"/>
              <a:t>34</a:t>
            </a:fld>
            <a:endParaRPr lang="en-US" sz="1200" dirty="0"/>
          </a:p>
        </p:txBody>
      </p:sp>
    </p:spTree>
    <p:extLst>
      <p:ext uri="{BB962C8B-B14F-4D97-AF65-F5344CB8AC3E}">
        <p14:creationId xmlns:p14="http://schemas.microsoft.com/office/powerpoint/2010/main" val="2406260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138"/>
            <a:ext cx="8534400" cy="4919662"/>
          </a:xfrm>
        </p:spPr>
        <p:txBody>
          <a:bodyPr/>
          <a:lstStyle/>
          <a:p>
            <a:r>
              <a:rPr lang="en-US" dirty="0" smtClean="0"/>
              <a:t>BAC=55.000</a:t>
            </a:r>
          </a:p>
          <a:p>
            <a:r>
              <a:rPr lang="en-US" dirty="0" smtClean="0"/>
              <a:t>Time = 4</a:t>
            </a:r>
          </a:p>
          <a:p>
            <a:r>
              <a:rPr lang="en-US" dirty="0" err="1" smtClean="0"/>
              <a:t>Kế</a:t>
            </a:r>
            <a:r>
              <a:rPr lang="en-US" dirty="0" smtClean="0"/>
              <a:t> </a:t>
            </a:r>
            <a:r>
              <a:rPr lang="en-US" dirty="0" err="1" smtClean="0"/>
              <a:t>hoạch</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tuần</a:t>
            </a:r>
            <a:r>
              <a:rPr lang="en-US" dirty="0" smtClean="0"/>
              <a:t> </a:t>
            </a:r>
            <a:r>
              <a:rPr lang="en-US" dirty="0" err="1" smtClean="0"/>
              <a:t>thứ</a:t>
            </a:r>
            <a:r>
              <a:rPr lang="en-US" dirty="0" smtClean="0"/>
              <a:t> 3 </a:t>
            </a:r>
            <a:r>
              <a:rPr lang="en-US" dirty="0">
                <a:sym typeface="Wingdings" panose="05000000000000000000" pitchFamily="2" charset="2"/>
              </a:rPr>
              <a:t>(planned)</a:t>
            </a:r>
            <a:r>
              <a:rPr lang="en-US" dirty="0" smtClean="0"/>
              <a:t>:  ¾= 75%</a:t>
            </a:r>
          </a:p>
          <a:p>
            <a:r>
              <a:rPr lang="en-US" dirty="0" smtClean="0"/>
              <a:t> </a:t>
            </a:r>
            <a:r>
              <a:rPr lang="en-US" dirty="0" smtClean="0">
                <a:sym typeface="Wingdings" panose="05000000000000000000" pitchFamily="2" charset="2"/>
              </a:rPr>
              <a:t> Planned Value (PV) = 75% *55.000= 41.250</a:t>
            </a:r>
          </a:p>
          <a:p>
            <a:r>
              <a:rPr lang="en-US" dirty="0" err="1" smtClean="0">
                <a:sym typeface="Wingdings" panose="05000000000000000000" pitchFamily="2" charset="2"/>
              </a:rPr>
              <a:t>Thực</a:t>
            </a:r>
            <a:r>
              <a:rPr lang="en-US" dirty="0" smtClean="0">
                <a:sym typeface="Wingdings" panose="05000000000000000000" pitchFamily="2" charset="2"/>
              </a:rPr>
              <a:t> </a:t>
            </a:r>
            <a:r>
              <a:rPr lang="en-US" dirty="0" err="1" smtClean="0">
                <a:sym typeface="Wingdings" panose="05000000000000000000" pitchFamily="2" charset="2"/>
              </a:rPr>
              <a:t>tế</a:t>
            </a:r>
            <a:r>
              <a:rPr lang="en-US" dirty="0" smtClean="0">
                <a:sym typeface="Wingdings" panose="05000000000000000000" pitchFamily="2" charset="2"/>
              </a:rPr>
              <a:t> </a:t>
            </a:r>
            <a:r>
              <a:rPr lang="en-US" dirty="0" err="1" smtClean="0">
                <a:sym typeface="Wingdings" panose="05000000000000000000" pitchFamily="2" charset="2"/>
              </a:rPr>
              <a:t>hoàn</a:t>
            </a:r>
            <a:r>
              <a:rPr lang="en-US" dirty="0" smtClean="0">
                <a:sym typeface="Wingdings" panose="05000000000000000000" pitchFamily="2" charset="2"/>
              </a:rPr>
              <a:t> </a:t>
            </a:r>
            <a:r>
              <a:rPr lang="en-US" dirty="0" err="1" smtClean="0">
                <a:sym typeface="Wingdings" panose="05000000000000000000" pitchFamily="2" charset="2"/>
              </a:rPr>
              <a:t>thành</a:t>
            </a:r>
            <a:r>
              <a:rPr lang="en-US" dirty="0" smtClean="0">
                <a:sym typeface="Wingdings" panose="05000000000000000000" pitchFamily="2" charset="2"/>
              </a:rPr>
              <a:t> 50% : 50%</a:t>
            </a:r>
          </a:p>
          <a:p>
            <a:r>
              <a:rPr lang="en-US" dirty="0" smtClean="0">
                <a:sym typeface="Wingdings" panose="05000000000000000000" pitchFamily="2" charset="2"/>
              </a:rPr>
              <a:t> </a:t>
            </a:r>
            <a:r>
              <a:rPr lang="en-US" dirty="0" smtClean="0">
                <a:sym typeface="Wingdings" panose="05000000000000000000" pitchFamily="2" charset="2"/>
              </a:rPr>
              <a:t>Earned </a:t>
            </a:r>
            <a:r>
              <a:rPr lang="en-US" dirty="0" smtClean="0">
                <a:sym typeface="Wingdings" panose="05000000000000000000" pitchFamily="2" charset="2"/>
              </a:rPr>
              <a:t>Value: EV=  50% *55.000=27500</a:t>
            </a:r>
          </a:p>
          <a:p>
            <a:r>
              <a:rPr lang="en-US" dirty="0" err="1" smtClean="0">
                <a:sym typeface="Wingdings" panose="05000000000000000000" pitchFamily="2" charset="2"/>
              </a:rPr>
              <a:t>Thực</a:t>
            </a:r>
            <a:r>
              <a:rPr lang="en-US" dirty="0" smtClean="0">
                <a:sym typeface="Wingdings" panose="05000000000000000000" pitchFamily="2" charset="2"/>
              </a:rPr>
              <a:t> </a:t>
            </a:r>
            <a:r>
              <a:rPr lang="en-US" dirty="0" err="1" smtClean="0">
                <a:sym typeface="Wingdings" panose="05000000000000000000" pitchFamily="2" charset="2"/>
              </a:rPr>
              <a:t>tế</a:t>
            </a:r>
            <a:r>
              <a:rPr lang="en-US" dirty="0" smtClean="0">
                <a:sym typeface="Wingdings" panose="05000000000000000000" pitchFamily="2" charset="2"/>
              </a:rPr>
              <a:t> chi </a:t>
            </a:r>
            <a:r>
              <a:rPr lang="en-US" dirty="0" err="1" smtClean="0">
                <a:sym typeface="Wingdings" panose="05000000000000000000" pitchFamily="2" charset="2"/>
              </a:rPr>
              <a:t>phí</a:t>
            </a:r>
            <a:r>
              <a:rPr lang="en-US" dirty="0" smtClean="0">
                <a:sym typeface="Wingdings" panose="05000000000000000000" pitchFamily="2" charset="2"/>
              </a:rPr>
              <a:t> </a:t>
            </a:r>
            <a:r>
              <a:rPr lang="en-US" dirty="0" err="1" smtClean="0">
                <a:sym typeface="Wingdings" panose="05000000000000000000" pitchFamily="2" charset="2"/>
              </a:rPr>
              <a:t>sử</a:t>
            </a:r>
            <a:r>
              <a:rPr lang="en-US" dirty="0" smtClean="0">
                <a:sym typeface="Wingdings" panose="05000000000000000000" pitchFamily="2" charset="2"/>
              </a:rPr>
              <a:t> </a:t>
            </a:r>
            <a:r>
              <a:rPr lang="en-US" dirty="0" err="1" smtClean="0">
                <a:sym typeface="Wingdings" panose="05000000000000000000" pitchFamily="2" charset="2"/>
              </a:rPr>
              <a:t>dụng</a:t>
            </a:r>
            <a:r>
              <a:rPr lang="en-US" dirty="0" smtClean="0">
                <a:sym typeface="Wingdings" panose="05000000000000000000" pitchFamily="2" charset="2"/>
              </a:rPr>
              <a:t>: AC= 25.000</a:t>
            </a:r>
            <a:endParaRPr lang="en-US" dirty="0">
              <a:sym typeface="Wingdings" panose="05000000000000000000" pitchFamily="2" charset="2"/>
            </a:endParaRPr>
          </a:p>
          <a:p>
            <a:r>
              <a:rPr lang="en-US" dirty="0" smtClean="0">
                <a:sym typeface="Wingdings" panose="05000000000000000000" pitchFamily="2" charset="2"/>
              </a:rPr>
              <a:t>SPI = EV/PV= 27500/41250 &lt;1</a:t>
            </a:r>
          </a:p>
          <a:p>
            <a:r>
              <a:rPr lang="en-US" dirty="0" smtClean="0">
                <a:sym typeface="Wingdings" panose="05000000000000000000" pitchFamily="2" charset="2"/>
              </a:rPr>
              <a:t>CPI= EV/AC= 27500/25000&gt;1</a:t>
            </a:r>
          </a:p>
          <a:p>
            <a:endParaRPr lang="en-US" dirty="0"/>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35</a:t>
            </a:fld>
            <a:endParaRPr lang="en-US" dirty="0"/>
          </a:p>
        </p:txBody>
      </p:sp>
    </p:spTree>
    <p:extLst>
      <p:ext uri="{BB962C8B-B14F-4D97-AF65-F5344CB8AC3E}">
        <p14:creationId xmlns:p14="http://schemas.microsoft.com/office/powerpoint/2010/main" val="3212520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a:t>
            </a:r>
            <a:r>
              <a:rPr lang="en-US" smtClean="0"/>
              <a:t>2:</a:t>
            </a:r>
            <a:endParaRPr lang="en-US"/>
          </a:p>
        </p:txBody>
      </p:sp>
      <p:sp>
        <p:nvSpPr>
          <p:cNvPr id="3" name="Content Placeholder 2"/>
          <p:cNvSpPr>
            <a:spLocks noGrp="1"/>
          </p:cNvSpPr>
          <p:nvPr>
            <p:ph idx="1"/>
          </p:nvPr>
        </p:nvSpPr>
        <p:spPr>
          <a:xfrm>
            <a:off x="457200" y="1481138"/>
            <a:ext cx="8153400" cy="5148262"/>
          </a:xfrm>
        </p:spPr>
        <p:txBody>
          <a:bodyPr>
            <a:normAutofit/>
          </a:bodyPr>
          <a:lstStyle/>
          <a:p>
            <a:pPr algn="just"/>
            <a:r>
              <a:rPr lang="vi-VN" dirty="0"/>
              <a:t>Dự án hiện tại của bạn là một nỗ lực phát triển phần mềm trị </a:t>
            </a:r>
            <a:r>
              <a:rPr lang="vi-VN" dirty="0">
                <a:solidFill>
                  <a:srgbClr val="FF0000"/>
                </a:solidFill>
              </a:rPr>
              <a:t>giá 800.000 đô l</a:t>
            </a:r>
            <a:r>
              <a:rPr lang="vi-VN" dirty="0"/>
              <a:t>a, với hai nhóm lập trình viên sẽ làm việc được sáu tháng, tổng cộng là </a:t>
            </a:r>
            <a:r>
              <a:rPr lang="vi-VN" dirty="0">
                <a:solidFill>
                  <a:srgbClr val="FF0000"/>
                </a:solidFill>
              </a:rPr>
              <a:t>10.000 giờ</a:t>
            </a:r>
            <a:r>
              <a:rPr lang="vi-VN" dirty="0"/>
              <a:t>. Theo kế hoạch dự án, nhóm của bạn </a:t>
            </a:r>
            <a:r>
              <a:rPr lang="vi-VN" dirty="0" smtClean="0"/>
              <a:t>thực </a:t>
            </a:r>
            <a:r>
              <a:rPr lang="vi-VN" dirty="0"/>
              <a:t>hiện </a:t>
            </a:r>
            <a:r>
              <a:rPr lang="vi-VN" dirty="0">
                <a:solidFill>
                  <a:srgbClr val="FF0000"/>
                </a:solidFill>
              </a:rPr>
              <a:t>với 38% công việc. </a:t>
            </a:r>
            <a:r>
              <a:rPr lang="vi-VN" dirty="0"/>
              <a:t>Bạn thấy rằng dự án hiện </a:t>
            </a:r>
            <a:r>
              <a:rPr lang="vi-VN" dirty="0">
                <a:solidFill>
                  <a:srgbClr val="FF0000"/>
                </a:solidFill>
              </a:rPr>
              <a:t>đã hoàn tất 40%. </a:t>
            </a:r>
            <a:r>
              <a:rPr lang="vi-VN" dirty="0"/>
              <a:t>Bạn đã </a:t>
            </a:r>
            <a:r>
              <a:rPr lang="vi-VN" dirty="0">
                <a:solidFill>
                  <a:srgbClr val="FF0000"/>
                </a:solidFill>
              </a:rPr>
              <a:t>dành 50% ngân sách </a:t>
            </a:r>
            <a:r>
              <a:rPr lang="vi-VN" dirty="0"/>
              <a:t>cho đến thời điểm này. </a:t>
            </a:r>
            <a:endParaRPr lang="en-US" dirty="0" smtClean="0"/>
          </a:p>
          <a:p>
            <a:pPr algn="just"/>
            <a:r>
              <a:rPr lang="vi-VN" dirty="0" smtClean="0"/>
              <a:t>Tính </a:t>
            </a:r>
            <a:r>
              <a:rPr lang="en-US" dirty="0" smtClean="0"/>
              <a:t>BAC, AC, SV, SPI, PV, EV, CV, CPI</a:t>
            </a:r>
          </a:p>
          <a:p>
            <a:pPr algn="just"/>
            <a:r>
              <a:rPr lang="en-US" dirty="0" err="1"/>
              <a:t>Kết</a:t>
            </a:r>
            <a:r>
              <a:rPr lang="en-US" dirty="0"/>
              <a:t> </a:t>
            </a:r>
            <a:r>
              <a:rPr lang="en-US" dirty="0" err="1"/>
              <a:t>luận</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ngân</a:t>
            </a:r>
            <a:r>
              <a:rPr lang="en-US" dirty="0"/>
              <a:t> </a:t>
            </a:r>
            <a:r>
              <a:rPr lang="en-US" dirty="0" err="1"/>
              <a:t>sách</a:t>
            </a:r>
            <a:r>
              <a:rPr lang="en-US" dirty="0"/>
              <a:t> </a:t>
            </a:r>
            <a:r>
              <a:rPr lang="en-US" dirty="0" err="1"/>
              <a:t>cho</a:t>
            </a:r>
            <a:r>
              <a:rPr lang="en-US" dirty="0"/>
              <a:t> DA</a:t>
            </a:r>
          </a:p>
          <a:p>
            <a:pPr algn="just"/>
            <a:endParaRPr lang="en-US" dirty="0"/>
          </a:p>
        </p:txBody>
      </p:sp>
      <p:sp>
        <p:nvSpPr>
          <p:cNvPr id="4" name="Date Placeholder 3"/>
          <p:cNvSpPr>
            <a:spLocks noGrp="1"/>
          </p:cNvSpPr>
          <p:nvPr>
            <p:ph type="dt" sz="half" idx="10"/>
          </p:nvPr>
        </p:nvSpPr>
        <p:spPr/>
        <p:txBody>
          <a:bodyPr/>
          <a:lstStyle/>
          <a:p>
            <a:fld id="{1D8B9724-A6CA-43C4-A11F-FE09CA1E29C5}" type="datetime1">
              <a:rPr lang="en-US" smtClean="0"/>
              <a:t>10/7/2021</a:t>
            </a:fld>
            <a:endParaRPr lang="en-US"/>
          </a:p>
        </p:txBody>
      </p:sp>
      <p:sp>
        <p:nvSpPr>
          <p:cNvPr id="6" name="Slide Number Placeholder 5"/>
          <p:cNvSpPr>
            <a:spLocks noGrp="1"/>
          </p:cNvSpPr>
          <p:nvPr>
            <p:ph type="sldNum" sz="quarter" idx="4294967295"/>
          </p:nvPr>
        </p:nvSpPr>
        <p:spPr>
          <a:xfrm>
            <a:off x="8583237" y="6421189"/>
            <a:ext cx="560763" cy="424111"/>
          </a:xfrm>
          <a:prstGeom prst="rect">
            <a:avLst/>
          </a:prstGeom>
        </p:spPr>
        <p:txBody>
          <a:bodyPr/>
          <a:lstStyle/>
          <a:p>
            <a:fld id="{4E178F99-0ECA-48C1-AA51-864864728036}" type="slidenum">
              <a:rPr lang="en-US" sz="1200" smtClean="0"/>
              <a:t>36</a:t>
            </a:fld>
            <a:endParaRPr lang="en-US" sz="1200"/>
          </a:p>
        </p:txBody>
      </p:sp>
    </p:spTree>
    <p:extLst>
      <p:ext uri="{BB962C8B-B14F-4D97-AF65-F5344CB8AC3E}">
        <p14:creationId xmlns:p14="http://schemas.microsoft.com/office/powerpoint/2010/main" val="37564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3:</a:t>
            </a:r>
            <a:endParaRPr lang="en-US"/>
          </a:p>
        </p:txBody>
      </p:sp>
      <p:sp>
        <p:nvSpPr>
          <p:cNvPr id="3" name="Content Placeholder 2"/>
          <p:cNvSpPr>
            <a:spLocks noGrp="1"/>
          </p:cNvSpPr>
          <p:nvPr>
            <p:ph idx="1"/>
          </p:nvPr>
        </p:nvSpPr>
        <p:spPr>
          <a:xfrm>
            <a:off x="685800" y="1417638"/>
            <a:ext cx="7924800" cy="4602162"/>
          </a:xfrm>
        </p:spPr>
        <p:txBody>
          <a:bodyPr>
            <a:normAutofit fontScale="92500"/>
          </a:bodyPr>
          <a:lstStyle/>
          <a:p>
            <a:pPr algn="just"/>
            <a:r>
              <a:rPr lang="vi-VN" dirty="0"/>
              <a:t>Bạn đang quản lý dự án xây dựng </a:t>
            </a:r>
            <a:r>
              <a:rPr lang="en-US" dirty="0" err="1" smtClean="0"/>
              <a:t>triển</a:t>
            </a:r>
            <a:r>
              <a:rPr lang="en-US" dirty="0" smtClean="0"/>
              <a:t> </a:t>
            </a:r>
            <a:r>
              <a:rPr lang="en-US" dirty="0" err="1" smtClean="0"/>
              <a:t>khai</a:t>
            </a:r>
            <a:r>
              <a:rPr lang="en-US" dirty="0" smtClean="0"/>
              <a:t> </a:t>
            </a:r>
            <a:r>
              <a:rPr lang="en-US" dirty="0" err="1" smtClean="0"/>
              <a:t>hệ</a:t>
            </a:r>
            <a:r>
              <a:rPr lang="en-US" dirty="0" smtClean="0"/>
              <a:t> </a:t>
            </a:r>
            <a:r>
              <a:rPr lang="en-US" dirty="0" err="1" smtClean="0"/>
              <a:t>thống</a:t>
            </a:r>
            <a:r>
              <a:rPr lang="en-US" dirty="0" smtClean="0"/>
              <a:t> CNTT </a:t>
            </a:r>
            <a:r>
              <a:rPr lang="en-US" dirty="0" err="1" smtClean="0"/>
              <a:t>cho</a:t>
            </a:r>
            <a:r>
              <a:rPr lang="en-US" dirty="0" smtClean="0"/>
              <a:t> </a:t>
            </a:r>
            <a:r>
              <a:rPr lang="en-US" dirty="0" err="1" smtClean="0"/>
              <a:t>các</a:t>
            </a:r>
            <a:r>
              <a:rPr lang="en-US" dirty="0" smtClean="0"/>
              <a:t> </a:t>
            </a:r>
            <a:r>
              <a:rPr lang="en-US" dirty="0" err="1" smtClean="0"/>
              <a:t>trường</a:t>
            </a:r>
            <a:r>
              <a:rPr lang="en-US" dirty="0" smtClean="0"/>
              <a:t> TH </a:t>
            </a:r>
            <a:r>
              <a:rPr lang="en-US" dirty="0" err="1" smtClean="0"/>
              <a:t>trong</a:t>
            </a:r>
            <a:r>
              <a:rPr lang="en-US" dirty="0" smtClean="0"/>
              <a:t> </a:t>
            </a:r>
            <a:r>
              <a:rPr lang="en-US" dirty="0" err="1" smtClean="0"/>
              <a:t>một</a:t>
            </a:r>
            <a:r>
              <a:rPr lang="en-US" dirty="0" smtClean="0"/>
              <a:t> </a:t>
            </a:r>
            <a:r>
              <a:rPr lang="en-US" dirty="0" err="1" smtClean="0"/>
              <a:t>tỉnh</a:t>
            </a:r>
            <a:r>
              <a:rPr lang="vi-VN" dirty="0" smtClean="0"/>
              <a:t>. </a:t>
            </a:r>
            <a:r>
              <a:rPr lang="vi-VN" dirty="0"/>
              <a:t>Tổng ngân sách của bạn là </a:t>
            </a:r>
            <a:r>
              <a:rPr lang="vi-VN" dirty="0" smtClean="0"/>
              <a:t>650 </a:t>
            </a:r>
            <a:r>
              <a:rPr lang="en-US" dirty="0" err="1" smtClean="0"/>
              <a:t>triệu</a:t>
            </a:r>
            <a:r>
              <a:rPr lang="vi-VN" dirty="0" smtClean="0"/>
              <a:t>, </a:t>
            </a:r>
            <a:r>
              <a:rPr lang="vi-VN" dirty="0"/>
              <a:t>và có tổng cộng 7.500 giờ làm việc dự </a:t>
            </a:r>
            <a:r>
              <a:rPr lang="vi-VN" dirty="0" smtClean="0"/>
              <a:t>kiến.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r>
              <a:rPr lang="en-US" dirty="0" smtClean="0"/>
              <a:t> </a:t>
            </a:r>
            <a:r>
              <a:rPr lang="vi-VN" dirty="0" smtClean="0"/>
              <a:t>bạn </a:t>
            </a:r>
            <a:r>
              <a:rPr lang="vi-VN" dirty="0"/>
              <a:t>đã chi </a:t>
            </a:r>
            <a:r>
              <a:rPr lang="vi-VN" dirty="0" smtClean="0"/>
              <a:t>400</a:t>
            </a:r>
            <a:r>
              <a:rPr lang="en-US" dirty="0" smtClean="0"/>
              <a:t> </a:t>
            </a:r>
            <a:r>
              <a:rPr lang="en-US" dirty="0" err="1" smtClean="0"/>
              <a:t>triệu</a:t>
            </a:r>
            <a:r>
              <a:rPr lang="en-US" dirty="0" smtClean="0"/>
              <a:t> </a:t>
            </a:r>
            <a:r>
              <a:rPr lang="en-US" dirty="0" err="1" smtClean="0"/>
              <a:t>và</a:t>
            </a:r>
            <a:r>
              <a:rPr lang="en-US" dirty="0" smtClean="0"/>
              <a:t> 5% </a:t>
            </a:r>
            <a:r>
              <a:rPr lang="en-US" dirty="0" err="1" smtClean="0"/>
              <a:t>giá</a:t>
            </a:r>
            <a:r>
              <a:rPr lang="en-US" dirty="0" smtClean="0"/>
              <a:t> </a:t>
            </a:r>
            <a:r>
              <a:rPr lang="en-US" dirty="0" err="1" smtClean="0"/>
              <a:t>trị</a:t>
            </a:r>
            <a:r>
              <a:rPr lang="en-US" dirty="0" smtClean="0"/>
              <a:t> </a:t>
            </a:r>
            <a:r>
              <a:rPr lang="en-US" dirty="0" err="1" smtClean="0"/>
              <a:t>phát</a:t>
            </a:r>
            <a:r>
              <a:rPr lang="en-US" dirty="0" smtClean="0"/>
              <a:t> </a:t>
            </a:r>
            <a:r>
              <a:rPr lang="en-US" dirty="0" err="1" smtClean="0"/>
              <a:t>sinh</a:t>
            </a:r>
            <a:r>
              <a:rPr lang="en-US" dirty="0" smtClean="0"/>
              <a:t> </a:t>
            </a:r>
            <a:r>
              <a:rPr lang="en-US" dirty="0" err="1" smtClean="0"/>
              <a:t>giá</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tăng</a:t>
            </a:r>
            <a:r>
              <a:rPr lang="en-US" dirty="0" smtClean="0"/>
              <a:t> so </a:t>
            </a:r>
            <a:r>
              <a:rPr lang="en-US" dirty="0" err="1" smtClean="0"/>
              <a:t>với</a:t>
            </a:r>
            <a:r>
              <a:rPr lang="en-US" dirty="0" smtClean="0"/>
              <a:t> chi </a:t>
            </a:r>
            <a:r>
              <a:rPr lang="en-US" dirty="0" err="1" smtClean="0"/>
              <a:t>phí</a:t>
            </a:r>
            <a:r>
              <a:rPr lang="en-US" dirty="0" smtClean="0"/>
              <a:t> </a:t>
            </a:r>
            <a:r>
              <a:rPr lang="en-US" dirty="0" err="1" smtClean="0"/>
              <a:t>thực</a:t>
            </a:r>
            <a:r>
              <a:rPr lang="en-US" dirty="0" smtClean="0"/>
              <a:t> </a:t>
            </a:r>
            <a:r>
              <a:rPr lang="en-US" dirty="0" err="1" smtClean="0"/>
              <a:t>tế</a:t>
            </a:r>
            <a:r>
              <a:rPr lang="vi-VN" dirty="0" smtClean="0"/>
              <a:t>. </a:t>
            </a:r>
            <a:r>
              <a:rPr lang="vi-VN" dirty="0"/>
              <a:t>Theo kế hoạch, </a:t>
            </a:r>
            <a:r>
              <a:rPr lang="en-US" dirty="0" err="1" smtClean="0"/>
              <a:t>đội</a:t>
            </a:r>
            <a:r>
              <a:rPr lang="en-US" dirty="0" smtClean="0"/>
              <a:t> DA</a:t>
            </a:r>
            <a:r>
              <a:rPr lang="vi-VN" dirty="0" smtClean="0"/>
              <a:t> </a:t>
            </a:r>
            <a:r>
              <a:rPr lang="vi-VN" dirty="0"/>
              <a:t>của bạn </a:t>
            </a:r>
            <a:r>
              <a:rPr lang="en-US" dirty="0" err="1" smtClean="0"/>
              <a:t>cần</a:t>
            </a:r>
            <a:r>
              <a:rPr lang="en-US" dirty="0" smtClean="0"/>
              <a:t> </a:t>
            </a:r>
            <a:r>
              <a:rPr lang="vi-VN" dirty="0" smtClean="0"/>
              <a:t>làm </a:t>
            </a:r>
            <a:r>
              <a:rPr lang="vi-VN" dirty="0"/>
              <a:t>việc 4.500 </a:t>
            </a:r>
            <a:r>
              <a:rPr lang="vi-VN" dirty="0" smtClean="0"/>
              <a:t>giờ, nhưng</a:t>
            </a:r>
            <a:r>
              <a:rPr lang="en-US" dirty="0" smtClean="0"/>
              <a:t> </a:t>
            </a:r>
            <a:r>
              <a:rPr lang="en-US" dirty="0" err="1" smtClean="0"/>
              <a:t>cả</a:t>
            </a:r>
            <a:r>
              <a:rPr lang="en-US" dirty="0" smtClean="0"/>
              <a:t> </a:t>
            </a:r>
            <a:r>
              <a:rPr lang="en-US" dirty="0" err="1" smtClean="0"/>
              <a:t>đội</a:t>
            </a:r>
            <a:r>
              <a:rPr lang="en-US" dirty="0" smtClean="0"/>
              <a:t> </a:t>
            </a:r>
            <a:r>
              <a:rPr lang="vi-VN" dirty="0" smtClean="0"/>
              <a:t>làm </a:t>
            </a:r>
            <a:r>
              <a:rPr lang="vi-VN" dirty="0"/>
              <a:t>việc thêm </a:t>
            </a:r>
            <a:r>
              <a:rPr lang="vi-VN" dirty="0" smtClean="0"/>
              <a:t>giờ</a:t>
            </a:r>
            <a:r>
              <a:rPr lang="en-US" dirty="0" smtClean="0"/>
              <a:t> (OT) </a:t>
            </a:r>
            <a:r>
              <a:rPr lang="en-US" dirty="0" err="1" smtClean="0"/>
              <a:t>lên</a:t>
            </a:r>
            <a:r>
              <a:rPr lang="en-US" dirty="0" smtClean="0"/>
              <a:t> </a:t>
            </a:r>
            <a:r>
              <a:rPr lang="en-US" dirty="0" err="1" smtClean="0"/>
              <a:t>tới</a:t>
            </a:r>
            <a:r>
              <a:rPr lang="en-US" dirty="0" smtClean="0"/>
              <a:t> </a:t>
            </a:r>
            <a:r>
              <a:rPr lang="vi-VN" dirty="0" smtClean="0"/>
              <a:t>5.100 </a:t>
            </a:r>
            <a:r>
              <a:rPr lang="vi-VN" dirty="0"/>
              <a:t>giờ làm </a:t>
            </a:r>
            <a:r>
              <a:rPr lang="vi-VN" dirty="0" smtClean="0"/>
              <a:t>việc</a:t>
            </a:r>
            <a:r>
              <a:rPr lang="en-US" dirty="0" smtClean="0"/>
              <a:t>.</a:t>
            </a:r>
          </a:p>
          <a:p>
            <a:r>
              <a:rPr lang="en-US" dirty="0" err="1" smtClean="0"/>
              <a:t>Tính</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BAC, PV, AC, EV, SPI, CV, CPI?</a:t>
            </a:r>
          </a:p>
          <a:p>
            <a:r>
              <a:rPr lang="en-US" dirty="0" err="1" smtClean="0"/>
              <a:t>Kết</a:t>
            </a:r>
            <a:r>
              <a:rPr lang="en-US" dirty="0" smtClean="0"/>
              <a:t> </a:t>
            </a:r>
            <a:r>
              <a:rPr lang="en-US" dirty="0" err="1" smtClean="0"/>
              <a:t>luận</a:t>
            </a:r>
            <a:r>
              <a:rPr lang="en-US" dirty="0" smtClean="0"/>
              <a:t> </a:t>
            </a:r>
            <a:r>
              <a:rPr lang="en-US" dirty="0" err="1" smtClean="0"/>
              <a:t>về</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và</a:t>
            </a:r>
            <a:r>
              <a:rPr lang="en-US" dirty="0" smtClean="0"/>
              <a:t> </a:t>
            </a:r>
            <a:r>
              <a:rPr lang="en-US" dirty="0" err="1" smtClean="0"/>
              <a:t>ngân</a:t>
            </a:r>
            <a:r>
              <a:rPr lang="en-US" dirty="0" smtClean="0"/>
              <a:t> </a:t>
            </a:r>
            <a:r>
              <a:rPr lang="en-US" dirty="0" err="1" smtClean="0"/>
              <a:t>sách</a:t>
            </a:r>
            <a:r>
              <a:rPr lang="en-US" dirty="0" smtClean="0"/>
              <a:t> </a:t>
            </a:r>
            <a:r>
              <a:rPr lang="en-US" dirty="0" err="1" smtClean="0"/>
              <a:t>cho</a:t>
            </a:r>
            <a:r>
              <a:rPr lang="en-US" dirty="0" smtClean="0"/>
              <a:t> DA</a:t>
            </a:r>
            <a:endParaRPr lang="en-US" dirty="0"/>
          </a:p>
        </p:txBody>
      </p:sp>
      <p:sp>
        <p:nvSpPr>
          <p:cNvPr id="4" name="Date Placeholder 3"/>
          <p:cNvSpPr>
            <a:spLocks noGrp="1"/>
          </p:cNvSpPr>
          <p:nvPr>
            <p:ph type="dt" sz="half" idx="10"/>
          </p:nvPr>
        </p:nvSpPr>
        <p:spPr/>
        <p:txBody>
          <a:bodyPr/>
          <a:lstStyle/>
          <a:p>
            <a:fld id="{1D8B9724-A6CA-43C4-A11F-FE09CA1E29C5}" type="datetime1">
              <a:rPr lang="en-US" smtClean="0"/>
              <a:t>10/7/2021</a:t>
            </a:fld>
            <a:endParaRPr lang="en-US"/>
          </a:p>
        </p:txBody>
      </p:sp>
      <p:sp>
        <p:nvSpPr>
          <p:cNvPr id="6" name="Slide Number Placeholder 5"/>
          <p:cNvSpPr>
            <a:spLocks noGrp="1"/>
          </p:cNvSpPr>
          <p:nvPr>
            <p:ph type="sldNum" sz="quarter" idx="4294967295"/>
          </p:nvPr>
        </p:nvSpPr>
        <p:spPr>
          <a:xfrm>
            <a:off x="8409363" y="6416147"/>
            <a:ext cx="506037" cy="336550"/>
          </a:xfrm>
          <a:prstGeom prst="rect">
            <a:avLst/>
          </a:prstGeom>
        </p:spPr>
        <p:txBody>
          <a:bodyPr/>
          <a:lstStyle/>
          <a:p>
            <a:fld id="{4E178F99-0ECA-48C1-AA51-864864728036}" type="slidenum">
              <a:rPr lang="en-US" sz="1200" smtClean="0"/>
              <a:t>37</a:t>
            </a:fld>
            <a:endParaRPr lang="en-US" sz="1200" dirty="0"/>
          </a:p>
        </p:txBody>
      </p:sp>
    </p:spTree>
    <p:extLst>
      <p:ext uri="{BB962C8B-B14F-4D97-AF65-F5344CB8AC3E}">
        <p14:creationId xmlns:p14="http://schemas.microsoft.com/office/powerpoint/2010/main" val="2068768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4</a:t>
            </a:r>
            <a:endParaRPr lang="en-US" dirty="0"/>
          </a:p>
        </p:txBody>
      </p:sp>
      <p:sp>
        <p:nvSpPr>
          <p:cNvPr id="3" name="Content Placeholder 2"/>
          <p:cNvSpPr>
            <a:spLocks noGrp="1"/>
          </p:cNvSpPr>
          <p:nvPr>
            <p:ph idx="1"/>
          </p:nvPr>
        </p:nvSpPr>
        <p:spPr>
          <a:xfrm>
            <a:off x="609600" y="1657755"/>
            <a:ext cx="7711441" cy="4614052"/>
          </a:xfrm>
        </p:spPr>
        <p:txBody>
          <a:bodyPr>
            <a:normAutofit fontScale="92500" lnSpcReduction="20000"/>
          </a:bodyPr>
          <a:lstStyle/>
          <a:p>
            <a:pPr algn="just"/>
            <a:r>
              <a:rPr lang="vi-VN" dirty="0"/>
              <a:t> Bạn là người quản lý dự án làm việc trong một dự án lớn dự kiến kéo dài trong </a:t>
            </a:r>
            <a:r>
              <a:rPr lang="vi-VN" b="1" dirty="0"/>
              <a:t>hai </a:t>
            </a:r>
            <a:r>
              <a:rPr lang="vi-VN" b="1" dirty="0" smtClean="0"/>
              <a:t>năm</a:t>
            </a:r>
            <a:r>
              <a:rPr lang="en-US" b="1" dirty="0"/>
              <a:t> </a:t>
            </a:r>
            <a:r>
              <a:rPr lang="en-US" dirty="0" err="1" smtClean="0"/>
              <a:t>với</a:t>
            </a:r>
            <a:r>
              <a:rPr lang="en-US" dirty="0" smtClean="0"/>
              <a:t> t</a:t>
            </a:r>
            <a:r>
              <a:rPr lang="vi-VN" dirty="0" smtClean="0"/>
              <a:t>ổng </a:t>
            </a:r>
            <a:r>
              <a:rPr lang="vi-VN" dirty="0"/>
              <a:t>ngân sách cho dự án của bạn là </a:t>
            </a:r>
            <a:r>
              <a:rPr lang="vi-VN" b="1" dirty="0"/>
              <a:t>$ 4,200,000</a:t>
            </a:r>
            <a:r>
              <a:rPr lang="vi-VN" dirty="0" smtClean="0"/>
              <a:t>. </a:t>
            </a:r>
            <a:endParaRPr lang="en-US" dirty="0" smtClean="0"/>
          </a:p>
          <a:p>
            <a:pPr algn="just"/>
            <a:r>
              <a:rPr lang="en-US" dirty="0" err="1" smtClean="0"/>
              <a:t>Trường</a:t>
            </a:r>
            <a:r>
              <a:rPr lang="en-US" dirty="0" smtClean="0"/>
              <a:t> </a:t>
            </a:r>
            <a:r>
              <a:rPr lang="en-US" dirty="0" err="1" smtClean="0"/>
              <a:t>hợp</a:t>
            </a:r>
            <a:r>
              <a:rPr lang="en-US" dirty="0" smtClean="0"/>
              <a:t> 1:</a:t>
            </a:r>
            <a:endParaRPr lang="en-US" dirty="0"/>
          </a:p>
          <a:p>
            <a:pPr marL="109537" indent="0" algn="just">
              <a:buNone/>
            </a:pPr>
            <a:r>
              <a:rPr lang="en-US" dirty="0" smtClean="0"/>
              <a:t>	</a:t>
            </a:r>
            <a:r>
              <a:rPr lang="en-US" dirty="0" err="1" smtClean="0"/>
              <a:t>Trong</a:t>
            </a:r>
            <a:r>
              <a:rPr lang="vi-VN" dirty="0" smtClean="0"/>
              <a:t> </a:t>
            </a:r>
            <a:r>
              <a:rPr lang="en-US" b="1" dirty="0" smtClean="0"/>
              <a:t>9</a:t>
            </a:r>
            <a:r>
              <a:rPr lang="vi-VN" b="1" dirty="0" smtClean="0"/>
              <a:t> </a:t>
            </a:r>
            <a:r>
              <a:rPr lang="vi-VN" b="1" dirty="0"/>
              <a:t>tháng </a:t>
            </a:r>
            <a:r>
              <a:rPr lang="en-US" dirty="0" err="1" smtClean="0"/>
              <a:t>đầu</a:t>
            </a:r>
            <a:r>
              <a:rPr lang="en-US" b="1" dirty="0" smtClean="0"/>
              <a:t> </a:t>
            </a:r>
            <a:r>
              <a:rPr lang="vi-VN" dirty="0" smtClean="0"/>
              <a:t>dự </a:t>
            </a:r>
            <a:r>
              <a:rPr lang="vi-VN" dirty="0"/>
              <a:t>án </a:t>
            </a:r>
            <a:r>
              <a:rPr lang="vi-VN" dirty="0" smtClean="0"/>
              <a:t>đã </a:t>
            </a:r>
            <a:r>
              <a:rPr lang="vi-VN" dirty="0"/>
              <a:t>chi </a:t>
            </a:r>
            <a:r>
              <a:rPr lang="vi-VN" b="1" dirty="0"/>
              <a:t>1.650.000</a:t>
            </a:r>
            <a:r>
              <a:rPr lang="vi-VN" dirty="0"/>
              <a:t> đô </a:t>
            </a:r>
            <a:r>
              <a:rPr lang="vi-VN" dirty="0" smtClean="0"/>
              <a:t>la, </a:t>
            </a:r>
            <a:r>
              <a:rPr lang="en-US" dirty="0" smtClean="0"/>
              <a:t>	</a:t>
            </a:r>
            <a:r>
              <a:rPr lang="vi-VN" dirty="0" smtClean="0"/>
              <a:t>và </a:t>
            </a:r>
            <a:r>
              <a:rPr lang="vi-VN" dirty="0"/>
              <a:t>bạn đã có một </a:t>
            </a:r>
            <a:r>
              <a:rPr lang="vi-VN" b="1" dirty="0"/>
              <a:t>CPI là </a:t>
            </a:r>
            <a:r>
              <a:rPr lang="en-US" b="1" dirty="0" smtClean="0"/>
              <a:t>0</a:t>
            </a:r>
            <a:r>
              <a:rPr lang="vi-VN" b="1" dirty="0" smtClean="0"/>
              <a:t>.875</a:t>
            </a:r>
            <a:r>
              <a:rPr lang="vi-VN" dirty="0" smtClean="0"/>
              <a:t>.</a:t>
            </a:r>
            <a:endParaRPr lang="en-US" dirty="0" smtClean="0"/>
          </a:p>
          <a:p>
            <a:r>
              <a:rPr lang="en-US" dirty="0" err="1"/>
              <a:t>Trường</a:t>
            </a:r>
            <a:r>
              <a:rPr lang="en-US" dirty="0"/>
              <a:t> </a:t>
            </a:r>
            <a:r>
              <a:rPr lang="en-US" dirty="0" err="1"/>
              <a:t>hợp</a:t>
            </a:r>
            <a:r>
              <a:rPr lang="en-US" dirty="0"/>
              <a:t> 2:</a:t>
            </a:r>
          </a:p>
          <a:p>
            <a:pPr marL="109537" indent="0">
              <a:buNone/>
            </a:pPr>
            <a:r>
              <a:rPr lang="en-US" dirty="0" smtClean="0"/>
              <a:t>	</a:t>
            </a:r>
            <a:r>
              <a:rPr lang="en-US" dirty="0" err="1" smtClean="0"/>
              <a:t>Trong</a:t>
            </a:r>
            <a:r>
              <a:rPr lang="en-US" dirty="0" smtClean="0"/>
              <a:t> </a:t>
            </a:r>
            <a:r>
              <a:rPr lang="vi-VN" dirty="0"/>
              <a:t>sáu tháng </a:t>
            </a:r>
            <a:r>
              <a:rPr lang="en-US" dirty="0" err="1"/>
              <a:t>tiếp</a:t>
            </a:r>
            <a:r>
              <a:rPr lang="en-US" dirty="0"/>
              <a:t> </a:t>
            </a:r>
            <a:r>
              <a:rPr lang="en-US" dirty="0" err="1"/>
              <a:t>theo</a:t>
            </a:r>
            <a:r>
              <a:rPr lang="vi-VN" dirty="0"/>
              <a:t>, bạn đã chi tổng số là </a:t>
            </a:r>
            <a:r>
              <a:rPr lang="en-US" dirty="0" smtClean="0"/>
              <a:t>	</a:t>
            </a:r>
            <a:r>
              <a:rPr lang="vi-VN" dirty="0" smtClean="0"/>
              <a:t>2.625.000 </a:t>
            </a:r>
            <a:r>
              <a:rPr lang="vi-VN" dirty="0"/>
              <a:t>đô la</a:t>
            </a:r>
            <a:r>
              <a:rPr lang="en-US" dirty="0"/>
              <a:t>, </a:t>
            </a:r>
            <a:r>
              <a:rPr lang="vi-VN" dirty="0"/>
              <a:t> dự án hoàn thành 70%. </a:t>
            </a:r>
            <a:endParaRPr lang="en-US" dirty="0"/>
          </a:p>
          <a:p>
            <a:r>
              <a:rPr lang="vi-VN" dirty="0"/>
              <a:t>Bạn có thể đưa ra một dự báo cho dự án của </a:t>
            </a:r>
            <a:r>
              <a:rPr lang="en-US" dirty="0" err="1"/>
              <a:t>mỗi</a:t>
            </a:r>
            <a:r>
              <a:rPr lang="en-US" dirty="0"/>
              <a:t> </a:t>
            </a:r>
            <a:r>
              <a:rPr lang="en-US" dirty="0" err="1"/>
              <a:t>trường</a:t>
            </a:r>
            <a:r>
              <a:rPr lang="en-US" dirty="0"/>
              <a:t> </a:t>
            </a:r>
            <a:r>
              <a:rPr lang="en-US" dirty="0" err="1"/>
              <a:t>hợp</a:t>
            </a:r>
            <a:r>
              <a:rPr lang="en-US" dirty="0"/>
              <a:t>.</a:t>
            </a:r>
          </a:p>
          <a:p>
            <a:pPr algn="just"/>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1D8B9724-A6CA-43C4-A11F-FE09CA1E29C5}" type="datetime1">
              <a:rPr lang="en-US" smtClean="0"/>
              <a:t>10/7/2021</a:t>
            </a:fld>
            <a:endParaRPr lang="en-US"/>
          </a:p>
        </p:txBody>
      </p:sp>
      <p:sp>
        <p:nvSpPr>
          <p:cNvPr id="6" name="Slide Number Placeholder 5"/>
          <p:cNvSpPr>
            <a:spLocks noGrp="1"/>
          </p:cNvSpPr>
          <p:nvPr>
            <p:ph type="sldNum" sz="quarter" idx="4294967295"/>
          </p:nvPr>
        </p:nvSpPr>
        <p:spPr>
          <a:xfrm>
            <a:off x="8534400" y="6523037"/>
            <a:ext cx="526819" cy="304800"/>
          </a:xfrm>
          <a:prstGeom prst="rect">
            <a:avLst/>
          </a:prstGeom>
        </p:spPr>
        <p:txBody>
          <a:bodyPr/>
          <a:lstStyle/>
          <a:p>
            <a:fld id="{4E178F99-0ECA-48C1-AA51-864864728036}" type="slidenum">
              <a:rPr lang="en-US" sz="1200" smtClean="0"/>
              <a:t>38</a:t>
            </a:fld>
            <a:endParaRPr lang="en-US" sz="1200" dirty="0"/>
          </a:p>
        </p:txBody>
      </p:sp>
    </p:spTree>
    <p:extLst>
      <p:ext uri="{BB962C8B-B14F-4D97-AF65-F5344CB8AC3E}">
        <p14:creationId xmlns:p14="http://schemas.microsoft.com/office/powerpoint/2010/main" val="1882796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err="1"/>
              <a:t>Trường</a:t>
            </a:r>
            <a:r>
              <a:rPr lang="en-US" dirty="0"/>
              <a:t> </a:t>
            </a:r>
            <a:r>
              <a:rPr lang="en-US" dirty="0" err="1"/>
              <a:t>hợp</a:t>
            </a:r>
            <a:r>
              <a:rPr lang="en-US" dirty="0"/>
              <a:t> </a:t>
            </a:r>
            <a:r>
              <a:rPr lang="en-US" dirty="0" smtClean="0"/>
              <a:t>1:</a:t>
            </a:r>
            <a:endParaRPr lang="en-US" dirty="0" smtClean="0"/>
          </a:p>
          <a:p>
            <a:r>
              <a:rPr lang="vi-VN" dirty="0" smtClean="0"/>
              <a:t>VAC </a:t>
            </a:r>
            <a:r>
              <a:rPr lang="vi-VN" dirty="0"/>
              <a:t>= -</a:t>
            </a:r>
            <a:r>
              <a:rPr lang="vi-VN" dirty="0" smtClean="0"/>
              <a:t>600.000</a:t>
            </a:r>
            <a:endParaRPr lang="en-US" dirty="0" smtClean="0"/>
          </a:p>
          <a:p>
            <a:r>
              <a:rPr lang="en-US" dirty="0" smtClean="0">
                <a:sym typeface="Wingdings" panose="05000000000000000000" pitchFamily="2" charset="2"/>
              </a:rPr>
              <a:t> </a:t>
            </a:r>
            <a:r>
              <a:rPr lang="en-US" dirty="0" err="1" smtClean="0">
                <a:sym typeface="Wingdings" panose="05000000000000000000" pitchFamily="2" charset="2"/>
              </a:rPr>
              <a:t>Vượt</a:t>
            </a:r>
            <a:r>
              <a:rPr lang="en-US" dirty="0" smtClean="0">
                <a:sym typeface="Wingdings" panose="05000000000000000000" pitchFamily="2" charset="2"/>
              </a:rPr>
              <a:t> </a:t>
            </a:r>
            <a:r>
              <a:rPr lang="en-US" dirty="0" err="1" smtClean="0">
                <a:sym typeface="Wingdings" panose="05000000000000000000" pitchFamily="2" charset="2"/>
              </a:rPr>
              <a:t>Ngân</a:t>
            </a:r>
            <a:r>
              <a:rPr lang="en-US" dirty="0" smtClean="0">
                <a:sym typeface="Wingdings" panose="05000000000000000000" pitchFamily="2" charset="2"/>
              </a:rPr>
              <a:t> </a:t>
            </a:r>
            <a:r>
              <a:rPr lang="en-US" dirty="0" err="1" smtClean="0">
                <a:sym typeface="Wingdings" panose="05000000000000000000" pitchFamily="2" charset="2"/>
              </a:rPr>
              <a:t>Sách</a:t>
            </a:r>
            <a:r>
              <a:rPr lang="en-US" dirty="0" smtClean="0">
                <a:sym typeface="Wingdings" panose="05000000000000000000" pitchFamily="2" charset="2"/>
              </a:rPr>
              <a:t> $600.000 </a:t>
            </a:r>
            <a:endParaRPr lang="vi-VN" dirty="0"/>
          </a:p>
          <a:p>
            <a:r>
              <a:rPr lang="en-US" dirty="0" err="1"/>
              <a:t>Trường</a:t>
            </a:r>
            <a:r>
              <a:rPr lang="en-US" dirty="0"/>
              <a:t> </a:t>
            </a:r>
            <a:r>
              <a:rPr lang="en-US" dirty="0" err="1"/>
              <a:t>hợp</a:t>
            </a:r>
            <a:r>
              <a:rPr lang="en-US" dirty="0"/>
              <a:t> </a:t>
            </a:r>
            <a:r>
              <a:rPr lang="en-US" dirty="0" smtClean="0"/>
              <a:t>2:</a:t>
            </a:r>
          </a:p>
          <a:p>
            <a:pPr marL="109537" indent="0">
              <a:buNone/>
            </a:pPr>
            <a:r>
              <a:rPr lang="en-US" dirty="0" smtClean="0"/>
              <a:t>AC= </a:t>
            </a:r>
            <a:r>
              <a:rPr lang="vi-VN" dirty="0" smtClean="0"/>
              <a:t>2.625.000</a:t>
            </a:r>
            <a:endParaRPr lang="en-US" dirty="0" smtClean="0"/>
          </a:p>
          <a:p>
            <a:pPr marL="109537" indent="0">
              <a:buNone/>
            </a:pPr>
            <a:r>
              <a:rPr lang="en-US" dirty="0" err="1" smtClean="0"/>
              <a:t>Hoàn</a:t>
            </a:r>
            <a:r>
              <a:rPr lang="en-US" dirty="0" smtClean="0"/>
              <a:t> </a:t>
            </a:r>
            <a:r>
              <a:rPr lang="en-US" dirty="0" err="1" smtClean="0"/>
              <a:t>thành</a:t>
            </a:r>
            <a:r>
              <a:rPr lang="en-US" dirty="0" smtClean="0"/>
              <a:t> : 70% </a:t>
            </a:r>
            <a:r>
              <a:rPr lang="en-US" dirty="0" smtClean="0">
                <a:sym typeface="Wingdings" panose="05000000000000000000" pitchFamily="2" charset="2"/>
              </a:rPr>
              <a:t> EV=70%*</a:t>
            </a:r>
            <a:r>
              <a:rPr lang="vi-VN" b="1" dirty="0"/>
              <a:t> </a:t>
            </a:r>
            <a:r>
              <a:rPr lang="vi-VN" b="1" dirty="0" smtClean="0"/>
              <a:t>4,200,000</a:t>
            </a:r>
            <a:r>
              <a:rPr lang="en-US" b="1" dirty="0" smtClean="0"/>
              <a:t>= 2.940.000</a:t>
            </a:r>
            <a:endParaRPr lang="en-US" dirty="0"/>
          </a:p>
          <a:p>
            <a:r>
              <a:rPr lang="en-US" dirty="0" smtClean="0"/>
              <a:t>CPI = EV/AC= 2.940/2.625= 1.12</a:t>
            </a:r>
          </a:p>
          <a:p>
            <a:r>
              <a:rPr lang="en-US" dirty="0" smtClean="0"/>
              <a:t>EAC=BAC/CPI= 4.200.000/1.12= 3.750.000</a:t>
            </a:r>
          </a:p>
          <a:p>
            <a:r>
              <a:rPr lang="vi-VN" dirty="0" smtClean="0"/>
              <a:t>VAC </a:t>
            </a:r>
            <a:r>
              <a:rPr lang="vi-VN" dirty="0"/>
              <a:t>= </a:t>
            </a:r>
            <a:r>
              <a:rPr lang="en-US" dirty="0" smtClean="0"/>
              <a:t> BAC – EAC =4.200.000- 3.750.000= 450.000</a:t>
            </a:r>
          </a:p>
          <a:p>
            <a:r>
              <a:rPr lang="en-US" dirty="0" smtClean="0">
                <a:sym typeface="Wingdings" panose="05000000000000000000" pitchFamily="2" charset="2"/>
              </a:rPr>
              <a:t> Chi </a:t>
            </a:r>
            <a:r>
              <a:rPr lang="en-US" dirty="0" err="1" smtClean="0">
                <a:sym typeface="Wingdings" panose="05000000000000000000" pitchFamily="2" charset="2"/>
              </a:rPr>
              <a:t>phí</a:t>
            </a:r>
            <a:r>
              <a:rPr lang="en-US" dirty="0" smtClean="0">
                <a:sym typeface="Wingdings" panose="05000000000000000000" pitchFamily="2" charset="2"/>
              </a:rPr>
              <a:t> </a:t>
            </a:r>
            <a:r>
              <a:rPr lang="en-US" dirty="0" err="1" smtClean="0">
                <a:sym typeface="Wingdings" panose="05000000000000000000" pitchFamily="2" charset="2"/>
              </a:rPr>
              <a:t>đạt</a:t>
            </a:r>
            <a:r>
              <a:rPr lang="en-US" dirty="0" smtClean="0">
                <a:sym typeface="Wingdings" panose="05000000000000000000" pitchFamily="2" charset="2"/>
              </a:rPr>
              <a:t> </a:t>
            </a:r>
            <a:r>
              <a:rPr lang="en-US" dirty="0" err="1" smtClean="0">
                <a:sym typeface="Wingdings" panose="05000000000000000000" pitchFamily="2" charset="2"/>
              </a:rPr>
              <a:t>được</a:t>
            </a:r>
            <a:r>
              <a:rPr lang="en-US" dirty="0" smtClean="0">
                <a:sym typeface="Wingdings" panose="05000000000000000000" pitchFamily="2" charset="2"/>
              </a:rPr>
              <a:t> </a:t>
            </a:r>
            <a:r>
              <a:rPr lang="en-US" dirty="0" err="1" smtClean="0">
                <a:sym typeface="Wingdings" panose="05000000000000000000" pitchFamily="2" charset="2"/>
              </a:rPr>
              <a:t>khi</a:t>
            </a:r>
            <a:r>
              <a:rPr lang="en-US" dirty="0" smtClean="0">
                <a:sym typeface="Wingdings" panose="05000000000000000000" pitchFamily="2" charset="2"/>
              </a:rPr>
              <a:t> </a:t>
            </a:r>
            <a:r>
              <a:rPr lang="en-US" dirty="0" err="1" smtClean="0">
                <a:sym typeface="Wingdings" panose="05000000000000000000" pitchFamily="2" charset="2"/>
              </a:rPr>
              <a:t>hoàn</a:t>
            </a:r>
            <a:r>
              <a:rPr lang="en-US" dirty="0" smtClean="0">
                <a:sym typeface="Wingdings" panose="05000000000000000000" pitchFamily="2" charset="2"/>
              </a:rPr>
              <a:t> </a:t>
            </a:r>
            <a:r>
              <a:rPr lang="en-US" dirty="0" err="1" smtClean="0">
                <a:sym typeface="Wingdings" panose="05000000000000000000" pitchFamily="2" charset="2"/>
              </a:rPr>
              <a:t>thành</a:t>
            </a:r>
            <a:r>
              <a:rPr lang="en-US" dirty="0" smtClean="0">
                <a:sym typeface="Wingdings" panose="05000000000000000000" pitchFamily="2" charset="2"/>
              </a:rPr>
              <a:t> </a:t>
            </a:r>
            <a:r>
              <a:rPr lang="en-US" dirty="0" err="1" smtClean="0">
                <a:sym typeface="Wingdings" panose="05000000000000000000" pitchFamily="2" charset="2"/>
              </a:rPr>
              <a:t>dự</a:t>
            </a:r>
            <a:r>
              <a:rPr lang="en-US" dirty="0" smtClean="0">
                <a:sym typeface="Wingdings" panose="05000000000000000000" pitchFamily="2" charset="2"/>
              </a:rPr>
              <a:t> </a:t>
            </a:r>
            <a:r>
              <a:rPr lang="en-US" dirty="0" err="1" smtClean="0">
                <a:sym typeface="Wingdings" panose="05000000000000000000" pitchFamily="2" charset="2"/>
              </a:rPr>
              <a:t>còn</a:t>
            </a:r>
            <a:r>
              <a:rPr lang="en-US" dirty="0" smtClean="0">
                <a:sym typeface="Wingdings" panose="05000000000000000000" pitchFamily="2" charset="2"/>
              </a:rPr>
              <a:t> </a:t>
            </a:r>
            <a:r>
              <a:rPr lang="en-US" smtClean="0">
                <a:sym typeface="Wingdings" panose="05000000000000000000" pitchFamily="2" charset="2"/>
              </a:rPr>
              <a:t>lại </a:t>
            </a:r>
            <a:r>
              <a:rPr lang="en-US" dirty="0" smtClean="0">
                <a:sym typeface="Wingdings" panose="05000000000000000000" pitchFamily="2" charset="2"/>
              </a:rPr>
              <a:t>: $450.000</a:t>
            </a:r>
            <a:endParaRPr lang="vi-VN" dirty="0"/>
          </a:p>
          <a:p>
            <a:endParaRPr lang="en-US" dirty="0"/>
          </a:p>
        </p:txBody>
      </p:sp>
      <p:sp>
        <p:nvSpPr>
          <p:cNvPr id="4" name="Date Placeholder 3"/>
          <p:cNvSpPr>
            <a:spLocks noGrp="1"/>
          </p:cNvSpPr>
          <p:nvPr>
            <p:ph type="dt" sz="half" idx="10"/>
          </p:nvPr>
        </p:nvSpPr>
        <p:spPr/>
        <p:txBody>
          <a:bodyPr/>
          <a:lstStyle/>
          <a:p>
            <a:fld id="{1D8B9724-A6CA-43C4-A11F-FE09CA1E29C5}" type="datetime1">
              <a:rPr lang="en-US" smtClean="0"/>
              <a:t>10/7/2021</a:t>
            </a:fld>
            <a:endParaRPr lang="en-US"/>
          </a:p>
        </p:txBody>
      </p:sp>
      <p:sp>
        <p:nvSpPr>
          <p:cNvPr id="6" name="Slide Number Placeholder 5"/>
          <p:cNvSpPr>
            <a:spLocks noGrp="1"/>
          </p:cNvSpPr>
          <p:nvPr>
            <p:ph type="sldNum" sz="quarter" idx="4294967295"/>
          </p:nvPr>
        </p:nvSpPr>
        <p:spPr>
          <a:xfrm>
            <a:off x="8458201" y="6461125"/>
            <a:ext cx="457200" cy="320675"/>
          </a:xfrm>
          <a:prstGeom prst="rect">
            <a:avLst/>
          </a:prstGeom>
        </p:spPr>
        <p:txBody>
          <a:bodyPr/>
          <a:lstStyle/>
          <a:p>
            <a:fld id="{4E178F99-0ECA-48C1-AA51-864864728036}" type="slidenum">
              <a:rPr lang="en-US" sz="1200" smtClean="0"/>
              <a:t>39</a:t>
            </a:fld>
            <a:endParaRPr lang="en-US" sz="1200" dirty="0"/>
          </a:p>
        </p:txBody>
      </p:sp>
    </p:spTree>
    <p:extLst>
      <p:ext uri="{BB962C8B-B14F-4D97-AF65-F5344CB8AC3E}">
        <p14:creationId xmlns:p14="http://schemas.microsoft.com/office/powerpoint/2010/main" val="177009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2590800" y="1447800"/>
            <a:ext cx="6324600" cy="4791075"/>
          </a:xfrm>
        </p:spPr>
        <p:txBody>
          <a:bodyPr/>
          <a:lstStyle/>
          <a:p>
            <a:r>
              <a:rPr lang="en-US" b="1" dirty="0" smtClean="0"/>
              <a:t>Cost</a:t>
            </a:r>
            <a:r>
              <a:rPr lang="en-US" dirty="0" smtClean="0"/>
              <a:t> is a resource sacrificed or foregone to achieve a specific objective or something given up in exchange.</a:t>
            </a:r>
          </a:p>
          <a:p>
            <a:r>
              <a:rPr lang="en-US" dirty="0" smtClean="0"/>
              <a:t>Costs are usually measured in monetary units like dollars.</a:t>
            </a:r>
          </a:p>
          <a:p>
            <a:r>
              <a:rPr lang="en-US" b="1" dirty="0" smtClean="0"/>
              <a:t>Project cost management </a:t>
            </a:r>
            <a:r>
              <a:rPr lang="en-US" dirty="0" smtClean="0"/>
              <a:t>includes the processes required to ensure that the project is completed within an approved budget.</a:t>
            </a:r>
          </a:p>
        </p:txBody>
      </p:sp>
      <p:sp>
        <p:nvSpPr>
          <p:cNvPr id="24578" name="Rectangle 2"/>
          <p:cNvSpPr>
            <a:spLocks noGrp="1" noChangeArrowheads="1"/>
          </p:cNvSpPr>
          <p:nvPr>
            <p:ph type="title"/>
          </p:nvPr>
        </p:nvSpPr>
        <p:spPr/>
        <p:txBody>
          <a:bodyPr>
            <a:normAutofit fontScale="90000"/>
          </a:bodyPr>
          <a:lstStyle/>
          <a:p>
            <a:r>
              <a:rPr lang="en-US" smtClean="0"/>
              <a:t>What is Cost and Project Cost Management?</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A4FB8A0-D8A7-49BC-9495-433B792AAC3C}" type="slidenum">
              <a:rPr lang="en-US" smtClean="0"/>
              <a:pPr>
                <a:defRPr/>
              </a:pPr>
              <a:t>4</a:t>
            </a:fld>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14" y="2362200"/>
            <a:ext cx="1976572" cy="198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914400"/>
            <a:ext cx="8839200" cy="5791200"/>
          </a:xfrm>
        </p:spPr>
        <p:txBody>
          <a:bodyPr/>
          <a:lstStyle/>
          <a:p>
            <a:r>
              <a:rPr lang="en-US" b="1" dirty="0" smtClean="0"/>
              <a:t>7.1.Planning </a:t>
            </a:r>
            <a:r>
              <a:rPr lang="en-US" b="1" dirty="0"/>
              <a:t>cost management </a:t>
            </a:r>
            <a:r>
              <a:rPr lang="en-US" dirty="0" smtClean="0"/>
              <a:t>:determining </a:t>
            </a:r>
            <a:r>
              <a:rPr lang="en-US" dirty="0"/>
              <a:t>the policies, </a:t>
            </a:r>
            <a:r>
              <a:rPr lang="en-US" dirty="0" smtClean="0"/>
              <a:t>procedures, and </a:t>
            </a:r>
            <a:r>
              <a:rPr lang="en-US" dirty="0"/>
              <a:t>documentation that will be used for planning, executing, and </a:t>
            </a:r>
            <a:r>
              <a:rPr lang="en-US" dirty="0" smtClean="0"/>
              <a:t>controlling project </a:t>
            </a:r>
            <a:r>
              <a:rPr lang="en-US" dirty="0"/>
              <a:t>cost</a:t>
            </a:r>
            <a:r>
              <a:rPr lang="en-US" dirty="0" smtClean="0"/>
              <a:t>.</a:t>
            </a:r>
          </a:p>
          <a:p>
            <a:r>
              <a:rPr lang="en-US" b="1" dirty="0" smtClean="0"/>
              <a:t>7.2.Estimating costs:</a:t>
            </a:r>
            <a:r>
              <a:rPr lang="en-US" dirty="0" smtClean="0"/>
              <a:t> developing an approximation or estimate of the costs of the resources needed to complete a project</a:t>
            </a:r>
          </a:p>
          <a:p>
            <a:r>
              <a:rPr lang="en-US" b="1" dirty="0" smtClean="0"/>
              <a:t>7.3.Determining the budget:</a:t>
            </a:r>
            <a:r>
              <a:rPr lang="en-US" dirty="0" smtClean="0"/>
              <a:t> allocating the overall cost estimate to individual work items to establish a baseline for measuring performance</a:t>
            </a:r>
          </a:p>
          <a:p>
            <a:r>
              <a:rPr lang="en-US" b="1" dirty="0" smtClean="0"/>
              <a:t>7.4.Controlling costs:</a:t>
            </a:r>
            <a:r>
              <a:rPr lang="en-US" dirty="0" smtClean="0"/>
              <a:t> controlling changes to the project budget</a:t>
            </a:r>
          </a:p>
        </p:txBody>
      </p:sp>
      <p:sp>
        <p:nvSpPr>
          <p:cNvPr id="25602" name="Rectangle 2"/>
          <p:cNvSpPr>
            <a:spLocks noGrp="1" noChangeArrowheads="1"/>
          </p:cNvSpPr>
          <p:nvPr>
            <p:ph type="title"/>
          </p:nvPr>
        </p:nvSpPr>
        <p:spPr>
          <a:xfrm>
            <a:off x="228600" y="0"/>
            <a:ext cx="8915400" cy="1066800"/>
          </a:xfrm>
        </p:spPr>
        <p:txBody>
          <a:bodyPr>
            <a:normAutofit fontScale="90000"/>
          </a:bodyPr>
          <a:lstStyle/>
          <a:p>
            <a:r>
              <a:rPr lang="en-US" smtClean="0"/>
              <a:t>Project Cost Management Processes</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5F33156-7E51-4046-8495-B80FBCA18804}"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Figure 7-1. Project Cost Management Summary</a:t>
            </a:r>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7A29298-A740-4C0B-A086-304C9031AE02}" type="slidenum">
              <a:rPr lang="en-US" smtClean="0"/>
              <a:pPr>
                <a:defRPr/>
              </a:pPr>
              <a:t>6</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371600"/>
            <a:ext cx="8458199" cy="50291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447800"/>
            <a:ext cx="8458200" cy="5105400"/>
          </a:xfrm>
        </p:spPr>
        <p:txBody>
          <a:bodyPr/>
          <a:lstStyle/>
          <a:p>
            <a:pPr>
              <a:lnSpc>
                <a:spcPct val="120000"/>
              </a:lnSpc>
            </a:pPr>
            <a:r>
              <a:rPr lang="en-US" dirty="0" smtClean="0"/>
              <a:t>Most members of an executive board better understand and are more interested in financial terms than IT terms , so IT project managers must speak their language</a:t>
            </a:r>
          </a:p>
          <a:p>
            <a:pPr lvl="1">
              <a:lnSpc>
                <a:spcPct val="120000"/>
              </a:lnSpc>
            </a:pPr>
            <a:r>
              <a:rPr lang="en-US" b="1" dirty="0" smtClean="0"/>
              <a:t>Profits</a:t>
            </a:r>
            <a:r>
              <a:rPr lang="en-US" dirty="0" smtClean="0"/>
              <a:t> are revenues minus expenditures</a:t>
            </a:r>
          </a:p>
          <a:p>
            <a:pPr lvl="1">
              <a:lnSpc>
                <a:spcPct val="120000"/>
              </a:lnSpc>
            </a:pPr>
            <a:r>
              <a:rPr lang="en-US" b="1" dirty="0" smtClean="0"/>
              <a:t>Profit margin </a:t>
            </a:r>
            <a:r>
              <a:rPr lang="en-US" dirty="0" smtClean="0"/>
              <a:t>is the ratio of revenues to profits</a:t>
            </a:r>
          </a:p>
          <a:p>
            <a:pPr lvl="1">
              <a:lnSpc>
                <a:spcPct val="120000"/>
              </a:lnSpc>
            </a:pPr>
            <a:r>
              <a:rPr lang="en-US" b="1" dirty="0" smtClean="0"/>
              <a:t>Life cycle costing </a:t>
            </a:r>
            <a:r>
              <a:rPr lang="en-US" dirty="0" smtClean="0"/>
              <a:t>considers the total cost of ownership, or development plus support costs, for a project </a:t>
            </a:r>
          </a:p>
          <a:p>
            <a:pPr marL="109537" indent="0">
              <a:lnSpc>
                <a:spcPct val="120000"/>
              </a:lnSpc>
              <a:buNone/>
            </a:pPr>
            <a:endParaRPr lang="en-US" dirty="0" smtClean="0"/>
          </a:p>
        </p:txBody>
      </p:sp>
      <p:sp>
        <p:nvSpPr>
          <p:cNvPr id="27650" name="Rectangle 2"/>
          <p:cNvSpPr>
            <a:spLocks noGrp="1" noChangeArrowheads="1"/>
          </p:cNvSpPr>
          <p:nvPr>
            <p:ph type="title"/>
          </p:nvPr>
        </p:nvSpPr>
        <p:spPr/>
        <p:txBody>
          <a:bodyPr>
            <a:normAutofit fontScale="90000"/>
          </a:bodyPr>
          <a:lstStyle/>
          <a:p>
            <a:r>
              <a:rPr lang="en-US" smtClean="0"/>
              <a:t>Basic Principles of Cost Management</a:t>
            </a:r>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DC5289-8C18-4B08-95ED-9153050721C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686800" cy="5486400"/>
          </a:xfrm>
        </p:spPr>
        <p:txBody>
          <a:bodyPr/>
          <a:lstStyle/>
          <a:p>
            <a:pPr>
              <a:lnSpc>
                <a:spcPct val="80000"/>
              </a:lnSpc>
            </a:pPr>
            <a:r>
              <a:rPr lang="en-US" b="1" dirty="0" smtClean="0"/>
              <a:t>Tangible costs</a:t>
            </a:r>
            <a:r>
              <a:rPr lang="en-US" dirty="0" smtClean="0"/>
              <a:t> or </a:t>
            </a:r>
            <a:r>
              <a:rPr lang="en-US" b="1" dirty="0" smtClean="0"/>
              <a:t>benefits</a:t>
            </a:r>
            <a:r>
              <a:rPr lang="en-US" dirty="0" smtClean="0"/>
              <a:t> are those costs or benefits that an organization can easily measure in dollars </a:t>
            </a:r>
          </a:p>
          <a:p>
            <a:pPr>
              <a:lnSpc>
                <a:spcPct val="80000"/>
              </a:lnSpc>
            </a:pPr>
            <a:r>
              <a:rPr lang="en-US" b="1" dirty="0" smtClean="0"/>
              <a:t>Intangible costs</a:t>
            </a:r>
            <a:r>
              <a:rPr lang="en-US" dirty="0" smtClean="0"/>
              <a:t> or </a:t>
            </a:r>
            <a:r>
              <a:rPr lang="en-US" b="1" dirty="0" smtClean="0"/>
              <a:t>benefits</a:t>
            </a:r>
            <a:r>
              <a:rPr lang="en-US" dirty="0" smtClean="0"/>
              <a:t> are costs or benefits that are difficult to measure in monetary terms</a:t>
            </a:r>
          </a:p>
          <a:p>
            <a:pPr>
              <a:lnSpc>
                <a:spcPct val="80000"/>
              </a:lnSpc>
            </a:pPr>
            <a:r>
              <a:rPr lang="en-US" b="1" dirty="0" smtClean="0"/>
              <a:t>Direct costs</a:t>
            </a:r>
            <a:r>
              <a:rPr lang="en-US" dirty="0" smtClean="0"/>
              <a:t> are costs that can be directly related to producing the products and services of the project </a:t>
            </a:r>
          </a:p>
          <a:p>
            <a:pPr>
              <a:lnSpc>
                <a:spcPct val="80000"/>
              </a:lnSpc>
            </a:pPr>
            <a:r>
              <a:rPr lang="en-US" b="1" dirty="0" smtClean="0"/>
              <a:t>Indirect costs</a:t>
            </a:r>
            <a:r>
              <a:rPr lang="en-US" dirty="0" smtClean="0"/>
              <a:t> are costs that are not directly related to the products or services of the project, but are indirectly related to performing the project</a:t>
            </a:r>
          </a:p>
          <a:p>
            <a:pPr>
              <a:lnSpc>
                <a:spcPct val="80000"/>
              </a:lnSpc>
            </a:pPr>
            <a:r>
              <a:rPr lang="en-US" b="1" dirty="0" smtClean="0"/>
              <a:t>Sunk cost </a:t>
            </a:r>
            <a:r>
              <a:rPr lang="en-US" dirty="0" smtClean="0"/>
              <a:t>is money that has been spent in the past; when deciding what projects to invest in or continue, you should </a:t>
            </a:r>
            <a:r>
              <a:rPr lang="en-US" i="1" dirty="0" smtClean="0"/>
              <a:t>not</a:t>
            </a:r>
            <a:r>
              <a:rPr lang="en-US" dirty="0" smtClean="0"/>
              <a:t> include sunk costs </a:t>
            </a:r>
          </a:p>
          <a:p>
            <a:pPr>
              <a:lnSpc>
                <a:spcPct val="80000"/>
              </a:lnSpc>
            </a:pPr>
            <a:endParaRPr lang="en-US" dirty="0" smtClean="0"/>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r>
              <a:rPr lang="en-US" sz="3600" dirty="0" smtClean="0"/>
              <a:t>Types of Costs and Benefits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project team uses expert judgment, analytical techniques, and meetings to develop the </a:t>
            </a:r>
            <a:r>
              <a:rPr lang="en-US" dirty="0" smtClean="0"/>
              <a:t>cost management </a:t>
            </a:r>
            <a:r>
              <a:rPr lang="en-US" dirty="0"/>
              <a:t>plan</a:t>
            </a:r>
          </a:p>
          <a:p>
            <a:r>
              <a:rPr lang="en-US" dirty="0"/>
              <a:t>A </a:t>
            </a:r>
            <a:r>
              <a:rPr lang="en-US" dirty="0" smtClean="0"/>
              <a:t>cost </a:t>
            </a:r>
            <a:r>
              <a:rPr lang="en-US" dirty="0"/>
              <a:t>management plan includes:</a:t>
            </a:r>
          </a:p>
          <a:p>
            <a:pPr lvl="1"/>
            <a:r>
              <a:rPr lang="en-US" dirty="0" smtClean="0"/>
              <a:t>Level </a:t>
            </a:r>
            <a:r>
              <a:rPr lang="en-US" dirty="0"/>
              <a:t>of accuracy and units of measure</a:t>
            </a:r>
          </a:p>
          <a:p>
            <a:pPr lvl="1"/>
            <a:r>
              <a:rPr lang="en-US" dirty="0" smtClean="0"/>
              <a:t>Organizational procedure links</a:t>
            </a:r>
          </a:p>
          <a:p>
            <a:pPr lvl="1"/>
            <a:r>
              <a:rPr lang="en-US" dirty="0" smtClean="0"/>
              <a:t>Control </a:t>
            </a:r>
            <a:r>
              <a:rPr lang="en-US" dirty="0"/>
              <a:t>thresholds</a:t>
            </a:r>
          </a:p>
          <a:p>
            <a:pPr lvl="1"/>
            <a:r>
              <a:rPr lang="en-US" dirty="0"/>
              <a:t>Rules of performance measurement</a:t>
            </a:r>
          </a:p>
          <a:p>
            <a:pPr lvl="1"/>
            <a:r>
              <a:rPr lang="en-US" dirty="0"/>
              <a:t>Reporting formats</a:t>
            </a:r>
          </a:p>
          <a:p>
            <a:pPr lvl="1"/>
            <a:r>
              <a:rPr lang="en-US" dirty="0"/>
              <a:t>Process descriptions</a:t>
            </a:r>
          </a:p>
          <a:p>
            <a:endParaRPr lang="en-US" dirty="0"/>
          </a:p>
        </p:txBody>
      </p:sp>
      <p:sp>
        <p:nvSpPr>
          <p:cNvPr id="3" name="Title 2"/>
          <p:cNvSpPr>
            <a:spLocks noGrp="1"/>
          </p:cNvSpPr>
          <p:nvPr>
            <p:ph type="title"/>
          </p:nvPr>
        </p:nvSpPr>
        <p:spPr/>
        <p:txBody>
          <a:bodyPr/>
          <a:lstStyle/>
          <a:p>
            <a:r>
              <a:rPr lang="en-US" dirty="0" smtClean="0"/>
              <a:t>7.1.Planning Cost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9</a:t>
            </a:fld>
            <a:endParaRPr lang="en-US" dirty="0"/>
          </a:p>
        </p:txBody>
      </p:sp>
    </p:spTree>
    <p:extLst>
      <p:ext uri="{BB962C8B-B14F-4D97-AF65-F5344CB8AC3E}">
        <p14:creationId xmlns:p14="http://schemas.microsoft.com/office/powerpoint/2010/main" val="22150223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5485</TotalTime>
  <Words>2337</Words>
  <Application>Microsoft Office PowerPoint</Application>
  <PresentationFormat>On-screen Show (4:3)</PresentationFormat>
  <Paragraphs>342</Paragraphs>
  <Slides>39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7: Project Cost Management</vt:lpstr>
      <vt:lpstr>PowerPoint Presentation</vt:lpstr>
      <vt:lpstr>Learning Objectives</vt:lpstr>
      <vt:lpstr>What is Cost and Project Cost Management?</vt:lpstr>
      <vt:lpstr>Project Cost Management Processes</vt:lpstr>
      <vt:lpstr>Figure 7-1. Project Cost Management Summary</vt:lpstr>
      <vt:lpstr>Basic Principles of Cost Management</vt:lpstr>
      <vt:lpstr>Types of Costs and Benefits</vt:lpstr>
      <vt:lpstr>7.1.Planning Cost Management</vt:lpstr>
      <vt:lpstr>7.2.Estimating Costs</vt:lpstr>
      <vt:lpstr>Table 7-2. Types of Cost Estimates</vt:lpstr>
      <vt:lpstr>Cost Estimation Tools and Techniques</vt:lpstr>
      <vt:lpstr>PowerPoint Presentation</vt:lpstr>
      <vt:lpstr>PowerPoint Presentation</vt:lpstr>
      <vt:lpstr>Typical Problems with IT Cost Estimates</vt:lpstr>
      <vt:lpstr>7.3.Determining the Budget</vt:lpstr>
      <vt:lpstr>PowerPoint Presentation</vt:lpstr>
      <vt:lpstr>7.4.Controlling Costs</vt:lpstr>
      <vt:lpstr>Earned Value Management (EVM)</vt:lpstr>
      <vt:lpstr>PowerPoint Presentation</vt:lpstr>
      <vt:lpstr>Controlling Cost</vt:lpstr>
      <vt:lpstr>Controlling Cost</vt:lpstr>
      <vt:lpstr>Controlling Cost</vt:lpstr>
      <vt:lpstr>Controlling Cost</vt:lpstr>
      <vt:lpstr>Controlling Cost</vt:lpstr>
      <vt:lpstr>PowerPoint Presentation</vt:lpstr>
      <vt:lpstr>Controlling Cost</vt:lpstr>
      <vt:lpstr>Controlling Cost</vt:lpstr>
      <vt:lpstr>Forecasting</vt:lpstr>
      <vt:lpstr>Forecasting</vt:lpstr>
      <vt:lpstr>Forecasting</vt:lpstr>
      <vt:lpstr>PowerPoint Presentation</vt:lpstr>
      <vt:lpstr>Chapter Summary</vt:lpstr>
      <vt:lpstr>Bài tập 1:</vt:lpstr>
      <vt:lpstr>PowerPoint Presentation</vt:lpstr>
      <vt:lpstr>Bài tập 2:</vt:lpstr>
      <vt:lpstr>Bài tập 3:</vt:lpstr>
      <vt:lpstr>Bài tập 4</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262</cp:revision>
  <cp:lastPrinted>2021-10-07T03:30:10Z</cp:lastPrinted>
  <dcterms:created xsi:type="dcterms:W3CDTF">2001-07-05T23:10:12Z</dcterms:created>
  <dcterms:modified xsi:type="dcterms:W3CDTF">2021-10-07T04:09:21Z</dcterms:modified>
</cp:coreProperties>
</file>