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58" r:id="rId2"/>
  </p:sldMasterIdLst>
  <p:notesMasterIdLst>
    <p:notesMasterId r:id="rId35"/>
  </p:notesMasterIdLst>
  <p:handoutMasterIdLst>
    <p:handoutMasterId r:id="rId36"/>
  </p:handoutMasterIdLst>
  <p:sldIdLst>
    <p:sldId id="257" r:id="rId3"/>
    <p:sldId id="411" r:id="rId4"/>
    <p:sldId id="334" r:id="rId5"/>
    <p:sldId id="338" r:id="rId6"/>
    <p:sldId id="339" r:id="rId7"/>
    <p:sldId id="390" r:id="rId8"/>
    <p:sldId id="340" r:id="rId9"/>
    <p:sldId id="342" r:id="rId10"/>
    <p:sldId id="343" r:id="rId11"/>
    <p:sldId id="344" r:id="rId12"/>
    <p:sldId id="346" r:id="rId13"/>
    <p:sldId id="408" r:id="rId14"/>
    <p:sldId id="412" r:id="rId15"/>
    <p:sldId id="413" r:id="rId16"/>
    <p:sldId id="415" r:id="rId17"/>
    <p:sldId id="416" r:id="rId18"/>
    <p:sldId id="417" r:id="rId19"/>
    <p:sldId id="418" r:id="rId20"/>
    <p:sldId id="419" r:id="rId21"/>
    <p:sldId id="420" r:id="rId22"/>
    <p:sldId id="391" r:id="rId23"/>
    <p:sldId id="392" r:id="rId24"/>
    <p:sldId id="395" r:id="rId25"/>
    <p:sldId id="396" r:id="rId26"/>
    <p:sldId id="421" r:id="rId27"/>
    <p:sldId id="422" r:id="rId28"/>
    <p:sldId id="377" r:id="rId29"/>
    <p:sldId id="379" r:id="rId30"/>
    <p:sldId id="381" r:id="rId31"/>
    <p:sldId id="389" r:id="rId32"/>
    <p:sldId id="428" r:id="rId33"/>
    <p:sldId id="429" r:id="rId34"/>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39" autoAdjust="0"/>
    <p:restoredTop sz="80877" autoAdjust="0"/>
  </p:normalViewPr>
  <p:slideViewPr>
    <p:cSldViewPr>
      <p:cViewPr varScale="1">
        <p:scale>
          <a:sx n="53" d="100"/>
          <a:sy n="53" d="100"/>
        </p:scale>
        <p:origin x="1212" y="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B60D117-F74C-45DD-A815-9E55496351B8}" type="slidenum">
              <a:rPr lang="en-US"/>
              <a:pPr>
                <a:defRPr/>
              </a:pPr>
              <a:t>‹#›</a:t>
            </a:fld>
            <a:endParaRPr lang="en-US" dirty="0"/>
          </a:p>
        </p:txBody>
      </p:sp>
    </p:spTree>
    <p:extLst>
      <p:ext uri="{BB962C8B-B14F-4D97-AF65-F5344CB8AC3E}">
        <p14:creationId xmlns:p14="http://schemas.microsoft.com/office/powerpoint/2010/main" val="1145457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F3E0F2AC-4C8B-4E69-98D8-4FC3D927D0D2}" type="slidenum">
              <a:rPr lang="en-US"/>
              <a:pPr>
                <a:defRPr/>
              </a:pPr>
              <a:t>‹#›</a:t>
            </a:fld>
            <a:endParaRPr lang="en-US" dirty="0"/>
          </a:p>
        </p:txBody>
      </p:sp>
    </p:spTree>
    <p:extLst>
      <p:ext uri="{BB962C8B-B14F-4D97-AF65-F5344CB8AC3E}">
        <p14:creationId xmlns:p14="http://schemas.microsoft.com/office/powerpoint/2010/main" val="3165177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US" dirty="0" smtClean="0"/>
          </a:p>
        </p:txBody>
      </p:sp>
      <p:sp>
        <p:nvSpPr>
          <p:cNvPr id="74756" name="Slide Number Placeholder 3"/>
          <p:cNvSpPr>
            <a:spLocks noGrp="1"/>
          </p:cNvSpPr>
          <p:nvPr>
            <p:ph type="sldNum" sz="quarter" idx="5"/>
          </p:nvPr>
        </p:nvSpPr>
        <p:spPr>
          <a:noFill/>
        </p:spPr>
        <p:txBody>
          <a:bodyPr/>
          <a:lstStyle/>
          <a:p>
            <a:fld id="{6D4CE72C-ACCC-4D05-AEAA-ED5DAF005743}" type="slidenum">
              <a:rPr lang="en-US" smtClean="0"/>
              <a:pPr/>
              <a:t>1</a:t>
            </a:fld>
            <a:endParaRPr lang="en-US" dirty="0" smtClean="0"/>
          </a:p>
        </p:txBody>
      </p:sp>
    </p:spTree>
    <p:extLst>
      <p:ext uri="{BB962C8B-B14F-4D97-AF65-F5344CB8AC3E}">
        <p14:creationId xmlns:p14="http://schemas.microsoft.com/office/powerpoint/2010/main" val="4290073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2</a:t>
            </a:fld>
            <a:endParaRPr lang="en-US" dirty="0"/>
          </a:p>
        </p:txBody>
      </p:sp>
    </p:spTree>
    <p:extLst>
      <p:ext uri="{BB962C8B-B14F-4D97-AF65-F5344CB8AC3E}">
        <p14:creationId xmlns:p14="http://schemas.microsoft.com/office/powerpoint/2010/main" val="148467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26</a:t>
            </a:fld>
            <a:endParaRPr lang="en-US" dirty="0"/>
          </a:p>
        </p:txBody>
      </p:sp>
    </p:spTree>
    <p:extLst>
      <p:ext uri="{BB962C8B-B14F-4D97-AF65-F5344CB8AC3E}">
        <p14:creationId xmlns:p14="http://schemas.microsoft.com/office/powerpoint/2010/main" val="2219840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A9EB16-CEF4-4DC4-AE5E-84B8157BFD62}"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3D5A6CF-F2F4-44AA-AD93-7472A933C4B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650E3AA-DC1A-4D77-A5FA-3C0663FE698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dirty="0"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A28C206E-A81E-40E9-A6A3-A83CD71EEC9D}"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5EA6CB9E-84A0-45DA-81C2-C3F66A5CA276}"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8B88E397-22E9-4312-8417-493F9DFFCEB4}"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3C586D89-9D2B-4FE0-85E8-99D6D71EDAB5}"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4C897986-E65C-47D6-9688-05105290B6C7}"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8EEC1763-9698-418F-8D31-FAB1D8D79D1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36A36603-1135-40FA-A0BC-093F4CF43910}"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04A1F818-4800-4080-991F-A0F6C4C6C68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DD9E4B6-4DAA-41FE-80F7-442DE98529E0}"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dirty="0"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78E42CA0-050B-4AB7-87A1-8D44934CD7A9}"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A319BD9-98F9-44D7-A680-A8B68E79D6B4}"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02E687EA-8FFD-4F60-8B8D-F03D410A869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62605A6-91D4-432A-9CE8-5BF9116288D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153FD43-EC1A-4430-9548-08AA93B6D5DD}"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4585CE7-C2B8-4940-B39F-07D266A295A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29C5B73-22FC-4F44-A8FE-63C69132937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AEFA8A4-5E77-4DFA-8523-BB2BD366A28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D72121F-75BC-442D-8003-1D92BA357C9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2D6724F-EC1B-4F27-8C6E-3598EB88353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D86EE55E-B41D-4258-BEDF-F2FB3719710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dirty="0"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86EE55E-B41D-4258-BEDF-F2FB3719710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lms.iuh.edu.vn/" TargetMode="External"/><Relationship Id="rId4" Type="http://schemas.openxmlformats.org/officeDocument/2006/relationships/hyperlink" Target="mailto:dtthuha79@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8600" y="1600200"/>
            <a:ext cx="86106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8:</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Quality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a:t>
            </a: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Edition</a:t>
            </a:r>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5486400"/>
            <a:ext cx="3497561" cy="1446550"/>
          </a:xfrm>
          <a:prstGeom prst="rect">
            <a:avLst/>
          </a:prstGeom>
          <a:noFill/>
        </p:spPr>
        <p:txBody>
          <a:bodyPr wrap="none" rtlCol="0">
            <a:spAutoFit/>
          </a:bodyPr>
          <a:lstStyle/>
          <a:p>
            <a:r>
              <a:rPr lang="en-US" dirty="0"/>
              <a:t>ĐẶNG  THỊ THU HÀ – SE </a:t>
            </a:r>
            <a:endParaRPr lang="en-US" dirty="0" smtClean="0"/>
          </a:p>
          <a:p>
            <a:r>
              <a:rPr lang="en-US" dirty="0" smtClean="0">
                <a:hlinkClick r:id="rId4"/>
              </a:rPr>
              <a:t>dtthuha79@gmail.com</a:t>
            </a:r>
            <a:r>
              <a:rPr lang="en-US" dirty="0" smtClean="0"/>
              <a:t> </a:t>
            </a:r>
            <a:endParaRPr lang="en-US" dirty="0"/>
          </a:p>
          <a:p>
            <a:r>
              <a:rPr lang="en-US" dirty="0">
                <a:hlinkClick r:id="rId5"/>
              </a:rPr>
              <a:t>https://lms.iuh.edu.vn</a:t>
            </a:r>
            <a:r>
              <a:rPr lang="en-US" dirty="0"/>
              <a:t> </a:t>
            </a:r>
          </a:p>
          <a:p>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762000"/>
            <a:ext cx="8686800" cy="5181600"/>
          </a:xfrm>
        </p:spPr>
        <p:txBody>
          <a:bodyPr/>
          <a:lstStyle/>
          <a:p>
            <a:pPr>
              <a:spcBef>
                <a:spcPct val="40000"/>
              </a:spcBef>
            </a:pPr>
            <a:r>
              <a:rPr lang="en-US" sz="2600" b="1" dirty="0" smtClean="0"/>
              <a:t>Quality assurance </a:t>
            </a:r>
            <a:r>
              <a:rPr lang="en-US" sz="2600" dirty="0" smtClean="0"/>
              <a:t>includes all the activities related to satisfying the relevant quality standards for a project</a:t>
            </a:r>
          </a:p>
          <a:p>
            <a:pPr>
              <a:spcBef>
                <a:spcPct val="40000"/>
              </a:spcBef>
            </a:pPr>
            <a:r>
              <a:rPr lang="en-US" sz="2600" dirty="0" smtClean="0"/>
              <a:t>Another goal of quality assurance is continuous quality improvement</a:t>
            </a:r>
          </a:p>
          <a:p>
            <a:pPr>
              <a:spcBef>
                <a:spcPct val="40000"/>
              </a:spcBef>
            </a:pPr>
            <a:r>
              <a:rPr lang="en-US" sz="2600" b="1" dirty="0" smtClean="0"/>
              <a:t>Benchmarking</a:t>
            </a:r>
            <a:r>
              <a:rPr lang="en-US" sz="2600" dirty="0" smtClean="0"/>
              <a:t> generates ideas for quality improvements by comparing specific project practices or product characteristics to those of other projects or products within or outside the performing organization </a:t>
            </a:r>
          </a:p>
          <a:p>
            <a:pPr>
              <a:spcBef>
                <a:spcPct val="40000"/>
              </a:spcBef>
            </a:pPr>
            <a:r>
              <a:rPr lang="en-US" sz="2600" dirty="0" smtClean="0"/>
              <a:t>A </a:t>
            </a:r>
            <a:r>
              <a:rPr lang="en-US" sz="2600" b="1" dirty="0" smtClean="0"/>
              <a:t>quality audit </a:t>
            </a:r>
            <a:r>
              <a:rPr lang="en-US" sz="2600" dirty="0" smtClean="0"/>
              <a:t>is a structured review of specific quality management activities that help identify lessons learned that could improve performance on current or future projects</a:t>
            </a:r>
            <a:r>
              <a:rPr lang="en-US" sz="2400" dirty="0" smtClean="0"/>
              <a:t> </a:t>
            </a:r>
          </a:p>
          <a:p>
            <a:pPr>
              <a:lnSpc>
                <a:spcPct val="90000"/>
              </a:lnSpc>
              <a:buFont typeface="Wingdings" pitchFamily="2" charset="2"/>
              <a:buNone/>
            </a:pPr>
            <a:endParaRPr lang="en-US" sz="2400" dirty="0" smtClean="0"/>
          </a:p>
        </p:txBody>
      </p:sp>
      <p:sp>
        <p:nvSpPr>
          <p:cNvPr id="20482" name="Rectangle 2"/>
          <p:cNvSpPr>
            <a:spLocks noGrp="1" noChangeArrowheads="1"/>
          </p:cNvSpPr>
          <p:nvPr>
            <p:ph type="title"/>
          </p:nvPr>
        </p:nvSpPr>
        <p:spPr>
          <a:xfrm>
            <a:off x="457200" y="0"/>
            <a:ext cx="8229600" cy="838200"/>
          </a:xfrm>
        </p:spPr>
        <p:txBody>
          <a:bodyPr/>
          <a:lstStyle/>
          <a:p>
            <a:r>
              <a:rPr lang="en-US" dirty="0" smtClean="0"/>
              <a:t>Performing Quality Assurance</a:t>
            </a:r>
          </a:p>
        </p:txBody>
      </p:sp>
      <p:sp>
        <p:nvSpPr>
          <p:cNvPr id="2048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68BD6018-CC30-4C37-9361-9FE90704E012}"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en-US" dirty="0" smtClean="0"/>
              <a:t>The main outputs of quality control are:</a:t>
            </a:r>
          </a:p>
          <a:p>
            <a:pPr lvl="1"/>
            <a:r>
              <a:rPr lang="en-US" dirty="0" smtClean="0"/>
              <a:t>Acceptance decisions</a:t>
            </a:r>
          </a:p>
          <a:p>
            <a:pPr lvl="1"/>
            <a:r>
              <a:rPr lang="en-US" dirty="0" smtClean="0"/>
              <a:t>Rework</a:t>
            </a:r>
          </a:p>
          <a:p>
            <a:pPr lvl="1"/>
            <a:r>
              <a:rPr lang="en-US" dirty="0" smtClean="0"/>
              <a:t>Process adjustments</a:t>
            </a:r>
          </a:p>
          <a:p>
            <a:r>
              <a:rPr lang="en-US" dirty="0" smtClean="0"/>
              <a:t>There are Seven Basic Tools of Quality that help in performing quality control</a:t>
            </a:r>
          </a:p>
        </p:txBody>
      </p:sp>
      <p:sp>
        <p:nvSpPr>
          <p:cNvPr id="21506" name="Rectangle 2"/>
          <p:cNvSpPr>
            <a:spLocks noGrp="1" noChangeArrowheads="1"/>
          </p:cNvSpPr>
          <p:nvPr>
            <p:ph type="title"/>
          </p:nvPr>
        </p:nvSpPr>
        <p:spPr/>
        <p:txBody>
          <a:bodyPr/>
          <a:lstStyle/>
          <a:p>
            <a:r>
              <a:rPr lang="en-US" dirty="0" smtClean="0"/>
              <a:t>Controlling Quality</a:t>
            </a:r>
          </a:p>
        </p:txBody>
      </p:sp>
      <p:sp>
        <p:nvSpPr>
          <p:cNvPr id="2150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9F450B71-5623-48F0-A845-927659A4C3D4}"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3" name="Slide Number Placeholder 2"/>
          <p:cNvSpPr>
            <a:spLocks noGrp="1"/>
          </p:cNvSpPr>
          <p:nvPr>
            <p:ph type="sldNum" sz="quarter" idx="12"/>
          </p:nvPr>
        </p:nvSpPr>
        <p:spPr/>
        <p:txBody>
          <a:bodyPr/>
          <a:lstStyle/>
          <a:p>
            <a:pPr>
              <a:defRPr/>
            </a:pPr>
            <a:fld id="{36A36603-1135-40FA-A0BC-093F4CF43910}" type="slidenum">
              <a:rPr lang="en-US" smtClean="0"/>
              <a:pPr>
                <a:defRPr/>
              </a:pPr>
              <a:t>12</a:t>
            </a:fld>
            <a:endParaRPr lang="en-US" dirty="0"/>
          </a:p>
        </p:txBody>
      </p:sp>
      <p:pic>
        <p:nvPicPr>
          <p:cNvPr id="4" name="Picture 3"/>
          <p:cNvPicPr>
            <a:picLocks noChangeAspect="1"/>
          </p:cNvPicPr>
          <p:nvPr/>
        </p:nvPicPr>
        <p:blipFill>
          <a:blip r:embed="rId2"/>
          <a:stretch>
            <a:fillRect/>
          </a:stretch>
        </p:blipFill>
        <p:spPr>
          <a:xfrm>
            <a:off x="914400" y="838200"/>
            <a:ext cx="7482634" cy="5224462"/>
          </a:xfrm>
          <a:prstGeom prst="rect">
            <a:avLst/>
          </a:prstGeom>
        </p:spPr>
      </p:pic>
    </p:spTree>
    <p:extLst>
      <p:ext uri="{BB962C8B-B14F-4D97-AF65-F5344CB8AC3E}">
        <p14:creationId xmlns:p14="http://schemas.microsoft.com/office/powerpoint/2010/main" val="1235363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5"/>
          <p:cNvSpPr>
            <a:spLocks noGrp="1"/>
          </p:cNvSpPr>
          <p:nvPr>
            <p:ph idx="1"/>
          </p:nvPr>
        </p:nvSpPr>
        <p:spPr/>
        <p:txBody>
          <a:bodyPr/>
          <a:lstStyle/>
          <a:p>
            <a:r>
              <a:rPr lang="en-US" dirty="0" smtClean="0"/>
              <a:t>Flowcharts are graphic displays of the logic and flow of processes that help you analyze how problems occur and how processes can be improved</a:t>
            </a:r>
          </a:p>
          <a:p>
            <a:r>
              <a:rPr lang="en-US" dirty="0" smtClean="0"/>
              <a:t>They show activities, decision points, and the order of how information is processed</a:t>
            </a:r>
          </a:p>
        </p:txBody>
      </p:sp>
      <p:sp>
        <p:nvSpPr>
          <p:cNvPr id="35842" name="Title 4"/>
          <p:cNvSpPr>
            <a:spLocks noGrp="1"/>
          </p:cNvSpPr>
          <p:nvPr>
            <p:ph type="title"/>
          </p:nvPr>
        </p:nvSpPr>
        <p:spPr/>
        <p:txBody>
          <a:bodyPr/>
          <a:lstStyle/>
          <a:p>
            <a:r>
              <a:rPr lang="en-US" dirty="0" smtClean="0"/>
              <a:t>Flowcharts</a:t>
            </a:r>
          </a:p>
        </p:txBody>
      </p:sp>
      <p:sp>
        <p:nvSpPr>
          <p:cNvPr id="35844" name="Footer Placeholder 2"/>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4" name="Slide Number Placeholder 3"/>
          <p:cNvSpPr>
            <a:spLocks noGrp="1"/>
          </p:cNvSpPr>
          <p:nvPr>
            <p:ph type="sldNum" sz="quarter" idx="11"/>
          </p:nvPr>
        </p:nvSpPr>
        <p:spPr/>
        <p:txBody>
          <a:bodyPr/>
          <a:lstStyle/>
          <a:p>
            <a:pPr>
              <a:defRPr/>
            </a:pPr>
            <a:fld id="{054B6D53-5AC6-46C5-B1A2-9F9C40AE9B9D}" type="slidenum">
              <a:rPr lang="en-US" smtClean="0"/>
              <a:pPr>
                <a:defRPr/>
              </a:pPr>
              <a:t>13</a:t>
            </a:fld>
            <a:endParaRPr lang="en-US" dirty="0"/>
          </a:p>
        </p:txBody>
      </p:sp>
    </p:spTree>
    <p:extLst>
      <p:ext uri="{BB962C8B-B14F-4D97-AF65-F5344CB8AC3E}">
        <p14:creationId xmlns:p14="http://schemas.microsoft.com/office/powerpoint/2010/main" val="1479902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274638"/>
            <a:ext cx="3886200" cy="4678362"/>
          </a:xfrm>
        </p:spPr>
        <p:txBody>
          <a:bodyPr/>
          <a:lstStyle/>
          <a:p>
            <a:r>
              <a:rPr lang="en-US" dirty="0" smtClean="0"/>
              <a:t>Figure 8-8. Sample Flowchart</a:t>
            </a:r>
          </a:p>
        </p:txBody>
      </p:sp>
      <p:sp>
        <p:nvSpPr>
          <p:cNvPr id="36867"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E0BA335D-CFAA-4C4E-A640-030A6566B81A}" type="slidenum">
              <a:rPr lang="en-US" smtClean="0"/>
              <a:pPr>
                <a:defRPr/>
              </a:pPr>
              <a:t>14</a:t>
            </a:fld>
            <a:endParaRPr lang="en-US" dirty="0"/>
          </a:p>
        </p:txBody>
      </p:sp>
      <p:pic>
        <p:nvPicPr>
          <p:cNvPr id="3" name="Picture 2"/>
          <p:cNvPicPr>
            <a:picLocks noChangeAspect="1"/>
          </p:cNvPicPr>
          <p:nvPr/>
        </p:nvPicPr>
        <p:blipFill>
          <a:blip r:embed="rId2"/>
          <a:stretch>
            <a:fillRect/>
          </a:stretch>
        </p:blipFill>
        <p:spPr>
          <a:xfrm>
            <a:off x="3557479" y="-21622"/>
            <a:ext cx="5030896" cy="6514497"/>
          </a:xfrm>
          <a:prstGeom prst="rect">
            <a:avLst/>
          </a:prstGeom>
        </p:spPr>
      </p:pic>
    </p:spTree>
    <p:extLst>
      <p:ext uri="{BB962C8B-B14F-4D97-AF65-F5344CB8AC3E}">
        <p14:creationId xmlns:p14="http://schemas.microsoft.com/office/powerpoint/2010/main" val="1981686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4"/>
          <p:cNvSpPr>
            <a:spLocks noGrp="1"/>
          </p:cNvSpPr>
          <p:nvPr>
            <p:ph idx="1"/>
          </p:nvPr>
        </p:nvSpPr>
        <p:spPr/>
        <p:txBody>
          <a:bodyPr/>
          <a:lstStyle/>
          <a:p>
            <a:r>
              <a:rPr lang="en-US" dirty="0" smtClean="0"/>
              <a:t>A </a:t>
            </a:r>
            <a:r>
              <a:rPr lang="en-US" dirty="0" err="1" smtClean="0"/>
              <a:t>checksheet</a:t>
            </a:r>
            <a:r>
              <a:rPr lang="en-US" dirty="0" smtClean="0"/>
              <a:t> </a:t>
            </a:r>
            <a:r>
              <a:rPr lang="en-US" dirty="0"/>
              <a:t>is used to collect and analyze </a:t>
            </a:r>
            <a:r>
              <a:rPr lang="en-US" dirty="0" smtClean="0"/>
              <a:t>data</a:t>
            </a:r>
          </a:p>
          <a:p>
            <a:r>
              <a:rPr lang="en-US" dirty="0" smtClean="0"/>
              <a:t>It </a:t>
            </a:r>
            <a:r>
              <a:rPr lang="en-US" dirty="0"/>
              <a:t>is sometimes called </a:t>
            </a:r>
            <a:r>
              <a:rPr lang="en-US" dirty="0" smtClean="0"/>
              <a:t>a tally </a:t>
            </a:r>
            <a:r>
              <a:rPr lang="en-US" dirty="0"/>
              <a:t>sheet or checklist, depending on its </a:t>
            </a:r>
            <a:r>
              <a:rPr lang="en-US" dirty="0" smtClean="0"/>
              <a:t>format</a:t>
            </a:r>
          </a:p>
          <a:p>
            <a:r>
              <a:rPr lang="en-US" dirty="0"/>
              <a:t>In </a:t>
            </a:r>
            <a:r>
              <a:rPr lang="en-US" dirty="0" smtClean="0"/>
              <a:t>the example in Figure 8-4, </a:t>
            </a:r>
            <a:r>
              <a:rPr lang="en-US" dirty="0"/>
              <a:t>most complaints arrive via text </a:t>
            </a:r>
            <a:r>
              <a:rPr lang="en-US" dirty="0" smtClean="0"/>
              <a:t>message, and </a:t>
            </a:r>
            <a:r>
              <a:rPr lang="en-US" dirty="0"/>
              <a:t>there are more complaints on Monday and Tuesday than on </a:t>
            </a:r>
            <a:r>
              <a:rPr lang="en-US" dirty="0" smtClean="0"/>
              <a:t>other days </a:t>
            </a:r>
            <a:r>
              <a:rPr lang="en-US" dirty="0"/>
              <a:t>of the </a:t>
            </a:r>
            <a:r>
              <a:rPr lang="en-US" dirty="0" smtClean="0"/>
              <a:t>week</a:t>
            </a:r>
          </a:p>
          <a:p>
            <a:r>
              <a:rPr lang="en-US" dirty="0" smtClean="0"/>
              <a:t>This </a:t>
            </a:r>
            <a:r>
              <a:rPr lang="en-US" dirty="0"/>
              <a:t>information might be useful in improving the </a:t>
            </a:r>
            <a:r>
              <a:rPr lang="en-US" dirty="0" smtClean="0"/>
              <a:t>process for </a:t>
            </a:r>
            <a:r>
              <a:rPr lang="en-US" dirty="0"/>
              <a:t>handling </a:t>
            </a:r>
            <a:r>
              <a:rPr lang="en-US" dirty="0" smtClean="0"/>
              <a:t>complaints</a:t>
            </a:r>
          </a:p>
        </p:txBody>
      </p:sp>
      <p:sp>
        <p:nvSpPr>
          <p:cNvPr id="27650" name="Title 1"/>
          <p:cNvSpPr>
            <a:spLocks noGrp="1"/>
          </p:cNvSpPr>
          <p:nvPr>
            <p:ph type="title"/>
          </p:nvPr>
        </p:nvSpPr>
        <p:spPr/>
        <p:txBody>
          <a:bodyPr/>
          <a:lstStyle/>
          <a:p>
            <a:r>
              <a:rPr lang="en-US" dirty="0" err="1" smtClean="0"/>
              <a:t>Checksheet</a:t>
            </a:r>
            <a:endParaRPr lang="en-US" dirty="0" smtClean="0"/>
          </a:p>
        </p:txBody>
      </p:sp>
      <p:sp>
        <p:nvSpPr>
          <p:cNvPr id="27652" name="Footer Placeholder 2"/>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4" name="Slide Number Placeholder 3"/>
          <p:cNvSpPr>
            <a:spLocks noGrp="1"/>
          </p:cNvSpPr>
          <p:nvPr>
            <p:ph type="sldNum" sz="quarter" idx="11"/>
          </p:nvPr>
        </p:nvSpPr>
        <p:spPr/>
        <p:txBody>
          <a:bodyPr/>
          <a:lstStyle/>
          <a:p>
            <a:pPr>
              <a:defRPr/>
            </a:pPr>
            <a:fld id="{A62A0B34-F533-4D63-B65A-99612F28F664}" type="slidenum">
              <a:rPr lang="en-US" smtClean="0"/>
              <a:pPr>
                <a:defRPr/>
              </a:pPr>
              <a:t>15</a:t>
            </a:fld>
            <a:endParaRPr lang="en-US" dirty="0"/>
          </a:p>
        </p:txBody>
      </p:sp>
    </p:spTree>
    <p:extLst>
      <p:ext uri="{BB962C8B-B14F-4D97-AF65-F5344CB8AC3E}">
        <p14:creationId xmlns:p14="http://schemas.microsoft.com/office/powerpoint/2010/main" val="3074059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Figure 8-4. Sample </a:t>
            </a:r>
            <a:r>
              <a:rPr lang="en-US" dirty="0" err="1" smtClean="0"/>
              <a:t>Checksheet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16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2" y="1890077"/>
            <a:ext cx="9099668" cy="3062923"/>
          </a:xfrm>
          <a:prstGeom prst="rect">
            <a:avLst/>
          </a:prstGeom>
        </p:spPr>
      </p:pic>
    </p:spTree>
    <p:extLst>
      <p:ext uri="{BB962C8B-B14F-4D97-AF65-F5344CB8AC3E}">
        <p14:creationId xmlns:p14="http://schemas.microsoft.com/office/powerpoint/2010/main" val="3571944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p:txBody>
          <a:bodyPr/>
          <a:lstStyle/>
          <a:p>
            <a:r>
              <a:rPr lang="en-US" dirty="0" smtClean="0"/>
              <a:t>A </a:t>
            </a:r>
            <a:r>
              <a:rPr lang="en-US" b="1" dirty="0" smtClean="0"/>
              <a:t>histogram</a:t>
            </a:r>
            <a:r>
              <a:rPr lang="en-US" dirty="0" smtClean="0"/>
              <a:t> is a bar graph of a distribution of variables</a:t>
            </a:r>
          </a:p>
          <a:p>
            <a:r>
              <a:rPr lang="en-US" dirty="0" smtClean="0"/>
              <a:t>Each bar represents an attribute or characteristic of a problem or situation, and the height of the bar represents its frequency</a:t>
            </a:r>
          </a:p>
        </p:txBody>
      </p:sp>
      <p:sp>
        <p:nvSpPr>
          <p:cNvPr id="31746" name="Title 1"/>
          <p:cNvSpPr>
            <a:spLocks noGrp="1"/>
          </p:cNvSpPr>
          <p:nvPr>
            <p:ph type="title"/>
          </p:nvPr>
        </p:nvSpPr>
        <p:spPr/>
        <p:txBody>
          <a:bodyPr/>
          <a:lstStyle/>
          <a:p>
            <a:r>
              <a:rPr lang="en-US" dirty="0" smtClean="0"/>
              <a:t>Histograms</a:t>
            </a:r>
          </a:p>
        </p:txBody>
      </p:sp>
      <p:sp>
        <p:nvSpPr>
          <p:cNvPr id="31748"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0FBCF470-0548-46A6-B4BC-490E871490E7}" type="slidenum">
              <a:rPr lang="en-US" smtClean="0"/>
              <a:pPr>
                <a:defRPr/>
              </a:pPr>
              <a:t>17</a:t>
            </a:fld>
            <a:endParaRPr lang="en-US" dirty="0"/>
          </a:p>
        </p:txBody>
      </p:sp>
    </p:spTree>
    <p:extLst>
      <p:ext uri="{BB962C8B-B14F-4D97-AF65-F5344CB8AC3E}">
        <p14:creationId xmlns:p14="http://schemas.microsoft.com/office/powerpoint/2010/main" val="1683008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Figure 8-6. Sample Histogram</a:t>
            </a:r>
          </a:p>
        </p:txBody>
      </p:sp>
      <p:sp>
        <p:nvSpPr>
          <p:cNvPr id="32771"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13F4FB31-0ADA-4918-A8FB-0CC2AB974DF9}" type="slidenum">
              <a:rPr lang="en-US" smtClean="0"/>
              <a:pPr>
                <a:defRPr/>
              </a:pPr>
              <a:t>18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46" y="1268131"/>
            <a:ext cx="8785154" cy="4370669"/>
          </a:xfrm>
          <a:prstGeom prst="rect">
            <a:avLst/>
          </a:prstGeom>
        </p:spPr>
      </p:pic>
    </p:spTree>
    <p:extLst>
      <p:ext uri="{BB962C8B-B14F-4D97-AF65-F5344CB8AC3E}">
        <p14:creationId xmlns:p14="http://schemas.microsoft.com/office/powerpoint/2010/main" val="1803544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a:spcBef>
                <a:spcPct val="100000"/>
              </a:spcBef>
            </a:pPr>
            <a:r>
              <a:rPr lang="en-US" dirty="0" smtClean="0"/>
              <a:t>A</a:t>
            </a:r>
            <a:r>
              <a:rPr lang="en-US" b="1" dirty="0" smtClean="0"/>
              <a:t> Pareto chart </a:t>
            </a:r>
            <a:r>
              <a:rPr lang="en-US" dirty="0" smtClean="0"/>
              <a:t>is a histogram that can help you identify and prioritize problem areas</a:t>
            </a:r>
          </a:p>
          <a:p>
            <a:pPr>
              <a:spcBef>
                <a:spcPct val="100000"/>
              </a:spcBef>
            </a:pPr>
            <a:r>
              <a:rPr lang="en-US" b="1" dirty="0" smtClean="0"/>
              <a:t>Pareto analysis </a:t>
            </a:r>
            <a:r>
              <a:rPr lang="en-US" dirty="0" smtClean="0"/>
              <a:t>is</a:t>
            </a:r>
            <a:r>
              <a:rPr lang="en-US" b="1" dirty="0" smtClean="0"/>
              <a:t> </a:t>
            </a:r>
            <a:r>
              <a:rPr lang="en-US" dirty="0" smtClean="0"/>
              <a:t>also called the 80-20 rule, meaning that 80 percent of problems are often due to 20 percent of the causes</a:t>
            </a:r>
          </a:p>
          <a:p>
            <a:pPr>
              <a:buFont typeface="Wingdings" pitchFamily="2" charset="2"/>
              <a:buNone/>
            </a:pPr>
            <a:endParaRPr lang="en-US" dirty="0" smtClean="0"/>
          </a:p>
        </p:txBody>
      </p:sp>
      <p:sp>
        <p:nvSpPr>
          <p:cNvPr id="33794" name="Rectangle 2"/>
          <p:cNvSpPr>
            <a:spLocks noGrp="1" noChangeArrowheads="1"/>
          </p:cNvSpPr>
          <p:nvPr>
            <p:ph type="title"/>
          </p:nvPr>
        </p:nvSpPr>
        <p:spPr/>
        <p:txBody>
          <a:bodyPr/>
          <a:lstStyle/>
          <a:p>
            <a:r>
              <a:rPr lang="en-US" dirty="0" smtClean="0"/>
              <a:t>Pareto Charts</a:t>
            </a:r>
          </a:p>
        </p:txBody>
      </p:sp>
      <p:sp>
        <p:nvSpPr>
          <p:cNvPr id="3379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0E2DC25-9D86-4306-B97B-599B3D4DF219}" type="slidenum">
              <a:rPr lang="en-US" smtClean="0"/>
              <a:pPr>
                <a:defRPr/>
              </a:pPr>
              <a:t>19</a:t>
            </a:fld>
            <a:endParaRPr lang="en-US" dirty="0"/>
          </a:p>
        </p:txBody>
      </p:sp>
    </p:spTree>
    <p:extLst>
      <p:ext uri="{BB962C8B-B14F-4D97-AF65-F5344CB8AC3E}">
        <p14:creationId xmlns:p14="http://schemas.microsoft.com/office/powerpoint/2010/main" val="2664674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Information Technology Project Management, Seventh Edition</a:t>
            </a:r>
            <a:endParaRPr lang="en-US"/>
          </a:p>
        </p:txBody>
      </p:sp>
      <p:sp>
        <p:nvSpPr>
          <p:cNvPr id="3" name="Slide Number Placeholder 2"/>
          <p:cNvSpPr>
            <a:spLocks noGrp="1"/>
          </p:cNvSpPr>
          <p:nvPr>
            <p:ph type="sldNum" sz="quarter" idx="12"/>
          </p:nvPr>
        </p:nvSpPr>
        <p:spPr/>
        <p:txBody>
          <a:bodyPr/>
          <a:lstStyle/>
          <a:p>
            <a:pPr>
              <a:defRPr/>
            </a:pPr>
            <a:fld id="{DF70210C-D799-4DEA-B074-B161F3F07B75}" type="slidenum">
              <a:rPr lang="en-US" smtClean="0"/>
              <a:pPr>
                <a:defRPr/>
              </a:pPr>
              <a:t>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67" y="1143000"/>
            <a:ext cx="8534400" cy="4038600"/>
          </a:xfrm>
          <a:prstGeom prst="rect">
            <a:avLst/>
          </a:prstGeom>
        </p:spPr>
      </p:pic>
      <p:sp>
        <p:nvSpPr>
          <p:cNvPr id="5" name="Rounded Rectangle 4"/>
          <p:cNvSpPr/>
          <p:nvPr/>
        </p:nvSpPr>
        <p:spPr>
          <a:xfrm>
            <a:off x="4648200" y="2438400"/>
            <a:ext cx="838200" cy="5334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17685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dirty="0" smtClean="0"/>
              <a:t>Figure 8-7. Sample Pareto Chart</a:t>
            </a:r>
          </a:p>
        </p:txBody>
      </p:sp>
      <p:sp>
        <p:nvSpPr>
          <p:cNvPr id="34821"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28223030-3376-4AFB-B267-0ED1FBD23888}" type="slidenum">
              <a:rPr lang="en-US" smtClean="0"/>
              <a:pPr>
                <a:buFontTx/>
                <a:buNone/>
                <a:defRPr/>
              </a:pPr>
              <a:t>20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8001000" cy="4999276"/>
          </a:xfrm>
          <a:prstGeom prst="rect">
            <a:avLst/>
          </a:prstGeom>
        </p:spPr>
      </p:pic>
    </p:spTree>
    <p:extLst>
      <p:ext uri="{BB962C8B-B14F-4D97-AF65-F5344CB8AC3E}">
        <p14:creationId xmlns:p14="http://schemas.microsoft.com/office/powerpoint/2010/main" val="2665062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b="1" dirty="0" smtClean="0"/>
              <a:t>Cause-and-effect diagrams </a:t>
            </a:r>
            <a:r>
              <a:rPr lang="en-US" dirty="0" smtClean="0"/>
              <a:t>trace  complaints about quality problems back to the responsible production operations</a:t>
            </a:r>
          </a:p>
          <a:p>
            <a:r>
              <a:rPr lang="en-US" dirty="0" smtClean="0"/>
              <a:t>They help you find the root cause of a problem</a:t>
            </a:r>
          </a:p>
          <a:p>
            <a:r>
              <a:rPr lang="en-US" dirty="0" smtClean="0"/>
              <a:t>Also known as </a:t>
            </a:r>
            <a:r>
              <a:rPr lang="en-US" b="1" dirty="0" smtClean="0"/>
              <a:t>fishbone</a:t>
            </a:r>
            <a:r>
              <a:rPr lang="en-US" dirty="0" smtClean="0"/>
              <a:t> or </a:t>
            </a:r>
            <a:r>
              <a:rPr lang="en-US" b="1" dirty="0" smtClean="0"/>
              <a:t>Ishikawa diagrams</a:t>
            </a:r>
          </a:p>
          <a:p>
            <a:r>
              <a:rPr lang="en-US" dirty="0" smtClean="0"/>
              <a:t>Can also use the </a:t>
            </a:r>
            <a:r>
              <a:rPr lang="en-US" b="1" dirty="0" smtClean="0"/>
              <a:t>5 whys </a:t>
            </a:r>
            <a:r>
              <a:rPr lang="en-US" dirty="0" smtClean="0"/>
              <a:t>technique where you repeated ask the question “Why” (five is a good rule of thumb) to peel away the layers of symptoms that can lead to the root cause</a:t>
            </a:r>
          </a:p>
        </p:txBody>
      </p:sp>
      <p:sp>
        <p:nvSpPr>
          <p:cNvPr id="22530" name="Title 1"/>
          <p:cNvSpPr>
            <a:spLocks noGrp="1"/>
          </p:cNvSpPr>
          <p:nvPr>
            <p:ph type="title"/>
          </p:nvPr>
        </p:nvSpPr>
        <p:spPr/>
        <p:txBody>
          <a:bodyPr/>
          <a:lstStyle/>
          <a:p>
            <a:r>
              <a:rPr lang="en-US" dirty="0" smtClean="0"/>
              <a:t>Cause-and-Effect Diagrams</a:t>
            </a:r>
          </a:p>
        </p:txBody>
      </p:sp>
      <p:sp>
        <p:nvSpPr>
          <p:cNvPr id="22532"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F7E3DAAD-2A3C-46AE-849B-6623F3A11048}"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19112" y="28575"/>
            <a:ext cx="8229600" cy="1143000"/>
          </a:xfrm>
        </p:spPr>
        <p:txBody>
          <a:bodyPr>
            <a:normAutofit fontScale="90000"/>
          </a:bodyPr>
          <a:lstStyle/>
          <a:p>
            <a:r>
              <a:rPr lang="en-US" dirty="0" smtClean="0"/>
              <a:t>Figure 8-2. Sample Cause-and-Effect Diagram</a:t>
            </a:r>
          </a:p>
        </p:txBody>
      </p:sp>
      <p:sp>
        <p:nvSpPr>
          <p:cNvPr id="23555"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76B75423-FEAD-4D1F-A502-F8A9165B0939}" type="slidenum">
              <a:rPr lang="en-US" smtClean="0"/>
              <a:pPr>
                <a:defRPr/>
              </a:pPr>
              <a:t>22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19200"/>
            <a:ext cx="7924800" cy="512663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lstStyle/>
          <a:p>
            <a:r>
              <a:rPr lang="en-US" dirty="0" smtClean="0"/>
              <a:t>A </a:t>
            </a:r>
            <a:r>
              <a:rPr lang="en-US" b="1" dirty="0" smtClean="0"/>
              <a:t>scatter diagram </a:t>
            </a:r>
            <a:r>
              <a:rPr lang="en-US" dirty="0" smtClean="0"/>
              <a:t>helps to show if there is a relationship between two variables</a:t>
            </a:r>
          </a:p>
          <a:p>
            <a:r>
              <a:rPr lang="en-US" dirty="0" smtClean="0"/>
              <a:t>The closer data points are to a diagonal line, the more closely the two variables are related</a:t>
            </a:r>
          </a:p>
        </p:txBody>
      </p:sp>
      <p:sp>
        <p:nvSpPr>
          <p:cNvPr id="29698" name="Title 1"/>
          <p:cNvSpPr>
            <a:spLocks noGrp="1"/>
          </p:cNvSpPr>
          <p:nvPr>
            <p:ph type="title"/>
          </p:nvPr>
        </p:nvSpPr>
        <p:spPr/>
        <p:txBody>
          <a:bodyPr/>
          <a:lstStyle/>
          <a:p>
            <a:r>
              <a:rPr lang="en-US" dirty="0" smtClean="0"/>
              <a:t>Scatter diagram</a:t>
            </a:r>
          </a:p>
        </p:txBody>
      </p:sp>
      <p:sp>
        <p:nvSpPr>
          <p:cNvPr id="29700"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23DF9B72-FF8D-4C7D-8911-302B8A9D2599}"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US" dirty="0" smtClean="0"/>
              <a:t>Figure 8-5. Sample Scatter Diagram</a:t>
            </a:r>
          </a:p>
        </p:txBody>
      </p:sp>
      <p:sp>
        <p:nvSpPr>
          <p:cNvPr id="30723"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CB6161C1-B4FD-435C-8CEF-6A88CD60AE35}" type="slidenum">
              <a:rPr lang="en-US" smtClean="0"/>
              <a:pPr>
                <a:defRPr/>
              </a:pPr>
              <a:t>24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8534399" cy="480130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81000" y="1371600"/>
            <a:ext cx="8458200" cy="4572000"/>
          </a:xfrm>
        </p:spPr>
        <p:txBody>
          <a:bodyPr/>
          <a:lstStyle/>
          <a:p>
            <a:r>
              <a:rPr lang="en-US" sz="2400" dirty="0" smtClean="0"/>
              <a:t>A</a:t>
            </a:r>
            <a:r>
              <a:rPr lang="en-US" sz="2400" b="1" dirty="0" smtClean="0"/>
              <a:t> control chart</a:t>
            </a:r>
            <a:r>
              <a:rPr lang="en-US" sz="2400" dirty="0" smtClean="0"/>
              <a:t> is a graphic display of data that illustrates the results of a process over time</a:t>
            </a:r>
          </a:p>
          <a:p>
            <a:r>
              <a:rPr lang="en-US" sz="2400" dirty="0" smtClean="0"/>
              <a:t>The main use of control charts is to prevent defects, rather than to detect or reject them</a:t>
            </a:r>
          </a:p>
          <a:p>
            <a:r>
              <a:rPr lang="en-US" sz="2400" dirty="0" smtClean="0"/>
              <a:t>Quality control charts allow you to determine whether a process is in control or out of control</a:t>
            </a:r>
          </a:p>
          <a:p>
            <a:pPr lvl="1"/>
            <a:r>
              <a:rPr lang="en-US" sz="2200" dirty="0" smtClean="0"/>
              <a:t>When a process is in control, any variations in the results of the process are created by random events; processes that are in control do not need to be adjusted</a:t>
            </a:r>
          </a:p>
          <a:p>
            <a:pPr lvl="1"/>
            <a:r>
              <a:rPr lang="en-US" sz="2200" dirty="0" smtClean="0"/>
              <a:t>When a process is out of control, variations in the results of the process are caused by non-random events; you need to identify the causes of those non-random events and adjust the process to correct or eliminate them</a:t>
            </a:r>
          </a:p>
        </p:txBody>
      </p:sp>
      <p:sp>
        <p:nvSpPr>
          <p:cNvPr id="24578" name="Rectangle 2"/>
          <p:cNvSpPr>
            <a:spLocks noGrp="1" noChangeArrowheads="1"/>
          </p:cNvSpPr>
          <p:nvPr>
            <p:ph type="title"/>
          </p:nvPr>
        </p:nvSpPr>
        <p:spPr/>
        <p:txBody>
          <a:bodyPr/>
          <a:lstStyle/>
          <a:p>
            <a:r>
              <a:rPr lang="en-US" dirty="0" smtClean="0"/>
              <a:t>Quality Control Charts</a:t>
            </a:r>
          </a:p>
        </p:txBody>
      </p:sp>
      <p:sp>
        <p:nvSpPr>
          <p:cNvPr id="2458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7670760-B42D-4CD4-B296-DC6DC6E1E20C}" type="slidenum">
              <a:rPr lang="en-US" smtClean="0"/>
              <a:pPr>
                <a:defRPr/>
              </a:pPr>
              <a:t>25</a:t>
            </a:fld>
            <a:endParaRPr lang="en-US" dirty="0"/>
          </a:p>
        </p:txBody>
      </p:sp>
    </p:spTree>
    <p:extLst>
      <p:ext uri="{BB962C8B-B14F-4D97-AF65-F5344CB8AC3E}">
        <p14:creationId xmlns:p14="http://schemas.microsoft.com/office/powerpoint/2010/main" val="29102662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dirty="0" smtClean="0"/>
              <a:t>Figure 8-3. Sample Quality </a:t>
            </a:r>
            <a:br>
              <a:rPr lang="en-US" dirty="0" smtClean="0"/>
            </a:br>
            <a:r>
              <a:rPr lang="en-US" dirty="0" smtClean="0"/>
              <a:t>Control Chart</a:t>
            </a:r>
          </a:p>
        </p:txBody>
      </p:sp>
      <p:sp>
        <p:nvSpPr>
          <p:cNvPr id="26629"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0EADFD07-DDE2-4A66-80ED-E5673B617E12}" type="slidenum">
              <a:rPr lang="en-US" smtClean="0"/>
              <a:pPr>
                <a:buFontTx/>
                <a:buNone/>
                <a:defRPr/>
              </a:pPr>
              <a:t>26</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524000"/>
            <a:ext cx="7548181" cy="4894759"/>
          </a:xfrm>
          <a:prstGeom prst="rect">
            <a:avLst/>
          </a:prstGeom>
        </p:spPr>
      </p:pic>
    </p:spTree>
    <p:extLst>
      <p:ext uri="{BB962C8B-B14F-4D97-AF65-F5344CB8AC3E}">
        <p14:creationId xmlns:p14="http://schemas.microsoft.com/office/powerpoint/2010/main" val="1785259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381000" y="1752600"/>
            <a:ext cx="8458200" cy="4572000"/>
          </a:xfrm>
        </p:spPr>
        <p:txBody>
          <a:bodyPr/>
          <a:lstStyle/>
          <a:p>
            <a:pPr>
              <a:spcBef>
                <a:spcPct val="100000"/>
              </a:spcBef>
            </a:pPr>
            <a:r>
              <a:rPr lang="en-US" dirty="0" smtClean="0"/>
              <a:t>Several suggestions for improving quality for IT projects include:</a:t>
            </a:r>
          </a:p>
          <a:p>
            <a:pPr lvl="1">
              <a:spcBef>
                <a:spcPct val="100000"/>
              </a:spcBef>
            </a:pPr>
            <a:r>
              <a:rPr lang="en-US" dirty="0" smtClean="0"/>
              <a:t>Establish leadership that promotes quality</a:t>
            </a:r>
          </a:p>
          <a:p>
            <a:pPr lvl="1">
              <a:spcBef>
                <a:spcPct val="100000"/>
              </a:spcBef>
            </a:pPr>
            <a:r>
              <a:rPr lang="en-US" dirty="0" smtClean="0"/>
              <a:t>Understand the cost of quality</a:t>
            </a:r>
          </a:p>
          <a:p>
            <a:pPr lvl="1">
              <a:spcBef>
                <a:spcPct val="100000"/>
              </a:spcBef>
            </a:pPr>
            <a:r>
              <a:rPr lang="en-US" dirty="0" smtClean="0"/>
              <a:t>Focus on organizational influences and workplace factors that affect quality</a:t>
            </a:r>
          </a:p>
          <a:p>
            <a:pPr lvl="1">
              <a:spcBef>
                <a:spcPct val="100000"/>
              </a:spcBef>
            </a:pPr>
            <a:r>
              <a:rPr lang="en-US" dirty="0" smtClean="0"/>
              <a:t>Follow maturity models</a:t>
            </a:r>
          </a:p>
        </p:txBody>
      </p:sp>
      <p:sp>
        <p:nvSpPr>
          <p:cNvPr id="60418" name="Rectangle 2"/>
          <p:cNvSpPr>
            <a:spLocks noGrp="1" noChangeArrowheads="1"/>
          </p:cNvSpPr>
          <p:nvPr>
            <p:ph type="title"/>
          </p:nvPr>
        </p:nvSpPr>
        <p:spPr/>
        <p:txBody>
          <a:bodyPr>
            <a:normAutofit fontScale="90000"/>
          </a:bodyPr>
          <a:lstStyle/>
          <a:p>
            <a:r>
              <a:rPr lang="en-US" dirty="0" smtClean="0"/>
              <a:t>Improving Information Technology Project Quality</a:t>
            </a:r>
          </a:p>
        </p:txBody>
      </p:sp>
      <p:sp>
        <p:nvSpPr>
          <p:cNvPr id="6042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3F0EDE3-83E9-4417-B805-2D1A19CC59BE}"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pPr>
              <a:lnSpc>
                <a:spcPct val="90000"/>
              </a:lnSpc>
            </a:pPr>
            <a:r>
              <a:rPr lang="en-US" dirty="0" smtClean="0"/>
              <a:t>The </a:t>
            </a:r>
            <a:r>
              <a:rPr lang="en-US" b="1" dirty="0" smtClean="0"/>
              <a:t>cost of quality</a:t>
            </a:r>
            <a:r>
              <a:rPr lang="en-US" dirty="0" smtClean="0"/>
              <a:t> is the cost of conformance plus the cost of nonconformance</a:t>
            </a:r>
          </a:p>
          <a:p>
            <a:pPr lvl="1">
              <a:lnSpc>
                <a:spcPct val="90000"/>
              </a:lnSpc>
            </a:pPr>
            <a:r>
              <a:rPr lang="en-US" b="1" dirty="0" smtClean="0"/>
              <a:t>Conformance</a:t>
            </a:r>
            <a:r>
              <a:rPr lang="en-US" dirty="0" smtClean="0"/>
              <a:t> means delivering products that meet requirements and fitness for use</a:t>
            </a:r>
          </a:p>
          <a:p>
            <a:pPr lvl="1">
              <a:lnSpc>
                <a:spcPct val="90000"/>
              </a:lnSpc>
            </a:pPr>
            <a:r>
              <a:rPr lang="en-US" b="1" dirty="0" smtClean="0"/>
              <a:t>Cost of nonconformance</a:t>
            </a:r>
            <a:r>
              <a:rPr lang="en-US" dirty="0" smtClean="0"/>
              <a:t> means taking responsibility for failures or not meeting quality expectations</a:t>
            </a:r>
          </a:p>
          <a:p>
            <a:pPr>
              <a:lnSpc>
                <a:spcPct val="90000"/>
              </a:lnSpc>
            </a:pPr>
            <a:r>
              <a:rPr lang="en-US" dirty="0" smtClean="0"/>
              <a:t>A study reported that software bugs cost the U.S. economy $59.6 billion each year and that one third of the bugs could be eliminated by an improved testing infrastructure</a:t>
            </a:r>
          </a:p>
        </p:txBody>
      </p:sp>
      <p:sp>
        <p:nvSpPr>
          <p:cNvPr id="62466" name="Rectangle 2"/>
          <p:cNvSpPr>
            <a:spLocks noGrp="1" noChangeArrowheads="1"/>
          </p:cNvSpPr>
          <p:nvPr>
            <p:ph type="title"/>
          </p:nvPr>
        </p:nvSpPr>
        <p:spPr/>
        <p:txBody>
          <a:bodyPr/>
          <a:lstStyle/>
          <a:p>
            <a:r>
              <a:rPr lang="en-US" dirty="0" smtClean="0"/>
              <a:t>The Cost of Quality</a:t>
            </a:r>
          </a:p>
        </p:txBody>
      </p:sp>
      <p:sp>
        <p:nvSpPr>
          <p:cNvPr id="62469" name="Footer Placeholder 7"/>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defRPr/>
            </a:pPr>
            <a:fld id="{7D8AE3BC-8A8A-45E1-9E7C-7D0B1B16348C}"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0" y="838200"/>
            <a:ext cx="9144000" cy="5181600"/>
          </a:xfrm>
        </p:spPr>
        <p:txBody>
          <a:bodyPr/>
          <a:lstStyle/>
          <a:p>
            <a:pPr>
              <a:spcBef>
                <a:spcPct val="40000"/>
              </a:spcBef>
            </a:pPr>
            <a:r>
              <a:rPr lang="en-US" sz="2600" b="1" dirty="0" smtClean="0"/>
              <a:t>Prevention cost</a:t>
            </a:r>
            <a:r>
              <a:rPr lang="en-US" sz="2600" dirty="0" smtClean="0"/>
              <a:t>: Cost of planning and executing a project so it is error-free or within an acceptable error range</a:t>
            </a:r>
          </a:p>
          <a:p>
            <a:pPr>
              <a:spcBef>
                <a:spcPct val="40000"/>
              </a:spcBef>
            </a:pPr>
            <a:r>
              <a:rPr lang="en-US" sz="2600" b="1" dirty="0" smtClean="0"/>
              <a:t>Appraisal cost</a:t>
            </a:r>
            <a:r>
              <a:rPr lang="en-US" sz="2600" dirty="0" smtClean="0"/>
              <a:t>: Cost of evaluating processes and their outputs to ensure quality</a:t>
            </a:r>
          </a:p>
          <a:p>
            <a:pPr>
              <a:spcBef>
                <a:spcPct val="40000"/>
              </a:spcBef>
            </a:pPr>
            <a:r>
              <a:rPr lang="en-US" sz="2600" b="1" dirty="0" smtClean="0"/>
              <a:t>Internal failure cost</a:t>
            </a:r>
            <a:r>
              <a:rPr lang="en-US" sz="2600" dirty="0" smtClean="0"/>
              <a:t>: Cost incurred to correct an identified defect before the customer receives the product</a:t>
            </a:r>
          </a:p>
          <a:p>
            <a:pPr>
              <a:spcBef>
                <a:spcPct val="40000"/>
              </a:spcBef>
            </a:pPr>
            <a:r>
              <a:rPr lang="en-US" sz="2600" b="1" dirty="0" smtClean="0"/>
              <a:t>External failure cost</a:t>
            </a:r>
            <a:r>
              <a:rPr lang="en-US" sz="2600" dirty="0" smtClean="0"/>
              <a:t>: Cost that relates to all errors not detected and corrected before delivery to the customer</a:t>
            </a:r>
          </a:p>
          <a:p>
            <a:pPr>
              <a:spcBef>
                <a:spcPct val="40000"/>
              </a:spcBef>
            </a:pPr>
            <a:r>
              <a:rPr lang="en-US" sz="2600" b="1" dirty="0" smtClean="0"/>
              <a:t>Measurement and test equipment costs</a:t>
            </a:r>
            <a:r>
              <a:rPr lang="en-US" sz="2600" dirty="0" smtClean="0"/>
              <a:t>: Capital cost of equipment used to perform prevention and appraisal activities</a:t>
            </a:r>
          </a:p>
        </p:txBody>
      </p:sp>
      <p:sp>
        <p:nvSpPr>
          <p:cNvPr id="63490" name="Rectangle 2"/>
          <p:cNvSpPr>
            <a:spLocks noGrp="1" noChangeArrowheads="1"/>
          </p:cNvSpPr>
          <p:nvPr>
            <p:ph type="title"/>
          </p:nvPr>
        </p:nvSpPr>
        <p:spPr>
          <a:xfrm>
            <a:off x="381000" y="304800"/>
            <a:ext cx="8382000" cy="457200"/>
          </a:xfrm>
        </p:spPr>
        <p:txBody>
          <a:bodyPr>
            <a:normAutofit fontScale="90000"/>
          </a:bodyPr>
          <a:lstStyle/>
          <a:p>
            <a:r>
              <a:rPr lang="en-US" sz="3600" dirty="0" smtClean="0"/>
              <a:t>Five Cost Categories Related to Quality</a:t>
            </a:r>
            <a:endParaRPr lang="en-US" sz="4400" dirty="0" smtClean="0"/>
          </a:p>
        </p:txBody>
      </p:sp>
      <p:sp>
        <p:nvSpPr>
          <p:cNvPr id="6349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BD81635D-5E53-4048-B164-DB1D8E4A9E29}"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52400" y="1371600"/>
            <a:ext cx="8763000" cy="4724400"/>
          </a:xfrm>
        </p:spPr>
        <p:txBody>
          <a:bodyPr/>
          <a:lstStyle/>
          <a:p>
            <a:r>
              <a:rPr lang="en-US" sz="2600" dirty="0" smtClean="0"/>
              <a:t>Understand </a:t>
            </a:r>
            <a:r>
              <a:rPr lang="en-US" sz="2600" dirty="0"/>
              <a:t>the importance of project quality management for </a:t>
            </a:r>
            <a:r>
              <a:rPr lang="en-US" sz="2600" dirty="0" smtClean="0"/>
              <a:t>information technology </a:t>
            </a:r>
            <a:r>
              <a:rPr lang="en-US" sz="2600" dirty="0"/>
              <a:t>(IT) products and services</a:t>
            </a:r>
          </a:p>
          <a:p>
            <a:r>
              <a:rPr lang="en-US" sz="2600" dirty="0" smtClean="0"/>
              <a:t>Define </a:t>
            </a:r>
            <a:r>
              <a:rPr lang="en-US" sz="2600" dirty="0"/>
              <a:t>project quality management and understand how quality relates </a:t>
            </a:r>
            <a:r>
              <a:rPr lang="en-US" sz="2600" dirty="0" smtClean="0"/>
              <a:t>to various </a:t>
            </a:r>
            <a:r>
              <a:rPr lang="en-US" sz="2600" dirty="0"/>
              <a:t>aspects of IT projects</a:t>
            </a:r>
          </a:p>
          <a:p>
            <a:r>
              <a:rPr lang="en-US" sz="2600" dirty="0" smtClean="0"/>
              <a:t>Describe </a:t>
            </a:r>
            <a:r>
              <a:rPr lang="en-US" sz="2600" dirty="0"/>
              <a:t>quality management planning and how quality and scope </a:t>
            </a:r>
            <a:r>
              <a:rPr lang="en-US" sz="2600" dirty="0" smtClean="0"/>
              <a:t>management are related.</a:t>
            </a:r>
            <a:endParaRPr lang="en-US" sz="2600" dirty="0"/>
          </a:p>
          <a:p>
            <a:r>
              <a:rPr lang="en-US" sz="2600" dirty="0" smtClean="0"/>
              <a:t>Understand </a:t>
            </a:r>
            <a:r>
              <a:rPr lang="en-US" sz="2600" dirty="0"/>
              <a:t>the tools and techniques for quality control, such as the Seven Basic Tools of </a:t>
            </a:r>
            <a:r>
              <a:rPr lang="en-US" sz="2600" dirty="0" smtClean="0"/>
              <a:t>Quality</a:t>
            </a:r>
            <a:endParaRPr lang="en-US" sz="2600" dirty="0"/>
          </a:p>
          <a:p>
            <a:endParaRPr lang="en-US" sz="2600" dirty="0"/>
          </a:p>
        </p:txBody>
      </p:sp>
      <p:sp>
        <p:nvSpPr>
          <p:cNvPr id="9218" name="Rectangle 2"/>
          <p:cNvSpPr>
            <a:spLocks noGrp="1" noChangeArrowheads="1"/>
          </p:cNvSpPr>
          <p:nvPr>
            <p:ph type="title"/>
          </p:nvPr>
        </p:nvSpPr>
        <p:spPr/>
        <p:txBody>
          <a:bodyPr/>
          <a:lstStyle/>
          <a:p>
            <a:r>
              <a:rPr lang="en-US" dirty="0" smtClean="0"/>
              <a:t>Learning Objectives</a:t>
            </a:r>
          </a:p>
        </p:txBody>
      </p:sp>
      <p:sp>
        <p:nvSpPr>
          <p:cNvPr id="922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E0296BA4-82CB-489D-93F6-CE8DCD9EDCF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p:txBody>
          <a:bodyPr/>
          <a:lstStyle/>
          <a:p>
            <a:pPr>
              <a:spcBef>
                <a:spcPct val="100000"/>
              </a:spcBef>
            </a:pPr>
            <a:r>
              <a:rPr lang="en-US" dirty="0" smtClean="0"/>
              <a:t>Project quality management ensures that the project will satisfy the needs for which it was undertaken</a:t>
            </a:r>
          </a:p>
          <a:p>
            <a:pPr>
              <a:spcBef>
                <a:spcPct val="100000"/>
              </a:spcBef>
            </a:pPr>
            <a:r>
              <a:rPr lang="en-US" dirty="0" smtClean="0"/>
              <a:t>Main processes include:</a:t>
            </a:r>
          </a:p>
          <a:p>
            <a:pPr lvl="1">
              <a:spcBef>
                <a:spcPct val="100000"/>
              </a:spcBef>
            </a:pPr>
            <a:r>
              <a:rPr lang="en-US" dirty="0" smtClean="0"/>
              <a:t>Plan quality</a:t>
            </a:r>
          </a:p>
          <a:p>
            <a:pPr lvl="1">
              <a:spcBef>
                <a:spcPct val="100000"/>
              </a:spcBef>
            </a:pPr>
            <a:r>
              <a:rPr lang="en-US" dirty="0" smtClean="0"/>
              <a:t>Perform quality assurance</a:t>
            </a:r>
          </a:p>
          <a:p>
            <a:pPr lvl="1">
              <a:spcBef>
                <a:spcPct val="100000"/>
              </a:spcBef>
            </a:pPr>
            <a:r>
              <a:rPr lang="en-US" dirty="0" smtClean="0"/>
              <a:t>Perform quality control</a:t>
            </a:r>
          </a:p>
        </p:txBody>
      </p:sp>
      <p:sp>
        <p:nvSpPr>
          <p:cNvPr id="72706" name="Rectangle 2"/>
          <p:cNvSpPr>
            <a:spLocks noGrp="1" noChangeArrowheads="1"/>
          </p:cNvSpPr>
          <p:nvPr>
            <p:ph type="title"/>
          </p:nvPr>
        </p:nvSpPr>
        <p:spPr/>
        <p:txBody>
          <a:bodyPr/>
          <a:lstStyle/>
          <a:p>
            <a:r>
              <a:rPr lang="en-US" dirty="0" smtClean="0"/>
              <a:t>Chapter Summary</a:t>
            </a:r>
          </a:p>
        </p:txBody>
      </p:sp>
      <p:sp>
        <p:nvSpPr>
          <p:cNvPr id="7270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E62C714-3C5F-4E07-AE88-D1AB390D0254}"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E32F737-1200-42D6-81FB-87E6093EEFA2}"/>
              </a:ext>
            </a:extLst>
          </p:cNvPr>
          <p:cNvSpPr>
            <a:spLocks noGrp="1"/>
          </p:cNvSpPr>
          <p:nvPr>
            <p:ph idx="1"/>
          </p:nvPr>
        </p:nvSpPr>
        <p:spPr/>
        <p:txBody>
          <a:bodyPr/>
          <a:lstStyle/>
          <a:p>
            <a:r>
              <a:rPr lang="en-US" b="1" dirty="0" err="1">
                <a:solidFill>
                  <a:srgbClr val="FF0000"/>
                </a:solidFill>
              </a:rPr>
              <a:t>Cách</a:t>
            </a:r>
            <a:r>
              <a:rPr lang="en-US" b="1" dirty="0">
                <a:solidFill>
                  <a:srgbClr val="FF0000"/>
                </a:solidFill>
              </a:rPr>
              <a:t> </a:t>
            </a:r>
            <a:r>
              <a:rPr lang="en-US" b="1" dirty="0" err="1">
                <a:solidFill>
                  <a:srgbClr val="FF0000"/>
                </a:solidFill>
              </a:rPr>
              <a:t>vẽ</a:t>
            </a:r>
            <a:r>
              <a:rPr lang="en-US" b="1" dirty="0">
                <a:solidFill>
                  <a:srgbClr val="FF0000"/>
                </a:solidFill>
              </a:rPr>
              <a:t> </a:t>
            </a:r>
            <a:r>
              <a:rPr lang="en-US" b="1" dirty="0" err="1">
                <a:solidFill>
                  <a:srgbClr val="FF0000"/>
                </a:solidFill>
              </a:rPr>
              <a:t>Biểu</a:t>
            </a:r>
            <a:r>
              <a:rPr lang="en-US" b="1" dirty="0">
                <a:solidFill>
                  <a:srgbClr val="FF0000"/>
                </a:solidFill>
              </a:rPr>
              <a:t> </a:t>
            </a:r>
            <a:r>
              <a:rPr lang="en-US" b="1" dirty="0" err="1">
                <a:solidFill>
                  <a:srgbClr val="FF0000"/>
                </a:solidFill>
              </a:rPr>
              <a:t>đồ</a:t>
            </a:r>
            <a:r>
              <a:rPr lang="en-US" b="1" dirty="0">
                <a:solidFill>
                  <a:srgbClr val="FF0000"/>
                </a:solidFill>
              </a:rPr>
              <a:t> Pareto</a:t>
            </a:r>
          </a:p>
          <a:p>
            <a:pPr lvl="1"/>
            <a:r>
              <a:rPr lang="vi-VN" b="1" dirty="0"/>
              <a:t>Phân tích biểu đồ</a:t>
            </a:r>
            <a:r>
              <a:rPr lang="vi-VN" dirty="0"/>
              <a:t>: Những cột cao hơn thể hiện </a:t>
            </a:r>
            <a:r>
              <a:rPr lang="en-US" dirty="0" err="1"/>
              <a:t>lỗi</a:t>
            </a:r>
            <a:r>
              <a:rPr lang="en-US" dirty="0"/>
              <a:t> </a:t>
            </a:r>
            <a:r>
              <a:rPr lang="vi-VN" dirty="0"/>
              <a:t>xảy ra nhiều nhất, cần được ưu tiên giải quyết. Những cột này tương ứng với đoạn đường cong có tần suất tích lũy tăng nhanh nhất (hay có độ dốc lớn nhất).</a:t>
            </a:r>
            <a:endParaRPr lang="en-US" dirty="0"/>
          </a:p>
          <a:p>
            <a:pPr lvl="1"/>
            <a:r>
              <a:rPr lang="vi-VN" dirty="0"/>
              <a:t>Những cột thấp hơn (thường là đa số) đại diện cho những </a:t>
            </a:r>
            <a:r>
              <a:rPr lang="en-US" dirty="0" err="1"/>
              <a:t>lỗi</a:t>
            </a:r>
            <a:r>
              <a:rPr lang="en-US" dirty="0"/>
              <a:t> </a:t>
            </a:r>
            <a:r>
              <a:rPr lang="vi-VN" dirty="0"/>
              <a:t>ít quan trọng hơn tương ứng với đoạn đường cong có tần suất tích lũy tăng ít hơn (hay có tốc độ nhỏ hơn).</a:t>
            </a:r>
          </a:p>
          <a:p>
            <a:pPr lvl="1"/>
            <a:endParaRPr lang="en-US" b="1" dirty="0">
              <a:solidFill>
                <a:srgbClr val="FF0000"/>
              </a:solidFill>
            </a:endParaRPr>
          </a:p>
        </p:txBody>
      </p:sp>
      <p:sp>
        <p:nvSpPr>
          <p:cNvPr id="3" name="Slide Number Placeholder 2">
            <a:extLst>
              <a:ext uri="{FF2B5EF4-FFF2-40B4-BE49-F238E27FC236}">
                <a16:creationId xmlns:a16="http://schemas.microsoft.com/office/drawing/2014/main" xmlns="" id="{919CCB83-8FC3-4167-A1A5-FCCDED2CB241}"/>
              </a:ext>
            </a:extLst>
          </p:cNvPr>
          <p:cNvSpPr>
            <a:spLocks noGrp="1"/>
          </p:cNvSpPr>
          <p:nvPr>
            <p:ph type="sldNum" sz="quarter" idx="4294967295"/>
          </p:nvPr>
        </p:nvSpPr>
        <p:spPr>
          <a:xfrm>
            <a:off x="8692553" y="5631830"/>
            <a:ext cx="348300" cy="310500"/>
          </a:xfrm>
          <a:prstGeom prst="round2DiagRect">
            <a:avLst/>
          </a:prstGeom>
        </p:spPr>
        <p:txBody>
          <a:bodyPr/>
          <a:lstStyle/>
          <a:p>
            <a:fld id="{058DB212-BFA2-403F-85EF-DFD3FF6D973A}" type="slidenum">
              <a:rPr lang="en-US" noProof="0" smtClean="0"/>
              <a:pPr/>
              <a:t>31</a:t>
            </a:fld>
            <a:endParaRPr lang="en-US" noProof="0"/>
          </a:p>
        </p:txBody>
      </p:sp>
      <p:sp>
        <p:nvSpPr>
          <p:cNvPr id="4" name="Title 3">
            <a:extLst>
              <a:ext uri="{FF2B5EF4-FFF2-40B4-BE49-F238E27FC236}">
                <a16:creationId xmlns:a16="http://schemas.microsoft.com/office/drawing/2014/main" xmlns="" id="{D2C04575-2B66-4E17-95D9-E931C3BDE7BB}"/>
              </a:ext>
            </a:extLst>
          </p:cNvPr>
          <p:cNvSpPr>
            <a:spLocks noGrp="1"/>
          </p:cNvSpPr>
          <p:nvPr>
            <p:ph type="title"/>
          </p:nvPr>
        </p:nvSpPr>
        <p:spPr/>
        <p:txBody>
          <a:bodyPr/>
          <a:lstStyle/>
          <a:p>
            <a:r>
              <a:rPr lang="en-US" sz="2400" dirty="0"/>
              <a:t>2.3 </a:t>
            </a:r>
            <a:r>
              <a:rPr lang="en-US" sz="2400" dirty="0" err="1"/>
              <a:t>Điều</a:t>
            </a:r>
            <a:r>
              <a:rPr lang="en-US" sz="2400" dirty="0"/>
              <a:t> </a:t>
            </a:r>
            <a:r>
              <a:rPr lang="en-US" sz="2400" dirty="0" err="1"/>
              <a:t>khiển</a:t>
            </a:r>
            <a:r>
              <a:rPr lang="en-US" sz="2400" dirty="0"/>
              <a:t> </a:t>
            </a:r>
            <a:r>
              <a:rPr lang="en-US" sz="2400" dirty="0" err="1"/>
              <a:t>chất</a:t>
            </a:r>
            <a:r>
              <a:rPr lang="en-US" sz="2400" dirty="0"/>
              <a:t> l</a:t>
            </a:r>
            <a:r>
              <a:rPr lang="vi-VN" sz="2400" dirty="0"/>
              <a:t>ư</a:t>
            </a:r>
            <a:r>
              <a:rPr lang="en-US" sz="2400" dirty="0" err="1"/>
              <a:t>ợng</a:t>
            </a:r>
            <a:r>
              <a:rPr lang="en-US" sz="2400" dirty="0"/>
              <a:t> (</a:t>
            </a:r>
            <a:r>
              <a:rPr lang="de-DE" sz="2400" dirty="0"/>
              <a:t>Perform Quality Control</a:t>
            </a:r>
            <a:r>
              <a:rPr lang="en-US" sz="2400" dirty="0"/>
              <a:t>)</a:t>
            </a:r>
          </a:p>
        </p:txBody>
      </p:sp>
    </p:spTree>
    <p:extLst>
      <p:ext uri="{BB962C8B-B14F-4D97-AF65-F5344CB8AC3E}">
        <p14:creationId xmlns:p14="http://schemas.microsoft.com/office/powerpoint/2010/main" val="3279270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3A6C875-7580-4320-AED0-085E9D48E4E1}"/>
              </a:ext>
            </a:extLst>
          </p:cNvPr>
          <p:cNvSpPr>
            <a:spLocks noGrp="1"/>
          </p:cNvSpPr>
          <p:nvPr>
            <p:ph idx="1"/>
          </p:nvPr>
        </p:nvSpPr>
        <p:spPr/>
        <p:txBody>
          <a:bodyPr/>
          <a:lstStyle/>
          <a:p>
            <a:pPr lvl="1"/>
            <a:r>
              <a:rPr lang="en-US" sz="2100" b="1" dirty="0">
                <a:solidFill>
                  <a:srgbClr val="990000"/>
                </a:solidFill>
              </a:rPr>
              <a:t>Pareto Chart</a:t>
            </a:r>
            <a:r>
              <a:rPr lang="en-US" sz="2100" dirty="0"/>
              <a:t>:</a:t>
            </a:r>
            <a:endParaRPr lang="en-US" dirty="0"/>
          </a:p>
        </p:txBody>
      </p:sp>
      <p:sp>
        <p:nvSpPr>
          <p:cNvPr id="3" name="Slide Number Placeholder 2">
            <a:extLst>
              <a:ext uri="{FF2B5EF4-FFF2-40B4-BE49-F238E27FC236}">
                <a16:creationId xmlns:a16="http://schemas.microsoft.com/office/drawing/2014/main" xmlns="" id="{D00EECF8-06AB-406F-8EB1-D0CB84104360}"/>
              </a:ext>
            </a:extLst>
          </p:cNvPr>
          <p:cNvSpPr>
            <a:spLocks noGrp="1"/>
          </p:cNvSpPr>
          <p:nvPr>
            <p:ph type="sldNum" sz="quarter" idx="4294967295"/>
          </p:nvPr>
        </p:nvSpPr>
        <p:spPr>
          <a:xfrm>
            <a:off x="8692553" y="5631830"/>
            <a:ext cx="348300" cy="310500"/>
          </a:xfrm>
          <a:prstGeom prst="round2DiagRect">
            <a:avLst/>
          </a:prstGeom>
        </p:spPr>
        <p:txBody>
          <a:bodyPr/>
          <a:lstStyle/>
          <a:p>
            <a:fld id="{058DB212-BFA2-403F-85EF-DFD3FF6D973A}" type="slidenum">
              <a:rPr lang="en-US" noProof="0" smtClean="0"/>
              <a:pPr/>
              <a:t>32</a:t>
            </a:fld>
            <a:endParaRPr lang="en-US" noProof="0"/>
          </a:p>
        </p:txBody>
      </p:sp>
      <p:sp>
        <p:nvSpPr>
          <p:cNvPr id="4" name="Title 3">
            <a:extLst>
              <a:ext uri="{FF2B5EF4-FFF2-40B4-BE49-F238E27FC236}">
                <a16:creationId xmlns:a16="http://schemas.microsoft.com/office/drawing/2014/main" xmlns="" id="{A812AEFB-D63A-4953-AFCA-05ACDD41AE10}"/>
              </a:ext>
            </a:extLst>
          </p:cNvPr>
          <p:cNvSpPr>
            <a:spLocks noGrp="1"/>
          </p:cNvSpPr>
          <p:nvPr>
            <p:ph type="title"/>
          </p:nvPr>
        </p:nvSpPr>
        <p:spPr/>
        <p:txBody>
          <a:bodyPr/>
          <a:lstStyle/>
          <a:p>
            <a:r>
              <a:rPr lang="en-US" sz="2400" dirty="0"/>
              <a:t>2.3 </a:t>
            </a:r>
            <a:r>
              <a:rPr lang="en-US" sz="2400" dirty="0" err="1"/>
              <a:t>Điều</a:t>
            </a:r>
            <a:r>
              <a:rPr lang="en-US" sz="2400" dirty="0"/>
              <a:t> </a:t>
            </a:r>
            <a:r>
              <a:rPr lang="en-US" sz="2400" dirty="0" err="1"/>
              <a:t>khiển</a:t>
            </a:r>
            <a:r>
              <a:rPr lang="en-US" sz="2400" dirty="0"/>
              <a:t> </a:t>
            </a:r>
            <a:r>
              <a:rPr lang="en-US" sz="2400" dirty="0" err="1"/>
              <a:t>chất</a:t>
            </a:r>
            <a:r>
              <a:rPr lang="en-US" sz="2400" dirty="0"/>
              <a:t> l</a:t>
            </a:r>
            <a:r>
              <a:rPr lang="vi-VN" sz="2400" dirty="0"/>
              <a:t>ư</a:t>
            </a:r>
            <a:r>
              <a:rPr lang="en-US" sz="2400" dirty="0" err="1"/>
              <a:t>ợng</a:t>
            </a:r>
            <a:r>
              <a:rPr lang="en-US" sz="2400" dirty="0"/>
              <a:t> (</a:t>
            </a:r>
            <a:r>
              <a:rPr lang="de-DE" sz="2400" dirty="0"/>
              <a:t>Perform Quality Control</a:t>
            </a:r>
            <a:r>
              <a:rPr lang="en-US" sz="2400" dirty="0"/>
              <a:t>)</a:t>
            </a:r>
          </a:p>
        </p:txBody>
      </p:sp>
      <p:pic>
        <p:nvPicPr>
          <p:cNvPr id="6" name="Chart 5">
            <a:extLst>
              <a:ext uri="{FF2B5EF4-FFF2-40B4-BE49-F238E27FC236}">
                <a16:creationId xmlns:a16="http://schemas.microsoft.com/office/drawing/2014/main" xmlns="" xmlns:cx1="http://schemas.microsoft.com/office/drawing/2015/9/8/chartex" xmlns:mc="http://schemas.openxmlformats.org/markup-compatibility/2006" id="{06AFE695-A47F-4D18-81C2-B8278E1C3A05}"/>
              </a:ext>
            </a:extLst>
          </p:cNvPr>
          <p:cNvPicPr>
            <a:picLocks noGrp="1" noRot="1" noChangeAspect="1" noMove="1" noResize="1" noEditPoints="1" noAdjustHandles="1" noChangeArrowheads="1" noChangeShapeType="1"/>
          </p:cNvPicPr>
          <p:nvPr/>
        </p:nvPicPr>
        <p:blipFill>
          <a:blip r:embed="rId2"/>
          <a:stretch>
            <a:fillRect/>
          </a:stretch>
        </p:blipFill>
        <p:spPr>
          <a:xfrm>
            <a:off x="2857500" y="2249826"/>
            <a:ext cx="4575687" cy="3049771"/>
          </a:xfrm>
          <a:prstGeom prst="rect">
            <a:avLst/>
          </a:prstGeom>
        </p:spPr>
      </p:pic>
    </p:spTree>
    <p:extLst>
      <p:ext uri="{BB962C8B-B14F-4D97-AF65-F5344CB8AC3E}">
        <p14:creationId xmlns:p14="http://schemas.microsoft.com/office/powerpoint/2010/main" val="1016507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228600" y="1524000"/>
            <a:ext cx="8458200" cy="4572000"/>
          </a:xfrm>
        </p:spPr>
        <p:txBody>
          <a:bodyPr/>
          <a:lstStyle/>
          <a:p>
            <a:pPr>
              <a:spcBef>
                <a:spcPct val="60000"/>
              </a:spcBef>
            </a:pPr>
            <a:r>
              <a:rPr lang="en-US" dirty="0" smtClean="0"/>
              <a:t>The International Organization for Standardization (ISO) defines </a:t>
            </a:r>
            <a:r>
              <a:rPr lang="en-US" b="1" dirty="0" smtClean="0"/>
              <a:t>quality</a:t>
            </a:r>
            <a:r>
              <a:rPr lang="en-US" dirty="0" smtClean="0"/>
              <a:t> as “the degree to which a set of inherent characteristics fulfils requirements” (ISO9000:2000)</a:t>
            </a:r>
          </a:p>
          <a:p>
            <a:pPr>
              <a:spcBef>
                <a:spcPct val="60000"/>
              </a:spcBef>
            </a:pPr>
            <a:r>
              <a:rPr lang="en-US" dirty="0" smtClean="0"/>
              <a:t>Other experts define quality based on:</a:t>
            </a:r>
          </a:p>
          <a:p>
            <a:pPr lvl="1">
              <a:spcBef>
                <a:spcPct val="60000"/>
              </a:spcBef>
            </a:pPr>
            <a:r>
              <a:rPr lang="en-US" b="1" dirty="0" smtClean="0"/>
              <a:t>Conformance to requirements</a:t>
            </a:r>
            <a:r>
              <a:rPr lang="en-US" dirty="0" smtClean="0"/>
              <a:t>: The project’s processes and products meet written specifications</a:t>
            </a:r>
          </a:p>
          <a:p>
            <a:pPr lvl="1">
              <a:spcBef>
                <a:spcPct val="60000"/>
              </a:spcBef>
            </a:pPr>
            <a:r>
              <a:rPr lang="en-US" b="1" dirty="0" smtClean="0"/>
              <a:t>Fitness for use</a:t>
            </a:r>
            <a:r>
              <a:rPr lang="en-US" dirty="0" smtClean="0"/>
              <a:t>: A product can be used as it was intended</a:t>
            </a:r>
          </a:p>
        </p:txBody>
      </p:sp>
      <p:sp>
        <p:nvSpPr>
          <p:cNvPr id="13314" name="Rectangle 2"/>
          <p:cNvSpPr>
            <a:spLocks noGrp="1" noChangeArrowheads="1"/>
          </p:cNvSpPr>
          <p:nvPr>
            <p:ph type="title"/>
          </p:nvPr>
        </p:nvSpPr>
        <p:spPr/>
        <p:txBody>
          <a:bodyPr/>
          <a:lstStyle/>
          <a:p>
            <a:r>
              <a:rPr lang="en-US" dirty="0" smtClean="0"/>
              <a:t>What Is Project Quality?</a:t>
            </a:r>
          </a:p>
        </p:txBody>
      </p:sp>
      <p:sp>
        <p:nvSpPr>
          <p:cNvPr id="1331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4247F9B-931D-42CA-BDB2-4E58BEDFA701}"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0" y="1447800"/>
            <a:ext cx="8915400" cy="4572000"/>
          </a:xfrm>
        </p:spPr>
        <p:txBody>
          <a:bodyPr/>
          <a:lstStyle/>
          <a:p>
            <a:r>
              <a:rPr lang="en-US" b="1" dirty="0" smtClean="0"/>
              <a:t>Project quality management </a:t>
            </a:r>
            <a:r>
              <a:rPr lang="en-US" dirty="0" smtClean="0"/>
              <a:t>ensures that the project will satisfy the needs for which it was undertaken</a:t>
            </a:r>
          </a:p>
          <a:p>
            <a:r>
              <a:rPr lang="en-US" dirty="0" smtClean="0"/>
              <a:t>Processes include:</a:t>
            </a:r>
          </a:p>
          <a:p>
            <a:pPr lvl="1"/>
            <a:r>
              <a:rPr lang="en-US" b="1" dirty="0" smtClean="0"/>
              <a:t>Planning quality management</a:t>
            </a:r>
            <a:r>
              <a:rPr lang="en-US" dirty="0" smtClean="0"/>
              <a:t>: Identifying which quality standards are relevant to the project and how to satisfy them; a </a:t>
            </a:r>
            <a:r>
              <a:rPr lang="en-US" b="1" dirty="0" smtClean="0"/>
              <a:t>metric</a:t>
            </a:r>
            <a:r>
              <a:rPr lang="en-US" dirty="0" smtClean="0"/>
              <a:t> is a standard of measurement</a:t>
            </a:r>
          </a:p>
          <a:p>
            <a:pPr lvl="1"/>
            <a:r>
              <a:rPr lang="en-US" b="1" dirty="0" smtClean="0"/>
              <a:t>Performing quality assurance</a:t>
            </a:r>
            <a:r>
              <a:rPr lang="en-US" dirty="0" smtClean="0"/>
              <a:t>: Periodically evaluating overall project performance to ensure the project will satisfy the relevant quality standards</a:t>
            </a:r>
          </a:p>
          <a:p>
            <a:pPr lvl="1"/>
            <a:r>
              <a:rPr lang="en-US" b="1" dirty="0" smtClean="0"/>
              <a:t>Performing quality control</a:t>
            </a:r>
            <a:r>
              <a:rPr lang="en-US" dirty="0" smtClean="0"/>
              <a:t>: Monitoring specific project results to ensure that they comply with the relevant quality standards</a:t>
            </a:r>
          </a:p>
        </p:txBody>
      </p:sp>
      <p:sp>
        <p:nvSpPr>
          <p:cNvPr id="14338" name="Rectangle 2"/>
          <p:cNvSpPr>
            <a:spLocks noGrp="1" noChangeArrowheads="1"/>
          </p:cNvSpPr>
          <p:nvPr>
            <p:ph type="title"/>
          </p:nvPr>
        </p:nvSpPr>
        <p:spPr/>
        <p:txBody>
          <a:bodyPr>
            <a:normAutofit fontScale="90000"/>
          </a:bodyPr>
          <a:lstStyle/>
          <a:p>
            <a:r>
              <a:rPr lang="en-US" dirty="0" smtClean="0"/>
              <a:t>What Is Project Quality Management?</a:t>
            </a:r>
          </a:p>
        </p:txBody>
      </p:sp>
      <p:sp>
        <p:nvSpPr>
          <p:cNvPr id="1434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DF6B265-04DB-454D-BE0F-7642CB49FCAB}"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4287"/>
            <a:ext cx="8229600" cy="1143000"/>
          </a:xfrm>
        </p:spPr>
        <p:txBody>
          <a:bodyPr>
            <a:normAutofit fontScale="90000"/>
          </a:bodyPr>
          <a:lstStyle/>
          <a:p>
            <a:r>
              <a:rPr lang="en-US" dirty="0" smtClean="0"/>
              <a:t>Figure 8-1. Project Quality Management Summary</a:t>
            </a:r>
          </a:p>
        </p:txBody>
      </p:sp>
      <p:sp>
        <p:nvSpPr>
          <p:cNvPr id="15363"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44012603-D05E-47B7-96B2-441455AC3694}" type="slidenum">
              <a:rPr lang="en-US" smtClean="0"/>
              <a:pPr>
                <a:defRPr/>
              </a:pPr>
              <a:t>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19200"/>
            <a:ext cx="7848600" cy="514345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7"/>
          <p:cNvSpPr>
            <a:spLocks noGrp="1" noChangeArrowheads="1"/>
          </p:cNvSpPr>
          <p:nvPr>
            <p:ph idx="1"/>
          </p:nvPr>
        </p:nvSpPr>
        <p:spPr>
          <a:xfrm>
            <a:off x="457200" y="1457325"/>
            <a:ext cx="8186738" cy="4791075"/>
          </a:xfrm>
        </p:spPr>
        <p:txBody>
          <a:bodyPr/>
          <a:lstStyle/>
          <a:p>
            <a:pPr>
              <a:spcBef>
                <a:spcPct val="100000"/>
              </a:spcBef>
            </a:pPr>
            <a:r>
              <a:rPr lang="en-US" dirty="0" smtClean="0"/>
              <a:t>Implies the ability to anticipate situations and prepare actions to bring about the desired outcome</a:t>
            </a:r>
          </a:p>
          <a:p>
            <a:pPr>
              <a:spcBef>
                <a:spcPct val="100000"/>
              </a:spcBef>
            </a:pPr>
            <a:r>
              <a:rPr lang="en-US" dirty="0" smtClean="0"/>
              <a:t>Important to prevent defects by:</a:t>
            </a:r>
          </a:p>
          <a:p>
            <a:pPr lvl="1">
              <a:spcBef>
                <a:spcPct val="100000"/>
              </a:spcBef>
            </a:pPr>
            <a:r>
              <a:rPr lang="en-US" dirty="0" smtClean="0"/>
              <a:t>Selecting proper materials</a:t>
            </a:r>
          </a:p>
          <a:p>
            <a:pPr lvl="1">
              <a:spcBef>
                <a:spcPct val="100000"/>
              </a:spcBef>
            </a:pPr>
            <a:r>
              <a:rPr lang="en-US" dirty="0" smtClean="0"/>
              <a:t>Training and indoctrinating people in quality</a:t>
            </a:r>
          </a:p>
          <a:p>
            <a:pPr lvl="1">
              <a:spcBef>
                <a:spcPct val="100000"/>
              </a:spcBef>
            </a:pPr>
            <a:r>
              <a:rPr lang="en-US" dirty="0" smtClean="0"/>
              <a:t>Planning a process that ensures the appropriate outcome</a:t>
            </a:r>
          </a:p>
        </p:txBody>
      </p:sp>
      <p:sp>
        <p:nvSpPr>
          <p:cNvPr id="16386" name="Rectangle 1026"/>
          <p:cNvSpPr>
            <a:spLocks noGrp="1" noChangeArrowheads="1"/>
          </p:cNvSpPr>
          <p:nvPr>
            <p:ph type="title"/>
          </p:nvPr>
        </p:nvSpPr>
        <p:spPr/>
        <p:txBody>
          <a:bodyPr/>
          <a:lstStyle/>
          <a:p>
            <a:r>
              <a:rPr lang="en-US" dirty="0" smtClean="0"/>
              <a:t>Planning Quality</a:t>
            </a:r>
          </a:p>
        </p:txBody>
      </p:sp>
      <p:sp>
        <p:nvSpPr>
          <p:cNvPr id="1638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B7BA7F8E-D559-4615-9258-F6E51ABB80BD}"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81000" y="1371600"/>
            <a:ext cx="8458200" cy="4876800"/>
          </a:xfrm>
        </p:spPr>
        <p:txBody>
          <a:bodyPr/>
          <a:lstStyle/>
          <a:p>
            <a:r>
              <a:rPr lang="en-US" sz="2400" b="1" dirty="0" smtClean="0"/>
              <a:t>Functionality</a:t>
            </a:r>
            <a:r>
              <a:rPr lang="en-US" sz="2400" dirty="0" smtClean="0"/>
              <a:t> is the degree to which a system performs its intended function</a:t>
            </a:r>
          </a:p>
          <a:p>
            <a:r>
              <a:rPr lang="en-US" sz="2400" b="1" dirty="0" smtClean="0"/>
              <a:t>Features</a:t>
            </a:r>
            <a:r>
              <a:rPr lang="en-US" sz="2400" dirty="0" smtClean="0"/>
              <a:t> are the system’s special characteristics that appeal to users</a:t>
            </a:r>
          </a:p>
          <a:p>
            <a:r>
              <a:rPr lang="en-US" sz="2400" b="1" dirty="0" smtClean="0"/>
              <a:t>System</a:t>
            </a:r>
            <a:r>
              <a:rPr lang="en-US" sz="2400" dirty="0" smtClean="0"/>
              <a:t> </a:t>
            </a:r>
            <a:r>
              <a:rPr lang="en-US" sz="2400" b="1" dirty="0" smtClean="0"/>
              <a:t>outputs</a:t>
            </a:r>
            <a:r>
              <a:rPr lang="en-US" sz="2400" dirty="0" smtClean="0"/>
              <a:t> are the screens and reports the system generates</a:t>
            </a:r>
          </a:p>
          <a:p>
            <a:r>
              <a:rPr lang="en-US" sz="2400" b="1" dirty="0" smtClean="0"/>
              <a:t>Performance</a:t>
            </a:r>
            <a:r>
              <a:rPr lang="en-US" sz="2400" dirty="0" smtClean="0"/>
              <a:t> addresses how well a product or service performs the customer’s intended use </a:t>
            </a:r>
          </a:p>
          <a:p>
            <a:r>
              <a:rPr lang="en-US" sz="2400" b="1" dirty="0" smtClean="0"/>
              <a:t>Reliability</a:t>
            </a:r>
            <a:r>
              <a:rPr lang="en-US" sz="2400" dirty="0" smtClean="0"/>
              <a:t> is the ability of a product or service to perform as expected under normal conditions</a:t>
            </a:r>
          </a:p>
          <a:p>
            <a:r>
              <a:rPr lang="en-US" sz="2400" b="1" dirty="0" smtClean="0"/>
              <a:t>Maintainability</a:t>
            </a:r>
            <a:r>
              <a:rPr lang="en-US" sz="2400" dirty="0" smtClean="0"/>
              <a:t> addresses the ease of performing maintenance on a product</a:t>
            </a:r>
          </a:p>
        </p:txBody>
      </p:sp>
      <p:sp>
        <p:nvSpPr>
          <p:cNvPr id="18434" name="Rectangle 2"/>
          <p:cNvSpPr>
            <a:spLocks noGrp="1" noChangeArrowheads="1"/>
          </p:cNvSpPr>
          <p:nvPr>
            <p:ph type="title"/>
          </p:nvPr>
        </p:nvSpPr>
        <p:spPr/>
        <p:txBody>
          <a:bodyPr/>
          <a:lstStyle/>
          <a:p>
            <a:r>
              <a:rPr lang="en-US" dirty="0" smtClean="0"/>
              <a:t>Scope Aspects of IT Projects</a:t>
            </a:r>
          </a:p>
        </p:txBody>
      </p:sp>
      <p:sp>
        <p:nvSpPr>
          <p:cNvPr id="1843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7A6CB4B6-255F-4F8D-9830-CD23385BB247}"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52400" y="1676400"/>
            <a:ext cx="8763000" cy="4572000"/>
          </a:xfrm>
        </p:spPr>
        <p:txBody>
          <a:bodyPr/>
          <a:lstStyle/>
          <a:p>
            <a:pPr>
              <a:spcBef>
                <a:spcPct val="100000"/>
              </a:spcBef>
            </a:pPr>
            <a:r>
              <a:rPr lang="en-US" dirty="0" smtClean="0"/>
              <a:t>Project managers are ultimately responsible for quality management on their projects</a:t>
            </a:r>
          </a:p>
          <a:p>
            <a:pPr>
              <a:spcBef>
                <a:spcPct val="100000"/>
              </a:spcBef>
            </a:pPr>
            <a:r>
              <a:rPr lang="en-US" dirty="0" smtClean="0"/>
              <a:t>Several organizations and references can help project managers and their teams understand quality</a:t>
            </a:r>
          </a:p>
          <a:p>
            <a:pPr lvl="1">
              <a:spcBef>
                <a:spcPct val="100000"/>
              </a:spcBef>
            </a:pPr>
            <a:r>
              <a:rPr lang="en-US" dirty="0" smtClean="0"/>
              <a:t>International Organization for Standardization (www.iso.org)</a:t>
            </a:r>
          </a:p>
          <a:p>
            <a:pPr lvl="1">
              <a:spcBef>
                <a:spcPct val="100000"/>
              </a:spcBef>
            </a:pPr>
            <a:r>
              <a:rPr lang="en-US" dirty="0" smtClean="0"/>
              <a:t>IEEE (www.ieee.org)</a:t>
            </a:r>
          </a:p>
          <a:p>
            <a:pPr lvl="1">
              <a:buFont typeface="Wingdings" pitchFamily="2" charset="2"/>
              <a:buNone/>
            </a:pPr>
            <a:endParaRPr lang="en-US" dirty="0" smtClean="0"/>
          </a:p>
        </p:txBody>
      </p:sp>
      <p:sp>
        <p:nvSpPr>
          <p:cNvPr id="19458" name="Rectangle 2"/>
          <p:cNvSpPr>
            <a:spLocks noGrp="1" noChangeArrowheads="1"/>
          </p:cNvSpPr>
          <p:nvPr>
            <p:ph type="title"/>
          </p:nvPr>
        </p:nvSpPr>
        <p:spPr/>
        <p:txBody>
          <a:bodyPr>
            <a:normAutofit fontScale="90000"/>
          </a:bodyPr>
          <a:lstStyle/>
          <a:p>
            <a:r>
              <a:rPr lang="en-US" dirty="0" smtClean="0"/>
              <a:t>Who’s Responsible for the Quality </a:t>
            </a:r>
            <a:br>
              <a:rPr lang="en-US" dirty="0" smtClean="0"/>
            </a:br>
            <a:r>
              <a:rPr lang="en-US" dirty="0" smtClean="0"/>
              <a:t>of Projects?</a:t>
            </a:r>
          </a:p>
        </p:txBody>
      </p:sp>
      <p:sp>
        <p:nvSpPr>
          <p:cNvPr id="1946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C3F607C-2128-4D98-BE27-CA32B82E791A}"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3286</TotalTime>
  <Words>1552</Words>
  <Application>Microsoft Office PowerPoint</Application>
  <PresentationFormat>On-screen Show (4:3)</PresentationFormat>
  <Paragraphs>179</Paragraphs>
  <Slides>32</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32</vt:i4>
      </vt:variant>
    </vt:vector>
  </HeadingPairs>
  <TitlesOfParts>
    <vt:vector size="43" baseType="lpstr">
      <vt:lpstr>Arial</vt:lpstr>
      <vt:lpstr>Arial Rounded MT Bold</vt:lpstr>
      <vt:lpstr>Calibri</vt:lpstr>
      <vt:lpstr>Lucida Sans Unicode</vt:lpstr>
      <vt:lpstr>Times New Roman</vt:lpstr>
      <vt:lpstr>Verdana</vt:lpstr>
      <vt:lpstr>Wingdings</vt:lpstr>
      <vt:lpstr>Wingdings 2</vt:lpstr>
      <vt:lpstr>Wingdings 3</vt:lpstr>
      <vt:lpstr>Custom Design</vt:lpstr>
      <vt:lpstr>Theme1</vt:lpstr>
      <vt:lpstr>Chapter 8: Project Quality Management</vt:lpstr>
      <vt:lpstr>PowerPoint Presentation</vt:lpstr>
      <vt:lpstr>Learning Objectives</vt:lpstr>
      <vt:lpstr>What Is Project Quality?</vt:lpstr>
      <vt:lpstr>What Is Project Quality Management?</vt:lpstr>
      <vt:lpstr>Figure 8-1. Project Quality Management Summary</vt:lpstr>
      <vt:lpstr>Planning Quality</vt:lpstr>
      <vt:lpstr>Scope Aspects of IT Projects</vt:lpstr>
      <vt:lpstr>Who’s Responsible for the Quality  of Projects?</vt:lpstr>
      <vt:lpstr>Performing Quality Assurance</vt:lpstr>
      <vt:lpstr>Controlling Quality</vt:lpstr>
      <vt:lpstr>PowerPoint Presentation</vt:lpstr>
      <vt:lpstr>Flowcharts</vt:lpstr>
      <vt:lpstr>Figure 8-8. Sample Flowchart</vt:lpstr>
      <vt:lpstr>Checksheet</vt:lpstr>
      <vt:lpstr>Figure 8-4. Sample Checksheet</vt:lpstr>
      <vt:lpstr>Histograms</vt:lpstr>
      <vt:lpstr>Figure 8-6. Sample Histogram</vt:lpstr>
      <vt:lpstr>Pareto Charts</vt:lpstr>
      <vt:lpstr>Figure 8-7. Sample Pareto Chart</vt:lpstr>
      <vt:lpstr>Cause-and-Effect Diagrams</vt:lpstr>
      <vt:lpstr>Figure 8-2. Sample Cause-and-Effect Diagram</vt:lpstr>
      <vt:lpstr>Scatter diagram</vt:lpstr>
      <vt:lpstr>Figure 8-5. Sample Scatter Diagram</vt:lpstr>
      <vt:lpstr>Quality Control Charts</vt:lpstr>
      <vt:lpstr>Figure 8-3. Sample Quality  Control Chart</vt:lpstr>
      <vt:lpstr>Improving Information Technology Project Quality</vt:lpstr>
      <vt:lpstr>The Cost of Quality</vt:lpstr>
      <vt:lpstr>Five Cost Categories Related to Quality</vt:lpstr>
      <vt:lpstr>Chapter Summary</vt:lpstr>
      <vt:lpstr>2.3 Điều khiển chất lượng (Perform Quality Control)</vt:lpstr>
      <vt:lpstr>2.3 Điều khiển chất lượng (Perform Quality Control)</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Đặng Thị Thu Hà</cp:lastModifiedBy>
  <cp:revision>166</cp:revision>
  <dcterms:created xsi:type="dcterms:W3CDTF">2001-07-05T23:10:12Z</dcterms:created>
  <dcterms:modified xsi:type="dcterms:W3CDTF">2022-01-03T23:28:56Z</dcterms:modified>
</cp:coreProperties>
</file>