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31" r:id="rId2"/>
  </p:sldMasterIdLst>
  <p:notesMasterIdLst>
    <p:notesMasterId r:id="rId37"/>
  </p:notesMasterIdLst>
  <p:handoutMasterIdLst>
    <p:handoutMasterId r:id="rId38"/>
  </p:handoutMasterIdLst>
  <p:sldIdLst>
    <p:sldId id="257" r:id="rId3"/>
    <p:sldId id="402" r:id="rId4"/>
    <p:sldId id="334" r:id="rId5"/>
    <p:sldId id="336" r:id="rId6"/>
    <p:sldId id="340" r:id="rId7"/>
    <p:sldId id="390" r:id="rId8"/>
    <p:sldId id="341" r:id="rId9"/>
    <p:sldId id="342" r:id="rId10"/>
    <p:sldId id="343" r:id="rId11"/>
    <p:sldId id="344" r:id="rId12"/>
    <p:sldId id="345" r:id="rId13"/>
    <p:sldId id="355" r:id="rId14"/>
    <p:sldId id="356" r:id="rId15"/>
    <p:sldId id="357" r:id="rId16"/>
    <p:sldId id="358" r:id="rId17"/>
    <p:sldId id="359" r:id="rId18"/>
    <p:sldId id="361" r:id="rId19"/>
    <p:sldId id="403" r:id="rId20"/>
    <p:sldId id="404" r:id="rId21"/>
    <p:sldId id="362" r:id="rId22"/>
    <p:sldId id="363" r:id="rId23"/>
    <p:sldId id="364" r:id="rId24"/>
    <p:sldId id="368" r:id="rId25"/>
    <p:sldId id="369" r:id="rId26"/>
    <p:sldId id="370" r:id="rId27"/>
    <p:sldId id="371" r:id="rId28"/>
    <p:sldId id="372" r:id="rId29"/>
    <p:sldId id="373" r:id="rId30"/>
    <p:sldId id="380" r:id="rId31"/>
    <p:sldId id="381" r:id="rId32"/>
    <p:sldId id="400" r:id="rId33"/>
    <p:sldId id="401" r:id="rId34"/>
    <p:sldId id="397" r:id="rId35"/>
    <p:sldId id="386" r:id="rId36"/>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7" autoAdjust="0"/>
    <p:restoredTop sz="71761" autoAdjust="0"/>
  </p:normalViewPr>
  <p:slideViewPr>
    <p:cSldViewPr>
      <p:cViewPr varScale="1">
        <p:scale>
          <a:sx n="47" d="100"/>
          <a:sy n="47" d="100"/>
        </p:scale>
        <p:origin x="1670" y="3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45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DE7A870C-EC54-4148-901E-A516377A0CF8}" type="slidenum">
              <a:rPr lang="en-US"/>
              <a:pPr>
                <a:defRPr/>
              </a:pPr>
              <a:t>‹#›</a:t>
            </a:fld>
            <a:endParaRPr lang="en-US" dirty="0"/>
          </a:p>
        </p:txBody>
      </p:sp>
    </p:spTree>
    <p:extLst>
      <p:ext uri="{BB962C8B-B14F-4D97-AF65-F5344CB8AC3E}">
        <p14:creationId xmlns:p14="http://schemas.microsoft.com/office/powerpoint/2010/main" val="363530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00C9DF17-3590-4592-BD36-41A88398513D}" type="slidenum">
              <a:rPr lang="en-US"/>
              <a:pPr>
                <a:defRPr/>
              </a:pPr>
              <a:t>‹#›</a:t>
            </a:fld>
            <a:endParaRPr lang="en-US" dirty="0"/>
          </a:p>
        </p:txBody>
      </p:sp>
    </p:spTree>
    <p:extLst>
      <p:ext uri="{BB962C8B-B14F-4D97-AF65-F5344CB8AC3E}">
        <p14:creationId xmlns:p14="http://schemas.microsoft.com/office/powerpoint/2010/main" val="3220006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atoha.com/blogs/kien-thuc/cac-ben-lien-quan-trong-du-an"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dirty="0" smtClean="0"/>
          </a:p>
        </p:txBody>
      </p:sp>
      <p:sp>
        <p:nvSpPr>
          <p:cNvPr id="71684" name="Slide Number Placeholder 3"/>
          <p:cNvSpPr>
            <a:spLocks noGrp="1"/>
          </p:cNvSpPr>
          <p:nvPr>
            <p:ph type="sldNum" sz="quarter" idx="5"/>
          </p:nvPr>
        </p:nvSpPr>
        <p:spPr>
          <a:noFill/>
        </p:spPr>
        <p:txBody>
          <a:bodyPr/>
          <a:lstStyle/>
          <a:p>
            <a:fld id="{C57FC25B-8351-41F2-BCDE-922E655F08A3}" type="slidenum">
              <a:rPr lang="en-US" smtClean="0"/>
              <a:pPr/>
              <a:t>1</a:t>
            </a:fld>
            <a:endParaRPr lang="en-US" dirty="0" smtClean="0"/>
          </a:p>
        </p:txBody>
      </p:sp>
    </p:spTree>
    <p:extLst>
      <p:ext uri="{BB962C8B-B14F-4D97-AF65-F5344CB8AC3E}">
        <p14:creationId xmlns:p14="http://schemas.microsoft.com/office/powerpoint/2010/main" val="1874122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Ma trận phân công trách nhiệm</a:t>
            </a:r>
          </a:p>
          <a:p>
            <a:r>
              <a:rPr lang="vi-VN" dirty="0" smtClean="0"/>
              <a:t>Ma trận phân công trách nhiệm (RAM) là một ma trận ánh xạ công việc của dự án như được mô tả trong WBS cho những người chịu trách nhiệm thực hiện công việc như được mô tả trong OBS</a:t>
            </a:r>
          </a:p>
          <a:p>
            <a:r>
              <a:rPr lang="vi-VN" dirty="0" smtClean="0"/>
              <a:t>Có thể được tạo theo nhiều cách khác nhau để đáp ứng các nhu cầu riêng của dự án</a:t>
            </a:r>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15</a:t>
            </a:fld>
            <a:endParaRPr lang="en-US" dirty="0"/>
          </a:p>
        </p:txBody>
      </p:sp>
    </p:spTree>
    <p:extLst>
      <p:ext uri="{BB962C8B-B14F-4D97-AF65-F5344CB8AC3E}">
        <p14:creationId xmlns:p14="http://schemas.microsoft.com/office/powerpoint/2010/main" val="3419925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16</a:t>
            </a:fld>
            <a:endParaRPr lang="en-US" dirty="0"/>
          </a:p>
        </p:txBody>
      </p:sp>
    </p:spTree>
    <p:extLst>
      <p:ext uri="{BB962C8B-B14F-4D97-AF65-F5344CB8AC3E}">
        <p14:creationId xmlns:p14="http://schemas.microsoft.com/office/powerpoint/2010/main" val="1942936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1" kern="1200" dirty="0" smtClean="0">
                <a:solidFill>
                  <a:schemeClr val="tx1"/>
                </a:solidFill>
                <a:effectLst/>
                <a:latin typeface="Times New Roman" pitchFamily="18" charset="0"/>
                <a:ea typeface="+mn-ea"/>
                <a:cs typeface="+mn-cs"/>
              </a:rPr>
              <a:t>R - Responsible: trách nhiệm thực thi.</a:t>
            </a:r>
            <a:r>
              <a:rPr lang="vi-VN" sz="1200" b="0" i="0" kern="1200" dirty="0" smtClean="0">
                <a:solidFill>
                  <a:schemeClr val="tx1"/>
                </a:solidFill>
                <a:effectLst/>
                <a:latin typeface="Times New Roman" pitchFamily="18" charset="0"/>
                <a:ea typeface="+mn-ea"/>
                <a:cs typeface="+mn-cs"/>
              </a:rPr>
              <a:t> Đây là người/nhóm đóng vai trò thực thi công việc nhằm đảm bảo gói công việc đó được hoàn thành. Phải luôn có </a:t>
            </a:r>
            <a:r>
              <a:rPr lang="vi-VN" sz="1200" b="1" i="0" u="sng" kern="1200" dirty="0" smtClean="0">
                <a:solidFill>
                  <a:schemeClr val="tx1"/>
                </a:solidFill>
                <a:effectLst/>
                <a:latin typeface="Times New Roman" pitchFamily="18" charset="0"/>
                <a:ea typeface="+mn-ea"/>
                <a:cs typeface="+mn-cs"/>
              </a:rPr>
              <a:t>ít nhất 1 người/nhóm thực thi</a:t>
            </a:r>
            <a:r>
              <a:rPr lang="vi-VN" sz="1200" b="0" i="0" kern="1200" dirty="0" smtClean="0">
                <a:solidFill>
                  <a:schemeClr val="tx1"/>
                </a:solidFill>
                <a:effectLst/>
                <a:latin typeface="Times New Roman" pitchFamily="18" charset="0"/>
                <a:ea typeface="+mn-ea"/>
                <a:cs typeface="+mn-cs"/>
              </a:rPr>
              <a:t> gói công việc thì gói công việc đó mới có kết hoàn thành (</a:t>
            </a:r>
            <a:r>
              <a:rPr lang="vi-VN" sz="1200" b="0" i="1" kern="1200" dirty="0" smtClean="0">
                <a:solidFill>
                  <a:schemeClr val="tx1"/>
                </a:solidFill>
                <a:effectLst/>
                <a:latin typeface="Times New Roman" pitchFamily="18" charset="0"/>
                <a:ea typeface="+mn-ea"/>
                <a:cs typeface="+mn-cs"/>
              </a:rPr>
              <a:t>nếu không có ai chịu trách nhiệm thực hiện công việc thì công việc đó sẽ không thể hoàn thành!)</a:t>
            </a:r>
            <a:r>
              <a:rPr lang="vi-VN" sz="1200" b="0" i="0" kern="1200" dirty="0" smtClean="0">
                <a:solidFill>
                  <a:schemeClr val="tx1"/>
                </a:solidFill>
                <a:effectLst/>
                <a:latin typeface="Times New Roman" pitchFamily="18" charset="0"/>
                <a:ea typeface="+mn-ea"/>
                <a:cs typeface="+mn-cs"/>
              </a:rPr>
              <a:t>. Đối với các gói công việc lớn đòi hỏi cần nhiều người/nhóm thực thi thì có thể gán nhiều người/nhóm ở vai trò R - trách nhiệm thực thi cho gói công việc đó. Do đó một gói công việc bất kỳ sẽ luôn có ít nhất 1 người/nhóm chịu trách nhiệm thực thi.</a:t>
            </a:r>
            <a:endParaRPr lang="en-US" sz="1200" b="0" i="0" kern="1200" dirty="0" smtClean="0">
              <a:solidFill>
                <a:schemeClr val="tx1"/>
              </a:solidFill>
              <a:effectLst/>
              <a:latin typeface="Times New Roman" pitchFamily="18" charset="0"/>
              <a:ea typeface="+mn-ea"/>
              <a:cs typeface="+mn-cs"/>
            </a:endParaRPr>
          </a:p>
          <a:p>
            <a:r>
              <a:rPr lang="vi-VN" sz="1200" b="1" i="1" kern="1200" dirty="0" smtClean="0">
                <a:solidFill>
                  <a:schemeClr val="tx1"/>
                </a:solidFill>
                <a:effectLst/>
                <a:latin typeface="Times New Roman" pitchFamily="18" charset="0"/>
                <a:ea typeface="+mn-ea"/>
                <a:cs typeface="+mn-cs"/>
              </a:rPr>
              <a:t>A - Accountable: trách nhiệm giải trình.</a:t>
            </a:r>
            <a:r>
              <a:rPr lang="vi-VN" sz="1200" b="0" i="0" kern="1200" dirty="0" smtClean="0">
                <a:solidFill>
                  <a:schemeClr val="tx1"/>
                </a:solidFill>
                <a:effectLst/>
                <a:latin typeface="Times New Roman" pitchFamily="18" charset="0"/>
                <a:ea typeface="+mn-ea"/>
                <a:cs typeface="+mn-cs"/>
              </a:rPr>
              <a:t> Đây là người chịu trách nhiệm cuối cùng đối với việc hoàn thành gói công việc. Thường đây là cấp trên của người/nhóm chịu trách nhiệm thực thi và chịu trách nhiệm cuối cùng cho sự thành công hay thất bại của gói công việc đó. Cho dù gói công việc đó được hoàn thành bởi người/nhóm chịu trách nhiệm thực thi bất kỳ và đạt kết quả tốt hay xấu thì người chịu trách nhiệm giải trình sẽ chịu trách nhiệm cuối cùng. Nếu một gói công việc mà không có người chịu trách nhiệm giải trình thì có rủi ro rất lớn là gói công việc đó thất bại, không hoàn thành đúng mục tiêu. Nếu có từ 2 người trở lên chịu trách nhiệm giải trình cho một gói công việc thì cũng có rủi ro lớn là gói công việc đó sẽ thất bại do việc không phân định rõ trách nhiệm và do việc đùn đẩy cho nhau. Do đó luôn </a:t>
            </a:r>
            <a:r>
              <a:rPr lang="vi-VN" sz="1200" b="1" i="0" u="sng" kern="1200" dirty="0" smtClean="0">
                <a:solidFill>
                  <a:schemeClr val="tx1"/>
                </a:solidFill>
                <a:effectLst/>
                <a:latin typeface="Times New Roman" pitchFamily="18" charset="0"/>
                <a:ea typeface="+mn-ea"/>
                <a:cs typeface="+mn-cs"/>
              </a:rPr>
              <a:t>chỉ có duy nhất một người chịu trách nhiệm giải trình</a:t>
            </a:r>
            <a:r>
              <a:rPr lang="vi-VN" sz="1200" b="0" i="0" kern="1200" dirty="0" smtClean="0">
                <a:solidFill>
                  <a:schemeClr val="tx1"/>
                </a:solidFill>
                <a:effectLst/>
                <a:latin typeface="Times New Roman" pitchFamily="18" charset="0"/>
                <a:ea typeface="+mn-ea"/>
                <a:cs typeface="+mn-cs"/>
              </a:rPr>
              <a:t> cho bất kỳ một gói công việc!</a:t>
            </a:r>
          </a:p>
          <a:p>
            <a:r>
              <a:rPr lang="vi-VN" sz="1200" b="1" i="1" kern="1200" dirty="0" smtClean="0">
                <a:solidFill>
                  <a:schemeClr val="tx1"/>
                </a:solidFill>
                <a:effectLst/>
                <a:latin typeface="Times New Roman" pitchFamily="18" charset="0"/>
                <a:ea typeface="+mn-ea"/>
                <a:cs typeface="+mn-cs"/>
              </a:rPr>
              <a:t>- C - Consult: tham vấn. </a:t>
            </a:r>
            <a:r>
              <a:rPr lang="vi-VN" sz="1200" b="0" i="0" kern="1200" dirty="0" smtClean="0">
                <a:solidFill>
                  <a:schemeClr val="tx1"/>
                </a:solidFill>
                <a:effectLst/>
                <a:latin typeface="Times New Roman" pitchFamily="18" charset="0"/>
                <a:ea typeface="+mn-ea"/>
                <a:cs typeface="+mn-cs"/>
              </a:rPr>
              <a:t>Đây là các cá nhân, tổ chức được tham vấn, hỏi ý kiến để thực thi một gói công việc. Người/nhóm chịu trách nhiệm thực thi cần tham vấn ý kiến, tham vấn chuyên gia đối với các cá nhân/tổ chức có vai trò C để có thể thực thi một gói công việc/hành động.</a:t>
            </a:r>
          </a:p>
          <a:p>
            <a:r>
              <a:rPr lang="vi-VN" sz="1200" b="1" i="1" kern="1200" dirty="0" smtClean="0">
                <a:solidFill>
                  <a:schemeClr val="tx1"/>
                </a:solidFill>
                <a:effectLst/>
                <a:latin typeface="Times New Roman" pitchFamily="18" charset="0"/>
                <a:ea typeface="+mn-ea"/>
                <a:cs typeface="+mn-cs"/>
              </a:rPr>
              <a:t>- I - Inform: thông báo.</a:t>
            </a:r>
            <a:r>
              <a:rPr lang="vi-VN" sz="1200" b="0" i="0" kern="1200" dirty="0" smtClean="0">
                <a:solidFill>
                  <a:schemeClr val="tx1"/>
                </a:solidFill>
                <a:effectLst/>
                <a:latin typeface="Times New Roman" pitchFamily="18" charset="0"/>
                <a:ea typeface="+mn-ea"/>
                <a:cs typeface="+mn-cs"/>
              </a:rPr>
              <a:t> Đây là các cá nhân, tổ chức mà cần được thông báo thông tin về một gói công việc. Các thông tin về tiến độ, chi phí, chất lượng, nguồn lực, … sẽ được người/nhóm chịu trách nhiệm thực thi thông báo đến </a:t>
            </a:r>
            <a:r>
              <a:rPr lang="vi-VN" sz="1200" b="0" i="0" u="none" strike="noStrike" kern="1200" dirty="0" smtClean="0">
                <a:solidFill>
                  <a:schemeClr val="tx1"/>
                </a:solidFill>
                <a:effectLst/>
                <a:latin typeface="Times New Roman" pitchFamily="18" charset="0"/>
                <a:ea typeface="+mn-ea"/>
                <a:cs typeface="+mn-cs"/>
                <a:hlinkClick r:id="rId3"/>
              </a:rPr>
              <a:t>các bên liên quan</a:t>
            </a:r>
            <a:r>
              <a:rPr lang="vi-VN" sz="1200" b="0" i="0" kern="1200" dirty="0" smtClean="0">
                <a:solidFill>
                  <a:schemeClr val="tx1"/>
                </a:solidFill>
                <a:effectLst/>
                <a:latin typeface="Times New Roman" pitchFamily="18" charset="0"/>
                <a:ea typeface="+mn-ea"/>
                <a:cs typeface="+mn-cs"/>
              </a:rPr>
              <a:t> I để các bên liên quan này nắm thông tin về gói công việc đó.</a:t>
            </a:r>
          </a:p>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17</a:t>
            </a:fld>
            <a:endParaRPr lang="en-US" dirty="0"/>
          </a:p>
        </p:txBody>
      </p:sp>
    </p:spTree>
    <p:extLst>
      <p:ext uri="{BB962C8B-B14F-4D97-AF65-F5344CB8AC3E}">
        <p14:creationId xmlns:p14="http://schemas.microsoft.com/office/powerpoint/2010/main" val="1506127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19</a:t>
            </a:fld>
            <a:endParaRPr lang="en-US" dirty="0"/>
          </a:p>
        </p:txBody>
      </p:sp>
    </p:spTree>
    <p:extLst>
      <p:ext uri="{BB962C8B-B14F-4D97-AF65-F5344CB8AC3E}">
        <p14:creationId xmlns:p14="http://schemas.microsoft.com/office/powerpoint/2010/main" val="3554879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kế hoạch quản lý nhân sự và biểu đồ tài nguyên</a:t>
            </a:r>
          </a:p>
          <a:p>
            <a:r>
              <a:rPr lang="vi-VN" dirty="0" smtClean="0"/>
              <a:t>Kế hoạch quản lý nhân sự mô tả thời gian và cách thức mọi người sẽ được thêm vào và rời khỏi nhóm dự án</a:t>
            </a:r>
          </a:p>
          <a:p>
            <a:r>
              <a:rPr lang="vi-VN" dirty="0" smtClean="0"/>
              <a:t>Biểu đồ tài nguyên là biểu đồ cột hiển thị số lượng tài nguyên được chỉ định cho một dự án theo thời gian</a:t>
            </a:r>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20</a:t>
            </a:fld>
            <a:endParaRPr lang="en-US" dirty="0"/>
          </a:p>
        </p:txBody>
      </p:sp>
    </p:spTree>
    <p:extLst>
      <p:ext uri="{BB962C8B-B14F-4D97-AF65-F5344CB8AC3E}">
        <p14:creationId xmlns:p14="http://schemas.microsoft.com/office/powerpoint/2010/main" val="1653485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Xây</a:t>
            </a:r>
            <a:r>
              <a:rPr lang="en-US" baseline="0" dirty="0" smtClean="0"/>
              <a:t> </a:t>
            </a:r>
            <a:r>
              <a:rPr lang="en-US" baseline="0" dirty="0" err="1" smtClean="0"/>
              <a:t>dựng</a:t>
            </a:r>
            <a:r>
              <a:rPr lang="en-US" baseline="0" dirty="0" smtClean="0"/>
              <a:t> </a:t>
            </a:r>
            <a:r>
              <a:rPr lang="en-US" baseline="0" smtClean="0"/>
              <a:t>đội</a:t>
            </a:r>
            <a:r>
              <a:rPr lang="vi-VN" smtClean="0"/>
              <a:t> </a:t>
            </a:r>
            <a:r>
              <a:rPr lang="vi-VN" dirty="0" smtClean="0"/>
              <a:t>Dự án</a:t>
            </a:r>
          </a:p>
          <a:p>
            <a:r>
              <a:rPr lang="vi-VN" dirty="0" smtClean="0"/>
              <a:t>Có được những người có năng lực cho các đội là rất quan trọng</a:t>
            </a:r>
          </a:p>
          <a:p>
            <a:r>
              <a:rPr lang="vi-VN" dirty="0" smtClean="0"/>
              <a:t>Người quản lý dự án là người thông minh nhất trong nhóm đã thực hiện một công việc tuyển dụng kém cỏi!</a:t>
            </a:r>
          </a:p>
          <a:p>
            <a:r>
              <a:rPr lang="vi-VN" dirty="0" smtClean="0"/>
              <a:t>Điều quan trọng là phải chỉ định loại và số lượng người thích hợp để làm việc trong các dự án vào những thời điểm thích hợp</a:t>
            </a:r>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22</a:t>
            </a:fld>
            <a:endParaRPr lang="en-US" dirty="0"/>
          </a:p>
        </p:txBody>
      </p:sp>
    </p:spTree>
    <p:extLst>
      <p:ext uri="{BB962C8B-B14F-4D97-AF65-F5344CB8AC3E}">
        <p14:creationId xmlns:p14="http://schemas.microsoft.com/office/powerpoint/2010/main" val="2355726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thách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thức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về</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thể</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chất</a:t>
            </a:r>
            <a:r>
              <a:rPr lang="en-US" sz="1200" kern="1200" dirty="0" smtClean="0">
                <a:solidFill>
                  <a:schemeClr val="tx1"/>
                </a:solidFill>
                <a:effectLst/>
                <a:latin typeface="Times New Roman" pitchFamily="18" charset="0"/>
                <a:ea typeface="+mn-ea"/>
                <a:cs typeface="+mn-cs"/>
              </a:rPr>
              <a:t> </a:t>
            </a:r>
          </a:p>
          <a:p>
            <a:pPr lvl="0"/>
            <a:r>
              <a:rPr lang="en-US" sz="1200" kern="1200" dirty="0" err="1" smtClean="0">
                <a:solidFill>
                  <a:schemeClr val="tx1"/>
                </a:solidFill>
                <a:effectLst/>
                <a:latin typeface="Times New Roman" pitchFamily="18" charset="0"/>
                <a:ea typeface="+mn-ea"/>
                <a:cs typeface="+mn-cs"/>
              </a:rPr>
              <a:t>Các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thách</a:t>
            </a:r>
            <a:r>
              <a:rPr lang="en-US" sz="1200" kern="1200" baseline="0" dirty="0" smtClean="0">
                <a:solidFill>
                  <a:schemeClr val="tx1"/>
                </a:solidFill>
                <a:effectLst/>
                <a:latin typeface="Times New Roman" pitchFamily="18" charset="0"/>
                <a:ea typeface="+mn-ea"/>
                <a:cs typeface="+mn-cs"/>
              </a:rPr>
              <a:t> </a:t>
            </a:r>
            <a:r>
              <a:rPr lang="en-US" sz="1200" kern="1200" baseline="0" dirty="0" err="1" smtClean="0">
                <a:solidFill>
                  <a:schemeClr val="tx1"/>
                </a:solidFill>
                <a:effectLst/>
                <a:latin typeface="Times New Roman" pitchFamily="18" charset="0"/>
                <a:ea typeface="+mn-ea"/>
                <a:cs typeface="+mn-cs"/>
              </a:rPr>
              <a:t>thức</a:t>
            </a:r>
            <a:r>
              <a:rPr lang="en-US" sz="1200" kern="1200" baseline="0" dirty="0" smtClean="0">
                <a:solidFill>
                  <a:schemeClr val="tx1"/>
                </a:solidFill>
                <a:effectLst/>
                <a:latin typeface="Times New Roman" pitchFamily="18" charset="0"/>
                <a:ea typeface="+mn-ea"/>
                <a:cs typeface="+mn-cs"/>
              </a:rPr>
              <a:t> </a:t>
            </a:r>
            <a:r>
              <a:rPr lang="en-US" sz="1200" kern="1200" baseline="0" dirty="0" err="1" smtClean="0">
                <a:solidFill>
                  <a:schemeClr val="tx1"/>
                </a:solidFill>
                <a:effectLst/>
                <a:latin typeface="Times New Roman" pitchFamily="18" charset="0"/>
                <a:ea typeface="+mn-ea"/>
                <a:cs typeface="+mn-cs"/>
              </a:rPr>
              <a:t>tinh</a:t>
            </a:r>
            <a:r>
              <a:rPr lang="en-US" sz="1200" kern="1200" baseline="0" dirty="0" smtClean="0">
                <a:solidFill>
                  <a:schemeClr val="tx1"/>
                </a:solidFill>
                <a:effectLst/>
                <a:latin typeface="Times New Roman" pitchFamily="18" charset="0"/>
                <a:ea typeface="+mn-ea"/>
                <a:cs typeface="+mn-cs"/>
              </a:rPr>
              <a:t> </a:t>
            </a:r>
            <a:r>
              <a:rPr lang="en-US" sz="1200" kern="1200" baseline="0" dirty="0" err="1" smtClean="0">
                <a:solidFill>
                  <a:schemeClr val="tx1"/>
                </a:solidFill>
                <a:effectLst/>
                <a:latin typeface="Times New Roman" pitchFamily="18" charset="0"/>
                <a:ea typeface="+mn-ea"/>
                <a:cs typeface="+mn-cs"/>
              </a:rPr>
              <a:t>thần</a:t>
            </a:r>
            <a:r>
              <a:rPr lang="en-US" sz="1200" kern="1200" dirty="0" smtClean="0">
                <a:solidFill>
                  <a:schemeClr val="tx1"/>
                </a:solidFill>
                <a:effectLst/>
                <a:latin typeface="Times New Roman"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28</a:t>
            </a:fld>
            <a:endParaRPr lang="en-US" dirty="0"/>
          </a:p>
        </p:txBody>
      </p:sp>
    </p:spTree>
    <p:extLst>
      <p:ext uri="{BB962C8B-B14F-4D97-AF65-F5344CB8AC3E}">
        <p14:creationId xmlns:p14="http://schemas.microsoft.com/office/powerpoint/2010/main" val="1180503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err="1" smtClean="0">
                <a:solidFill>
                  <a:schemeClr val="tx1"/>
                </a:solidFill>
                <a:effectLst/>
                <a:latin typeface="Times New Roman" pitchFamily="18" charset="0"/>
                <a:ea typeface="+mn-ea"/>
                <a:cs typeface="+mn-cs"/>
              </a:rPr>
              <a:t>Quan</a:t>
            </a:r>
            <a:r>
              <a:rPr lang="en-US" sz="1200" i="1" kern="1200" dirty="0" smtClean="0">
                <a:solidFill>
                  <a:schemeClr val="tx1"/>
                </a:solidFill>
                <a:effectLst/>
                <a:latin typeface="Times New Roman" pitchFamily="18" charset="0"/>
                <a:ea typeface="+mn-ea"/>
                <a:cs typeface="+mn-cs"/>
              </a:rPr>
              <a:t> </a:t>
            </a:r>
            <a:r>
              <a:rPr lang="en-US" sz="1200" i="1" kern="1200" dirty="0" err="1" smtClean="0">
                <a:solidFill>
                  <a:schemeClr val="tx1"/>
                </a:solidFill>
                <a:effectLst/>
                <a:latin typeface="Times New Roman" pitchFamily="18" charset="0"/>
                <a:ea typeface="+mn-ea"/>
                <a:cs typeface="+mn-cs"/>
              </a:rPr>
              <a:t>sát</a:t>
            </a:r>
            <a:r>
              <a:rPr lang="en-US" sz="1200" i="1" kern="1200" dirty="0" smtClean="0">
                <a:solidFill>
                  <a:schemeClr val="tx1"/>
                </a:solidFill>
                <a:effectLst/>
                <a:latin typeface="Times New Roman" pitchFamily="18" charset="0"/>
                <a:ea typeface="+mn-ea"/>
                <a:cs typeface="+mn-cs"/>
              </a:rPr>
              <a:t> </a:t>
            </a:r>
            <a:r>
              <a:rPr lang="en-US" sz="1200" i="1" kern="1200" dirty="0" err="1" smtClean="0">
                <a:solidFill>
                  <a:schemeClr val="tx1"/>
                </a:solidFill>
                <a:effectLst/>
                <a:latin typeface="Times New Roman" pitchFamily="18" charset="0"/>
                <a:ea typeface="+mn-ea"/>
                <a:cs typeface="+mn-cs"/>
              </a:rPr>
              <a:t>và</a:t>
            </a:r>
            <a:r>
              <a:rPr lang="en-US" sz="1200" i="1" kern="1200" dirty="0" smtClean="0">
                <a:solidFill>
                  <a:schemeClr val="tx1"/>
                </a:solidFill>
                <a:effectLst/>
                <a:latin typeface="Times New Roman" pitchFamily="18" charset="0"/>
                <a:ea typeface="+mn-ea"/>
                <a:cs typeface="+mn-cs"/>
              </a:rPr>
              <a:t> </a:t>
            </a:r>
            <a:r>
              <a:rPr lang="en-US" sz="1200" i="1" kern="1200" dirty="0" err="1" smtClean="0">
                <a:solidFill>
                  <a:schemeClr val="tx1"/>
                </a:solidFill>
                <a:effectLst/>
                <a:latin typeface="Times New Roman" pitchFamily="18" charset="0"/>
                <a:ea typeface="+mn-ea"/>
                <a:cs typeface="+mn-cs"/>
              </a:rPr>
              <a:t>trò</a:t>
            </a:r>
            <a:r>
              <a:rPr lang="en-US" sz="1200" i="1" kern="1200" dirty="0" smtClean="0">
                <a:solidFill>
                  <a:schemeClr val="tx1"/>
                </a:solidFill>
                <a:effectLst/>
                <a:latin typeface="Times New Roman" pitchFamily="18" charset="0"/>
                <a:ea typeface="+mn-ea"/>
                <a:cs typeface="+mn-cs"/>
              </a:rPr>
              <a:t> </a:t>
            </a:r>
            <a:r>
              <a:rPr lang="en-US" sz="1200" i="1" kern="1200" dirty="0" err="1" smtClean="0">
                <a:solidFill>
                  <a:schemeClr val="tx1"/>
                </a:solidFill>
                <a:effectLst/>
                <a:latin typeface="Times New Roman" pitchFamily="18" charset="0"/>
                <a:ea typeface="+mn-ea"/>
                <a:cs typeface="+mn-cs"/>
              </a:rPr>
              <a:t>chuyện</a:t>
            </a:r>
            <a:r>
              <a:rPr lang="en-US" sz="1200" kern="1200" dirty="0" smtClean="0">
                <a:solidFill>
                  <a:schemeClr val="tx1"/>
                </a:solidFill>
                <a:effectLst/>
                <a:latin typeface="Times New Roman" pitchFamily="18" charset="0"/>
                <a:ea typeface="+mn-ea"/>
                <a:cs typeface="+mn-cs"/>
              </a:rPr>
              <a:t> </a:t>
            </a:r>
          </a:p>
          <a:p>
            <a:r>
              <a:rPr lang="en-US" sz="1200" i="1" kern="1200" dirty="0" err="1" smtClean="0">
                <a:solidFill>
                  <a:schemeClr val="tx1"/>
                </a:solidFill>
                <a:effectLst/>
                <a:latin typeface="Times New Roman" pitchFamily="18" charset="0"/>
                <a:ea typeface="+mn-ea"/>
                <a:cs typeface="+mn-cs"/>
              </a:rPr>
              <a:t>Đánh</a:t>
            </a:r>
            <a:r>
              <a:rPr lang="en-US" sz="1200" i="1" kern="1200" dirty="0" smtClean="0">
                <a:solidFill>
                  <a:schemeClr val="tx1"/>
                </a:solidFill>
                <a:effectLst/>
                <a:latin typeface="Times New Roman" pitchFamily="18" charset="0"/>
                <a:ea typeface="+mn-ea"/>
                <a:cs typeface="+mn-cs"/>
              </a:rPr>
              <a:t> </a:t>
            </a:r>
            <a:r>
              <a:rPr lang="en-US" sz="1200" i="1" kern="1200" dirty="0" err="1" smtClean="0">
                <a:solidFill>
                  <a:schemeClr val="tx1"/>
                </a:solidFill>
                <a:effectLst/>
                <a:latin typeface="Times New Roman" pitchFamily="18" charset="0"/>
                <a:ea typeface="+mn-ea"/>
                <a:cs typeface="+mn-cs"/>
              </a:rPr>
              <a:t>giá</a:t>
            </a:r>
            <a:r>
              <a:rPr lang="en-US" sz="1200" i="1" kern="1200" dirty="0" smtClean="0">
                <a:solidFill>
                  <a:schemeClr val="tx1"/>
                </a:solidFill>
                <a:effectLst/>
                <a:latin typeface="Times New Roman" pitchFamily="18" charset="0"/>
                <a:ea typeface="+mn-ea"/>
                <a:cs typeface="+mn-cs"/>
              </a:rPr>
              <a:t> </a:t>
            </a:r>
            <a:r>
              <a:rPr lang="en-US" sz="1200" i="1" kern="1200" dirty="0" err="1" smtClean="0">
                <a:solidFill>
                  <a:schemeClr val="tx1"/>
                </a:solidFill>
                <a:effectLst/>
                <a:latin typeface="Times New Roman" pitchFamily="18" charset="0"/>
                <a:ea typeface="+mn-ea"/>
                <a:cs typeface="+mn-cs"/>
              </a:rPr>
              <a:t>hiệu</a:t>
            </a:r>
            <a:r>
              <a:rPr lang="en-US" sz="1200" i="1" kern="1200" dirty="0" smtClean="0">
                <a:solidFill>
                  <a:schemeClr val="tx1"/>
                </a:solidFill>
                <a:effectLst/>
                <a:latin typeface="Times New Roman" pitchFamily="18" charset="0"/>
                <a:ea typeface="+mn-ea"/>
                <a:cs typeface="+mn-cs"/>
              </a:rPr>
              <a:t> </a:t>
            </a:r>
            <a:r>
              <a:rPr lang="en-US" sz="1200" i="1" kern="1200" dirty="0" err="1" smtClean="0">
                <a:solidFill>
                  <a:schemeClr val="tx1"/>
                </a:solidFill>
                <a:effectLst/>
                <a:latin typeface="Times New Roman" pitchFamily="18" charset="0"/>
                <a:ea typeface="+mn-ea"/>
                <a:cs typeface="+mn-cs"/>
              </a:rPr>
              <a:t>suất</a:t>
            </a:r>
            <a:r>
              <a:rPr lang="en-US" sz="1200" i="1" kern="1200" dirty="0" smtClean="0">
                <a:solidFill>
                  <a:schemeClr val="tx1"/>
                </a:solidFill>
                <a:effectLst/>
                <a:latin typeface="Times New Roman" pitchFamily="18" charset="0"/>
                <a:ea typeface="+mn-ea"/>
                <a:cs typeface="+mn-cs"/>
              </a:rPr>
              <a:t> </a:t>
            </a:r>
            <a:r>
              <a:rPr lang="en-US" sz="1200" i="1" kern="1200" dirty="0" err="1" smtClean="0">
                <a:solidFill>
                  <a:schemeClr val="tx1"/>
                </a:solidFill>
                <a:effectLst/>
                <a:latin typeface="Times New Roman" pitchFamily="18" charset="0"/>
                <a:ea typeface="+mn-ea"/>
                <a:cs typeface="+mn-cs"/>
              </a:rPr>
              <a:t>dự</a:t>
            </a:r>
            <a:r>
              <a:rPr lang="en-US" sz="1200" i="1" kern="1200" dirty="0" smtClean="0">
                <a:solidFill>
                  <a:schemeClr val="tx1"/>
                </a:solidFill>
                <a:effectLst/>
                <a:latin typeface="Times New Roman" pitchFamily="18" charset="0"/>
                <a:ea typeface="+mn-ea"/>
                <a:cs typeface="+mn-cs"/>
              </a:rPr>
              <a:t> </a:t>
            </a:r>
            <a:r>
              <a:rPr lang="en-US" sz="1200" i="1" kern="1200" dirty="0" err="1" smtClean="0">
                <a:solidFill>
                  <a:schemeClr val="tx1"/>
                </a:solidFill>
                <a:effectLst/>
                <a:latin typeface="Times New Roman" pitchFamily="18" charset="0"/>
                <a:ea typeface="+mn-ea"/>
                <a:cs typeface="+mn-cs"/>
              </a:rPr>
              <a:t>án</a:t>
            </a:r>
            <a:r>
              <a:rPr lang="en-US" sz="1200" kern="1200" dirty="0" smtClean="0">
                <a:solidFill>
                  <a:schemeClr val="tx1"/>
                </a:solidFill>
                <a:effectLst/>
                <a:latin typeface="Times New Roman" pitchFamily="18" charset="0"/>
                <a:ea typeface="+mn-ea"/>
                <a:cs typeface="+mn-cs"/>
              </a:rPr>
              <a:t> </a:t>
            </a:r>
          </a:p>
          <a:p>
            <a:r>
              <a:rPr lang="en-US" sz="1200" i="1" kern="1200" dirty="0" err="1" smtClean="0">
                <a:solidFill>
                  <a:schemeClr val="tx1"/>
                </a:solidFill>
                <a:effectLst/>
                <a:latin typeface="Times New Roman" pitchFamily="18" charset="0"/>
                <a:ea typeface="+mn-ea"/>
                <a:cs typeface="+mn-cs"/>
              </a:rPr>
              <a:t>Kỹ</a:t>
            </a:r>
            <a:r>
              <a:rPr lang="en-US" sz="1200" i="1" kern="1200" dirty="0" smtClean="0">
                <a:solidFill>
                  <a:schemeClr val="tx1"/>
                </a:solidFill>
                <a:effectLst/>
                <a:latin typeface="Times New Roman" pitchFamily="18" charset="0"/>
                <a:ea typeface="+mn-ea"/>
                <a:cs typeface="+mn-cs"/>
              </a:rPr>
              <a:t> </a:t>
            </a:r>
            <a:r>
              <a:rPr lang="en-US" sz="1200" i="1" kern="1200" dirty="0" err="1" smtClean="0">
                <a:solidFill>
                  <a:schemeClr val="tx1"/>
                </a:solidFill>
                <a:effectLst/>
                <a:latin typeface="Times New Roman" pitchFamily="18" charset="0"/>
                <a:ea typeface="+mn-ea"/>
                <a:cs typeface="+mn-cs"/>
              </a:rPr>
              <a:t>năng</a:t>
            </a:r>
            <a:r>
              <a:rPr lang="en-US" sz="1200" i="1" kern="1200" dirty="0" smtClean="0">
                <a:solidFill>
                  <a:schemeClr val="tx1"/>
                </a:solidFill>
                <a:effectLst/>
                <a:latin typeface="Times New Roman" pitchFamily="18" charset="0"/>
                <a:ea typeface="+mn-ea"/>
                <a:cs typeface="+mn-cs"/>
              </a:rPr>
              <a:t> </a:t>
            </a:r>
            <a:r>
              <a:rPr lang="en-US" sz="1200" i="1" kern="1200" dirty="0" err="1" smtClean="0">
                <a:solidFill>
                  <a:schemeClr val="tx1"/>
                </a:solidFill>
                <a:effectLst/>
                <a:latin typeface="Times New Roman" pitchFamily="18" charset="0"/>
                <a:ea typeface="+mn-ea"/>
                <a:cs typeface="+mn-cs"/>
              </a:rPr>
              <a:t>giao</a:t>
            </a:r>
            <a:r>
              <a:rPr lang="en-US" sz="1200" i="1" kern="1200" dirty="0" smtClean="0">
                <a:solidFill>
                  <a:schemeClr val="tx1"/>
                </a:solidFill>
                <a:effectLst/>
                <a:latin typeface="Times New Roman" pitchFamily="18" charset="0"/>
                <a:ea typeface="+mn-ea"/>
                <a:cs typeface="+mn-cs"/>
              </a:rPr>
              <a:t> </a:t>
            </a:r>
            <a:r>
              <a:rPr lang="en-US" sz="1200" i="1" kern="1200" dirty="0" err="1" smtClean="0">
                <a:solidFill>
                  <a:schemeClr val="tx1"/>
                </a:solidFill>
                <a:effectLst/>
                <a:latin typeface="Times New Roman" pitchFamily="18" charset="0"/>
                <a:ea typeface="+mn-ea"/>
                <a:cs typeface="+mn-cs"/>
              </a:rPr>
              <a:t>tiếp</a:t>
            </a:r>
            <a:r>
              <a:rPr lang="en-US" sz="1200" kern="1200" dirty="0" smtClean="0">
                <a:solidFill>
                  <a:schemeClr val="tx1"/>
                </a:solidFill>
                <a:effectLst/>
                <a:latin typeface="Times New Roman" pitchFamily="18" charset="0"/>
                <a:ea typeface="+mn-ea"/>
                <a:cs typeface="+mn-cs"/>
              </a:rPr>
              <a:t> </a:t>
            </a:r>
          </a:p>
          <a:p>
            <a:r>
              <a:rPr lang="en-US" sz="1200" i="1" kern="1200" dirty="0" err="1" smtClean="0">
                <a:solidFill>
                  <a:schemeClr val="tx1"/>
                </a:solidFill>
                <a:effectLst/>
                <a:latin typeface="Times New Roman" pitchFamily="18" charset="0"/>
                <a:ea typeface="+mn-ea"/>
                <a:cs typeface="+mn-cs"/>
              </a:rPr>
              <a:t>Quản</a:t>
            </a:r>
            <a:r>
              <a:rPr lang="en-US" sz="1200" i="1" kern="1200" dirty="0" smtClean="0">
                <a:solidFill>
                  <a:schemeClr val="tx1"/>
                </a:solidFill>
                <a:effectLst/>
                <a:latin typeface="Times New Roman" pitchFamily="18" charset="0"/>
                <a:ea typeface="+mn-ea"/>
                <a:cs typeface="+mn-cs"/>
              </a:rPr>
              <a:t> </a:t>
            </a:r>
            <a:r>
              <a:rPr lang="en-US" sz="1200" i="1" kern="1200" dirty="0" err="1" smtClean="0">
                <a:solidFill>
                  <a:schemeClr val="tx1"/>
                </a:solidFill>
                <a:effectLst/>
                <a:latin typeface="Times New Roman" pitchFamily="18" charset="0"/>
                <a:ea typeface="+mn-ea"/>
                <a:cs typeface="+mn-cs"/>
              </a:rPr>
              <a:t>lý</a:t>
            </a:r>
            <a:r>
              <a:rPr lang="en-US" sz="1200" i="1" kern="1200" dirty="0" smtClean="0">
                <a:solidFill>
                  <a:schemeClr val="tx1"/>
                </a:solidFill>
                <a:effectLst/>
                <a:latin typeface="Times New Roman" pitchFamily="18" charset="0"/>
                <a:ea typeface="+mn-ea"/>
                <a:cs typeface="+mn-cs"/>
              </a:rPr>
              <a:t> </a:t>
            </a:r>
            <a:r>
              <a:rPr lang="en-US" sz="1200" i="1" kern="1200" dirty="0" err="1" smtClean="0">
                <a:solidFill>
                  <a:schemeClr val="tx1"/>
                </a:solidFill>
                <a:effectLst/>
                <a:latin typeface="Times New Roman" pitchFamily="18" charset="0"/>
                <a:ea typeface="+mn-ea"/>
                <a:cs typeface="+mn-cs"/>
              </a:rPr>
              <a:t>xung</a:t>
            </a:r>
            <a:r>
              <a:rPr lang="en-US" sz="1200" i="1" kern="1200" dirty="0" smtClean="0">
                <a:solidFill>
                  <a:schemeClr val="tx1"/>
                </a:solidFill>
                <a:effectLst/>
                <a:latin typeface="Times New Roman" pitchFamily="18" charset="0"/>
                <a:ea typeface="+mn-ea"/>
                <a:cs typeface="+mn-cs"/>
              </a:rPr>
              <a:t> </a:t>
            </a:r>
            <a:r>
              <a:rPr lang="en-US" sz="1200" i="1" kern="1200" dirty="0" err="1" smtClean="0">
                <a:solidFill>
                  <a:schemeClr val="tx1"/>
                </a:solidFill>
                <a:effectLst/>
                <a:latin typeface="Times New Roman" pitchFamily="18" charset="0"/>
                <a:ea typeface="+mn-ea"/>
                <a:cs typeface="+mn-cs"/>
              </a:rPr>
              <a:t>đột</a:t>
            </a:r>
            <a:r>
              <a:rPr lang="en-US" sz="1200" kern="1200" dirty="0" smtClean="0">
                <a:solidFill>
                  <a:schemeClr val="tx1"/>
                </a:solidFill>
                <a:effectLst/>
                <a:latin typeface="Times New Roman" pitchFamily="18" charset="0"/>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30</a:t>
            </a:fld>
            <a:endParaRPr lang="en-US" dirty="0"/>
          </a:p>
        </p:txBody>
      </p:sp>
    </p:spTree>
    <p:extLst>
      <p:ext uri="{BB962C8B-B14F-4D97-AF65-F5344CB8AC3E}">
        <p14:creationId xmlns:p14="http://schemas.microsoft.com/office/powerpoint/2010/main" val="504416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Đối đầu: Trực tiếp đối mặt với xung đột bằng cách sử dụng phương pháp giải quyết vấn đề</a:t>
            </a:r>
          </a:p>
          <a:p>
            <a:r>
              <a:rPr lang="vi-VN" dirty="0" smtClean="0"/>
              <a:t>Thỏa hiệp: Sử dụng phương pháp cho và nhận</a:t>
            </a:r>
          </a:p>
          <a:p>
            <a:r>
              <a:rPr lang="vi-VN" dirty="0" smtClean="0"/>
              <a:t>Làm mịn: Làm nổi bật các khu vực khác biệt và nhấn mạnh các khu vực thỏa thuận</a:t>
            </a:r>
          </a:p>
          <a:p>
            <a:r>
              <a:rPr lang="vi-VN" dirty="0" smtClean="0"/>
              <a:t>Buộc: Cách tiếp cận thắng-thua</a:t>
            </a:r>
          </a:p>
          <a:p>
            <a:r>
              <a:rPr lang="vi-VN" dirty="0" smtClean="0"/>
              <a:t>Rút </a:t>
            </a:r>
            <a:r>
              <a:rPr lang="en-US" dirty="0" err="1" smtClean="0"/>
              <a:t>lui</a:t>
            </a:r>
            <a:r>
              <a:rPr lang="vi-VN" dirty="0" smtClean="0"/>
              <a:t>: Rút lui hoặc rút khỏi bất đồng thực tế hoặc tiềm năng</a:t>
            </a:r>
          </a:p>
          <a:p>
            <a:r>
              <a:rPr lang="vi-VN" dirty="0" smtClean="0"/>
              <a:t>Phối hợp: Người ra quyết định kết hợp các quan điểm và hiểu biết khác nhau để phát triển sự đồng thuận và cam kết</a:t>
            </a:r>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31</a:t>
            </a:fld>
            <a:endParaRPr lang="en-US" dirty="0"/>
          </a:p>
        </p:txBody>
      </p:sp>
    </p:spTree>
    <p:extLst>
      <p:ext uri="{BB962C8B-B14F-4D97-AF65-F5344CB8AC3E}">
        <p14:creationId xmlns:p14="http://schemas.microsoft.com/office/powerpoint/2010/main" val="3782206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Dysfunctions : </a:t>
            </a:r>
            <a:r>
              <a:rPr lang="en-US" dirty="0" err="1" smtClean="0"/>
              <a:t>Rối</a:t>
            </a:r>
            <a:r>
              <a:rPr lang="en-US" baseline="0" dirty="0" smtClean="0"/>
              <a:t> </a:t>
            </a:r>
            <a:r>
              <a:rPr lang="en-US" baseline="0" dirty="0" err="1" smtClean="0"/>
              <a:t>loạn</a:t>
            </a:r>
            <a:endParaRPr lang="en-US" baseline="0" dirty="0" smtClean="0"/>
          </a:p>
          <a:p>
            <a:pPr marL="514350" indent="-514350">
              <a:defRPr/>
            </a:pPr>
            <a:r>
              <a:rPr lang="en-US" dirty="0" smtClean="0"/>
              <a:t>The five dysfunctions of teams are</a:t>
            </a:r>
          </a:p>
          <a:p>
            <a:pPr marL="549275" lvl="2" indent="0">
              <a:buFont typeface="+mj-lt"/>
              <a:buNone/>
              <a:defRPr/>
            </a:pPr>
            <a:r>
              <a:rPr lang="en-US" sz="2400" dirty="0" err="1" smtClean="0"/>
              <a:t>Vắng</a:t>
            </a:r>
            <a:r>
              <a:rPr lang="en-US" sz="2400" dirty="0" smtClean="0"/>
              <a:t> </a:t>
            </a:r>
            <a:r>
              <a:rPr lang="en-US" sz="2400" dirty="0" err="1" smtClean="0"/>
              <a:t>mặt</a:t>
            </a:r>
            <a:endParaRPr lang="en-US" sz="2400" dirty="0" smtClean="0"/>
          </a:p>
          <a:p>
            <a:pPr marL="549275" lvl="2" indent="0">
              <a:buFont typeface="+mj-lt"/>
              <a:buNone/>
              <a:defRPr/>
            </a:pPr>
            <a:r>
              <a:rPr lang="en-US" sz="2400" dirty="0" err="1" smtClean="0"/>
              <a:t>Sợ</a:t>
            </a:r>
            <a:r>
              <a:rPr lang="en-US" sz="2400" dirty="0" smtClean="0"/>
              <a:t> </a:t>
            </a:r>
            <a:r>
              <a:rPr lang="en-US" sz="2400" dirty="0" err="1" smtClean="0"/>
              <a:t>xung</a:t>
            </a:r>
            <a:r>
              <a:rPr lang="en-US" sz="2400" dirty="0" smtClean="0"/>
              <a:t> </a:t>
            </a:r>
            <a:r>
              <a:rPr lang="en-US" sz="2400" dirty="0" err="1" smtClean="0"/>
              <a:t>đột</a:t>
            </a:r>
            <a:endParaRPr lang="en-US" sz="2400" dirty="0" smtClean="0"/>
          </a:p>
          <a:p>
            <a:pPr marL="549275" lvl="2" indent="0">
              <a:buFont typeface="+mj-lt"/>
              <a:buNone/>
              <a:defRPr/>
            </a:pPr>
            <a:r>
              <a:rPr lang="en-US" sz="2400" dirty="0" err="1" smtClean="0"/>
              <a:t>Thiếu</a:t>
            </a:r>
            <a:r>
              <a:rPr lang="en-US" sz="2400" dirty="0" smtClean="0"/>
              <a:t> cam </a:t>
            </a:r>
            <a:r>
              <a:rPr lang="en-US" sz="2400" dirty="0" err="1" smtClean="0"/>
              <a:t>kết</a:t>
            </a:r>
            <a:endParaRPr lang="en-US" sz="2400" dirty="0" smtClean="0"/>
          </a:p>
          <a:p>
            <a:pPr marL="549275" lvl="2" indent="0">
              <a:buFont typeface="+mj-lt"/>
              <a:buNone/>
              <a:defRPr/>
            </a:pPr>
            <a:r>
              <a:rPr lang="en-US" sz="2400" dirty="0" err="1" smtClean="0"/>
              <a:t>Tránh</a:t>
            </a:r>
            <a:r>
              <a:rPr lang="en-US" sz="2400" dirty="0" smtClean="0"/>
              <a:t> </a:t>
            </a:r>
            <a:r>
              <a:rPr lang="en-US" sz="2400" dirty="0" err="1" smtClean="0"/>
              <a:t>trách</a:t>
            </a:r>
            <a:r>
              <a:rPr lang="en-US" sz="2400" dirty="0" smtClean="0"/>
              <a:t> </a:t>
            </a:r>
            <a:r>
              <a:rPr lang="en-US" sz="2400" dirty="0" err="1" smtClean="0"/>
              <a:t>nhiệm</a:t>
            </a:r>
            <a:endParaRPr lang="en-US" sz="2400" dirty="0" smtClean="0"/>
          </a:p>
          <a:p>
            <a:pPr marL="549275" lvl="2" indent="0">
              <a:buFont typeface="+mj-lt"/>
              <a:buNone/>
              <a:defRPr/>
            </a:pPr>
            <a:r>
              <a:rPr lang="en-US" sz="2400" dirty="0" err="1" smtClean="0"/>
              <a:t>Không</a:t>
            </a:r>
            <a:r>
              <a:rPr lang="en-US" sz="2400" dirty="0" smtClean="0"/>
              <a:t> </a:t>
            </a:r>
            <a:r>
              <a:rPr lang="en-US" sz="2400" dirty="0" err="1" smtClean="0"/>
              <a:t>chú</a:t>
            </a:r>
            <a:r>
              <a:rPr lang="en-US" sz="2400" dirty="0" smtClean="0"/>
              <a:t> ý </a:t>
            </a:r>
            <a:r>
              <a:rPr lang="en-US" sz="2400" dirty="0" err="1" smtClean="0"/>
              <a:t>đến</a:t>
            </a:r>
            <a:r>
              <a:rPr lang="en-US" sz="2400" dirty="0" smtClean="0"/>
              <a:t> </a:t>
            </a:r>
            <a:r>
              <a:rPr lang="en-US" sz="2400" dirty="0" err="1" smtClean="0"/>
              <a:t>kết</a:t>
            </a:r>
            <a:r>
              <a:rPr lang="en-US" sz="2400" dirty="0" smtClean="0"/>
              <a:t> </a:t>
            </a:r>
            <a:r>
              <a:rPr lang="en-US" sz="2400" dirty="0" err="1" smtClean="0"/>
              <a:t>quả</a:t>
            </a:r>
            <a:endParaRPr lang="en-US" sz="2400" dirty="0" smtClean="0"/>
          </a:p>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33</a:t>
            </a:fld>
            <a:endParaRPr lang="en-US" dirty="0"/>
          </a:p>
        </p:txBody>
      </p:sp>
    </p:spTree>
    <p:extLst>
      <p:ext uri="{BB962C8B-B14F-4D97-AF65-F5344CB8AC3E}">
        <p14:creationId xmlns:p14="http://schemas.microsoft.com/office/powerpoint/2010/main" val="576024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a:t>
            </a:fld>
            <a:endParaRPr lang="en-US" dirty="0"/>
          </a:p>
        </p:txBody>
      </p:sp>
    </p:spTree>
    <p:extLst>
      <p:ext uri="{BB962C8B-B14F-4D97-AF65-F5344CB8AC3E}">
        <p14:creationId xmlns:p14="http://schemas.microsoft.com/office/powerpoint/2010/main" val="324663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help enhance project performance : </a:t>
            </a:r>
            <a:r>
              <a:rPr lang="en-US" dirty="0" err="1" smtClean="0"/>
              <a:t>giúp</a:t>
            </a:r>
            <a:r>
              <a:rPr lang="en-US" dirty="0" smtClean="0"/>
              <a:t> </a:t>
            </a:r>
            <a:r>
              <a:rPr lang="en-US" dirty="0" err="1" smtClean="0"/>
              <a:t>nâng</a:t>
            </a:r>
            <a:r>
              <a:rPr lang="en-US" dirty="0" smtClean="0"/>
              <a:t> </a:t>
            </a:r>
            <a:r>
              <a:rPr lang="en-US" dirty="0" err="1" smtClean="0"/>
              <a:t>cao</a:t>
            </a:r>
            <a:r>
              <a:rPr lang="en-US" dirty="0" smtClean="0"/>
              <a:t> </a:t>
            </a:r>
            <a:r>
              <a:rPr lang="en-US" dirty="0" err="1" smtClean="0"/>
              <a:t>hiệu</a:t>
            </a:r>
            <a:r>
              <a:rPr lang="en-US" dirty="0" smtClean="0"/>
              <a:t> </a:t>
            </a:r>
            <a:r>
              <a:rPr lang="en-US" dirty="0" err="1" smtClean="0"/>
              <a:t>suất</a:t>
            </a:r>
            <a:r>
              <a:rPr lang="en-US" dirty="0" smtClean="0"/>
              <a:t> </a:t>
            </a:r>
            <a:r>
              <a:rPr lang="en-US" dirty="0" err="1" smtClean="0"/>
              <a:t>dự</a:t>
            </a:r>
            <a:r>
              <a:rPr lang="en-US" dirty="0" smtClean="0"/>
              <a:t> </a:t>
            </a:r>
            <a:r>
              <a:rPr lang="en-US" dirty="0" err="1" smtClean="0"/>
              <a:t>án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5</a:t>
            </a:fld>
            <a:endParaRPr lang="en-US" dirty="0"/>
          </a:p>
        </p:txBody>
      </p:sp>
    </p:spTree>
    <p:extLst>
      <p:ext uri="{BB962C8B-B14F-4D97-AF65-F5344CB8AC3E}">
        <p14:creationId xmlns:p14="http://schemas.microsoft.com/office/powerpoint/2010/main" val="168071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lĩnh vực quan trọng liên quan đến quản lý dự án bao gồm</a:t>
            </a:r>
          </a:p>
          <a:p>
            <a:r>
              <a:rPr lang="vi-VN" dirty="0" smtClean="0"/>
              <a:t>lý thuyết động lực</a:t>
            </a:r>
          </a:p>
          <a:p>
            <a:r>
              <a:rPr lang="en-US" dirty="0" err="1" smtClean="0"/>
              <a:t>Tầm</a:t>
            </a:r>
            <a:r>
              <a:rPr lang="en-US" dirty="0" smtClean="0"/>
              <a:t> </a:t>
            </a:r>
            <a:r>
              <a:rPr lang="en-US" dirty="0" err="1" smtClean="0"/>
              <a:t>ảnh</a:t>
            </a:r>
            <a:r>
              <a:rPr lang="vi-VN" dirty="0" smtClean="0"/>
              <a:t> hưởng và quyền lực</a:t>
            </a:r>
          </a:p>
          <a:p>
            <a:r>
              <a:rPr lang="en-US" dirty="0" err="1" smtClean="0"/>
              <a:t>Tính</a:t>
            </a:r>
            <a:r>
              <a:rPr lang="en-US" baseline="0" dirty="0" smtClean="0"/>
              <a:t> </a:t>
            </a:r>
            <a:r>
              <a:rPr lang="vi-VN" dirty="0" smtClean="0"/>
              <a:t>hiệu quả</a:t>
            </a:r>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7</a:t>
            </a:fld>
            <a:endParaRPr lang="en-US" dirty="0"/>
          </a:p>
        </p:txBody>
      </p:sp>
    </p:spTree>
    <p:extLst>
      <p:ext uri="{BB962C8B-B14F-4D97-AF65-F5344CB8AC3E}">
        <p14:creationId xmlns:p14="http://schemas.microsoft.com/office/powerpoint/2010/main" val="2351744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Động lực bên trong và bên ngoài</a:t>
            </a:r>
          </a:p>
          <a:p>
            <a:r>
              <a:rPr lang="vi-VN" dirty="0" smtClean="0"/>
              <a:t>Động lực nội tại khiến mọi người tham gia vào một hoạt động vì mục đích vui chơi của họ</a:t>
            </a:r>
          </a:p>
          <a:p>
            <a:r>
              <a:rPr lang="vi-VN" dirty="0" smtClean="0"/>
              <a:t>Động lực bên ngoài khiến mọi người làm điều gì đó để được thưởng hoặc để tránh bị phạt</a:t>
            </a:r>
          </a:p>
          <a:p>
            <a:r>
              <a:rPr lang="vi-VN" dirty="0" smtClean="0"/>
              <a:t>Ví dụ, một số trẻ học piano vì động lực bên trong (chúng thích thú) trong khi những đứa trẻ khác lấy chúng vì động lực bên ngoài (để nhận phần thưởng hoặc tránh bị trừng phạt)</a:t>
            </a:r>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8</a:t>
            </a:fld>
            <a:endParaRPr lang="en-US" dirty="0"/>
          </a:p>
        </p:txBody>
      </p:sp>
    </p:spTree>
    <p:extLst>
      <p:ext uri="{BB962C8B-B14F-4D97-AF65-F5344CB8AC3E}">
        <p14:creationId xmlns:p14="http://schemas.microsoft.com/office/powerpoint/2010/main" val="1913327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Tháp nhu cầu của Maslow</a:t>
            </a:r>
          </a:p>
          <a:p>
            <a:r>
              <a:rPr lang="vi-VN" dirty="0" smtClean="0"/>
              <a:t>Abraham Maslow lập luận rằng con người sở hữu những phẩm chất độc đáo cho phép họ đưa ra những lựa chọn độc lập, do đó giúp họ kiểm soát số phận của mình.</a:t>
            </a:r>
          </a:p>
          <a:p>
            <a:r>
              <a:rPr lang="vi-VN" dirty="0" smtClean="0"/>
              <a:t>Maslow đã phát triển một hệ thống phân cấp nhu cầu nói rằng hành vi của mọi người được hướng dẫn hoặc thúc đẩy bởi một chuỗi nhu cầu</a:t>
            </a:r>
            <a:r>
              <a:rPr lang="en-US" dirty="0" err="1" smtClean="0"/>
              <a:t>aslow</a:t>
            </a:r>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9</a:t>
            </a:fld>
            <a:endParaRPr lang="en-US" dirty="0"/>
          </a:p>
        </p:txBody>
      </p:sp>
    </p:spTree>
    <p:extLst>
      <p:ext uri="{BB962C8B-B14F-4D97-AF65-F5344CB8AC3E}">
        <p14:creationId xmlns:p14="http://schemas.microsoft.com/office/powerpoint/2010/main" val="3422724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Tháp</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Maslow</a:t>
            </a:r>
          </a:p>
          <a:p>
            <a:pPr fontAlgn="base"/>
            <a:r>
              <a:rPr lang="vi-VN" sz="1200" b="0" i="0" kern="1200" dirty="0" smtClean="0">
                <a:solidFill>
                  <a:schemeClr val="tx1"/>
                </a:solidFill>
                <a:effectLst/>
                <a:latin typeface="Times New Roman" pitchFamily="18" charset="0"/>
                <a:ea typeface="+mn-ea"/>
                <a:cs typeface="+mn-cs"/>
              </a:rPr>
              <a:t>– Nhu cầu sinh </a:t>
            </a:r>
            <a:r>
              <a:rPr lang="en-US" sz="1200" b="0" i="0" kern="1200" dirty="0" err="1" smtClean="0">
                <a:solidFill>
                  <a:schemeClr val="tx1"/>
                </a:solidFill>
                <a:effectLst/>
                <a:latin typeface="Times New Roman" pitchFamily="18" charset="0"/>
                <a:ea typeface="+mn-ea"/>
                <a:cs typeface="+mn-cs"/>
              </a:rPr>
              <a:t>học</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tự</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nhiên</a:t>
            </a:r>
            <a:endParaRPr lang="vi-VN" sz="1200" b="0" i="0" kern="1200" dirty="0" smtClean="0">
              <a:solidFill>
                <a:schemeClr val="tx1"/>
              </a:solidFill>
              <a:effectLst/>
              <a:latin typeface="Times New Roman" pitchFamily="18" charset="0"/>
              <a:ea typeface="+mn-ea"/>
              <a:cs typeface="+mn-cs"/>
            </a:endParaRPr>
          </a:p>
          <a:p>
            <a:pPr fontAlgn="base"/>
            <a:r>
              <a:rPr lang="vi-VN" sz="1200" b="0" i="0" kern="1200" dirty="0" smtClean="0">
                <a:solidFill>
                  <a:schemeClr val="tx1"/>
                </a:solidFill>
                <a:effectLst/>
                <a:latin typeface="Times New Roman" pitchFamily="18" charset="0"/>
                <a:ea typeface="+mn-ea"/>
                <a:cs typeface="+mn-cs"/>
              </a:rPr>
              <a:t>– Nhu cầu về  an toàn</a:t>
            </a:r>
          </a:p>
          <a:p>
            <a:pPr fontAlgn="base"/>
            <a:r>
              <a:rPr lang="vi-VN" sz="1200" b="0" i="0" kern="1200" dirty="0" smtClean="0">
                <a:solidFill>
                  <a:schemeClr val="tx1"/>
                </a:solidFill>
                <a:effectLst/>
                <a:latin typeface="Times New Roman" pitchFamily="18" charset="0"/>
                <a:ea typeface="+mn-ea"/>
                <a:cs typeface="+mn-cs"/>
              </a:rPr>
              <a:t>– Nhu cầu về xã hội</a:t>
            </a:r>
          </a:p>
          <a:p>
            <a:pPr fontAlgn="base"/>
            <a:r>
              <a:rPr lang="vi-VN" sz="1200" b="0" i="0" kern="1200" dirty="0" smtClean="0">
                <a:solidFill>
                  <a:schemeClr val="tx1"/>
                </a:solidFill>
                <a:effectLst/>
                <a:latin typeface="Times New Roman" pitchFamily="18" charset="0"/>
                <a:ea typeface="+mn-ea"/>
                <a:cs typeface="+mn-cs"/>
              </a:rPr>
              <a:t>– Nhu cầu được quí trọng</a:t>
            </a:r>
          </a:p>
          <a:p>
            <a:pPr fontAlgn="base"/>
            <a:r>
              <a:rPr lang="vi-VN" sz="1200" b="0" i="0" kern="1200" dirty="0" smtClean="0">
                <a:solidFill>
                  <a:schemeClr val="tx1"/>
                </a:solidFill>
                <a:effectLst/>
                <a:latin typeface="Times New Roman" pitchFamily="18" charset="0"/>
                <a:ea typeface="+mn-ea"/>
                <a:cs typeface="+mn-cs"/>
              </a:rPr>
              <a:t>– Nhu cầu được thể hiện mình</a:t>
            </a:r>
          </a:p>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10</a:t>
            </a:fld>
            <a:endParaRPr lang="en-US" dirty="0"/>
          </a:p>
        </p:txBody>
      </p:sp>
    </p:spTree>
    <p:extLst>
      <p:ext uri="{BB962C8B-B14F-4D97-AF65-F5344CB8AC3E}">
        <p14:creationId xmlns:p14="http://schemas.microsoft.com/office/powerpoint/2010/main" val="415589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i="1" dirty="0" smtClean="0"/>
              <a:t>yếu tố </a:t>
            </a:r>
            <a:r>
              <a:rPr lang="en-US" i="1" dirty="0" err="1" smtClean="0"/>
              <a:t>hài</a:t>
            </a:r>
            <a:r>
              <a:rPr lang="en-US" i="1" baseline="0" dirty="0" smtClean="0"/>
              <a:t> </a:t>
            </a:r>
            <a:r>
              <a:rPr lang="en-US" baseline="0" dirty="0" err="1" smtClean="0"/>
              <a:t>lòng</a:t>
            </a:r>
            <a:r>
              <a:rPr lang="vi-VN" dirty="0" smtClean="0"/>
              <a:t>: thành tích, sự công nhận, bản thân công việc, trách nhiệm, sự tiến bộ và tăng trưởng, tạo ra sự hài lòng trong công việc</a:t>
            </a:r>
          </a:p>
          <a:p>
            <a:r>
              <a:rPr lang="vi-VN" dirty="0" smtClean="0"/>
              <a:t>yếu tố </a:t>
            </a:r>
            <a:r>
              <a:rPr lang="en-US" dirty="0" err="1" smtClean="0"/>
              <a:t>không</a:t>
            </a:r>
            <a:r>
              <a:rPr lang="en-US" baseline="0" dirty="0" smtClean="0"/>
              <a:t> </a:t>
            </a:r>
            <a:r>
              <a:rPr lang="en-US" baseline="0" dirty="0" err="1" smtClean="0"/>
              <a:t>hài</a:t>
            </a:r>
            <a:r>
              <a:rPr lang="en-US" baseline="0" dirty="0" smtClean="0"/>
              <a:t> </a:t>
            </a:r>
            <a:r>
              <a:rPr lang="en-US" baseline="0" dirty="0" err="1" smtClean="0"/>
              <a:t>lòng</a:t>
            </a:r>
            <a:r>
              <a:rPr lang="vi-VN" dirty="0" smtClean="0"/>
              <a:t>: gây ra sự không hài lòng nếu không có mặt, nhưng không thúc đẩy người lao động làm nhiều hơn. Ví dụ bao gồm mức lương lớn hơn, giám sát nhiều hơn và môi trường làm việc hấp dẫn hơn</a:t>
            </a:r>
          </a:p>
          <a:p>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11</a:t>
            </a:fld>
            <a:endParaRPr lang="en-US" dirty="0"/>
          </a:p>
        </p:txBody>
      </p:sp>
    </p:spTree>
    <p:extLst>
      <p:ext uri="{BB962C8B-B14F-4D97-AF65-F5344CB8AC3E}">
        <p14:creationId xmlns:p14="http://schemas.microsoft.com/office/powerpoint/2010/main" val="330924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Xây dựng kế hoạch nguồn nhân lực</a:t>
            </a:r>
          </a:p>
          <a:p>
            <a:r>
              <a:rPr lang="vi-VN" dirty="0" smtClean="0"/>
              <a:t>Liên quan đến việc xác định và lập hồ sơ các vai trò, trách nhiệm và mối quan hệ báo cáo của dự án</a:t>
            </a:r>
          </a:p>
          <a:p>
            <a:r>
              <a:rPr lang="vi-VN" dirty="0" smtClean="0"/>
              <a:t>Nội dung bao gồm</a:t>
            </a:r>
          </a:p>
          <a:p>
            <a:r>
              <a:rPr lang="vi-VN" dirty="0" smtClean="0"/>
              <a:t>sơ đồ tổ chức dự án</a:t>
            </a:r>
          </a:p>
          <a:p>
            <a:r>
              <a:rPr lang="vi-VN" dirty="0" smtClean="0"/>
              <a:t>kế hoạch quản lý nhân sự</a:t>
            </a:r>
          </a:p>
          <a:p>
            <a:r>
              <a:rPr lang="vi-VN" dirty="0" smtClean="0"/>
              <a:t>ma trận phân công trách nhiệm</a:t>
            </a:r>
          </a:p>
          <a:p>
            <a:r>
              <a:rPr lang="vi-VN" dirty="0" smtClean="0"/>
              <a:t>biểu đồ tài nguyên</a:t>
            </a:r>
            <a:endParaRPr lang="en-US"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12</a:t>
            </a:fld>
            <a:endParaRPr lang="en-US" dirty="0"/>
          </a:p>
        </p:txBody>
      </p:sp>
    </p:spTree>
    <p:extLst>
      <p:ext uri="{BB962C8B-B14F-4D97-AF65-F5344CB8AC3E}">
        <p14:creationId xmlns:p14="http://schemas.microsoft.com/office/powerpoint/2010/main" val="3028155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8D802E-F52E-461F-BFF5-6AE598ABF8D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1800A86-DA4D-4B0A-B487-55E3CE2ABAC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F315A71-C977-48CA-A0E0-4ECEA699ED9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2B9CBC40-343B-4593-A28E-D189663EB65D}"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lvl1pPr algn="just">
              <a:lnSpc>
                <a:spcPct val="120000"/>
              </a:lnSpc>
              <a:spcBef>
                <a:spcPts val="0"/>
              </a:spcBef>
              <a:defRPr sz="2400"/>
            </a:lvl1pPr>
            <a:lvl2pPr algn="just">
              <a:lnSpc>
                <a:spcPct val="120000"/>
              </a:lnSpc>
              <a:spcBef>
                <a:spcPts val="0"/>
              </a:spcBef>
              <a:defRPr sz="2400"/>
            </a:lvl2pPr>
            <a:lvl3pPr algn="just">
              <a:lnSpc>
                <a:spcPct val="120000"/>
              </a:lnSpc>
              <a:spcBef>
                <a:spcPts val="0"/>
              </a:spcBef>
              <a:defRPr sz="2400"/>
            </a:lvl3pPr>
            <a:lvl4pPr algn="just">
              <a:lnSpc>
                <a:spcPct val="120000"/>
              </a:lnSpc>
              <a:spcBef>
                <a:spcPts val="0"/>
              </a:spcBef>
              <a:defRPr sz="2400"/>
            </a:lvl4pPr>
            <a:lvl5pPr algn="just">
              <a:lnSpc>
                <a:spcPct val="120000"/>
              </a:lnSpc>
              <a:spcBef>
                <a:spcPts val="0"/>
              </a:spcBef>
              <a:defRPr sz="24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3DF7F6D6-12E9-47E2-83FA-0573725E0372}"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2B92D0EA-3F60-41BB-A405-33AD93B7A0F0}"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4895E56F-A642-430C-8B4E-604B1153BE2F}"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5DD4C274-ECC5-4587-B039-995E9197571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C3AD251C-A5FF-4790-8F87-2AC1A4C8DD5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A15544C6-0C87-4E87-B9C7-4DBC5EE35F3B}"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lnSpc>
                <a:spcPct val="120000"/>
              </a:lnSpc>
              <a:defRPr sz="2400"/>
            </a:lvl1pPr>
            <a:lvl2pPr>
              <a:lnSpc>
                <a:spcPct val="120000"/>
              </a:lnSpc>
              <a:defRPr sz="2400"/>
            </a:lvl2pPr>
            <a:lvl3pPr>
              <a:lnSpc>
                <a:spcPct val="120000"/>
              </a:lnSpc>
              <a:defRPr sz="2400"/>
            </a:lvl3pPr>
            <a:lvl4pPr>
              <a:lnSpc>
                <a:spcPct val="120000"/>
              </a:lnSpc>
              <a:defRPr sz="2400"/>
            </a:lvl4pPr>
            <a:lvl5pPr>
              <a:lnSpc>
                <a:spcPct val="120000"/>
              </a:lnSpc>
              <a:defRPr sz="24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70B16657-024C-459D-BB4E-2F85DCC6454F}"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557F888-E501-48F3-9F3B-E94CAD1CF6E1}"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E8C610D3-5023-4794-8B07-EA09037D64F8}"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9EBD04E9-CF8F-4ADC-8517-7D8F785A50F6}"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1A45D508-2AAC-4C9A-B537-CDE351A8C1D4}"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BC4DAC-D3A4-423A-93B6-4513E822D50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1BE031C-0932-42DE-9740-24C917046CB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C1ACE5F-0C5F-4F29-8F8B-F5D8D5BAD62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AF9AB6D4-536C-4F2D-8487-80BC37C22B8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E833E64-A5E0-46D0-93B8-B3AA3BEE397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1FBBD74-B68B-41FB-B818-EE107B107522}"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9C8ED8-FECA-44D6-8546-AFBFD79A34B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6AF3C8D7-9A0C-4C76-87AE-298E7615D6C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6AF3C8D7-9A0C-4C76-87AE-298E7615D6CC}"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lms.iuh.edu.vn/" TargetMode="External"/><Relationship Id="rId4" Type="http://schemas.openxmlformats.org/officeDocument/2006/relationships/hyperlink" Target="mailto:dtthuha79@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9:</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Human</a:t>
            </a:r>
            <a:r>
              <a:rPr lang="en-US" dirty="0" smtClean="0">
                <a:effectLst>
                  <a:outerShdw blurRad="38100" dist="38100" dir="2700000" algn="tl">
                    <a:srgbClr val="FFFFFF"/>
                  </a:outerShdw>
                </a:effectLst>
                <a:latin typeface="Arial Rounded MT Bold" pitchFamily="34" charset="0"/>
              </a:rPr>
              <a:t/>
            </a:r>
            <a:br>
              <a:rPr lang="en-US" dirty="0" smtClean="0">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Resource Management</a:t>
            </a:r>
            <a:endParaRPr>
              <a:effectLst>
                <a:outerShdw blurRad="38100" dist="38100" dir="2700000" algn="tl">
                  <a:srgbClr val="FFFFFF"/>
                </a:outerShdw>
              </a:effectLst>
              <a:latin typeface="Arial Rounded MT Bold" pitchFamily="34" charset="0"/>
            </a:endParaRPr>
          </a:p>
        </p:txBody>
      </p:sp>
      <p:sp>
        <p:nvSpPr>
          <p:cNvPr id="7"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04800" y="5486400"/>
            <a:ext cx="3497561" cy="1446550"/>
          </a:xfrm>
          <a:prstGeom prst="rect">
            <a:avLst/>
          </a:prstGeom>
          <a:noFill/>
        </p:spPr>
        <p:txBody>
          <a:bodyPr wrap="none" rtlCol="0">
            <a:spAutoFit/>
          </a:bodyPr>
          <a:lstStyle/>
          <a:p>
            <a:r>
              <a:rPr lang="en-US" dirty="0"/>
              <a:t>ĐẶNG  THỊ THU HÀ – SE </a:t>
            </a:r>
            <a:endParaRPr lang="en-US" dirty="0" smtClean="0"/>
          </a:p>
          <a:p>
            <a:r>
              <a:rPr lang="en-US" dirty="0" smtClean="0">
                <a:hlinkClick r:id="rId4"/>
              </a:rPr>
              <a:t>dtthuha79@gmail.com</a:t>
            </a:r>
            <a:r>
              <a:rPr lang="en-US" dirty="0" smtClean="0"/>
              <a:t> </a:t>
            </a:r>
            <a:endParaRPr lang="en-US" dirty="0"/>
          </a:p>
          <a:p>
            <a:r>
              <a:rPr lang="en-US" dirty="0">
                <a:hlinkClick r:id="rId5"/>
              </a:rPr>
              <a:t>https://lms.iuh.edu.vn</a:t>
            </a:r>
            <a:r>
              <a:rPr lang="en-US" dirty="0"/>
              <a:t> </a:t>
            </a:r>
          </a:p>
          <a:p>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smtClean="0"/>
              <a:t>Figure 9-2. Maslow’s Hierarchy of Needs</a:t>
            </a:r>
          </a:p>
        </p:txBody>
      </p:sp>
      <p:sp>
        <p:nvSpPr>
          <p:cNvPr id="23556"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A576F6B9-2A38-4B35-991A-1246B6BDDC22}" type="slidenum">
              <a:rPr lang="en-US" smtClean="0"/>
              <a:pPr>
                <a:buFontTx/>
                <a:buNone/>
                <a:defRPr/>
              </a:pPr>
              <a:t>10</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0" y="1524000"/>
            <a:ext cx="8943090" cy="449539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r>
              <a:rPr lang="en-US" dirty="0" smtClean="0"/>
              <a:t>Frederick Herzberg wrote several famous books and articles about worker motivation.  He distinguished between</a:t>
            </a:r>
          </a:p>
          <a:p>
            <a:pPr lvl="1"/>
            <a:r>
              <a:rPr lang="en-US" dirty="0" smtClean="0"/>
              <a:t>motivational factors: achievement, recognition, the work itself, responsibility, advancement, and growth, which produce job satisfaction</a:t>
            </a:r>
          </a:p>
          <a:p>
            <a:pPr lvl="1"/>
            <a:r>
              <a:rPr lang="en-US" dirty="0" smtClean="0"/>
              <a:t>hygiene factors: cause dissatisfaction if not present, but do not motivate workers to do more.  </a:t>
            </a:r>
          </a:p>
          <a:p>
            <a:pPr marL="392113" lvl="1" indent="0">
              <a:buNone/>
            </a:pPr>
            <a:r>
              <a:rPr lang="en-US" dirty="0" smtClean="0"/>
              <a:t>Examples include larger salaries, more supervision, and a more attractive work environment</a:t>
            </a:r>
          </a:p>
        </p:txBody>
      </p:sp>
      <p:sp>
        <p:nvSpPr>
          <p:cNvPr id="24578" name="Rectangle 2"/>
          <p:cNvSpPr>
            <a:spLocks noGrp="1" noChangeArrowheads="1"/>
          </p:cNvSpPr>
          <p:nvPr>
            <p:ph type="title"/>
          </p:nvPr>
        </p:nvSpPr>
        <p:spPr/>
        <p:txBody>
          <a:bodyPr>
            <a:normAutofit fontScale="90000"/>
          </a:bodyPr>
          <a:lstStyle/>
          <a:p>
            <a:r>
              <a:rPr lang="en-US" dirty="0" smtClean="0"/>
              <a:t>Herzberg’s Motivational and Hygiene Factors</a:t>
            </a:r>
          </a:p>
        </p:txBody>
      </p:sp>
      <p:sp>
        <p:nvSpPr>
          <p:cNvPr id="2458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0844656F-2A39-49A9-BA46-4E2DA0297182}"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04800" y="1676400"/>
            <a:ext cx="8186738" cy="4791075"/>
          </a:xfrm>
        </p:spPr>
        <p:txBody>
          <a:bodyPr/>
          <a:lstStyle/>
          <a:p>
            <a:r>
              <a:rPr lang="en-US" sz="3200" dirty="0" smtClean="0"/>
              <a:t>Involves identifying and documenting project roles, responsibilities, and reporting relationships</a:t>
            </a:r>
          </a:p>
          <a:p>
            <a:r>
              <a:rPr lang="en-US" sz="3200" dirty="0" smtClean="0"/>
              <a:t>Contents include</a:t>
            </a:r>
          </a:p>
          <a:p>
            <a:pPr lvl="1"/>
            <a:r>
              <a:rPr lang="en-US" sz="2800" dirty="0" smtClean="0"/>
              <a:t>project organizational charts</a:t>
            </a:r>
          </a:p>
          <a:p>
            <a:pPr lvl="1"/>
            <a:r>
              <a:rPr lang="en-US" sz="2800" dirty="0" smtClean="0"/>
              <a:t>staffing management plan</a:t>
            </a:r>
          </a:p>
          <a:p>
            <a:pPr lvl="1"/>
            <a:r>
              <a:rPr lang="en-US" sz="2800" dirty="0" smtClean="0"/>
              <a:t>responsibility assignment matrixes</a:t>
            </a:r>
          </a:p>
          <a:p>
            <a:pPr lvl="1"/>
            <a:r>
              <a:rPr lang="en-US" sz="2800" dirty="0" smtClean="0"/>
              <a:t>resource histograms</a:t>
            </a:r>
          </a:p>
        </p:txBody>
      </p:sp>
      <p:sp>
        <p:nvSpPr>
          <p:cNvPr id="34818" name="Rectangle 2"/>
          <p:cNvSpPr>
            <a:spLocks noGrp="1" noChangeArrowheads="1"/>
          </p:cNvSpPr>
          <p:nvPr>
            <p:ph type="title"/>
          </p:nvPr>
        </p:nvSpPr>
        <p:spPr>
          <a:xfrm>
            <a:off x="685800" y="457200"/>
            <a:ext cx="8382000" cy="868362"/>
          </a:xfrm>
        </p:spPr>
        <p:txBody>
          <a:bodyPr>
            <a:normAutofit fontScale="90000"/>
          </a:bodyPr>
          <a:lstStyle/>
          <a:p>
            <a:r>
              <a:rPr lang="en-US" dirty="0" smtClean="0"/>
              <a:t>9.1. Developing the Human Resource Plan</a:t>
            </a:r>
          </a:p>
        </p:txBody>
      </p:sp>
      <p:sp>
        <p:nvSpPr>
          <p:cNvPr id="3482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BA6495BC-466D-426D-99E7-6109E92CD6A3}"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sz="3600" dirty="0" smtClean="0"/>
              <a:t>Figure 9-3. Sample Organizational Chart for a Large IT Project</a:t>
            </a:r>
          </a:p>
        </p:txBody>
      </p:sp>
      <p:sp>
        <p:nvSpPr>
          <p:cNvPr id="35845"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D19D784B-72A3-4AB6-971D-C784D58BD8E6}" type="slidenum">
              <a:rPr lang="en-US" smtClean="0"/>
              <a:pPr>
                <a:buFontTx/>
                <a:buNone/>
                <a:defRPr/>
              </a:pPr>
              <a:t>13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0"/>
            <a:ext cx="8229600" cy="482463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dirty="0" smtClean="0"/>
              <a:t>Figure 9-4. Work Definition and Assignment Process</a:t>
            </a:r>
          </a:p>
        </p:txBody>
      </p:sp>
      <p:sp>
        <p:nvSpPr>
          <p:cNvPr id="36869"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810CE70A-6ED6-4B9F-ADAD-D6ECB0A57801}" type="slidenum">
              <a:rPr lang="en-US" smtClean="0"/>
              <a:pPr>
                <a:buFontTx/>
                <a:buNone/>
                <a:defRPr/>
              </a:pPr>
              <a:t>14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76400"/>
            <a:ext cx="8601075" cy="440679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r>
              <a:rPr lang="en-US" dirty="0" smtClean="0"/>
              <a:t>A </a:t>
            </a:r>
            <a:r>
              <a:rPr lang="en-US" b="1" dirty="0" smtClean="0"/>
              <a:t>responsibility assignment matrix (RAM)</a:t>
            </a:r>
            <a:r>
              <a:rPr lang="en-US" dirty="0" smtClean="0"/>
              <a:t> is a matrix that maps the work of the project as described in the WBS to the people responsible for performing the work as described in the OBS </a:t>
            </a:r>
          </a:p>
          <a:p>
            <a:r>
              <a:rPr lang="en-US" dirty="0" smtClean="0"/>
              <a:t>Can be created in different ways to meet unique project needs</a:t>
            </a:r>
          </a:p>
        </p:txBody>
      </p:sp>
      <p:sp>
        <p:nvSpPr>
          <p:cNvPr id="37890" name="Rectangle 2"/>
          <p:cNvSpPr>
            <a:spLocks noGrp="1" noChangeArrowheads="1"/>
          </p:cNvSpPr>
          <p:nvPr>
            <p:ph type="title"/>
          </p:nvPr>
        </p:nvSpPr>
        <p:spPr/>
        <p:txBody>
          <a:bodyPr>
            <a:normAutofit fontScale="90000"/>
          </a:bodyPr>
          <a:lstStyle/>
          <a:p>
            <a:r>
              <a:rPr lang="en-US" dirty="0" smtClean="0"/>
              <a:t>Responsibility Assignment </a:t>
            </a:r>
            <a:r>
              <a:rPr lang="en-US" dirty="0" smtClean="0"/>
              <a:t>Matrixes</a:t>
            </a:r>
            <a:endParaRPr lang="en-US" dirty="0" smtClean="0"/>
          </a:p>
        </p:txBody>
      </p:sp>
      <p:sp>
        <p:nvSpPr>
          <p:cNvPr id="3789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8EDC65B6-91D6-4BBB-B27F-270395A20098}"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US" sz="3600" dirty="0" smtClean="0"/>
              <a:t>Figure 9-5. Sample Responsibility Assignment Matrix (RAM)</a:t>
            </a:r>
          </a:p>
        </p:txBody>
      </p:sp>
      <p:sp>
        <p:nvSpPr>
          <p:cNvPr id="38917"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A083A689-2E64-4820-85C1-4DA94FD073A7}" type="slidenum">
              <a:rPr lang="en-US" smtClean="0"/>
              <a:pPr>
                <a:buFontTx/>
                <a:buNone/>
                <a:defRPr/>
              </a:pPr>
              <a:t>16</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23" y="1905000"/>
            <a:ext cx="8701275" cy="418690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0"/>
            <a:ext cx="8229600" cy="1143000"/>
          </a:xfrm>
        </p:spPr>
        <p:txBody>
          <a:bodyPr/>
          <a:lstStyle/>
          <a:p>
            <a:r>
              <a:rPr lang="en-US" dirty="0" smtClean="0"/>
              <a:t>Table 9-2. Sample RACI Chart</a:t>
            </a:r>
          </a:p>
        </p:txBody>
      </p:sp>
      <p:sp>
        <p:nvSpPr>
          <p:cNvPr id="40966" name="Footer Placeholder 7"/>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7" name="Slide Number Placeholder 6"/>
          <p:cNvSpPr>
            <a:spLocks noGrp="1"/>
          </p:cNvSpPr>
          <p:nvPr>
            <p:ph type="sldNum" sz="quarter" idx="11"/>
          </p:nvPr>
        </p:nvSpPr>
        <p:spPr/>
        <p:txBody>
          <a:bodyPr/>
          <a:lstStyle/>
          <a:p>
            <a:pPr>
              <a:buFontTx/>
              <a:buNone/>
              <a:defRPr/>
            </a:pPr>
            <a:fld id="{42601972-3A38-41CC-8F76-1ED103C0F30A}" type="slidenum">
              <a:rPr lang="en-US" smtClean="0"/>
              <a:pPr>
                <a:buFontTx/>
                <a:buNone/>
                <a:defRPr/>
              </a:pPr>
              <a:t>17</a:t>
            </a:fld>
            <a:endParaRPr lang="en-US" dirty="0"/>
          </a:p>
        </p:txBody>
      </p:sp>
      <p:sp>
        <p:nvSpPr>
          <p:cNvPr id="40963" name="Text Box 4"/>
          <p:cNvSpPr txBox="1">
            <a:spLocks noChangeArrowheads="1"/>
          </p:cNvSpPr>
          <p:nvPr/>
        </p:nvSpPr>
        <p:spPr bwMode="auto">
          <a:xfrm>
            <a:off x="1447800" y="3886200"/>
            <a:ext cx="5338256" cy="1569660"/>
          </a:xfrm>
          <a:prstGeom prst="rect">
            <a:avLst/>
          </a:prstGeom>
          <a:noFill/>
          <a:ln w="9525">
            <a:noFill/>
            <a:miter lim="800000"/>
            <a:headEnd/>
            <a:tailEnd/>
          </a:ln>
        </p:spPr>
        <p:txBody>
          <a:bodyPr wrap="none">
            <a:spAutoFit/>
          </a:bodyPr>
          <a:lstStyle/>
          <a:p>
            <a:r>
              <a:rPr lang="en-US" sz="2400" dirty="0"/>
              <a:t>R = </a:t>
            </a:r>
            <a:r>
              <a:rPr lang="en-US" sz="2400" dirty="0" smtClean="0"/>
              <a:t>responsibility</a:t>
            </a:r>
            <a:endParaRPr lang="en-US" sz="2400" dirty="0"/>
          </a:p>
          <a:p>
            <a:r>
              <a:rPr lang="en-US" sz="2400" dirty="0"/>
              <a:t>A = </a:t>
            </a:r>
            <a:r>
              <a:rPr lang="en-US" sz="2400" dirty="0" smtClean="0"/>
              <a:t>accountability, only one A per task</a:t>
            </a:r>
            <a:endParaRPr lang="en-US" sz="2400" dirty="0"/>
          </a:p>
          <a:p>
            <a:r>
              <a:rPr lang="en-US" sz="2400" dirty="0"/>
              <a:t>C = consultation</a:t>
            </a:r>
          </a:p>
          <a:p>
            <a:r>
              <a:rPr lang="en-US" sz="2400" dirty="0"/>
              <a:t>I = informed</a:t>
            </a:r>
          </a:p>
        </p:txBody>
      </p:sp>
      <p:pic>
        <p:nvPicPr>
          <p:cNvPr id="40969" name="Picture 9"/>
          <p:cNvPicPr>
            <a:picLocks noChangeAspect="1" noChangeArrowheads="1"/>
          </p:cNvPicPr>
          <p:nvPr/>
        </p:nvPicPr>
        <p:blipFill>
          <a:blip r:embed="rId3"/>
          <a:srcRect l="25625" t="21000" r="20000" b="50000"/>
          <a:stretch>
            <a:fillRect/>
          </a:stretch>
        </p:blipFill>
        <p:spPr bwMode="auto">
          <a:xfrm>
            <a:off x="457200" y="1295400"/>
            <a:ext cx="7772400" cy="2590800"/>
          </a:xfrm>
          <a:prstGeom prst="rect">
            <a:avLst/>
          </a:prstGeom>
          <a:noFill/>
          <a:ln w="9525">
            <a:noFill/>
            <a:miter lim="800000"/>
            <a:headEnd/>
            <a:tailEnd/>
          </a:ln>
          <a:effectLst/>
        </p:spPr>
      </p:pic>
      <p:sp>
        <p:nvSpPr>
          <p:cNvPr id="11" name="TextBox 10"/>
          <p:cNvSpPr txBox="1"/>
          <p:nvPr/>
        </p:nvSpPr>
        <p:spPr>
          <a:xfrm>
            <a:off x="0" y="5410200"/>
            <a:ext cx="9144000" cy="738664"/>
          </a:xfrm>
          <a:prstGeom prst="rect">
            <a:avLst/>
          </a:prstGeom>
          <a:noFill/>
        </p:spPr>
        <p:txBody>
          <a:bodyPr wrap="square" rtlCol="0">
            <a:spAutoFit/>
          </a:bodyPr>
          <a:lstStyle/>
          <a:p>
            <a:r>
              <a:rPr lang="en-US" sz="2000" dirty="0"/>
              <a:t>Note that some people reverse the definitions of responsible </a:t>
            </a:r>
            <a:r>
              <a:rPr lang="en-US" sz="2000" dirty="0" smtClean="0"/>
              <a:t>and accountable</a:t>
            </a:r>
            <a:r>
              <a:rPr lang="en-US" sz="2000" dirty="0"/>
              <a: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3" name="Slide Number Placeholder 2"/>
          <p:cNvSpPr>
            <a:spLocks noGrp="1"/>
          </p:cNvSpPr>
          <p:nvPr>
            <p:ph type="sldNum" sz="quarter" idx="12"/>
          </p:nvPr>
        </p:nvSpPr>
        <p:spPr/>
        <p:txBody>
          <a:bodyPr/>
          <a:lstStyle/>
          <a:p>
            <a:pPr>
              <a:defRPr/>
            </a:pPr>
            <a:fld id="{A15544C6-0C87-4E87-B9C7-4DBC5EE35F3B}" type="slidenum">
              <a:rPr lang="en-US" smtClean="0"/>
              <a:pPr>
                <a:defRPr/>
              </a:pPr>
              <a:t>18</a:t>
            </a:fld>
            <a:endParaRPr lang="en-US" dirty="0"/>
          </a:p>
        </p:txBody>
      </p:sp>
      <p:pic>
        <p:nvPicPr>
          <p:cNvPr id="1026" name="Picture 2" descr="RAM – Responsibility Assignment 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719370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332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3" name="Slide Number Placeholder 2"/>
          <p:cNvSpPr>
            <a:spLocks noGrp="1"/>
          </p:cNvSpPr>
          <p:nvPr>
            <p:ph type="sldNum" sz="quarter" idx="12"/>
          </p:nvPr>
        </p:nvSpPr>
        <p:spPr/>
        <p:txBody>
          <a:bodyPr/>
          <a:lstStyle/>
          <a:p>
            <a:pPr>
              <a:defRPr/>
            </a:pPr>
            <a:fld id="{A15544C6-0C87-4E87-B9C7-4DBC5EE35F3B}" type="slidenum">
              <a:rPr lang="en-US" smtClean="0"/>
              <a:pPr>
                <a:defRPr/>
              </a:pPr>
              <a:t>19</a:t>
            </a:fld>
            <a:endParaRPr lang="en-US" dirty="0"/>
          </a:p>
        </p:txBody>
      </p:sp>
      <p:pic>
        <p:nvPicPr>
          <p:cNvPr id="2050" name="Picture 2" descr="RACI - Responsible, Accountable, Consulted &amp; Inform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04800"/>
            <a:ext cx="7071564" cy="451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809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Information Technology Project Management, Seventh Edition</a:t>
            </a:r>
            <a:endParaRPr lang="en-US"/>
          </a:p>
        </p:txBody>
      </p:sp>
      <p:sp>
        <p:nvSpPr>
          <p:cNvPr id="3" name="Slide Number Placeholder 2"/>
          <p:cNvSpPr>
            <a:spLocks noGrp="1"/>
          </p:cNvSpPr>
          <p:nvPr>
            <p:ph type="sldNum" sz="quarter" idx="12"/>
          </p:nvPr>
        </p:nvSpPr>
        <p:spPr/>
        <p:txBody>
          <a:bodyPr/>
          <a:lstStyle/>
          <a:p>
            <a:pPr>
              <a:defRPr/>
            </a:pPr>
            <a:fld id="{DF70210C-D799-4DEA-B074-B161F3F07B75}" type="slidenum">
              <a:rPr lang="en-US" smtClean="0"/>
              <a:pPr>
                <a:defRPr/>
              </a:pPr>
              <a:t>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67" y="1143000"/>
            <a:ext cx="8534400" cy="4038600"/>
          </a:xfrm>
          <a:prstGeom prst="rect">
            <a:avLst/>
          </a:prstGeom>
        </p:spPr>
      </p:pic>
      <p:sp>
        <p:nvSpPr>
          <p:cNvPr id="5" name="Rounded Rectangle 4"/>
          <p:cNvSpPr/>
          <p:nvPr/>
        </p:nvSpPr>
        <p:spPr>
          <a:xfrm>
            <a:off x="1676400" y="3733800"/>
            <a:ext cx="914400" cy="5334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39321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1600200"/>
            <a:ext cx="8229600" cy="4525962"/>
          </a:xfrm>
        </p:spPr>
        <p:txBody>
          <a:bodyPr/>
          <a:lstStyle/>
          <a:p>
            <a:r>
              <a:rPr lang="en-US" dirty="0" smtClean="0"/>
              <a:t>A </a:t>
            </a:r>
            <a:r>
              <a:rPr lang="en-US" b="1" dirty="0" smtClean="0"/>
              <a:t>staffing management plan </a:t>
            </a:r>
            <a:r>
              <a:rPr lang="en-US" dirty="0" smtClean="0"/>
              <a:t>describes when and how people will be added to and taken off the project team</a:t>
            </a:r>
          </a:p>
          <a:p>
            <a:r>
              <a:rPr lang="en-US" dirty="0" smtClean="0"/>
              <a:t>A </a:t>
            </a:r>
            <a:r>
              <a:rPr lang="en-US" b="1" dirty="0" smtClean="0"/>
              <a:t>resource histogram </a:t>
            </a:r>
            <a:r>
              <a:rPr lang="en-US" dirty="0" smtClean="0"/>
              <a:t>is a column chart that shows the number of resources assigned to a project over time </a:t>
            </a:r>
          </a:p>
        </p:txBody>
      </p:sp>
      <p:sp>
        <p:nvSpPr>
          <p:cNvPr id="41986" name="Rectangle 2"/>
          <p:cNvSpPr>
            <a:spLocks noGrp="1" noChangeArrowheads="1"/>
          </p:cNvSpPr>
          <p:nvPr>
            <p:ph type="title"/>
          </p:nvPr>
        </p:nvSpPr>
        <p:spPr/>
        <p:txBody>
          <a:bodyPr>
            <a:normAutofit fontScale="90000"/>
          </a:bodyPr>
          <a:lstStyle/>
          <a:p>
            <a:r>
              <a:rPr lang="en-US" dirty="0" smtClean="0"/>
              <a:t>Staffing Management Plans and Resource Histograms</a:t>
            </a:r>
          </a:p>
        </p:txBody>
      </p:sp>
      <p:sp>
        <p:nvSpPr>
          <p:cNvPr id="419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282F491C-0DB5-4247-9EB0-1BEB32805F53}"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9-6. Sample Resource Histogram</a:t>
            </a:r>
          </a:p>
        </p:txBody>
      </p:sp>
      <p:sp>
        <p:nvSpPr>
          <p:cNvPr id="43013"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0FB58D0B-65DB-4B3C-9292-8B6D37ED86F9}" type="slidenum">
              <a:rPr lang="en-US" smtClean="0"/>
              <a:pPr>
                <a:buFontTx/>
                <a:buNone/>
                <a:defRPr/>
              </a:pPr>
              <a:t>21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66800"/>
            <a:ext cx="8077199" cy="525129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381000" y="1447800"/>
            <a:ext cx="8305800" cy="4572000"/>
          </a:xfrm>
        </p:spPr>
        <p:txBody>
          <a:bodyPr/>
          <a:lstStyle/>
          <a:p>
            <a:pPr>
              <a:lnSpc>
                <a:spcPct val="90000"/>
              </a:lnSpc>
            </a:pPr>
            <a:r>
              <a:rPr lang="en-US" dirty="0" smtClean="0"/>
              <a:t>Acquiring qualified people for teams is crucial</a:t>
            </a:r>
          </a:p>
          <a:p>
            <a:pPr>
              <a:lnSpc>
                <a:spcPct val="90000"/>
              </a:lnSpc>
            </a:pPr>
            <a:r>
              <a:rPr lang="en-US" dirty="0" smtClean="0"/>
              <a:t>The project manager who is the smartest person on the team has done a poor job of recruiting!</a:t>
            </a:r>
          </a:p>
          <a:p>
            <a:pPr>
              <a:lnSpc>
                <a:spcPct val="90000"/>
              </a:lnSpc>
            </a:pPr>
            <a:r>
              <a:rPr lang="en-US" dirty="0" smtClean="0"/>
              <a:t>It’s important to assign the appropriate type and number of people to work on projects at the appropriate times</a:t>
            </a:r>
          </a:p>
        </p:txBody>
      </p:sp>
      <p:sp>
        <p:nvSpPr>
          <p:cNvPr id="45058" name="Rectangle 2"/>
          <p:cNvSpPr>
            <a:spLocks noGrp="1" noChangeArrowheads="1"/>
          </p:cNvSpPr>
          <p:nvPr>
            <p:ph type="title"/>
          </p:nvPr>
        </p:nvSpPr>
        <p:spPr>
          <a:xfrm>
            <a:off x="228600" y="533400"/>
            <a:ext cx="8305800" cy="868363"/>
          </a:xfrm>
        </p:spPr>
        <p:txBody>
          <a:bodyPr/>
          <a:lstStyle/>
          <a:p>
            <a:r>
              <a:rPr lang="en-US" dirty="0" smtClean="0"/>
              <a:t>9.2.Acquiring the Project Team</a:t>
            </a:r>
            <a:endParaRPr lang="en-US" sz="4800" dirty="0" smtClean="0"/>
          </a:p>
        </p:txBody>
      </p:sp>
      <p:sp>
        <p:nvSpPr>
          <p:cNvPr id="4506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A6AE158C-4FC1-4EEE-83AE-90E1C09F8B54}"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lstStyle/>
          <a:p>
            <a:r>
              <a:rPr lang="en-US" b="1" dirty="0" smtClean="0"/>
              <a:t>Resource leveling</a:t>
            </a:r>
            <a:r>
              <a:rPr lang="en-US" dirty="0" smtClean="0"/>
              <a:t> is a technique for resolving resource conflicts by delaying tasks</a:t>
            </a:r>
          </a:p>
          <a:p>
            <a:r>
              <a:rPr lang="en-US" dirty="0" smtClean="0"/>
              <a:t>The main purpose of resource leveling is to create a smoother distribution of resource usage and reduce overallocation</a:t>
            </a:r>
          </a:p>
        </p:txBody>
      </p:sp>
      <p:sp>
        <p:nvSpPr>
          <p:cNvPr id="50178" name="Rectangle 2"/>
          <p:cNvSpPr>
            <a:spLocks noGrp="1" noChangeArrowheads="1"/>
          </p:cNvSpPr>
          <p:nvPr>
            <p:ph type="title"/>
          </p:nvPr>
        </p:nvSpPr>
        <p:spPr/>
        <p:txBody>
          <a:bodyPr/>
          <a:lstStyle/>
          <a:p>
            <a:r>
              <a:rPr lang="en-US" dirty="0" smtClean="0"/>
              <a:t>Resource Leveling</a:t>
            </a:r>
          </a:p>
        </p:txBody>
      </p:sp>
      <p:sp>
        <p:nvSpPr>
          <p:cNvPr id="5018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38E533B6-83B6-4E9D-951B-AF378874C453}"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0"/>
            <a:ext cx="9144000" cy="1143000"/>
          </a:xfrm>
        </p:spPr>
        <p:txBody>
          <a:bodyPr>
            <a:normAutofit fontScale="90000"/>
          </a:bodyPr>
          <a:lstStyle/>
          <a:p>
            <a:r>
              <a:rPr lang="en-US" dirty="0" smtClean="0"/>
              <a:t>Figure 9-8. Resource Leveling Example</a:t>
            </a:r>
            <a:endParaRPr lang="en-US" sz="4800" dirty="0" smtClean="0"/>
          </a:p>
        </p:txBody>
      </p:sp>
      <p:sp>
        <p:nvSpPr>
          <p:cNvPr id="51205"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744BC653-2704-47EB-B749-09F544E61927}" type="slidenum">
              <a:rPr lang="en-US" smtClean="0"/>
              <a:pPr>
                <a:buFontTx/>
                <a:buNone/>
                <a:defRPr/>
              </a:pPr>
              <a:t>24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50644"/>
            <a:ext cx="6477000" cy="540154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lstStyle/>
          <a:p>
            <a:r>
              <a:rPr lang="en-US" dirty="0" smtClean="0"/>
              <a:t>When resources are used on a more constant basis, they require less management</a:t>
            </a:r>
          </a:p>
          <a:p>
            <a:r>
              <a:rPr lang="en-US" dirty="0" smtClean="0"/>
              <a:t>It may enable project managers to use a just-in-time inventory type of policy for using subcontractors or other expensive resources</a:t>
            </a:r>
          </a:p>
          <a:p>
            <a:r>
              <a:rPr lang="en-US" dirty="0" smtClean="0"/>
              <a:t>It results in fewer problems for project personnel and accounting department</a:t>
            </a:r>
          </a:p>
          <a:p>
            <a:r>
              <a:rPr lang="en-US" dirty="0" smtClean="0"/>
              <a:t>It often improves morale</a:t>
            </a:r>
          </a:p>
          <a:p>
            <a:endParaRPr lang="en-US" dirty="0" smtClean="0"/>
          </a:p>
        </p:txBody>
      </p:sp>
      <p:sp>
        <p:nvSpPr>
          <p:cNvPr id="52226" name="Rectangle 2"/>
          <p:cNvSpPr>
            <a:spLocks noGrp="1" noChangeArrowheads="1"/>
          </p:cNvSpPr>
          <p:nvPr>
            <p:ph type="title"/>
          </p:nvPr>
        </p:nvSpPr>
        <p:spPr/>
        <p:txBody>
          <a:bodyPr/>
          <a:lstStyle/>
          <a:p>
            <a:r>
              <a:rPr lang="en-US" dirty="0" smtClean="0"/>
              <a:t>Benefits of Resource Leveling</a:t>
            </a:r>
          </a:p>
        </p:txBody>
      </p:sp>
      <p:sp>
        <p:nvSpPr>
          <p:cNvPr id="5222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38575A48-F06F-4253-943B-A493757C7B42}"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r>
              <a:rPr lang="en-US" dirty="0" smtClean="0"/>
              <a:t>The main goal of </a:t>
            </a:r>
            <a:r>
              <a:rPr lang="en-US" b="1" dirty="0" smtClean="0"/>
              <a:t>team development</a:t>
            </a:r>
            <a:r>
              <a:rPr lang="en-US" dirty="0" smtClean="0"/>
              <a:t> is to help people work together more effectively to improve project performance </a:t>
            </a:r>
          </a:p>
          <a:p>
            <a:r>
              <a:rPr lang="en-US" dirty="0" smtClean="0"/>
              <a:t>It takes teamwork to successfully complete most projects</a:t>
            </a:r>
          </a:p>
        </p:txBody>
      </p:sp>
      <p:sp>
        <p:nvSpPr>
          <p:cNvPr id="53250" name="Rectangle 2"/>
          <p:cNvSpPr>
            <a:spLocks noGrp="1" noChangeArrowheads="1"/>
          </p:cNvSpPr>
          <p:nvPr>
            <p:ph type="title"/>
          </p:nvPr>
        </p:nvSpPr>
        <p:spPr/>
        <p:txBody>
          <a:bodyPr>
            <a:normAutofit/>
          </a:bodyPr>
          <a:lstStyle/>
          <a:p>
            <a:r>
              <a:rPr lang="en-US" dirty="0" smtClean="0"/>
              <a:t>9.3.Developing the Project Team</a:t>
            </a:r>
          </a:p>
        </p:txBody>
      </p:sp>
      <p:sp>
        <p:nvSpPr>
          <p:cNvPr id="5325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830486C6-C6CB-49E9-92A1-25BC862C7E9F}"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r>
              <a:rPr lang="en-US" dirty="0" smtClean="0"/>
              <a:t>Forming</a:t>
            </a:r>
          </a:p>
          <a:p>
            <a:r>
              <a:rPr lang="en-US" dirty="0" smtClean="0"/>
              <a:t>Storming</a:t>
            </a:r>
          </a:p>
          <a:p>
            <a:r>
              <a:rPr lang="en-US" dirty="0" smtClean="0"/>
              <a:t>Norming</a:t>
            </a:r>
          </a:p>
          <a:p>
            <a:r>
              <a:rPr lang="en-US" dirty="0" smtClean="0"/>
              <a:t>Performing</a:t>
            </a:r>
          </a:p>
          <a:p>
            <a:r>
              <a:rPr lang="en-US" dirty="0" smtClean="0"/>
              <a:t>Adjourning</a:t>
            </a:r>
          </a:p>
        </p:txBody>
      </p:sp>
      <p:sp>
        <p:nvSpPr>
          <p:cNvPr id="54274" name="Rectangle 2"/>
          <p:cNvSpPr>
            <a:spLocks noGrp="1" noChangeArrowheads="1"/>
          </p:cNvSpPr>
          <p:nvPr>
            <p:ph type="title"/>
          </p:nvPr>
        </p:nvSpPr>
        <p:spPr>
          <a:xfrm>
            <a:off x="152400" y="274638"/>
            <a:ext cx="8763000" cy="1143000"/>
          </a:xfrm>
        </p:spPr>
        <p:txBody>
          <a:bodyPr>
            <a:normAutofit/>
          </a:bodyPr>
          <a:lstStyle/>
          <a:p>
            <a:r>
              <a:rPr lang="en-US" dirty="0" smtClean="0"/>
              <a:t>Model of Team Development</a:t>
            </a:r>
          </a:p>
        </p:txBody>
      </p:sp>
      <p:sp>
        <p:nvSpPr>
          <p:cNvPr id="5427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F944B807-4ED5-4CD6-83DF-DEE3BB392311}"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lstStyle/>
          <a:p>
            <a:r>
              <a:rPr lang="en-US" sz="2600" dirty="0" smtClean="0"/>
              <a:t>Training can help people understand themselves, each other, and how to work better in teams</a:t>
            </a:r>
          </a:p>
          <a:p>
            <a:r>
              <a:rPr lang="en-US" sz="2600" dirty="0" smtClean="0"/>
              <a:t>Team building activities include</a:t>
            </a:r>
          </a:p>
          <a:p>
            <a:pPr lvl="1"/>
            <a:r>
              <a:rPr lang="en-US" sz="2600" dirty="0" smtClean="0"/>
              <a:t>physical challenges</a:t>
            </a:r>
          </a:p>
          <a:p>
            <a:pPr lvl="1"/>
            <a:r>
              <a:rPr lang="en-US" sz="2600" dirty="0" smtClean="0"/>
              <a:t>psychological preference indicator tools</a:t>
            </a:r>
          </a:p>
          <a:p>
            <a:endParaRPr lang="en-US" sz="2600" dirty="0" smtClean="0"/>
          </a:p>
          <a:p>
            <a:endParaRPr lang="en-US" sz="2600" dirty="0" smtClean="0"/>
          </a:p>
        </p:txBody>
      </p:sp>
      <p:sp>
        <p:nvSpPr>
          <p:cNvPr id="55298" name="Rectangle 2"/>
          <p:cNvSpPr>
            <a:spLocks noGrp="1" noChangeArrowheads="1"/>
          </p:cNvSpPr>
          <p:nvPr>
            <p:ph type="title"/>
          </p:nvPr>
        </p:nvSpPr>
        <p:spPr/>
        <p:txBody>
          <a:bodyPr/>
          <a:lstStyle/>
          <a:p>
            <a:r>
              <a:rPr lang="en-US" dirty="0" smtClean="0"/>
              <a:t>Training</a:t>
            </a:r>
          </a:p>
        </p:txBody>
      </p:sp>
      <p:sp>
        <p:nvSpPr>
          <p:cNvPr id="5530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35336755-EAD2-414D-9321-6AA687A35C86}"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228600" y="1524000"/>
            <a:ext cx="8763000" cy="4572000"/>
          </a:xfrm>
        </p:spPr>
        <p:txBody>
          <a:bodyPr/>
          <a:lstStyle/>
          <a:p>
            <a:r>
              <a:rPr lang="en-US" sz="2600" dirty="0" smtClean="0"/>
              <a:t>Project managers must lead their teams in performing various project activities</a:t>
            </a:r>
          </a:p>
          <a:p>
            <a:r>
              <a:rPr lang="en-US" sz="2600" dirty="0" smtClean="0"/>
              <a:t>After assessing team performance and related information, the project manager must decide</a:t>
            </a:r>
          </a:p>
          <a:p>
            <a:pPr lvl="1"/>
            <a:r>
              <a:rPr lang="en-US" sz="2600" dirty="0" smtClean="0"/>
              <a:t>if changes should be requested to the project</a:t>
            </a:r>
          </a:p>
          <a:p>
            <a:pPr lvl="1"/>
            <a:r>
              <a:rPr lang="en-US" sz="2600" dirty="0" smtClean="0"/>
              <a:t>if corrective or preventive actions should be recommended</a:t>
            </a:r>
          </a:p>
          <a:p>
            <a:pPr lvl="1"/>
            <a:r>
              <a:rPr lang="en-US" sz="2600" dirty="0" smtClean="0"/>
              <a:t>if updates are needed to the project management plan or organizational process assets. </a:t>
            </a:r>
          </a:p>
        </p:txBody>
      </p:sp>
      <p:sp>
        <p:nvSpPr>
          <p:cNvPr id="62466" name="Rectangle 2"/>
          <p:cNvSpPr>
            <a:spLocks noGrp="1" noChangeArrowheads="1"/>
          </p:cNvSpPr>
          <p:nvPr>
            <p:ph type="title"/>
          </p:nvPr>
        </p:nvSpPr>
        <p:spPr/>
        <p:txBody>
          <a:bodyPr/>
          <a:lstStyle/>
          <a:p>
            <a:r>
              <a:rPr lang="en-US" dirty="0" smtClean="0"/>
              <a:t>9.4.Managing the Project Team</a:t>
            </a:r>
          </a:p>
        </p:txBody>
      </p:sp>
      <p:sp>
        <p:nvSpPr>
          <p:cNvPr id="6246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B639634B-9F7B-4567-B3EF-235CA5EF2B30}"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04800" y="1295400"/>
            <a:ext cx="8534400" cy="5181600"/>
          </a:xfrm>
        </p:spPr>
        <p:txBody>
          <a:bodyPr/>
          <a:lstStyle/>
          <a:p>
            <a:pPr algn="just"/>
            <a:r>
              <a:rPr lang="en-US" sz="2400" dirty="0" smtClean="0"/>
              <a:t>Explain </a:t>
            </a:r>
            <a:r>
              <a:rPr lang="en-US" sz="2400" dirty="0"/>
              <a:t>the importance of good human resource management </a:t>
            </a:r>
            <a:r>
              <a:rPr lang="en-US" sz="2400" dirty="0" smtClean="0"/>
              <a:t>on projects</a:t>
            </a:r>
          </a:p>
          <a:p>
            <a:pPr algn="just"/>
            <a:r>
              <a:rPr lang="en-US" sz="2400" dirty="0" smtClean="0"/>
              <a:t>Define </a:t>
            </a:r>
            <a:r>
              <a:rPr lang="en-US" sz="2400" dirty="0"/>
              <a:t>project human resource management and understand </a:t>
            </a:r>
            <a:r>
              <a:rPr lang="en-US" sz="2400" dirty="0" smtClean="0"/>
              <a:t>its processes</a:t>
            </a:r>
          </a:p>
          <a:p>
            <a:pPr algn="just"/>
            <a:r>
              <a:rPr lang="en-US" sz="2400" dirty="0" smtClean="0"/>
              <a:t>Understand </a:t>
            </a:r>
            <a:r>
              <a:rPr lang="en-US" sz="2400" dirty="0"/>
              <a:t>important issues involved in project staff acquisition and explain the concepts of resource assignments, resource loading, and resource leveling</a:t>
            </a:r>
          </a:p>
          <a:p>
            <a:pPr algn="just"/>
            <a:r>
              <a:rPr lang="en-US" sz="2400" dirty="0"/>
              <a:t>Assist in team development with training, team-building activities, and reward systems</a:t>
            </a:r>
          </a:p>
          <a:p>
            <a:pPr algn="just"/>
            <a:endParaRPr lang="en-US" sz="2400" dirty="0"/>
          </a:p>
        </p:txBody>
      </p:sp>
      <p:sp>
        <p:nvSpPr>
          <p:cNvPr id="9218" name="Rectangle 2"/>
          <p:cNvSpPr>
            <a:spLocks noGrp="1" noChangeArrowheads="1"/>
          </p:cNvSpPr>
          <p:nvPr>
            <p:ph type="title"/>
          </p:nvPr>
        </p:nvSpPr>
        <p:spPr>
          <a:xfrm>
            <a:off x="381000" y="274638"/>
            <a:ext cx="8305800" cy="868362"/>
          </a:xfrm>
        </p:spPr>
        <p:txBody>
          <a:bodyPr/>
          <a:lstStyle/>
          <a:p>
            <a:r>
              <a:rPr lang="en-US" dirty="0" smtClean="0"/>
              <a:t>Learning Objectives</a:t>
            </a:r>
          </a:p>
        </p:txBody>
      </p:sp>
      <p:sp>
        <p:nvSpPr>
          <p:cNvPr id="922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FECF5B08-446F-42A6-8EF9-0C0CB2E845DD}"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lstStyle/>
          <a:p>
            <a:r>
              <a:rPr lang="en-US" dirty="0" smtClean="0"/>
              <a:t>Observation and conversation</a:t>
            </a:r>
          </a:p>
          <a:p>
            <a:r>
              <a:rPr lang="en-US" dirty="0" smtClean="0"/>
              <a:t>Project performance appraisals</a:t>
            </a:r>
          </a:p>
          <a:p>
            <a:r>
              <a:rPr lang="en-US" dirty="0" smtClean="0"/>
              <a:t>Interpersonal skills</a:t>
            </a:r>
          </a:p>
          <a:p>
            <a:r>
              <a:rPr lang="en-US" dirty="0" smtClean="0"/>
              <a:t>Conflict management</a:t>
            </a:r>
          </a:p>
        </p:txBody>
      </p:sp>
      <p:sp>
        <p:nvSpPr>
          <p:cNvPr id="63490" name="Rectangle 2"/>
          <p:cNvSpPr>
            <a:spLocks noGrp="1" noChangeArrowheads="1"/>
          </p:cNvSpPr>
          <p:nvPr>
            <p:ph type="title"/>
          </p:nvPr>
        </p:nvSpPr>
        <p:spPr/>
        <p:txBody>
          <a:bodyPr>
            <a:normAutofit fontScale="90000"/>
          </a:bodyPr>
          <a:lstStyle/>
          <a:p>
            <a:r>
              <a:rPr lang="en-US" dirty="0" smtClean="0"/>
              <a:t>Tools and Techniques for Managing Project Teams</a:t>
            </a:r>
          </a:p>
        </p:txBody>
      </p:sp>
      <p:sp>
        <p:nvSpPr>
          <p:cNvPr id="6349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C7455C51-222E-44B3-9F41-0B1B92FA3A82}"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228600" y="990600"/>
            <a:ext cx="8915400" cy="4525962"/>
          </a:xfrm>
        </p:spPr>
        <p:txBody>
          <a:bodyPr/>
          <a:lstStyle/>
          <a:p>
            <a:pPr marL="533400" indent="-533400">
              <a:spcBef>
                <a:spcPct val="50000"/>
              </a:spcBef>
              <a:buClr>
                <a:srgbClr val="666699"/>
              </a:buClr>
              <a:buFont typeface="+mj-lt"/>
              <a:buAutoNum type="arabicPeriod"/>
            </a:pPr>
            <a:r>
              <a:rPr lang="en-US" sz="2400" b="1" dirty="0" smtClean="0"/>
              <a:t>Confrontation</a:t>
            </a:r>
            <a:r>
              <a:rPr lang="en-US" sz="2400" dirty="0" smtClean="0"/>
              <a:t>: Directly face a conflict using a problem-solving approach</a:t>
            </a:r>
          </a:p>
          <a:p>
            <a:pPr marL="533400" indent="-533400">
              <a:spcBef>
                <a:spcPct val="50000"/>
              </a:spcBef>
              <a:buClr>
                <a:srgbClr val="666699"/>
              </a:buClr>
              <a:buFont typeface="+mj-lt"/>
              <a:buAutoNum type="arabicPeriod"/>
            </a:pPr>
            <a:r>
              <a:rPr lang="en-US" sz="2400" b="1" dirty="0" smtClean="0"/>
              <a:t>Compromise</a:t>
            </a:r>
            <a:r>
              <a:rPr lang="en-US" sz="2400" dirty="0" smtClean="0"/>
              <a:t>: Use a give-and-take approach</a:t>
            </a:r>
          </a:p>
          <a:p>
            <a:pPr marL="533400" indent="-533400">
              <a:spcBef>
                <a:spcPct val="50000"/>
              </a:spcBef>
              <a:buClr>
                <a:srgbClr val="666699"/>
              </a:buClr>
              <a:buFont typeface="+mj-lt"/>
              <a:buAutoNum type="arabicPeriod"/>
            </a:pPr>
            <a:r>
              <a:rPr lang="en-US" sz="2400" b="1" dirty="0" smtClean="0"/>
              <a:t>Smoothing</a:t>
            </a:r>
            <a:r>
              <a:rPr lang="en-US" sz="2400" dirty="0" smtClean="0"/>
              <a:t>: De-emphasize areas of difference and emphasize areas of agreement</a:t>
            </a:r>
          </a:p>
          <a:p>
            <a:pPr marL="533400" indent="-533400">
              <a:spcBef>
                <a:spcPct val="50000"/>
              </a:spcBef>
              <a:buClr>
                <a:srgbClr val="666699"/>
              </a:buClr>
              <a:buFont typeface="+mj-lt"/>
              <a:buAutoNum type="arabicPeriod"/>
            </a:pPr>
            <a:r>
              <a:rPr lang="en-US" sz="2400" b="1" dirty="0" smtClean="0"/>
              <a:t>Forcing</a:t>
            </a:r>
            <a:r>
              <a:rPr lang="en-US" sz="2400" dirty="0" smtClean="0"/>
              <a:t>: The win-lose approach</a:t>
            </a:r>
          </a:p>
          <a:p>
            <a:pPr marL="533400" indent="-533400">
              <a:spcBef>
                <a:spcPct val="50000"/>
              </a:spcBef>
              <a:buClr>
                <a:srgbClr val="666699"/>
              </a:buClr>
              <a:buFont typeface="+mj-lt"/>
              <a:buAutoNum type="arabicPeriod"/>
            </a:pPr>
            <a:r>
              <a:rPr lang="en-US" sz="2400" b="1" dirty="0" smtClean="0"/>
              <a:t>Withdrawal</a:t>
            </a:r>
            <a:r>
              <a:rPr lang="en-US" sz="2400" dirty="0" smtClean="0"/>
              <a:t>: Retreat or withdraw from an actual or potential disagreement</a:t>
            </a:r>
          </a:p>
          <a:p>
            <a:pPr marL="533400" indent="-533400">
              <a:spcBef>
                <a:spcPct val="50000"/>
              </a:spcBef>
              <a:buClr>
                <a:srgbClr val="666699"/>
              </a:buClr>
              <a:buFont typeface="+mj-lt"/>
              <a:buAutoNum type="arabicPeriod"/>
            </a:pPr>
            <a:r>
              <a:rPr lang="en-US" sz="2400" b="1" dirty="0" smtClean="0"/>
              <a:t>Collaborating</a:t>
            </a:r>
            <a:r>
              <a:rPr lang="en-US" sz="2400" dirty="0" smtClean="0"/>
              <a:t>: Decision makers incorporate different  viewpoints and insights to develop consensus and commitment</a:t>
            </a:r>
            <a:r>
              <a:rPr lang="en-US" b="1" dirty="0" smtClean="0"/>
              <a:t>  </a:t>
            </a:r>
            <a:endParaRPr lang="en-US" dirty="0" smtClean="0"/>
          </a:p>
          <a:p>
            <a:pPr marL="533400" indent="-533400">
              <a:spcBef>
                <a:spcPct val="50000"/>
              </a:spcBef>
              <a:buClr>
                <a:srgbClr val="666699"/>
              </a:buClr>
              <a:buFontTx/>
              <a:buAutoNum type="arabicPeriod"/>
            </a:pPr>
            <a:endParaRPr lang="en-US" dirty="0" smtClean="0"/>
          </a:p>
        </p:txBody>
      </p:sp>
      <p:sp>
        <p:nvSpPr>
          <p:cNvPr id="36866" name="Rectangle 2"/>
          <p:cNvSpPr>
            <a:spLocks noGrp="1" noChangeArrowheads="1"/>
          </p:cNvSpPr>
          <p:nvPr>
            <p:ph type="title"/>
          </p:nvPr>
        </p:nvSpPr>
        <p:spPr>
          <a:xfrm>
            <a:off x="381000" y="0"/>
            <a:ext cx="8382000" cy="838200"/>
          </a:xfrm>
        </p:spPr>
        <p:txBody>
          <a:bodyPr>
            <a:normAutofit/>
          </a:bodyPr>
          <a:lstStyle/>
          <a:p>
            <a:r>
              <a:rPr lang="en-US" dirty="0" smtClean="0"/>
              <a:t>Conflict Handling Modes</a:t>
            </a:r>
          </a:p>
        </p:txBody>
      </p:sp>
      <p:sp>
        <p:nvSpPr>
          <p:cNvPr id="3686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0DA2C56-7428-4053-BCC9-9633C8292304}" type="slidenum">
              <a:rPr lang="en-US" smtClean="0"/>
              <a:pPr>
                <a:defRPr/>
              </a:pPr>
              <a:t>31</a:t>
            </a:fld>
            <a:endParaRPr lang="en-US" dirty="0"/>
          </a:p>
        </p:txBody>
      </p:sp>
    </p:spTree>
    <p:extLst>
      <p:ext uri="{BB962C8B-B14F-4D97-AF65-F5344CB8AC3E}">
        <p14:creationId xmlns:p14="http://schemas.microsoft.com/office/powerpoint/2010/main" val="42825299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81000" y="1524000"/>
            <a:ext cx="8458200" cy="4876800"/>
          </a:xfrm>
        </p:spPr>
        <p:txBody>
          <a:bodyPr/>
          <a:lstStyle/>
          <a:p>
            <a:pPr>
              <a:spcBef>
                <a:spcPct val="80000"/>
              </a:spcBef>
              <a:buClr>
                <a:srgbClr val="666699"/>
              </a:buClr>
            </a:pPr>
            <a:r>
              <a:rPr lang="en-US" dirty="0" smtClean="0"/>
              <a:t>Conflict often produces important results, such as new ideas, better alternatives, and motivation to work harder and more collaboratively</a:t>
            </a:r>
          </a:p>
          <a:p>
            <a:pPr>
              <a:spcBef>
                <a:spcPct val="80000"/>
              </a:spcBef>
              <a:buClr>
                <a:srgbClr val="666699"/>
              </a:buClr>
            </a:pPr>
            <a:r>
              <a:rPr lang="en-US" b="1" dirty="0" smtClean="0"/>
              <a:t>Groupthink</a:t>
            </a:r>
            <a:r>
              <a:rPr lang="en-US" dirty="0" smtClean="0"/>
              <a:t>: Conformance to the values or ethical standards of a group. Groupthink can develop if there are no conflicting viewpoints</a:t>
            </a:r>
          </a:p>
          <a:p>
            <a:pPr>
              <a:spcBef>
                <a:spcPct val="80000"/>
              </a:spcBef>
              <a:buClr>
                <a:srgbClr val="666699"/>
              </a:buClr>
            </a:pPr>
            <a:r>
              <a:rPr lang="en-US" dirty="0" smtClean="0"/>
              <a:t>Research suggests that task-related conflict often improves team performance, but emotional conflict often depresses team performance</a:t>
            </a:r>
          </a:p>
        </p:txBody>
      </p:sp>
      <p:sp>
        <p:nvSpPr>
          <p:cNvPr id="37890" name="Rectangle 2"/>
          <p:cNvSpPr>
            <a:spLocks noGrp="1" noChangeArrowheads="1"/>
          </p:cNvSpPr>
          <p:nvPr>
            <p:ph type="title"/>
          </p:nvPr>
        </p:nvSpPr>
        <p:spPr/>
        <p:txBody>
          <a:bodyPr/>
          <a:lstStyle/>
          <a:p>
            <a:r>
              <a:rPr lang="en-US" dirty="0" smtClean="0"/>
              <a:t>Conflict Can Be Good</a:t>
            </a:r>
          </a:p>
        </p:txBody>
      </p:sp>
      <p:sp>
        <p:nvSpPr>
          <p:cNvPr id="3789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B59AA3D8-7433-4027-A5FC-D8845AD4F8F2}" type="slidenum">
              <a:rPr lang="en-US" smtClean="0"/>
              <a:pPr>
                <a:defRPr/>
              </a:pPr>
              <a:t>32</a:t>
            </a:fld>
            <a:endParaRPr lang="en-US" dirty="0"/>
          </a:p>
        </p:txBody>
      </p:sp>
    </p:spTree>
    <p:extLst>
      <p:ext uri="{BB962C8B-B14F-4D97-AF65-F5344CB8AC3E}">
        <p14:creationId xmlns:p14="http://schemas.microsoft.com/office/powerpoint/2010/main" val="1332995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05800" cy="4572000"/>
          </a:xfrm>
        </p:spPr>
        <p:txBody>
          <a:bodyPr/>
          <a:lstStyle/>
          <a:p>
            <a:pPr marL="514350" indent="-514350">
              <a:defRPr/>
            </a:pPr>
            <a:r>
              <a:rPr lang="en-US" sz="2600" dirty="0" smtClean="0"/>
              <a:t>The five dysfunctions of teams are</a:t>
            </a:r>
          </a:p>
          <a:p>
            <a:pPr marL="1063625" lvl="2" indent="-514350">
              <a:buFont typeface="+mj-lt"/>
              <a:buAutoNum type="arabicPeriod"/>
              <a:defRPr/>
            </a:pPr>
            <a:r>
              <a:rPr lang="en-US" sz="2600" dirty="0" smtClean="0"/>
              <a:t>Absence of trust</a:t>
            </a:r>
          </a:p>
          <a:p>
            <a:pPr marL="1063625" lvl="2" indent="-514350">
              <a:buFont typeface="+mj-lt"/>
              <a:buAutoNum type="arabicPeriod"/>
              <a:defRPr/>
            </a:pPr>
            <a:r>
              <a:rPr lang="en-US" sz="2600" dirty="0" smtClean="0"/>
              <a:t>Fear of conflict</a:t>
            </a:r>
          </a:p>
          <a:p>
            <a:pPr marL="1063625" lvl="2" indent="-514350">
              <a:buFont typeface="+mj-lt"/>
              <a:buAutoNum type="arabicPeriod"/>
              <a:defRPr/>
            </a:pPr>
            <a:r>
              <a:rPr lang="en-US" sz="2600" dirty="0" smtClean="0"/>
              <a:t>Lack of commitment</a:t>
            </a:r>
          </a:p>
          <a:p>
            <a:pPr marL="1063625" lvl="2" indent="-514350">
              <a:buFont typeface="+mj-lt"/>
              <a:buAutoNum type="arabicPeriod"/>
              <a:defRPr/>
            </a:pPr>
            <a:r>
              <a:rPr lang="en-US" sz="2600" dirty="0" smtClean="0"/>
              <a:t>Avoidance of accountability</a:t>
            </a:r>
          </a:p>
          <a:p>
            <a:pPr marL="1063625" lvl="2" indent="-514350">
              <a:buFont typeface="+mj-lt"/>
              <a:buAutoNum type="arabicPeriod"/>
              <a:defRPr/>
            </a:pPr>
            <a:r>
              <a:rPr lang="en-US" sz="2600" dirty="0" smtClean="0"/>
              <a:t>Inattention to results</a:t>
            </a:r>
          </a:p>
          <a:p>
            <a:pPr>
              <a:buFont typeface="Wingdings 2" pitchFamily="18" charset="2"/>
              <a:buNone/>
              <a:defRPr/>
            </a:pPr>
            <a:endParaRPr lang="en-US" sz="2600" dirty="0"/>
          </a:p>
        </p:txBody>
      </p:sp>
      <p:sp>
        <p:nvSpPr>
          <p:cNvPr id="65538" name="Title 1"/>
          <p:cNvSpPr>
            <a:spLocks noGrp="1"/>
          </p:cNvSpPr>
          <p:nvPr>
            <p:ph type="title"/>
          </p:nvPr>
        </p:nvSpPr>
        <p:spPr>
          <a:xfrm>
            <a:off x="381000" y="274638"/>
            <a:ext cx="8305800" cy="792162"/>
          </a:xfrm>
        </p:spPr>
        <p:txBody>
          <a:bodyPr/>
          <a:lstStyle/>
          <a:p>
            <a:r>
              <a:rPr lang="en-US" dirty="0" smtClean="0"/>
              <a:t>Five Dysfunctions of a Team</a:t>
            </a:r>
          </a:p>
        </p:txBody>
      </p:sp>
      <p:sp>
        <p:nvSpPr>
          <p:cNvPr id="6554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37647E6A-936B-4ACD-B13C-34772058D73B}" type="slidenum">
              <a:rPr lang="en-US" smtClean="0"/>
              <a:pPr>
                <a:defRPr/>
              </a:pPr>
              <a:t>33</a:t>
            </a:fld>
            <a:endParaRPr lang="en-US" dirty="0"/>
          </a:p>
        </p:txBody>
      </p:sp>
      <p:sp>
        <p:nvSpPr>
          <p:cNvPr id="65542" name="TextBox 5"/>
          <p:cNvSpPr txBox="1">
            <a:spLocks noChangeArrowheads="1"/>
          </p:cNvSpPr>
          <p:nvPr/>
        </p:nvSpPr>
        <p:spPr bwMode="auto">
          <a:xfrm>
            <a:off x="422275" y="5029200"/>
            <a:ext cx="8721725" cy="984250"/>
          </a:xfrm>
          <a:prstGeom prst="rect">
            <a:avLst/>
          </a:prstGeom>
          <a:noFill/>
          <a:ln w="9525">
            <a:noFill/>
            <a:miter lim="800000"/>
            <a:headEnd/>
            <a:tailEnd/>
          </a:ln>
        </p:spPr>
        <p:txBody>
          <a:bodyPr>
            <a:spAutoFit/>
          </a:bodyPr>
          <a:lstStyle/>
          <a:p>
            <a:r>
              <a:rPr lang="en-US" sz="1800" dirty="0"/>
              <a:t>*Lencioni, Patrick, “Overcoming the Five Dysfunctions of a Team,” Jossey-Bass: San Francisco, CA (2005), p. 3.</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p:txBody>
          <a:bodyPr/>
          <a:lstStyle/>
          <a:p>
            <a:r>
              <a:rPr lang="en-US" dirty="0" smtClean="0"/>
              <a:t>Project human resource management includes the processes required to make the most effective use of the people involved with a project</a:t>
            </a:r>
          </a:p>
          <a:p>
            <a:r>
              <a:rPr lang="en-US" dirty="0" smtClean="0"/>
              <a:t>Main processes include</a:t>
            </a:r>
          </a:p>
          <a:p>
            <a:pPr lvl="1"/>
            <a:r>
              <a:rPr lang="en-US" dirty="0" smtClean="0"/>
              <a:t>Plan human resource management</a:t>
            </a:r>
          </a:p>
          <a:p>
            <a:pPr lvl="1"/>
            <a:r>
              <a:rPr lang="en-US" dirty="0" smtClean="0"/>
              <a:t>Acquire project team</a:t>
            </a:r>
          </a:p>
          <a:p>
            <a:pPr lvl="1"/>
            <a:r>
              <a:rPr lang="en-US" dirty="0" smtClean="0"/>
              <a:t>Develop project team</a:t>
            </a:r>
          </a:p>
          <a:p>
            <a:pPr lvl="1"/>
            <a:r>
              <a:rPr lang="en-US" dirty="0" smtClean="0"/>
              <a:t>Manage project team</a:t>
            </a:r>
          </a:p>
        </p:txBody>
      </p:sp>
      <p:sp>
        <p:nvSpPr>
          <p:cNvPr id="69634" name="Rectangle 2"/>
          <p:cNvSpPr>
            <a:spLocks noGrp="1" noChangeArrowheads="1"/>
          </p:cNvSpPr>
          <p:nvPr>
            <p:ph type="title"/>
          </p:nvPr>
        </p:nvSpPr>
        <p:spPr>
          <a:xfrm>
            <a:off x="381000" y="274638"/>
            <a:ext cx="8305800" cy="944562"/>
          </a:xfrm>
        </p:spPr>
        <p:txBody>
          <a:bodyPr/>
          <a:lstStyle/>
          <a:p>
            <a:r>
              <a:rPr lang="en-US" dirty="0" smtClean="0"/>
              <a:t>Chapter Summary</a:t>
            </a:r>
          </a:p>
        </p:txBody>
      </p:sp>
      <p:sp>
        <p:nvSpPr>
          <p:cNvPr id="6963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FE267D4E-E157-4D62-9947-FB836A6F39F9}"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81000" y="1828800"/>
            <a:ext cx="8458200" cy="5029200"/>
          </a:xfrm>
        </p:spPr>
        <p:txBody>
          <a:bodyPr/>
          <a:lstStyle/>
          <a:p>
            <a:r>
              <a:rPr lang="en-US" dirty="0" smtClean="0"/>
              <a:t>Many corporate executives have said, “People are our most important asset”</a:t>
            </a:r>
          </a:p>
          <a:p>
            <a:r>
              <a:rPr lang="en-US" dirty="0" smtClean="0"/>
              <a:t>People determine the success and failure of organizations and projects</a:t>
            </a:r>
          </a:p>
        </p:txBody>
      </p:sp>
      <p:sp>
        <p:nvSpPr>
          <p:cNvPr id="11266" name="Rectangle 2"/>
          <p:cNvSpPr>
            <a:spLocks noGrp="1" noChangeArrowheads="1"/>
          </p:cNvSpPr>
          <p:nvPr>
            <p:ph type="title"/>
          </p:nvPr>
        </p:nvSpPr>
        <p:spPr/>
        <p:txBody>
          <a:bodyPr>
            <a:normAutofit fontScale="90000"/>
          </a:bodyPr>
          <a:lstStyle/>
          <a:p>
            <a:r>
              <a:rPr lang="en-US" dirty="0" smtClean="0"/>
              <a:t>The Importance of Human Resource Management</a:t>
            </a:r>
          </a:p>
        </p:txBody>
      </p:sp>
      <p:sp>
        <p:nvSpPr>
          <p:cNvPr id="1126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7576DBDD-75EC-45E5-8159-F1A5F7B12B26}"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81000" y="1371600"/>
            <a:ext cx="8458200" cy="4953000"/>
          </a:xfrm>
        </p:spPr>
        <p:txBody>
          <a:bodyPr/>
          <a:lstStyle/>
          <a:p>
            <a:pPr marL="109537" indent="0">
              <a:buNone/>
            </a:pPr>
            <a:r>
              <a:rPr lang="en-US" b="1" dirty="0" smtClean="0"/>
              <a:t>9.1.Planning human resource management: </a:t>
            </a:r>
            <a:r>
              <a:rPr lang="en-US" dirty="0" smtClean="0"/>
              <a:t>identifying and documenting project roles, responsibilities, and reporting relationships</a:t>
            </a:r>
          </a:p>
          <a:p>
            <a:pPr marL="109537" indent="0">
              <a:buNone/>
            </a:pPr>
            <a:r>
              <a:rPr lang="en-US" b="1" dirty="0" smtClean="0"/>
              <a:t>9.2.Acquiring the project team: </a:t>
            </a:r>
            <a:r>
              <a:rPr lang="en-US" dirty="0" smtClean="0"/>
              <a:t>getting the needed personnel assigned to and working on the project</a:t>
            </a:r>
          </a:p>
          <a:p>
            <a:pPr marL="109537" indent="0">
              <a:buNone/>
            </a:pPr>
            <a:r>
              <a:rPr lang="en-US" b="1" dirty="0" smtClean="0"/>
              <a:t>9.3.Developing the project team: </a:t>
            </a:r>
            <a:r>
              <a:rPr lang="en-US" dirty="0" smtClean="0"/>
              <a:t>building individual and group skills to enhance project performance</a:t>
            </a:r>
          </a:p>
          <a:p>
            <a:pPr marL="109537" indent="0">
              <a:buNone/>
            </a:pPr>
            <a:r>
              <a:rPr lang="en-US" b="1" dirty="0" smtClean="0"/>
              <a:t>9.4.Managing the project team:</a:t>
            </a:r>
            <a:r>
              <a:rPr lang="en-US" dirty="0" smtClean="0"/>
              <a:t> tracking team member performance, motivating team members, providing timely feedback, resolving issues and conflicts, and coordinating changes to help enhance project performance.</a:t>
            </a:r>
          </a:p>
        </p:txBody>
      </p:sp>
      <p:sp>
        <p:nvSpPr>
          <p:cNvPr id="18434" name="Rectangle 2"/>
          <p:cNvSpPr>
            <a:spLocks noGrp="1" noChangeArrowheads="1"/>
          </p:cNvSpPr>
          <p:nvPr>
            <p:ph type="title"/>
          </p:nvPr>
        </p:nvSpPr>
        <p:spPr>
          <a:xfrm>
            <a:off x="381000" y="274638"/>
            <a:ext cx="8305800" cy="1020762"/>
          </a:xfrm>
        </p:spPr>
        <p:txBody>
          <a:bodyPr>
            <a:normAutofit fontScale="90000"/>
          </a:bodyPr>
          <a:lstStyle/>
          <a:p>
            <a:r>
              <a:rPr lang="en-US" dirty="0" smtClean="0"/>
              <a:t>What is Project Human Resource Management?</a:t>
            </a:r>
          </a:p>
        </p:txBody>
      </p:sp>
      <p:sp>
        <p:nvSpPr>
          <p:cNvPr id="1843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5C830807-6AFF-4B7E-9A21-32E636B402DA}"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t>Figure 9-1. Project Human Resource Management Summary</a:t>
            </a:r>
          </a:p>
        </p:txBody>
      </p:sp>
      <p:sp>
        <p:nvSpPr>
          <p:cNvPr id="19459"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FFBE7F09-45DB-4DF8-BAE6-8B96A7FA4275}" type="slidenum">
              <a:rPr lang="en-US" smtClean="0"/>
              <a:pPr>
                <a:defRPr/>
              </a:pPr>
              <a:t>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35668"/>
            <a:ext cx="7924800" cy="482753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r>
              <a:rPr lang="en-US" dirty="0" smtClean="0"/>
              <a:t>Important areas related to project management include</a:t>
            </a:r>
          </a:p>
          <a:p>
            <a:pPr lvl="1"/>
            <a:r>
              <a:rPr lang="en-US" dirty="0" smtClean="0"/>
              <a:t>motivation theories</a:t>
            </a:r>
          </a:p>
          <a:p>
            <a:pPr lvl="1"/>
            <a:r>
              <a:rPr lang="en-US" dirty="0" smtClean="0"/>
              <a:t>influence and power</a:t>
            </a:r>
          </a:p>
          <a:p>
            <a:pPr lvl="1"/>
            <a:r>
              <a:rPr lang="en-US" dirty="0" smtClean="0"/>
              <a:t>effectiveness</a:t>
            </a:r>
          </a:p>
        </p:txBody>
      </p:sp>
      <p:sp>
        <p:nvSpPr>
          <p:cNvPr id="20482" name="Rectangle 2"/>
          <p:cNvSpPr>
            <a:spLocks noGrp="1" noChangeArrowheads="1"/>
          </p:cNvSpPr>
          <p:nvPr>
            <p:ph type="title"/>
          </p:nvPr>
        </p:nvSpPr>
        <p:spPr/>
        <p:txBody>
          <a:bodyPr/>
          <a:lstStyle/>
          <a:p>
            <a:r>
              <a:rPr lang="en-US" dirty="0" smtClean="0"/>
              <a:t>Keys to Managing People</a:t>
            </a:r>
          </a:p>
        </p:txBody>
      </p:sp>
      <p:sp>
        <p:nvSpPr>
          <p:cNvPr id="204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666F5EE5-EB00-4D42-A72F-97C3668C95D2}"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en-US" b="1" dirty="0" smtClean="0"/>
              <a:t>Intrinsic motivation</a:t>
            </a:r>
            <a:r>
              <a:rPr lang="en-US" dirty="0" smtClean="0"/>
              <a:t> causes people to participate in an activity for their own enjoyment</a:t>
            </a:r>
          </a:p>
          <a:p>
            <a:r>
              <a:rPr lang="en-US" b="1" dirty="0" smtClean="0"/>
              <a:t>Extrinsic motivation</a:t>
            </a:r>
            <a:r>
              <a:rPr lang="en-US" dirty="0" smtClean="0"/>
              <a:t> causes people to do something for a reward or to avoid a penalty</a:t>
            </a:r>
          </a:p>
          <a:p>
            <a:r>
              <a:rPr lang="en-US" dirty="0" smtClean="0"/>
              <a:t>For example, some children take piano lessons for intrinsic motivation (they enjoy it) while others take them for extrinsic motivation (to get a reward or avoid punishment)</a:t>
            </a:r>
          </a:p>
        </p:txBody>
      </p:sp>
      <p:sp>
        <p:nvSpPr>
          <p:cNvPr id="21506" name="Rectangle 2"/>
          <p:cNvSpPr>
            <a:spLocks noGrp="1" noChangeArrowheads="1"/>
          </p:cNvSpPr>
          <p:nvPr>
            <p:ph type="title"/>
          </p:nvPr>
        </p:nvSpPr>
        <p:spPr/>
        <p:txBody>
          <a:bodyPr>
            <a:normAutofit fontScale="90000"/>
          </a:bodyPr>
          <a:lstStyle/>
          <a:p>
            <a:r>
              <a:rPr lang="en-US" dirty="0" smtClean="0"/>
              <a:t>Intrinsic and Extrinsic Motivation</a:t>
            </a:r>
          </a:p>
        </p:txBody>
      </p:sp>
      <p:sp>
        <p:nvSpPr>
          <p:cNvPr id="215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383C6201-79D3-4073-9E7D-1052C1BF49D2}"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r>
              <a:rPr lang="en-US" dirty="0" smtClean="0"/>
              <a:t>Abraham Maslow argued that humans possess unique qualities that enable them to make independent choices, thus giving them control of their destiny</a:t>
            </a:r>
          </a:p>
          <a:p>
            <a:r>
              <a:rPr lang="en-US" dirty="0" smtClean="0"/>
              <a:t>Maslow developed a </a:t>
            </a:r>
            <a:r>
              <a:rPr lang="en-US" b="1" dirty="0" smtClean="0"/>
              <a:t>hierarchy of needs</a:t>
            </a:r>
            <a:r>
              <a:rPr lang="en-US" dirty="0" smtClean="0"/>
              <a:t> which states that people’s behaviors are guided or motivated by a sequence of needs </a:t>
            </a:r>
          </a:p>
        </p:txBody>
      </p:sp>
      <p:sp>
        <p:nvSpPr>
          <p:cNvPr id="22530" name="Rectangle 2"/>
          <p:cNvSpPr>
            <a:spLocks noGrp="1" noChangeArrowheads="1"/>
          </p:cNvSpPr>
          <p:nvPr>
            <p:ph type="title"/>
          </p:nvPr>
        </p:nvSpPr>
        <p:spPr/>
        <p:txBody>
          <a:bodyPr/>
          <a:lstStyle/>
          <a:p>
            <a:r>
              <a:rPr lang="en-US" dirty="0" smtClean="0"/>
              <a:t>Maslow’s Hierarchy of Needs</a:t>
            </a:r>
          </a:p>
        </p:txBody>
      </p:sp>
      <p:sp>
        <p:nvSpPr>
          <p:cNvPr id="2253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75EE2F08-144A-43F9-A6AF-BB21360DC160}"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4585</TotalTime>
  <Words>2089</Words>
  <Application>Microsoft Office PowerPoint</Application>
  <PresentationFormat>On-screen Show (4:3)</PresentationFormat>
  <Paragraphs>270</Paragraphs>
  <Slides>34</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Arial Rounded MT Bold</vt:lpstr>
      <vt:lpstr>Calibri</vt:lpstr>
      <vt:lpstr>Lucida Sans Unicode</vt:lpstr>
      <vt:lpstr>Times New Roman</vt:lpstr>
      <vt:lpstr>Verdana</vt:lpstr>
      <vt:lpstr>Wingdings 2</vt:lpstr>
      <vt:lpstr>Wingdings 3</vt:lpstr>
      <vt:lpstr>Custom Design</vt:lpstr>
      <vt:lpstr>Theme1</vt:lpstr>
      <vt:lpstr>Chapter 9: Project Human Resource Management</vt:lpstr>
      <vt:lpstr>PowerPoint Presentation</vt:lpstr>
      <vt:lpstr>Learning Objectives</vt:lpstr>
      <vt:lpstr>The Importance of Human Resource Management</vt:lpstr>
      <vt:lpstr>What is Project Human Resource Management?</vt:lpstr>
      <vt:lpstr>Figure 9-1. Project Human Resource Management Summary</vt:lpstr>
      <vt:lpstr>Keys to Managing People</vt:lpstr>
      <vt:lpstr>Intrinsic and Extrinsic Motivation</vt:lpstr>
      <vt:lpstr>Maslow’s Hierarchy of Needs</vt:lpstr>
      <vt:lpstr>Figure 9-2. Maslow’s Hierarchy of Needs</vt:lpstr>
      <vt:lpstr>Herzberg’s Motivational and Hygiene Factors</vt:lpstr>
      <vt:lpstr>9.1. Developing the Human Resource Plan</vt:lpstr>
      <vt:lpstr>Figure 9-3. Sample Organizational Chart for a Large IT Project</vt:lpstr>
      <vt:lpstr>Figure 9-4. Work Definition and Assignment Process</vt:lpstr>
      <vt:lpstr>Responsibility Assignment Matrixes</vt:lpstr>
      <vt:lpstr>Figure 9-5. Sample Responsibility Assignment Matrix (RAM)</vt:lpstr>
      <vt:lpstr>Table 9-2. Sample RACI Chart</vt:lpstr>
      <vt:lpstr>PowerPoint Presentation</vt:lpstr>
      <vt:lpstr>PowerPoint Presentation</vt:lpstr>
      <vt:lpstr>Staffing Management Plans and Resource Histograms</vt:lpstr>
      <vt:lpstr>Figure 9-6. Sample Resource Histogram</vt:lpstr>
      <vt:lpstr>9.2.Acquiring the Project Team</vt:lpstr>
      <vt:lpstr>Resource Leveling</vt:lpstr>
      <vt:lpstr>Figure 9-8. Resource Leveling Example</vt:lpstr>
      <vt:lpstr>Benefits of Resource Leveling</vt:lpstr>
      <vt:lpstr>9.3.Developing the Project Team</vt:lpstr>
      <vt:lpstr>Model of Team Development</vt:lpstr>
      <vt:lpstr>Training</vt:lpstr>
      <vt:lpstr>9.4.Managing the Project Team</vt:lpstr>
      <vt:lpstr>Tools and Techniques for Managing Project Teams</vt:lpstr>
      <vt:lpstr>Conflict Handling Modes</vt:lpstr>
      <vt:lpstr>Conflict Can Be Good</vt:lpstr>
      <vt:lpstr>Five Dysfunctions of a Team</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Đặng Thị Thu Hà</cp:lastModifiedBy>
  <cp:revision>227</cp:revision>
  <dcterms:created xsi:type="dcterms:W3CDTF">2001-07-05T23:10:12Z</dcterms:created>
  <dcterms:modified xsi:type="dcterms:W3CDTF">2021-10-20T09:51:05Z</dcterms:modified>
</cp:coreProperties>
</file>