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912" r:id="rId2"/>
  </p:sldMasterIdLst>
  <p:notesMasterIdLst>
    <p:notesMasterId r:id="rId29"/>
  </p:notesMasterIdLst>
  <p:handoutMasterIdLst>
    <p:handoutMasterId r:id="rId30"/>
  </p:handoutMasterIdLst>
  <p:sldIdLst>
    <p:sldId id="257" r:id="rId3"/>
    <p:sldId id="395" r:id="rId4"/>
    <p:sldId id="336" r:id="rId5"/>
    <p:sldId id="339" r:id="rId6"/>
    <p:sldId id="378" r:id="rId7"/>
    <p:sldId id="393" r:id="rId8"/>
    <p:sldId id="386" r:id="rId9"/>
    <p:sldId id="355" r:id="rId10"/>
    <p:sldId id="356" r:id="rId11"/>
    <p:sldId id="340" r:id="rId12"/>
    <p:sldId id="341" r:id="rId13"/>
    <p:sldId id="343" r:id="rId14"/>
    <p:sldId id="388" r:id="rId15"/>
    <p:sldId id="389" r:id="rId16"/>
    <p:sldId id="391" r:id="rId17"/>
    <p:sldId id="357" r:id="rId18"/>
    <p:sldId id="392" r:id="rId19"/>
    <p:sldId id="361" r:id="rId20"/>
    <p:sldId id="364" r:id="rId21"/>
    <p:sldId id="365" r:id="rId22"/>
    <p:sldId id="366" r:id="rId23"/>
    <p:sldId id="385" r:id="rId24"/>
    <p:sldId id="368" r:id="rId25"/>
    <p:sldId id="372" r:id="rId26"/>
    <p:sldId id="382" r:id="rId27"/>
    <p:sldId id="377" r:id="rId2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autoAdjust="0"/>
    <p:restoredTop sz="85038" autoAdjust="0"/>
  </p:normalViewPr>
  <p:slideViewPr>
    <p:cSldViewPr>
      <p:cViewPr varScale="1">
        <p:scale>
          <a:sx n="56" d="100"/>
          <a:sy n="56" d="100"/>
        </p:scale>
        <p:origin x="1574" y="1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745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91C4D6C-6EDE-49B0-A311-F32A12FED5D1}" type="slidenum">
              <a:rPr lang="en-US"/>
              <a:pPr>
                <a:defRPr/>
              </a:pPr>
              <a:t>‹#›</a:t>
            </a:fld>
            <a:endParaRPr lang="en-US" dirty="0"/>
          </a:p>
        </p:txBody>
      </p:sp>
    </p:spTree>
    <p:extLst>
      <p:ext uri="{BB962C8B-B14F-4D97-AF65-F5344CB8AC3E}">
        <p14:creationId xmlns:p14="http://schemas.microsoft.com/office/powerpoint/2010/main" val="1400293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46F34499-B82A-45E5-967D-F3C4D18AFBEB}" type="slidenum">
              <a:rPr lang="en-US"/>
              <a:pPr>
                <a:defRPr/>
              </a:pPr>
              <a:t>‹#›</a:t>
            </a:fld>
            <a:endParaRPr lang="en-US" dirty="0"/>
          </a:p>
        </p:txBody>
      </p:sp>
    </p:spTree>
    <p:extLst>
      <p:ext uri="{BB962C8B-B14F-4D97-AF65-F5344CB8AC3E}">
        <p14:creationId xmlns:p14="http://schemas.microsoft.com/office/powerpoint/2010/main" val="2401141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pPr eaLnBrk="1" hangingPunct="1"/>
            <a:endParaRPr lang="en-US" dirty="0" smtClean="0"/>
          </a:p>
        </p:txBody>
      </p:sp>
      <p:sp>
        <p:nvSpPr>
          <p:cNvPr id="55300" name="Slide Number Placeholder 3"/>
          <p:cNvSpPr>
            <a:spLocks noGrp="1"/>
          </p:cNvSpPr>
          <p:nvPr>
            <p:ph type="sldNum" sz="quarter" idx="5"/>
          </p:nvPr>
        </p:nvSpPr>
        <p:spPr>
          <a:noFill/>
        </p:spPr>
        <p:txBody>
          <a:bodyPr/>
          <a:lstStyle/>
          <a:p>
            <a:fld id="{BF5120FB-DB2F-4316-B49C-3147D5074945}" type="slidenum">
              <a:rPr lang="en-US" smtClean="0"/>
              <a:pPr/>
              <a:t>1</a:t>
            </a:fld>
            <a:endParaRPr lang="en-US" dirty="0" smtClean="0"/>
          </a:p>
        </p:txBody>
      </p:sp>
    </p:spTree>
    <p:extLst>
      <p:ext uri="{BB962C8B-B14F-4D97-AF65-F5344CB8AC3E}">
        <p14:creationId xmlns:p14="http://schemas.microsoft.com/office/powerpoint/2010/main" val="1799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văn</a:t>
            </a:r>
            <a:r>
              <a:rPr lang="en-US" dirty="0" smtClean="0"/>
              <a:t> </a:t>
            </a:r>
            <a:r>
              <a:rPr lang="en-US" dirty="0" err="1" smtClean="0"/>
              <a:t>bản</a:t>
            </a:r>
            <a:r>
              <a:rPr lang="en-US" dirty="0" smtClean="0"/>
              <a:t> </a:t>
            </a:r>
            <a:r>
              <a:rPr lang="en-US" dirty="0" err="1" smtClean="0"/>
              <a:t>chính</a:t>
            </a:r>
            <a:r>
              <a:rPr lang="en-US" dirty="0" smtClean="0"/>
              <a:t> </a:t>
            </a:r>
            <a:r>
              <a:rPr lang="en-US" dirty="0" err="1" smtClean="0"/>
              <a:t>thức</a:t>
            </a:r>
            <a:endParaRPr lang="en-US" dirty="0" smtClean="0"/>
          </a:p>
          <a:p>
            <a:r>
              <a:rPr lang="en-US" dirty="0" err="1" smtClean="0"/>
              <a:t>văn</a:t>
            </a:r>
            <a:r>
              <a:rPr lang="en-US" dirty="0" smtClean="0"/>
              <a:t> </a:t>
            </a:r>
            <a:r>
              <a:rPr lang="en-US" dirty="0" err="1" smtClean="0"/>
              <a:t>bản</a:t>
            </a:r>
            <a:r>
              <a:rPr lang="en-US" dirty="0" smtClean="0"/>
              <a:t> </a:t>
            </a:r>
            <a:r>
              <a:rPr lang="en-US" dirty="0" err="1" smtClean="0"/>
              <a:t>không</a:t>
            </a:r>
            <a:r>
              <a:rPr lang="en-US" dirty="0" smtClean="0"/>
              <a:t> </a:t>
            </a:r>
            <a:r>
              <a:rPr lang="en-US" dirty="0" err="1" smtClean="0"/>
              <a:t>chính</a:t>
            </a:r>
            <a:r>
              <a:rPr lang="en-US" dirty="0" smtClean="0"/>
              <a:t> </a:t>
            </a:r>
            <a:r>
              <a:rPr lang="en-US" dirty="0" err="1" smtClean="0"/>
              <a:t>thức</a:t>
            </a:r>
            <a:endParaRPr lang="en-US" dirty="0" smtClean="0"/>
          </a:p>
          <a:p>
            <a:r>
              <a:rPr lang="en-US" dirty="0" err="1" smtClean="0"/>
              <a:t>bằng</a:t>
            </a:r>
            <a:r>
              <a:rPr lang="en-US" dirty="0" smtClean="0"/>
              <a:t> </a:t>
            </a:r>
            <a:r>
              <a:rPr lang="en-US" dirty="0" err="1" smtClean="0"/>
              <a:t>lời</a:t>
            </a:r>
            <a:r>
              <a:rPr lang="en-US" dirty="0" smtClean="0"/>
              <a:t> </a:t>
            </a:r>
            <a:r>
              <a:rPr lang="en-US" dirty="0" err="1" smtClean="0"/>
              <a:t>nói</a:t>
            </a:r>
            <a:r>
              <a:rPr lang="en-US" dirty="0" smtClean="0"/>
              <a:t> </a:t>
            </a:r>
            <a:r>
              <a:rPr lang="en-US" dirty="0" err="1" smtClean="0"/>
              <a:t>chính</a:t>
            </a:r>
            <a:r>
              <a:rPr lang="en-US" dirty="0" smtClean="0"/>
              <a:t> </a:t>
            </a:r>
            <a:r>
              <a:rPr lang="en-US" dirty="0" err="1" smtClean="0"/>
              <a:t>thức</a:t>
            </a:r>
            <a:endParaRPr lang="en-US" dirty="0" smtClean="0"/>
          </a:p>
          <a:p>
            <a:r>
              <a:rPr lang="en-US" dirty="0" err="1" smtClean="0"/>
              <a:t>bằng</a:t>
            </a:r>
            <a:r>
              <a:rPr lang="en-US" dirty="0" smtClean="0"/>
              <a:t> </a:t>
            </a:r>
            <a:r>
              <a:rPr lang="en-US" dirty="0" err="1" smtClean="0"/>
              <a:t>lời</a:t>
            </a:r>
            <a:r>
              <a:rPr lang="en-US" dirty="0" smtClean="0"/>
              <a:t> </a:t>
            </a:r>
            <a:r>
              <a:rPr lang="en-US" dirty="0" err="1" smtClean="0"/>
              <a:t>nói</a:t>
            </a:r>
            <a:r>
              <a:rPr lang="en-US" dirty="0" smtClean="0"/>
              <a:t> </a:t>
            </a:r>
            <a:r>
              <a:rPr lang="en-US" dirty="0" err="1" smtClean="0"/>
              <a:t>không</a:t>
            </a:r>
            <a:r>
              <a:rPr lang="en-US" dirty="0" smtClean="0"/>
              <a:t> </a:t>
            </a:r>
            <a:r>
              <a:rPr lang="en-US" dirty="0" err="1" smtClean="0"/>
              <a:t>chính</a:t>
            </a:r>
            <a:r>
              <a:rPr lang="en-US" dirty="0" smtClean="0"/>
              <a:t> </a:t>
            </a:r>
            <a:r>
              <a:rPr lang="en-US" dirty="0" err="1" smtClean="0"/>
              <a:t>thức</a:t>
            </a:r>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7</a:t>
            </a:fld>
            <a:endParaRPr lang="en-US" dirty="0"/>
          </a:p>
        </p:txBody>
      </p:sp>
    </p:spTree>
    <p:extLst>
      <p:ext uri="{BB962C8B-B14F-4D97-AF65-F5344CB8AC3E}">
        <p14:creationId xmlns:p14="http://schemas.microsoft.com/office/powerpoint/2010/main" val="225492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14</a:t>
            </a:fld>
            <a:endParaRPr lang="en-US" dirty="0"/>
          </a:p>
        </p:txBody>
      </p:sp>
    </p:spTree>
    <p:extLst>
      <p:ext uri="{BB962C8B-B14F-4D97-AF65-F5344CB8AC3E}">
        <p14:creationId xmlns:p14="http://schemas.microsoft.com/office/powerpoint/2010/main" val="125298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Times New Roman" pitchFamily="18" charset="0"/>
                <a:ea typeface="+mn-ea"/>
                <a:cs typeface="+mn-cs"/>
              </a:rPr>
              <a:t>Giao tiếp tương tác. Giữa hai hoặc nhiều bên thực hiện trao đổi thông tin đa chiều. Đây là cách hiệu quả để đảm bảo những hiểu biết chung bởi tất cả những người tham gia trong một vấn đề cụ thể.</a:t>
            </a:r>
          </a:p>
          <a:p>
            <a:r>
              <a:rPr lang="vi-VN" sz="1200" b="0" i="0" kern="1200" dirty="0" smtClean="0">
                <a:solidFill>
                  <a:schemeClr val="tx1"/>
                </a:solidFill>
                <a:effectLst/>
                <a:latin typeface="Times New Roman" pitchFamily="18" charset="0"/>
                <a:ea typeface="+mn-ea"/>
                <a:cs typeface="+mn-cs"/>
              </a:rPr>
              <a:t>Giao tiếp đẩy (Push communication). Gửi thông tin cho người nhận cụ thể người thực sự cần thông tin đó. Phương pháp này chỉ đảm bảo thông tin được gửi đi chứ không đảm bảo được thông tin đó được hiểu bởi đối tượng. Giao tiếp đẩy thì bao gồm letters, memos, reports, ..</a:t>
            </a:r>
          </a:p>
          <a:p>
            <a:r>
              <a:rPr lang="vi-VN" sz="1200" b="0" i="0" kern="1200" dirty="0" smtClean="0">
                <a:solidFill>
                  <a:schemeClr val="tx1"/>
                </a:solidFill>
                <a:effectLst/>
                <a:latin typeface="Times New Roman" pitchFamily="18" charset="0"/>
                <a:ea typeface="+mn-ea"/>
                <a:cs typeface="+mn-cs"/>
              </a:rPr>
              <a:t>Giao tiếp kéo (Pull communication). Được sử dụng cho khối lượng lớn thông tin hoặc khối lượng lớn đối tượng, và đòi hỏi sự nhận để truy cập các nội dung truyền thông theo quyết định của riêng mình. Những phương pháp này bao gồm các trang web mạng nội bộ, e-learning, bài học cơ sở dữ liệu học, các kho kiến thức, ..</a:t>
            </a:r>
          </a:p>
          <a:p>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15</a:t>
            </a:fld>
            <a:endParaRPr lang="en-US" dirty="0"/>
          </a:p>
        </p:txBody>
      </p:sp>
    </p:spTree>
    <p:extLst>
      <p:ext uri="{BB962C8B-B14F-4D97-AF65-F5344CB8AC3E}">
        <p14:creationId xmlns:p14="http://schemas.microsoft.com/office/powerpoint/2010/main" val="942704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Archives = documents</a:t>
            </a:r>
            <a:endParaRPr lang="en-US" dirty="0"/>
          </a:p>
        </p:txBody>
      </p:sp>
      <p:sp>
        <p:nvSpPr>
          <p:cNvPr id="4" name="Slide Number Placeholder 3"/>
          <p:cNvSpPr>
            <a:spLocks noGrp="1"/>
          </p:cNvSpPr>
          <p:nvPr>
            <p:ph type="sldNum" sz="quarter" idx="10"/>
          </p:nvPr>
        </p:nvSpPr>
        <p:spPr/>
        <p:txBody>
          <a:bodyPr/>
          <a:lstStyle/>
          <a:p>
            <a:pPr>
              <a:defRPr/>
            </a:pPr>
            <a:fld id="{46F34499-B82A-45E5-967D-F3C4D18AFBEB}" type="slidenum">
              <a:rPr lang="en-US" smtClean="0"/>
              <a:pPr>
                <a:defRPr/>
              </a:pPr>
              <a:t>25</a:t>
            </a:fld>
            <a:endParaRPr lang="en-US" dirty="0"/>
          </a:p>
        </p:txBody>
      </p:sp>
    </p:spTree>
    <p:extLst>
      <p:ext uri="{BB962C8B-B14F-4D97-AF65-F5344CB8AC3E}">
        <p14:creationId xmlns:p14="http://schemas.microsoft.com/office/powerpoint/2010/main" val="161954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8F429C8-286F-4CBB-8323-E07CB01A2B7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4D68D3E-95C0-4AD3-9DF7-A60E65E6C68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C1AA9CB-A49F-428D-8075-9BAA7E4AAB5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grpSp>
        <p:nvGrpSpPr>
          <p:cNvPr id="2"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r>
              <a:rPr lang="en-US" dirty="0" smtClean="0"/>
              <a:t>Information Technology Project Management, Seventh Edition</a:t>
            </a:r>
            <a:endParaRPr lang="en-US" dirty="0"/>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E5CE54AD-B30A-469E-AD93-7B59B656CE34}"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ooter Placeholder 21"/>
          <p:cNvSpPr txBox="1">
            <a:spLocks/>
          </p:cNvSpPr>
          <p:nvPr/>
        </p:nvSpPr>
        <p:spPr>
          <a:xfrm>
            <a:off x="5486400" y="6492875"/>
            <a:ext cx="1600200" cy="365125"/>
          </a:xfrm>
          <a:prstGeom prst="rect">
            <a:avLst/>
          </a:prstGeom>
        </p:spPr>
        <p:txBody>
          <a:bodyPr anchor="b"/>
          <a:lstStyle>
            <a:lvl1pPr algn="l">
              <a:buFontTx/>
              <a:buNone/>
              <a:defRPr smtClean="0"/>
            </a:lvl1pPr>
          </a:lstStyle>
          <a:p>
            <a:pPr>
              <a:defRPr/>
            </a:pPr>
            <a:r>
              <a:rPr lang="en-US" sz="1200" dirty="0">
                <a:latin typeface="+mn-lt"/>
              </a:rPr>
              <a:t>Copyright </a:t>
            </a:r>
            <a:r>
              <a:rPr lang="en-US" sz="1200" dirty="0" smtClean="0">
                <a:latin typeface="+mn-lt"/>
              </a:rPr>
              <a:t>2014</a:t>
            </a:r>
            <a:endParaRPr lang="en-US" sz="1200" dirty="0">
              <a:latin typeface="+mn-lt"/>
            </a:endParaRPr>
          </a:p>
        </p:txBody>
      </p:sp>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dirty="0"/>
          </a:p>
        </p:txBody>
      </p:sp>
      <p:sp>
        <p:nvSpPr>
          <p:cNvPr id="5" name="Footer Placeholder 21"/>
          <p:cNvSpPr>
            <a:spLocks noGrp="1"/>
          </p:cNvSpPr>
          <p:nvPr>
            <p:ph type="ftr" sz="quarter" idx="10"/>
          </p:nvPr>
        </p:nvSpPr>
        <p:spPr>
          <a:xfrm>
            <a:off x="0" y="6492875"/>
            <a:ext cx="2590800" cy="365125"/>
          </a:xfrm>
        </p:spPr>
        <p:txBody>
          <a:bodyPr/>
          <a:lstStyle>
            <a:lvl1pPr algn="l">
              <a:buFontTx/>
              <a:buNone/>
              <a:defRPr sz="1200">
                <a:latin typeface="+mn-lt"/>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1"/>
          </p:nvPr>
        </p:nvSpPr>
        <p:spPr>
          <a:xfrm>
            <a:off x="8588375" y="6492875"/>
            <a:ext cx="555625" cy="365125"/>
          </a:xfrm>
        </p:spPr>
        <p:txBody>
          <a:bodyPr/>
          <a:lstStyle>
            <a:lvl1pPr>
              <a:buFontTx/>
              <a:buNone/>
              <a:defRPr sz="1200">
                <a:latin typeface="+mn-lt"/>
              </a:defRPr>
            </a:lvl1pPr>
          </a:lstStyle>
          <a:p>
            <a:pPr>
              <a:defRPr/>
            </a:pPr>
            <a:fld id="{E7041028-70A1-4883-98CC-1414125760B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dirty="0"/>
          </a:p>
        </p:txBody>
      </p:sp>
      <p:sp>
        <p:nvSpPr>
          <p:cNvPr id="7" name="Footer Placeholder 4"/>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4BDBFCCD-691C-40AA-8EFC-CF970F22E1E2}"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88ECA2BC-76D7-4F9C-9D66-33CDF6D9173E}"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dirty="0"/>
          </a:p>
        </p:txBody>
      </p:sp>
      <p:sp>
        <p:nvSpPr>
          <p:cNvPr id="8" name="Footer Placeholder 7"/>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80E1AB30-0018-412D-8C9C-E8D2BE76AA17}"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dirty="0"/>
          </a:p>
        </p:txBody>
      </p:sp>
      <p:sp>
        <p:nvSpPr>
          <p:cNvPr id="4" name="Footer Placeholder 3"/>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84AA60CE-7DB8-4518-9645-A357FEA2E3F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dirty="0"/>
          </a:p>
        </p:txBody>
      </p:sp>
      <p:sp>
        <p:nvSpPr>
          <p:cNvPr id="3"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FE14304E-FB8E-4A11-90C0-0D1234AF3E61}"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dirty="0"/>
          </a:p>
        </p:txBody>
      </p:sp>
      <p:sp>
        <p:nvSpPr>
          <p:cNvPr id="6" name="Footer Placeholder 5"/>
          <p:cNvSpPr>
            <a:spLocks noGrp="1"/>
          </p:cNvSpPr>
          <p:nvPr>
            <p:ph type="ftr" sz="quarter" idx="11"/>
          </p:nvPr>
        </p:nvSpPr>
        <p:spPr/>
        <p:txBody>
          <a:bodyPr/>
          <a:lstStyle>
            <a:lvl1pPr>
              <a:defRPr/>
            </a:lvl1pPr>
            <a:extLst/>
          </a:lstStyle>
          <a:p>
            <a:pPr>
              <a:defRPr/>
            </a:pPr>
            <a:r>
              <a:rPr lang="en-US" dirty="0" smtClean="0"/>
              <a:t>Information Technology Project Management, Seventh Edition</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0BF5E2FE-52D3-4232-B85F-0C3C8901D3A0}"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03967C-F284-4E77-A024-1853F01D660C}"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dirty="0"/>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dirty="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dirty="0"/>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dirty="0" smtClean="0"/>
              <a:t>Information Technology Project Management, Seventh Edition</a:t>
            </a:r>
            <a:endParaRPr lang="en-US" dirty="0"/>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E5475CA9-08CF-4B16-8E5B-A9E2B9C71B76}"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260BCE2F-BB23-47FB-93E3-7F57817977C3}"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13152180-080B-47A2-A616-2BCCE64515DA}"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C232BB4-75B4-4C69-94AD-424C8FD0F90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7B63AB-9E04-47FC-9F10-3CEA81C55848}"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6068384-3A5E-42B0-9DB2-68C2834A8D2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59D01A5-6FD8-44B4-AD7E-D5CC8471AB3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58B6FEB-F9E5-4AD9-9F53-51CC456E2E0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9C5E4-E79D-433E-94F2-96A93C7FD09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Information Technology Project Management, Seventh Edition</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E4D32EF-206D-4E59-ADF9-6B674F5D28C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smtClean="0"/>
              <a:t>Information Technology Project Management, Seventh Edition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7B9482A8-9EF2-49AB-81BA-2929840DBB1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dirty="0" smtClean="0"/>
              <a:t>Information Technology Project Management, Seventh Edition</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7B9482A8-9EF2-49AB-81BA-2929840DBB1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1" fontAlgn="base" hangingPunct="1">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lms.iuh.edu.vn/" TargetMode="External"/><Relationship Id="rId4" Type="http://schemas.openxmlformats.org/officeDocument/2006/relationships/hyperlink" Target="mailto:dtthuha79@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7772400" cy="1349375"/>
          </a:xfrm>
        </p:spPr>
        <p:txBody>
          <a:bodyPr>
            <a:noAutofit/>
          </a:bodyPr>
          <a:lstStyle/>
          <a:p>
            <a:pP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dirty="0" smtClean="0">
                <a:effectLst>
                  <a:outerShdw blurRad="38100" dist="38100" dir="2700000" algn="tl">
                    <a:srgbClr val="FFFFFF"/>
                  </a:outerShdw>
                </a:effectLst>
                <a:latin typeface="Arial Rounded MT Bold" pitchFamily="34" charset="0"/>
              </a:rPr>
              <a:t>10:</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Communications Management</a:t>
            </a:r>
            <a:endParaRPr dirty="0">
              <a:effectLst>
                <a:outerShdw blurRad="38100" dist="38100" dir="2700000" algn="tl">
                  <a:srgbClr val="FFFFFF"/>
                </a:outerShdw>
              </a:effectLst>
              <a:latin typeface="Arial Rounded MT Bold" pitchFamily="34" charset="0"/>
            </a:endParaRPr>
          </a:p>
        </p:txBody>
      </p:sp>
      <p:sp>
        <p:nvSpPr>
          <p:cNvPr id="7" name="Rectangle 3"/>
          <p:cNvSpPr>
            <a:spLocks noChangeArrowheads="1"/>
          </p:cNvSpPr>
          <p:nvPr/>
        </p:nvSpPr>
        <p:spPr bwMode="auto">
          <a:xfrm>
            <a:off x="152400" y="3657600"/>
            <a:ext cx="5791200" cy="1349375"/>
          </a:xfrm>
          <a:prstGeom prst="rect">
            <a:avLst/>
          </a:prstGeom>
          <a:noFill/>
          <a:ln w="9525">
            <a:noFill/>
            <a:miter lim="800000"/>
            <a:headEnd/>
            <a:tailEnd/>
          </a:ln>
          <a:effectLst/>
        </p:spPr>
        <p:txBody>
          <a:bodyPr/>
          <a:lstStyle/>
          <a:p>
            <a:pPr>
              <a:defRPr/>
            </a:pPr>
            <a:r>
              <a:rPr lang="en-US" sz="2800" b="1" dirty="0">
                <a:solidFill>
                  <a:schemeClr val="tx2"/>
                </a:solidFill>
                <a:effectLst>
                  <a:outerShdw blurRad="38100" dist="38100" dir="2700000" algn="tl">
                    <a:srgbClr val="FFFFFF"/>
                  </a:outerShdw>
                </a:effectLst>
                <a:latin typeface="Arial Rounded MT Bold" pitchFamily="34" charset="0"/>
                <a:ea typeface="+mj-ea"/>
                <a:cs typeface="+mj-cs"/>
              </a:rPr>
              <a:t>Information Technology Project </a:t>
            </a:r>
            <a:r>
              <a:rPr lang="en-US" sz="2800" b="1" dirty="0" smtClean="0">
                <a:solidFill>
                  <a:schemeClr val="tx2"/>
                </a:solidFill>
                <a:effectLst>
                  <a:outerShdw blurRad="38100" dist="38100" dir="2700000" algn="tl">
                    <a:srgbClr val="FFFFFF"/>
                  </a:outerShdw>
                </a:effectLst>
                <a:latin typeface="Arial Rounded MT Bold" pitchFamily="34" charset="0"/>
                <a:ea typeface="+mj-ea"/>
                <a:cs typeface="+mj-cs"/>
              </a:rPr>
              <a:t>Management, Seventh Edition</a:t>
            </a:r>
            <a:endParaRPr lang="en-US" sz="2800" b="1" dirty="0">
              <a:solidFill>
                <a:schemeClr val="tx2"/>
              </a:solidFill>
              <a:effectLst>
                <a:outerShdw blurRad="38100" dist="38100" dir="2700000" algn="tl">
                  <a:srgbClr val="FFFFFF"/>
                </a:outerShdw>
              </a:effectLst>
              <a:latin typeface="Arial Rounded MT Bold" pitchFamily="34" charset="0"/>
              <a:ea typeface="+mj-ea"/>
              <a:cs typeface="+mj-cs"/>
            </a:endParaRPr>
          </a:p>
        </p:txBody>
      </p:sp>
      <p:pic>
        <p:nvPicPr>
          <p:cNvPr id="8" name="Picture 5" descr="Information Technology Project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0153" y="3034843"/>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04800" y="5486400"/>
            <a:ext cx="3412601" cy="1446550"/>
          </a:xfrm>
          <a:prstGeom prst="rect">
            <a:avLst/>
          </a:prstGeom>
          <a:noFill/>
        </p:spPr>
        <p:txBody>
          <a:bodyPr wrap="none" rtlCol="0">
            <a:spAutoFit/>
          </a:bodyPr>
          <a:lstStyle/>
          <a:p>
            <a:r>
              <a:rPr lang="en-US" dirty="0"/>
              <a:t>ĐẶNG  THỊ THU HÀ – SE </a:t>
            </a:r>
            <a:endParaRPr lang="en-US" dirty="0" smtClean="0"/>
          </a:p>
          <a:p>
            <a:r>
              <a:rPr lang="en-US" dirty="0" smtClean="0">
                <a:hlinkClick r:id="rId4"/>
              </a:rPr>
              <a:t>dtthuha79@gmail.com</a:t>
            </a:r>
            <a:r>
              <a:rPr lang="en-US" dirty="0" smtClean="0"/>
              <a:t> </a:t>
            </a:r>
            <a:endParaRPr lang="en-US" dirty="0"/>
          </a:p>
          <a:p>
            <a:r>
              <a:rPr lang="en-US" dirty="0">
                <a:hlinkClick r:id="rId5"/>
              </a:rPr>
              <a:t>https://lms.iuh.edu.vn</a:t>
            </a:r>
            <a:r>
              <a:rPr lang="en-US" dirty="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a:spcBef>
                <a:spcPct val="100000"/>
              </a:spcBef>
              <a:buClr>
                <a:srgbClr val="666699"/>
              </a:buClr>
              <a:buFont typeface="Wingdings" pitchFamily="2" charset="2"/>
              <a:buChar char="§"/>
            </a:pPr>
            <a:r>
              <a:rPr lang="en-US" dirty="0" smtClean="0"/>
              <a:t>Every project should include some type of </a:t>
            </a:r>
            <a:r>
              <a:rPr lang="en-US" b="1" dirty="0" smtClean="0"/>
              <a:t>communications management </a:t>
            </a:r>
            <a:r>
              <a:rPr lang="en-US" dirty="0" smtClean="0"/>
              <a:t>plan, a document that guides project communications</a:t>
            </a:r>
          </a:p>
          <a:p>
            <a:r>
              <a:rPr lang="en-US" dirty="0"/>
              <a:t>The communications management plan </a:t>
            </a:r>
            <a:r>
              <a:rPr lang="en-US" dirty="0" smtClean="0"/>
              <a:t>varies with </a:t>
            </a:r>
            <a:r>
              <a:rPr lang="en-US" dirty="0"/>
              <a:t>the needs of the project, but some type of written plan should always be </a:t>
            </a:r>
            <a:r>
              <a:rPr lang="en-US" dirty="0" smtClean="0"/>
              <a:t>prepared</a:t>
            </a:r>
            <a:endParaRPr lang="en-US" dirty="0"/>
          </a:p>
          <a:p>
            <a:r>
              <a:rPr lang="en-US" dirty="0"/>
              <a:t>For small projects</a:t>
            </a:r>
            <a:r>
              <a:rPr lang="en-US" dirty="0" smtClean="0"/>
              <a:t>, </a:t>
            </a:r>
            <a:r>
              <a:rPr lang="en-US" dirty="0"/>
              <a:t>the communications management plan can be part of the team </a:t>
            </a:r>
            <a:r>
              <a:rPr lang="en-US" dirty="0" smtClean="0"/>
              <a:t>contract</a:t>
            </a:r>
            <a:endParaRPr lang="en-US" dirty="0"/>
          </a:p>
          <a:p>
            <a:r>
              <a:rPr lang="en-US" dirty="0"/>
              <a:t>For large projects, it should be a separate </a:t>
            </a:r>
            <a:r>
              <a:rPr lang="en-US" dirty="0" smtClean="0"/>
              <a:t>document</a:t>
            </a:r>
          </a:p>
        </p:txBody>
      </p:sp>
      <p:sp>
        <p:nvSpPr>
          <p:cNvPr id="14338" name="Rectangle 2"/>
          <p:cNvSpPr>
            <a:spLocks noGrp="1" noChangeArrowheads="1"/>
          </p:cNvSpPr>
          <p:nvPr>
            <p:ph type="title"/>
          </p:nvPr>
        </p:nvSpPr>
        <p:spPr>
          <a:xfrm>
            <a:off x="636587" y="228600"/>
            <a:ext cx="8229600" cy="1143000"/>
          </a:xfrm>
        </p:spPr>
        <p:txBody>
          <a:bodyPr>
            <a:normAutofit fontScale="90000"/>
          </a:bodyPr>
          <a:lstStyle/>
          <a:p>
            <a:r>
              <a:rPr lang="en-US" dirty="0" smtClean="0"/>
              <a:t>10.1.Planning Communications Management</a:t>
            </a:r>
          </a:p>
        </p:txBody>
      </p:sp>
      <p:sp>
        <p:nvSpPr>
          <p:cNvPr id="1434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6750A1E-0D14-4AFD-BFA9-02B84F7E0A76}"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381000" y="1219200"/>
            <a:ext cx="8458200" cy="4419600"/>
          </a:xfrm>
        </p:spPr>
        <p:txBody>
          <a:bodyPr/>
          <a:lstStyle/>
          <a:p>
            <a:pPr marL="109537" indent="0">
              <a:buNone/>
            </a:pPr>
            <a:r>
              <a:rPr lang="en-US" sz="2400" dirty="0"/>
              <a:t>1. Stakeholder communications requirements</a:t>
            </a:r>
          </a:p>
          <a:p>
            <a:pPr marL="109537" indent="0">
              <a:buNone/>
            </a:pPr>
            <a:r>
              <a:rPr lang="en-US" sz="2400" dirty="0"/>
              <a:t>2. Information to be communicated, including format, content, and </a:t>
            </a:r>
            <a:r>
              <a:rPr lang="en-US" sz="2400" dirty="0" smtClean="0"/>
              <a:t>level of </a:t>
            </a:r>
            <a:r>
              <a:rPr lang="en-US" sz="2400" dirty="0"/>
              <a:t>detail</a:t>
            </a:r>
          </a:p>
          <a:p>
            <a:pPr marL="109537" indent="0">
              <a:buNone/>
            </a:pPr>
            <a:r>
              <a:rPr lang="en-US" sz="2400" dirty="0"/>
              <a:t>3. Who will receive the information and who will produce it</a:t>
            </a:r>
          </a:p>
          <a:p>
            <a:pPr marL="109537" indent="0">
              <a:buNone/>
            </a:pPr>
            <a:r>
              <a:rPr lang="en-US" sz="2400" dirty="0"/>
              <a:t>4. Suggested methods or technologies for conveying the information</a:t>
            </a:r>
          </a:p>
          <a:p>
            <a:pPr marL="109537" indent="0">
              <a:buNone/>
            </a:pPr>
            <a:r>
              <a:rPr lang="en-US" sz="2400" dirty="0"/>
              <a:t>5. Frequency of communication</a:t>
            </a:r>
          </a:p>
          <a:p>
            <a:pPr marL="109537" indent="0">
              <a:buNone/>
            </a:pPr>
            <a:r>
              <a:rPr lang="en-US" sz="2400" dirty="0"/>
              <a:t>6. Escalation procedures for resolving issues</a:t>
            </a:r>
          </a:p>
          <a:p>
            <a:pPr marL="109537" indent="0">
              <a:buNone/>
            </a:pPr>
            <a:r>
              <a:rPr lang="en-US" sz="2400" dirty="0"/>
              <a:t>7. Revision procedures for updating the communications management plan</a:t>
            </a:r>
          </a:p>
          <a:p>
            <a:pPr marL="109537" indent="0">
              <a:buNone/>
            </a:pPr>
            <a:r>
              <a:rPr lang="en-US" sz="2400" dirty="0"/>
              <a:t>8. A glossary of common terminology</a:t>
            </a:r>
            <a:endParaRPr lang="en-US" sz="2400" dirty="0" smtClean="0"/>
          </a:p>
        </p:txBody>
      </p:sp>
      <p:sp>
        <p:nvSpPr>
          <p:cNvPr id="15362" name="Rectangle 2"/>
          <p:cNvSpPr>
            <a:spLocks noGrp="1" noChangeArrowheads="1"/>
          </p:cNvSpPr>
          <p:nvPr>
            <p:ph type="title"/>
          </p:nvPr>
        </p:nvSpPr>
        <p:spPr>
          <a:xfrm>
            <a:off x="457200" y="0"/>
            <a:ext cx="8229600" cy="1143000"/>
          </a:xfrm>
        </p:spPr>
        <p:txBody>
          <a:bodyPr>
            <a:normAutofit fontScale="90000"/>
          </a:bodyPr>
          <a:lstStyle/>
          <a:p>
            <a:r>
              <a:rPr lang="en-US" dirty="0" smtClean="0"/>
              <a:t>Communications Management</a:t>
            </a:r>
            <a:br>
              <a:rPr lang="en-US" dirty="0" smtClean="0"/>
            </a:br>
            <a:r>
              <a:rPr lang="en-US" dirty="0" smtClean="0"/>
              <a:t>Plan Contents</a:t>
            </a:r>
          </a:p>
        </p:txBody>
      </p:sp>
      <p:sp>
        <p:nvSpPr>
          <p:cNvPr id="153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61901660-625A-429A-86A8-6CD93411A105}" type="slidenum">
              <a:rPr lang="en-US" smtClean="0"/>
              <a:pPr>
                <a:defRPr/>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143000"/>
          </a:xfrm>
        </p:spPr>
        <p:txBody>
          <a:bodyPr>
            <a:normAutofit fontScale="90000"/>
          </a:bodyPr>
          <a:lstStyle/>
          <a:p>
            <a:r>
              <a:rPr lang="en-US" sz="3600" dirty="0" smtClean="0"/>
              <a:t>Table 10-1. Sample Stakeholder Analysis for Project Communications</a:t>
            </a:r>
          </a:p>
        </p:txBody>
      </p:sp>
      <p:sp>
        <p:nvSpPr>
          <p:cNvPr id="17412" name="Footer Placeholder 7"/>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7" name="Slide Number Placeholder 6"/>
          <p:cNvSpPr>
            <a:spLocks noGrp="1"/>
          </p:cNvSpPr>
          <p:nvPr>
            <p:ph type="sldNum" sz="quarter" idx="11"/>
          </p:nvPr>
        </p:nvSpPr>
        <p:spPr/>
        <p:txBody>
          <a:bodyPr/>
          <a:lstStyle/>
          <a:p>
            <a:pPr>
              <a:buFontTx/>
              <a:buNone/>
              <a:defRPr/>
            </a:pPr>
            <a:fld id="{59E06270-8745-46BE-905A-87514833B8ED}" type="slidenum">
              <a:rPr lang="en-US" smtClean="0"/>
              <a:pPr>
                <a:buFontTx/>
                <a:buNone/>
                <a:defRPr/>
              </a:pPr>
              <a:t>12</a:t>
            </a:fld>
            <a:endParaRPr lang="en-US" dirty="0"/>
          </a:p>
        </p:txBody>
      </p:sp>
      <p:pic>
        <p:nvPicPr>
          <p:cNvPr id="17415" name="Picture 7"/>
          <p:cNvPicPr>
            <a:picLocks noChangeAspect="1" noChangeArrowheads="1"/>
          </p:cNvPicPr>
          <p:nvPr/>
        </p:nvPicPr>
        <p:blipFill>
          <a:blip r:embed="rId2"/>
          <a:srcRect l="23125" t="29000" r="26875" b="13000"/>
          <a:stretch>
            <a:fillRect/>
          </a:stretch>
        </p:blipFill>
        <p:spPr bwMode="auto">
          <a:xfrm>
            <a:off x="914400" y="1143000"/>
            <a:ext cx="7147034"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Managing communications is a large part of a project manager’s </a:t>
            </a:r>
            <a:r>
              <a:rPr lang="en-US" dirty="0" smtClean="0"/>
              <a:t>job</a:t>
            </a:r>
          </a:p>
          <a:p>
            <a:r>
              <a:rPr lang="en-US" dirty="0" smtClean="0"/>
              <a:t>Getting </a:t>
            </a:r>
            <a:r>
              <a:rPr lang="en-US" dirty="0"/>
              <a:t>project </a:t>
            </a:r>
            <a:r>
              <a:rPr lang="en-US" dirty="0" smtClean="0"/>
              <a:t>information to </a:t>
            </a:r>
            <a:r>
              <a:rPr lang="en-US" dirty="0"/>
              <a:t>the right people at the right time and in a useful format is just as important </a:t>
            </a:r>
            <a:r>
              <a:rPr lang="en-US" dirty="0" smtClean="0"/>
              <a:t>as developing </a:t>
            </a:r>
            <a:r>
              <a:rPr lang="en-US" dirty="0"/>
              <a:t>the information in the first </a:t>
            </a:r>
            <a:r>
              <a:rPr lang="en-US" dirty="0" smtClean="0"/>
              <a:t>place</a:t>
            </a:r>
          </a:p>
          <a:p>
            <a:r>
              <a:rPr lang="en-US" dirty="0"/>
              <a:t>Important considerations include the use of technology, the appropriate methods </a:t>
            </a:r>
            <a:r>
              <a:rPr lang="en-US" dirty="0" smtClean="0"/>
              <a:t>and media </a:t>
            </a:r>
            <a:r>
              <a:rPr lang="en-US" dirty="0"/>
              <a:t>to use, and performance </a:t>
            </a:r>
            <a:r>
              <a:rPr lang="en-US" dirty="0" smtClean="0"/>
              <a:t>reporting</a:t>
            </a:r>
            <a:endParaRPr lang="en-US" dirty="0"/>
          </a:p>
        </p:txBody>
      </p:sp>
      <p:sp>
        <p:nvSpPr>
          <p:cNvPr id="3" name="Title 2"/>
          <p:cNvSpPr>
            <a:spLocks noGrp="1"/>
          </p:cNvSpPr>
          <p:nvPr>
            <p:ph type="title"/>
          </p:nvPr>
        </p:nvSpPr>
        <p:spPr/>
        <p:txBody>
          <a:bodyPr/>
          <a:lstStyle/>
          <a:p>
            <a:r>
              <a:rPr lang="en-US" dirty="0" smtClean="0"/>
              <a:t>10.2.Managing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13</a:t>
            </a:fld>
            <a:endParaRPr lang="en-US" dirty="0"/>
          </a:p>
        </p:txBody>
      </p:sp>
    </p:spTree>
    <p:extLst>
      <p:ext uri="{BB962C8B-B14F-4D97-AF65-F5344CB8AC3E}">
        <p14:creationId xmlns:p14="http://schemas.microsoft.com/office/powerpoint/2010/main" val="4288651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Technology can facilitate the process of creating and distributing information, when </a:t>
            </a:r>
            <a:r>
              <a:rPr lang="en-US" dirty="0" smtClean="0"/>
              <a:t>used properly</a:t>
            </a:r>
          </a:p>
          <a:p>
            <a:r>
              <a:rPr lang="en-US" dirty="0" smtClean="0"/>
              <a:t>It is important to select the appropriate communication method and media</a:t>
            </a:r>
            <a:endParaRPr lang="en-US" dirty="0"/>
          </a:p>
        </p:txBody>
      </p:sp>
      <p:sp>
        <p:nvSpPr>
          <p:cNvPr id="3" name="Title 2"/>
          <p:cNvSpPr>
            <a:spLocks noGrp="1"/>
          </p:cNvSpPr>
          <p:nvPr>
            <p:ph type="title"/>
          </p:nvPr>
        </p:nvSpPr>
        <p:spPr/>
        <p:txBody>
          <a:bodyPr>
            <a:normAutofit fontScale="90000"/>
          </a:bodyPr>
          <a:lstStyle/>
          <a:p>
            <a:r>
              <a:rPr lang="en-US" dirty="0" smtClean="0"/>
              <a:t>Using Technology to Enhance Creation and Distribution</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14</a:t>
            </a:fld>
            <a:endParaRPr lang="en-US" dirty="0"/>
          </a:p>
        </p:txBody>
      </p:sp>
    </p:spTree>
    <p:extLst>
      <p:ext uri="{BB962C8B-B14F-4D97-AF65-F5344CB8AC3E}">
        <p14:creationId xmlns:p14="http://schemas.microsoft.com/office/powerpoint/2010/main" val="628216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Interactive </a:t>
            </a:r>
            <a:r>
              <a:rPr lang="en-US" sz="2400" i="1" dirty="0"/>
              <a:t>communication</a:t>
            </a:r>
            <a:r>
              <a:rPr lang="en-US" sz="2400" dirty="0"/>
              <a:t>: </a:t>
            </a:r>
            <a:r>
              <a:rPr lang="en-US" sz="2400" dirty="0" smtClean="0"/>
              <a:t>Two </a:t>
            </a:r>
            <a:r>
              <a:rPr lang="en-US" sz="2400" dirty="0"/>
              <a:t>or more people </a:t>
            </a:r>
            <a:r>
              <a:rPr lang="en-US" sz="2400" dirty="0" smtClean="0"/>
              <a:t>interact to </a:t>
            </a:r>
            <a:r>
              <a:rPr lang="en-US" sz="2400" dirty="0"/>
              <a:t>exchange information via meetings, phone calls, or video conferencing. </a:t>
            </a:r>
            <a:r>
              <a:rPr lang="en-US" sz="2400" dirty="0" smtClean="0"/>
              <a:t>Most </a:t>
            </a:r>
            <a:r>
              <a:rPr lang="en-US" sz="2400" dirty="0"/>
              <a:t>effective way to ensure common </a:t>
            </a:r>
            <a:r>
              <a:rPr lang="en-US" sz="2400" dirty="0" smtClean="0"/>
              <a:t>understanding</a:t>
            </a:r>
            <a:endParaRPr lang="en-US" sz="2400" dirty="0"/>
          </a:p>
          <a:p>
            <a:r>
              <a:rPr lang="en-US" sz="2400" i="1" dirty="0" smtClean="0"/>
              <a:t>Push </a:t>
            </a:r>
            <a:r>
              <a:rPr lang="en-US" sz="2400" i="1" dirty="0"/>
              <a:t>communication</a:t>
            </a:r>
            <a:r>
              <a:rPr lang="en-US" sz="2400" dirty="0"/>
              <a:t>: Information is sent or pushed to recipients </a:t>
            </a:r>
            <a:r>
              <a:rPr lang="en-US" sz="2400" dirty="0" smtClean="0"/>
              <a:t>without their </a:t>
            </a:r>
            <a:r>
              <a:rPr lang="en-US" sz="2400" dirty="0"/>
              <a:t>request via reports, e-mails, faxes, voice mails, and other means. </a:t>
            </a:r>
            <a:r>
              <a:rPr lang="en-US" sz="2400" dirty="0" smtClean="0"/>
              <a:t>Ensures </a:t>
            </a:r>
            <a:r>
              <a:rPr lang="en-US" sz="2400" dirty="0"/>
              <a:t>that the information is distributed, but does not ensure </a:t>
            </a:r>
            <a:r>
              <a:rPr lang="en-US" sz="2400" dirty="0" smtClean="0"/>
              <a:t>that it </a:t>
            </a:r>
            <a:r>
              <a:rPr lang="en-US" sz="2400" dirty="0"/>
              <a:t>was received or </a:t>
            </a:r>
            <a:r>
              <a:rPr lang="en-US" sz="2400" dirty="0" smtClean="0"/>
              <a:t>understood</a:t>
            </a:r>
            <a:endParaRPr lang="en-US" sz="2400" dirty="0"/>
          </a:p>
          <a:p>
            <a:r>
              <a:rPr lang="en-US" sz="2400" i="1" dirty="0" smtClean="0"/>
              <a:t>Pull </a:t>
            </a:r>
            <a:r>
              <a:rPr lang="en-US" sz="2400" i="1" dirty="0"/>
              <a:t>communication</a:t>
            </a:r>
            <a:r>
              <a:rPr lang="en-US" sz="2400" dirty="0"/>
              <a:t>: Information is sent to recipients at their request </a:t>
            </a:r>
            <a:r>
              <a:rPr lang="en-US" sz="2400" dirty="0" smtClean="0"/>
              <a:t>via Web </a:t>
            </a:r>
            <a:r>
              <a:rPr lang="en-US" sz="2400" dirty="0"/>
              <a:t>sites, bulletin boards, e-learning, knowledge repositories like blogs, </a:t>
            </a:r>
            <a:r>
              <a:rPr lang="en-US" sz="2400" dirty="0" smtClean="0"/>
              <a:t>and other means</a:t>
            </a:r>
            <a:endParaRPr lang="en-US" sz="2400" dirty="0"/>
          </a:p>
        </p:txBody>
      </p:sp>
      <p:sp>
        <p:nvSpPr>
          <p:cNvPr id="3" name="Title 2"/>
          <p:cNvSpPr>
            <a:spLocks noGrp="1"/>
          </p:cNvSpPr>
          <p:nvPr>
            <p:ph type="title"/>
          </p:nvPr>
        </p:nvSpPr>
        <p:spPr/>
        <p:txBody>
          <a:bodyPr>
            <a:normAutofit fontScale="90000"/>
          </a:bodyPr>
          <a:lstStyle/>
          <a:p>
            <a:r>
              <a:rPr lang="en-US" dirty="0" smtClean="0"/>
              <a:t>Classifications for Communication Methods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15</a:t>
            </a:fld>
            <a:endParaRPr lang="en-US" dirty="0"/>
          </a:p>
        </p:txBody>
      </p:sp>
    </p:spTree>
    <p:extLst>
      <p:ext uri="{BB962C8B-B14F-4D97-AF65-F5344CB8AC3E}">
        <p14:creationId xmlns:p14="http://schemas.microsoft.com/office/powerpoint/2010/main" val="2303847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381000" y="1447800"/>
            <a:ext cx="8534400" cy="5029200"/>
          </a:xfrm>
        </p:spPr>
        <p:txBody>
          <a:bodyPr/>
          <a:lstStyle/>
          <a:p>
            <a:pPr>
              <a:spcBef>
                <a:spcPct val="80000"/>
              </a:spcBef>
              <a:buClr>
                <a:srgbClr val="666699"/>
              </a:buClr>
              <a:buNone/>
            </a:pPr>
            <a:r>
              <a:rPr lang="en-US" dirty="0" smtClean="0"/>
              <a:t>   Performance reporting keeps stakeholders informed about how resources are being used to achieve project objectives</a:t>
            </a:r>
          </a:p>
          <a:p>
            <a:pPr lvl="1">
              <a:spcBef>
                <a:spcPct val="80000"/>
              </a:spcBef>
              <a:buClr>
                <a:srgbClr val="666699"/>
              </a:buClr>
            </a:pPr>
            <a:r>
              <a:rPr lang="en-US" b="1" dirty="0" smtClean="0"/>
              <a:t>Status reports</a:t>
            </a:r>
            <a:r>
              <a:rPr lang="en-US" dirty="0" smtClean="0"/>
              <a:t> describe where the project stands at a specific point in time</a:t>
            </a:r>
          </a:p>
          <a:p>
            <a:pPr lvl="1">
              <a:spcBef>
                <a:spcPct val="80000"/>
              </a:spcBef>
              <a:buClr>
                <a:srgbClr val="666699"/>
              </a:buClr>
            </a:pPr>
            <a:r>
              <a:rPr lang="en-US" b="1" dirty="0" smtClean="0"/>
              <a:t>Progress reports</a:t>
            </a:r>
            <a:r>
              <a:rPr lang="en-US" dirty="0" smtClean="0"/>
              <a:t> describe what the project team has accomplished during a certain period of time</a:t>
            </a:r>
          </a:p>
          <a:p>
            <a:pPr lvl="1">
              <a:spcBef>
                <a:spcPct val="80000"/>
              </a:spcBef>
              <a:buClr>
                <a:srgbClr val="666699"/>
              </a:buClr>
            </a:pPr>
            <a:r>
              <a:rPr lang="en-US" b="1" dirty="0" smtClean="0"/>
              <a:t>Forecasts</a:t>
            </a:r>
            <a:r>
              <a:rPr lang="en-US" dirty="0" smtClean="0"/>
              <a:t> predict future project status and progress based on past information and trends</a:t>
            </a:r>
          </a:p>
        </p:txBody>
      </p:sp>
      <p:sp>
        <p:nvSpPr>
          <p:cNvPr id="31746" name="Rectangle 2"/>
          <p:cNvSpPr>
            <a:spLocks noGrp="1" noChangeArrowheads="1"/>
          </p:cNvSpPr>
          <p:nvPr>
            <p:ph type="title"/>
          </p:nvPr>
        </p:nvSpPr>
        <p:spPr/>
        <p:txBody>
          <a:bodyPr>
            <a:normAutofit/>
          </a:bodyPr>
          <a:lstStyle/>
          <a:p>
            <a:r>
              <a:rPr lang="en-US" dirty="0" smtClean="0"/>
              <a:t>Reporting Performance</a:t>
            </a:r>
          </a:p>
        </p:txBody>
      </p:sp>
      <p:sp>
        <p:nvSpPr>
          <p:cNvPr id="3174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A2B9A5C-0C64-41FA-8381-4F909A8E042F}"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534400" cy="4525962"/>
          </a:xfrm>
        </p:spPr>
        <p:txBody>
          <a:bodyPr/>
          <a:lstStyle/>
          <a:p>
            <a:r>
              <a:rPr lang="en-US" sz="2400" dirty="0"/>
              <a:t>The main goal of controlling communications is to ensure the optimal flow of </a:t>
            </a:r>
            <a:r>
              <a:rPr lang="en-US" sz="2400" dirty="0" smtClean="0"/>
              <a:t>information throughout </a:t>
            </a:r>
            <a:r>
              <a:rPr lang="en-US" sz="2400" dirty="0"/>
              <a:t>the entire project life </a:t>
            </a:r>
            <a:r>
              <a:rPr lang="en-US" sz="2400" dirty="0" smtClean="0"/>
              <a:t>cycle</a:t>
            </a:r>
          </a:p>
          <a:p>
            <a:r>
              <a:rPr lang="en-US" sz="2400" dirty="0"/>
              <a:t>The project manager and project team should use their various reporting systems, </a:t>
            </a:r>
            <a:r>
              <a:rPr lang="en-US" sz="2400" dirty="0" smtClean="0"/>
              <a:t>expert judgment</a:t>
            </a:r>
            <a:r>
              <a:rPr lang="en-US" sz="2400" dirty="0"/>
              <a:t>, and meetings to assess how well communications are working. If </a:t>
            </a:r>
            <a:r>
              <a:rPr lang="en-US" sz="2400" dirty="0" smtClean="0"/>
              <a:t>problems exist</a:t>
            </a:r>
            <a:r>
              <a:rPr lang="en-US" sz="2400" dirty="0"/>
              <a:t>, the project manager and team need to take action, which often requires changes </a:t>
            </a:r>
            <a:r>
              <a:rPr lang="en-US" sz="2400" dirty="0" smtClean="0"/>
              <a:t>to the </a:t>
            </a:r>
            <a:r>
              <a:rPr lang="en-US" sz="2400" dirty="0"/>
              <a:t>earlier processes of planning and managing project </a:t>
            </a:r>
            <a:r>
              <a:rPr lang="en-US" sz="2400" dirty="0" smtClean="0"/>
              <a:t>communications</a:t>
            </a:r>
          </a:p>
          <a:p>
            <a:r>
              <a:rPr lang="en-US" sz="2400" dirty="0" smtClean="0"/>
              <a:t>It </a:t>
            </a:r>
            <a:r>
              <a:rPr lang="en-US" sz="2400" dirty="0"/>
              <a:t>is often beneficial to have a facilitator from outside the project team assess how </a:t>
            </a:r>
            <a:r>
              <a:rPr lang="en-US" sz="2400" dirty="0" smtClean="0"/>
              <a:t>well communications </a:t>
            </a:r>
            <a:r>
              <a:rPr lang="en-US" sz="2400" dirty="0"/>
              <a:t>are working</a:t>
            </a:r>
          </a:p>
        </p:txBody>
      </p:sp>
      <p:sp>
        <p:nvSpPr>
          <p:cNvPr id="3" name="Title 2"/>
          <p:cNvSpPr>
            <a:spLocks noGrp="1"/>
          </p:cNvSpPr>
          <p:nvPr>
            <p:ph type="title"/>
          </p:nvPr>
        </p:nvSpPr>
        <p:spPr>
          <a:xfrm>
            <a:off x="457200" y="268959"/>
            <a:ext cx="8229600" cy="1143000"/>
          </a:xfrm>
        </p:spPr>
        <p:txBody>
          <a:bodyPr>
            <a:normAutofit fontScale="90000"/>
          </a:bodyPr>
          <a:lstStyle/>
          <a:p>
            <a:r>
              <a:rPr lang="en-US" dirty="0" smtClean="0"/>
              <a:t>10.3.Controlling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17</a:t>
            </a:fld>
            <a:endParaRPr lang="en-US" dirty="0"/>
          </a:p>
        </p:txBody>
      </p:sp>
    </p:spTree>
    <p:extLst>
      <p:ext uri="{BB962C8B-B14F-4D97-AF65-F5344CB8AC3E}">
        <p14:creationId xmlns:p14="http://schemas.microsoft.com/office/powerpoint/2010/main" val="1298207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381000" y="1905000"/>
            <a:ext cx="8458200" cy="4343400"/>
          </a:xfrm>
        </p:spPr>
        <p:txBody>
          <a:bodyPr/>
          <a:lstStyle/>
          <a:p>
            <a:pPr>
              <a:spcBef>
                <a:spcPct val="100000"/>
              </a:spcBef>
              <a:buClr>
                <a:srgbClr val="666699"/>
              </a:buClr>
            </a:pPr>
            <a:r>
              <a:rPr lang="en-US" dirty="0" smtClean="0"/>
              <a:t>Develop better communication skills</a:t>
            </a:r>
          </a:p>
          <a:p>
            <a:pPr>
              <a:spcBef>
                <a:spcPct val="100000"/>
              </a:spcBef>
              <a:buClr>
                <a:srgbClr val="666699"/>
              </a:buClr>
            </a:pPr>
            <a:r>
              <a:rPr lang="en-US" dirty="0" smtClean="0"/>
              <a:t>Run effective meetings</a:t>
            </a:r>
          </a:p>
          <a:p>
            <a:pPr>
              <a:spcBef>
                <a:spcPct val="100000"/>
              </a:spcBef>
              <a:buClr>
                <a:srgbClr val="666699"/>
              </a:buClr>
            </a:pPr>
            <a:r>
              <a:rPr lang="en-US" dirty="0" smtClean="0"/>
              <a:t>Use e-mail and other technologies effectively</a:t>
            </a:r>
          </a:p>
          <a:p>
            <a:pPr>
              <a:spcBef>
                <a:spcPct val="100000"/>
              </a:spcBef>
              <a:buClr>
                <a:srgbClr val="666699"/>
              </a:buClr>
            </a:pPr>
            <a:r>
              <a:rPr lang="en-US" dirty="0" smtClean="0"/>
              <a:t>Use templates for project communications</a:t>
            </a:r>
          </a:p>
          <a:p>
            <a:endParaRPr lang="en-US" dirty="0" smtClean="0"/>
          </a:p>
          <a:p>
            <a:endParaRPr lang="en-US" dirty="0" smtClean="0"/>
          </a:p>
        </p:txBody>
      </p:sp>
      <p:sp>
        <p:nvSpPr>
          <p:cNvPr id="35842" name="Rectangle 2"/>
          <p:cNvSpPr>
            <a:spLocks noGrp="1" noChangeArrowheads="1"/>
          </p:cNvSpPr>
          <p:nvPr>
            <p:ph type="title"/>
          </p:nvPr>
        </p:nvSpPr>
        <p:spPr/>
        <p:txBody>
          <a:bodyPr>
            <a:normAutofit fontScale="90000"/>
          </a:bodyPr>
          <a:lstStyle/>
          <a:p>
            <a:r>
              <a:rPr lang="en-US" dirty="0" smtClean="0"/>
              <a:t>Suggestions for Improving Project Communications</a:t>
            </a:r>
          </a:p>
        </p:txBody>
      </p:sp>
      <p:sp>
        <p:nvSpPr>
          <p:cNvPr id="3584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25BA7D44-575A-473D-AB4F-693D9AC55880}"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381000" y="1676400"/>
            <a:ext cx="8458200" cy="4572000"/>
          </a:xfrm>
        </p:spPr>
        <p:txBody>
          <a:bodyPr/>
          <a:lstStyle/>
          <a:p>
            <a:r>
              <a:rPr lang="en-US" dirty="0"/>
              <a:t>Most companies spend a lot of money on technical training for their employees, </a:t>
            </a:r>
            <a:r>
              <a:rPr lang="en-US" dirty="0" smtClean="0"/>
              <a:t>even when </a:t>
            </a:r>
            <a:r>
              <a:rPr lang="en-US" dirty="0"/>
              <a:t>employees might benefit more from communications </a:t>
            </a:r>
            <a:r>
              <a:rPr lang="en-US" dirty="0" smtClean="0"/>
              <a:t>training</a:t>
            </a:r>
          </a:p>
          <a:p>
            <a:r>
              <a:rPr lang="en-US" dirty="0"/>
              <a:t>Individual </a:t>
            </a:r>
            <a:r>
              <a:rPr lang="en-US" dirty="0" smtClean="0"/>
              <a:t>employees are </a:t>
            </a:r>
            <a:r>
              <a:rPr lang="en-US" dirty="0"/>
              <a:t>also more likely to enroll voluntarily in classes to learn the latest technology than </a:t>
            </a:r>
            <a:r>
              <a:rPr lang="en-US" dirty="0" smtClean="0"/>
              <a:t>in classes </a:t>
            </a:r>
            <a:r>
              <a:rPr lang="en-US" dirty="0"/>
              <a:t>that develop soft </a:t>
            </a:r>
            <a:r>
              <a:rPr lang="en-US" dirty="0" smtClean="0"/>
              <a:t>skills</a:t>
            </a:r>
          </a:p>
          <a:p>
            <a:r>
              <a:rPr lang="en-US" dirty="0" smtClean="0"/>
              <a:t>As organizations become more global, they realize they must invest in ways to improve communication with people from different countries and cultures</a:t>
            </a:r>
          </a:p>
          <a:p>
            <a:r>
              <a:rPr lang="en-US" dirty="0" smtClean="0"/>
              <a:t>It takes leadership to improve communication</a:t>
            </a:r>
          </a:p>
        </p:txBody>
      </p:sp>
      <p:sp>
        <p:nvSpPr>
          <p:cNvPr id="38914" name="Rectangle 2"/>
          <p:cNvSpPr>
            <a:spLocks noGrp="1" noChangeArrowheads="1"/>
          </p:cNvSpPr>
          <p:nvPr>
            <p:ph type="title"/>
          </p:nvPr>
        </p:nvSpPr>
        <p:spPr>
          <a:xfrm>
            <a:off x="228600" y="228600"/>
            <a:ext cx="8686800" cy="1219200"/>
          </a:xfrm>
        </p:spPr>
        <p:txBody>
          <a:bodyPr>
            <a:normAutofit fontScale="90000"/>
          </a:bodyPr>
          <a:lstStyle/>
          <a:p>
            <a:r>
              <a:rPr lang="en-US" sz="4200" dirty="0" smtClean="0"/>
              <a:t>Developing Better Communication Skills</a:t>
            </a:r>
          </a:p>
        </p:txBody>
      </p:sp>
      <p:sp>
        <p:nvSpPr>
          <p:cNvPr id="3891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03421E75-015D-49C3-B778-9A793BB407F7}" type="slidenum">
              <a:rPr lang="en-US" smtClean="0"/>
              <a:pPr>
                <a:defRPr/>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15E64789-22BD-4B66-9BFC-904BA6707DB0}" type="slidenum">
              <a:rPr lang="en-US" smtClean="0"/>
              <a:pPr>
                <a:defRPr/>
              </a:pPr>
              <a:t>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8534400" cy="4038600"/>
          </a:xfrm>
          <a:prstGeom prst="rect">
            <a:avLst/>
          </a:prstGeom>
        </p:spPr>
      </p:pic>
      <p:sp>
        <p:nvSpPr>
          <p:cNvPr id="5" name="Rounded Rectangle 4"/>
          <p:cNvSpPr/>
          <p:nvPr/>
        </p:nvSpPr>
        <p:spPr>
          <a:xfrm>
            <a:off x="2286000" y="3505200"/>
            <a:ext cx="838200" cy="5334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8841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57200" y="1143000"/>
            <a:ext cx="8153400" cy="5181600"/>
          </a:xfrm>
        </p:spPr>
        <p:txBody>
          <a:bodyPr/>
          <a:lstStyle/>
          <a:p>
            <a:pPr>
              <a:buClr>
                <a:srgbClr val="666699"/>
              </a:buClr>
            </a:pPr>
            <a:r>
              <a:rPr lang="en-US" dirty="0" smtClean="0"/>
              <a:t>Determine if a meeting can be avoided</a:t>
            </a:r>
          </a:p>
          <a:p>
            <a:pPr>
              <a:buClr>
                <a:srgbClr val="666699"/>
              </a:buClr>
            </a:pPr>
            <a:r>
              <a:rPr lang="en-US" dirty="0" smtClean="0"/>
              <a:t>Define the purpose and intended outcome of the meeting</a:t>
            </a:r>
          </a:p>
          <a:p>
            <a:pPr>
              <a:buClr>
                <a:srgbClr val="666699"/>
              </a:buClr>
            </a:pPr>
            <a:r>
              <a:rPr lang="en-US" dirty="0" smtClean="0"/>
              <a:t>Determine who should attend the meeting</a:t>
            </a:r>
          </a:p>
          <a:p>
            <a:pPr>
              <a:buClr>
                <a:srgbClr val="666699"/>
              </a:buClr>
            </a:pPr>
            <a:r>
              <a:rPr lang="en-US" dirty="0" smtClean="0"/>
              <a:t>Provide an agenda to participants before the meeting</a:t>
            </a:r>
          </a:p>
          <a:p>
            <a:pPr>
              <a:buClr>
                <a:srgbClr val="666699"/>
              </a:buClr>
            </a:pPr>
            <a:r>
              <a:rPr lang="en-US" dirty="0" smtClean="0"/>
              <a:t>Prepare handouts and visual aids, and make logistical arrangements ahead of time</a:t>
            </a:r>
          </a:p>
          <a:p>
            <a:pPr>
              <a:buClr>
                <a:srgbClr val="666699"/>
              </a:buClr>
            </a:pPr>
            <a:r>
              <a:rPr lang="en-US" dirty="0" smtClean="0"/>
              <a:t>Run the meeting professionally</a:t>
            </a:r>
          </a:p>
          <a:p>
            <a:pPr>
              <a:buClr>
                <a:srgbClr val="666699"/>
              </a:buClr>
            </a:pPr>
            <a:r>
              <a:rPr lang="en-US" dirty="0" smtClean="0"/>
              <a:t>Set the ground rules for the meeting</a:t>
            </a:r>
          </a:p>
          <a:p>
            <a:pPr>
              <a:buClr>
                <a:srgbClr val="666699"/>
              </a:buClr>
            </a:pPr>
            <a:r>
              <a:rPr lang="en-US" dirty="0" smtClean="0"/>
              <a:t>Build relationships</a:t>
            </a:r>
          </a:p>
        </p:txBody>
      </p:sp>
      <p:sp>
        <p:nvSpPr>
          <p:cNvPr id="40962" name="Rectangle 2"/>
          <p:cNvSpPr>
            <a:spLocks noGrp="1" noChangeArrowheads="1"/>
          </p:cNvSpPr>
          <p:nvPr>
            <p:ph type="title"/>
          </p:nvPr>
        </p:nvSpPr>
        <p:spPr/>
        <p:txBody>
          <a:bodyPr/>
          <a:lstStyle/>
          <a:p>
            <a:r>
              <a:rPr lang="en-US" dirty="0" smtClean="0"/>
              <a:t>Running Effective Meetings</a:t>
            </a:r>
          </a:p>
        </p:txBody>
      </p:sp>
      <p:sp>
        <p:nvSpPr>
          <p:cNvPr id="40965"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E8DA428-FE21-4B1B-B832-4011C6449F06}" type="slidenum">
              <a:rPr lang="en-US" smtClean="0"/>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33400" y="1524000"/>
            <a:ext cx="8153400" cy="4572000"/>
          </a:xfrm>
        </p:spPr>
        <p:txBody>
          <a:bodyPr/>
          <a:lstStyle/>
          <a:p>
            <a:pPr>
              <a:buClr>
                <a:srgbClr val="666699"/>
              </a:buClr>
            </a:pPr>
            <a:r>
              <a:rPr lang="en-US" dirty="0"/>
              <a:t>Make sure that e-mail, instant messaging, texting, or collaborative tools are an appropriate medium for what you want to communicate </a:t>
            </a:r>
          </a:p>
          <a:p>
            <a:pPr>
              <a:buClr>
                <a:srgbClr val="666699"/>
              </a:buClr>
            </a:pPr>
            <a:r>
              <a:rPr lang="en-US" dirty="0"/>
              <a:t>Be sure to send information to the right people</a:t>
            </a:r>
          </a:p>
          <a:p>
            <a:pPr>
              <a:buClr>
                <a:srgbClr val="666699"/>
              </a:buClr>
            </a:pPr>
            <a:r>
              <a:rPr lang="en-US" dirty="0"/>
              <a:t>Use meaningful subject lines and limit the content of emails to one main subject, and be as clear and concise as possible</a:t>
            </a:r>
          </a:p>
          <a:p>
            <a:pPr>
              <a:buClr>
                <a:srgbClr val="666699"/>
              </a:buClr>
            </a:pPr>
            <a:r>
              <a:rPr lang="en-US" dirty="0"/>
              <a:t>Be sure to authorize the right people to share and edit your collaborative documents</a:t>
            </a:r>
          </a:p>
          <a:p>
            <a:pPr>
              <a:spcBef>
                <a:spcPct val="100000"/>
              </a:spcBef>
              <a:buClr>
                <a:srgbClr val="666699"/>
              </a:buClr>
              <a:buFont typeface="Wingdings" pitchFamily="2" charset="2"/>
              <a:buChar char="§"/>
            </a:pPr>
            <a:endParaRPr lang="en-US" dirty="0" smtClean="0"/>
          </a:p>
          <a:p>
            <a:pPr lvl="1">
              <a:lnSpc>
                <a:spcPct val="90000"/>
              </a:lnSpc>
            </a:pPr>
            <a:endParaRPr lang="en-US" dirty="0" smtClean="0"/>
          </a:p>
        </p:txBody>
      </p:sp>
      <p:sp>
        <p:nvSpPr>
          <p:cNvPr id="41986" name="Rectangle 2"/>
          <p:cNvSpPr>
            <a:spLocks noGrp="1" noChangeArrowheads="1"/>
          </p:cNvSpPr>
          <p:nvPr>
            <p:ph type="title"/>
          </p:nvPr>
        </p:nvSpPr>
        <p:spPr>
          <a:xfrm>
            <a:off x="381000" y="274638"/>
            <a:ext cx="8305800" cy="944562"/>
          </a:xfrm>
        </p:spPr>
        <p:txBody>
          <a:bodyPr>
            <a:normAutofit fontScale="90000"/>
          </a:bodyPr>
          <a:lstStyle/>
          <a:p>
            <a:r>
              <a:rPr lang="en-US" sz="3600" dirty="0" smtClean="0"/>
              <a:t>Using E-Mail, Instant Messaging, Texting, and Collaborative Tools Effectively</a:t>
            </a:r>
          </a:p>
        </p:txBody>
      </p:sp>
      <p:sp>
        <p:nvSpPr>
          <p:cNvPr id="41989"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A78C4353-7F2B-49DB-B587-1D6E1530DCAD}"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a:t>
            </a:r>
            <a:r>
              <a:rPr lang="en-US" b="1" dirty="0" smtClean="0"/>
              <a:t>SharePoint portal </a:t>
            </a:r>
            <a:r>
              <a:rPr lang="en-US" dirty="0" smtClean="0"/>
              <a:t>allows users to create custom Web sites to access documents and applications stored on shared devices</a:t>
            </a:r>
          </a:p>
          <a:p>
            <a:r>
              <a:rPr lang="en-US" b="1" dirty="0" smtClean="0"/>
              <a:t>Google Docs </a:t>
            </a:r>
            <a:r>
              <a:rPr lang="en-US" dirty="0" smtClean="0"/>
              <a:t>allow users to create, share, and edit documents, spreadsheets, and presentations online</a:t>
            </a:r>
          </a:p>
          <a:p>
            <a:r>
              <a:rPr lang="en-US" dirty="0" smtClean="0"/>
              <a:t>A </a:t>
            </a:r>
            <a:r>
              <a:rPr lang="en-US" b="1" dirty="0" smtClean="0"/>
              <a:t>wiki </a:t>
            </a:r>
            <a:r>
              <a:rPr lang="en-US" dirty="0" smtClean="0"/>
              <a:t>is a Web site designed to enable anyone who accesses it to contribute or modify Web page content</a:t>
            </a:r>
          </a:p>
          <a:p>
            <a:endParaRPr lang="en-US" dirty="0"/>
          </a:p>
        </p:txBody>
      </p:sp>
      <p:sp>
        <p:nvSpPr>
          <p:cNvPr id="3" name="Title 2"/>
          <p:cNvSpPr>
            <a:spLocks noGrp="1"/>
          </p:cNvSpPr>
          <p:nvPr>
            <p:ph type="title"/>
          </p:nvPr>
        </p:nvSpPr>
        <p:spPr/>
        <p:txBody>
          <a:bodyPr/>
          <a:lstStyle/>
          <a:p>
            <a:r>
              <a:rPr lang="en-US" dirty="0" smtClean="0"/>
              <a:t>Sample Collaborative Tools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381000" y="1295400"/>
            <a:ext cx="8458200" cy="4572000"/>
          </a:xfrm>
        </p:spPr>
        <p:txBody>
          <a:bodyPr/>
          <a:lstStyle/>
          <a:p>
            <a:pPr>
              <a:spcBef>
                <a:spcPct val="70000"/>
              </a:spcBef>
              <a:buClr>
                <a:srgbClr val="666699"/>
              </a:buClr>
            </a:pPr>
            <a:r>
              <a:rPr lang="en-US" dirty="0" smtClean="0"/>
              <a:t>Many technical people are afraid to ask for help</a:t>
            </a:r>
          </a:p>
          <a:p>
            <a:pPr>
              <a:spcBef>
                <a:spcPct val="70000"/>
              </a:spcBef>
              <a:buClr>
                <a:srgbClr val="666699"/>
              </a:buClr>
            </a:pPr>
            <a:r>
              <a:rPr lang="en-US" dirty="0" smtClean="0"/>
              <a:t>Providing examples and templates for project communications saves time and money</a:t>
            </a:r>
          </a:p>
          <a:p>
            <a:pPr>
              <a:spcBef>
                <a:spcPct val="70000"/>
              </a:spcBef>
              <a:buClr>
                <a:srgbClr val="666699"/>
              </a:buClr>
            </a:pPr>
            <a:r>
              <a:rPr lang="en-US" dirty="0" smtClean="0"/>
              <a:t>Organizations can develop their own templates, use some provided by outside organizations, or use samples from textbooks</a:t>
            </a:r>
          </a:p>
          <a:p>
            <a:pPr>
              <a:spcBef>
                <a:spcPct val="70000"/>
              </a:spcBef>
              <a:buClr>
                <a:srgbClr val="666699"/>
              </a:buClr>
            </a:pPr>
            <a:r>
              <a:rPr lang="en-US" dirty="0" smtClean="0"/>
              <a:t>Recall that research shows that companies that excel in project management make effective use of templates</a:t>
            </a:r>
          </a:p>
        </p:txBody>
      </p:sp>
      <p:sp>
        <p:nvSpPr>
          <p:cNvPr id="44034" name="Rectangle 2"/>
          <p:cNvSpPr>
            <a:spLocks noGrp="1" noChangeArrowheads="1"/>
          </p:cNvSpPr>
          <p:nvPr>
            <p:ph type="title"/>
          </p:nvPr>
        </p:nvSpPr>
        <p:spPr>
          <a:xfrm>
            <a:off x="457200" y="0"/>
            <a:ext cx="8229600" cy="1143000"/>
          </a:xfrm>
        </p:spPr>
        <p:txBody>
          <a:bodyPr>
            <a:normAutofit fontScale="90000"/>
          </a:bodyPr>
          <a:lstStyle/>
          <a:p>
            <a:r>
              <a:rPr lang="en-US" dirty="0" smtClean="0"/>
              <a:t>Using Templates for Project Communications</a:t>
            </a:r>
          </a:p>
        </p:txBody>
      </p:sp>
      <p:sp>
        <p:nvSpPr>
          <p:cNvPr id="44037"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EF57902-66F0-4ADD-B262-093048E70547}"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pPr>
              <a:spcBef>
                <a:spcPct val="80000"/>
              </a:spcBef>
              <a:buClr>
                <a:srgbClr val="666699"/>
              </a:buClr>
            </a:pPr>
            <a:r>
              <a:rPr lang="en-US" dirty="0" smtClean="0"/>
              <a:t>The project manager and project team members should each prepare a </a:t>
            </a:r>
            <a:r>
              <a:rPr lang="en-US" b="1" dirty="0" smtClean="0"/>
              <a:t>lessons-learned report</a:t>
            </a:r>
          </a:p>
          <a:p>
            <a:pPr lvl="1">
              <a:spcBef>
                <a:spcPct val="80000"/>
              </a:spcBef>
              <a:buClr>
                <a:srgbClr val="666699"/>
              </a:buClr>
            </a:pPr>
            <a:r>
              <a:rPr lang="en-US" dirty="0" smtClean="0"/>
              <a:t>A reflective statement that documents important things an individual learned from working on the project </a:t>
            </a:r>
          </a:p>
          <a:p>
            <a:pPr>
              <a:spcBef>
                <a:spcPct val="80000"/>
              </a:spcBef>
              <a:buClr>
                <a:srgbClr val="666699"/>
              </a:buClr>
            </a:pPr>
            <a:r>
              <a:rPr lang="en-US" dirty="0" smtClean="0"/>
              <a:t>The project manager often combines information from all of the lessons-learned reports into a project summary report</a:t>
            </a:r>
          </a:p>
          <a:p>
            <a:pPr>
              <a:spcBef>
                <a:spcPct val="80000"/>
              </a:spcBef>
              <a:buClr>
                <a:srgbClr val="666699"/>
              </a:buClr>
            </a:pPr>
            <a:endParaRPr lang="en-US" dirty="0" smtClean="0"/>
          </a:p>
        </p:txBody>
      </p:sp>
      <p:sp>
        <p:nvSpPr>
          <p:cNvPr id="48130" name="Rectangle 2"/>
          <p:cNvSpPr>
            <a:spLocks noGrp="1" noChangeArrowheads="1"/>
          </p:cNvSpPr>
          <p:nvPr>
            <p:ph type="title"/>
          </p:nvPr>
        </p:nvSpPr>
        <p:spPr/>
        <p:txBody>
          <a:bodyPr/>
          <a:lstStyle/>
          <a:p>
            <a:r>
              <a:rPr lang="en-US" dirty="0" smtClean="0"/>
              <a:t>Lessons Learned Reports</a:t>
            </a:r>
          </a:p>
        </p:txBody>
      </p:sp>
      <p:sp>
        <p:nvSpPr>
          <p:cNvPr id="4813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F3B4F694-095F-486F-8387-699AF9EC3794}"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r>
              <a:rPr lang="en-US" dirty="0" smtClean="0"/>
              <a:t>It is also important to organize and prepare project archives</a:t>
            </a:r>
          </a:p>
          <a:p>
            <a:r>
              <a:rPr lang="en-US" b="1" dirty="0" smtClean="0"/>
              <a:t>Project archives </a:t>
            </a:r>
            <a:r>
              <a:rPr lang="en-US" dirty="0" smtClean="0"/>
              <a:t>are a complete set of organized project records that provide an accurate history of the project</a:t>
            </a:r>
          </a:p>
          <a:p>
            <a:r>
              <a:rPr lang="en-US" dirty="0" smtClean="0"/>
              <a:t>These archives can provide valuable information for future projects as well</a:t>
            </a:r>
          </a:p>
          <a:p>
            <a:endParaRPr lang="en-US" dirty="0" smtClean="0"/>
          </a:p>
        </p:txBody>
      </p:sp>
      <p:sp>
        <p:nvSpPr>
          <p:cNvPr id="49154" name="Title 1"/>
          <p:cNvSpPr>
            <a:spLocks noGrp="1"/>
          </p:cNvSpPr>
          <p:nvPr>
            <p:ph type="title"/>
          </p:nvPr>
        </p:nvSpPr>
        <p:spPr/>
        <p:txBody>
          <a:bodyPr/>
          <a:lstStyle/>
          <a:p>
            <a:r>
              <a:rPr lang="en-US" dirty="0" smtClean="0"/>
              <a:t>Project Archives</a:t>
            </a:r>
          </a:p>
        </p:txBody>
      </p:sp>
      <p:sp>
        <p:nvSpPr>
          <p:cNvPr id="49156"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07FB6DEF-E33D-4378-843F-C19DAA629D47}"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304800" y="1143000"/>
            <a:ext cx="8229600" cy="4525962"/>
          </a:xfrm>
        </p:spPr>
        <p:txBody>
          <a:bodyPr/>
          <a:lstStyle/>
          <a:p>
            <a:pPr>
              <a:spcBef>
                <a:spcPct val="40000"/>
              </a:spcBef>
              <a:buClr>
                <a:srgbClr val="666699"/>
              </a:buClr>
            </a:pPr>
            <a:r>
              <a:rPr lang="en-US" dirty="0" smtClean="0"/>
              <a:t>The goal of project communications management is to ensure timely and appropriate generation, collection, dissemination, storage, and disposition of project information</a:t>
            </a:r>
          </a:p>
          <a:p>
            <a:pPr>
              <a:spcBef>
                <a:spcPct val="40000"/>
              </a:spcBef>
              <a:buClr>
                <a:srgbClr val="666699"/>
              </a:buClr>
            </a:pPr>
            <a:r>
              <a:rPr lang="en-US" dirty="0" smtClean="0"/>
              <a:t>Main process include:</a:t>
            </a:r>
          </a:p>
          <a:p>
            <a:pPr lvl="1">
              <a:spcBef>
                <a:spcPct val="40000"/>
              </a:spcBef>
              <a:buClr>
                <a:srgbClr val="666699"/>
              </a:buClr>
            </a:pPr>
            <a:r>
              <a:rPr lang="en-US" dirty="0" smtClean="0"/>
              <a:t>Plan communications management</a:t>
            </a:r>
          </a:p>
          <a:p>
            <a:pPr lvl="1">
              <a:spcBef>
                <a:spcPct val="40000"/>
              </a:spcBef>
              <a:buClr>
                <a:srgbClr val="666699"/>
              </a:buClr>
            </a:pPr>
            <a:r>
              <a:rPr lang="en-US" dirty="0" smtClean="0"/>
              <a:t>Manage communications</a:t>
            </a:r>
          </a:p>
          <a:p>
            <a:pPr lvl="1">
              <a:spcBef>
                <a:spcPct val="40000"/>
              </a:spcBef>
              <a:buClr>
                <a:srgbClr val="666699"/>
              </a:buClr>
            </a:pPr>
            <a:r>
              <a:rPr lang="en-US" dirty="0" smtClean="0"/>
              <a:t>Control communications</a:t>
            </a:r>
          </a:p>
          <a:p>
            <a:pPr lvl="1">
              <a:lnSpc>
                <a:spcPct val="90000"/>
              </a:lnSpc>
            </a:pPr>
            <a:endParaRPr lang="en-US" dirty="0" smtClean="0"/>
          </a:p>
        </p:txBody>
      </p:sp>
      <p:sp>
        <p:nvSpPr>
          <p:cNvPr id="53250" name="Rectangle 2"/>
          <p:cNvSpPr>
            <a:spLocks noGrp="1" noChangeArrowheads="1"/>
          </p:cNvSpPr>
          <p:nvPr>
            <p:ph type="title"/>
          </p:nvPr>
        </p:nvSpPr>
        <p:spPr>
          <a:xfrm>
            <a:off x="457200" y="152400"/>
            <a:ext cx="8229600" cy="1143000"/>
          </a:xfrm>
        </p:spPr>
        <p:txBody>
          <a:bodyPr/>
          <a:lstStyle/>
          <a:p>
            <a:r>
              <a:rPr lang="en-US" dirty="0" smtClean="0"/>
              <a:t>Chapter Summary</a:t>
            </a:r>
          </a:p>
        </p:txBody>
      </p:sp>
      <p:sp>
        <p:nvSpPr>
          <p:cNvPr id="53253"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5722CF15-3671-4501-9D90-6BA9507B9448}"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28600" y="1066800"/>
            <a:ext cx="8610600" cy="4800600"/>
          </a:xfrm>
        </p:spPr>
        <p:txBody>
          <a:bodyPr/>
          <a:lstStyle/>
          <a:p>
            <a:r>
              <a:rPr lang="en-US" sz="2800" dirty="0"/>
              <a:t>Understand the importance of good communications on projects and </a:t>
            </a:r>
            <a:r>
              <a:rPr lang="en-US" sz="2800" dirty="0" smtClean="0"/>
              <a:t>the need </a:t>
            </a:r>
            <a:r>
              <a:rPr lang="en-US" sz="2800" dirty="0"/>
              <a:t>to develop soft skills, especially for IT project managers and </a:t>
            </a:r>
            <a:r>
              <a:rPr lang="en-US" sz="2800" dirty="0" smtClean="0"/>
              <a:t>their teams</a:t>
            </a:r>
            <a:endParaRPr lang="en-US" sz="2800" dirty="0"/>
          </a:p>
          <a:p>
            <a:r>
              <a:rPr lang="en-US" sz="2800" dirty="0" smtClean="0"/>
              <a:t>Review </a:t>
            </a:r>
            <a:r>
              <a:rPr lang="en-US" sz="2800" dirty="0"/>
              <a:t>key concepts related to communications</a:t>
            </a:r>
          </a:p>
          <a:p>
            <a:r>
              <a:rPr lang="en-US" sz="2800" dirty="0" smtClean="0"/>
              <a:t>Explain </a:t>
            </a:r>
            <a:r>
              <a:rPr lang="en-US" sz="2800" dirty="0"/>
              <a:t>the elements of planning project communications and how </a:t>
            </a:r>
            <a:r>
              <a:rPr lang="en-US" sz="2800" dirty="0" smtClean="0"/>
              <a:t>to create </a:t>
            </a:r>
            <a:r>
              <a:rPr lang="en-US" sz="2800" dirty="0"/>
              <a:t>a communications management </a:t>
            </a:r>
            <a:r>
              <a:rPr lang="en-US" sz="2800" dirty="0" smtClean="0"/>
              <a:t>plan</a:t>
            </a:r>
            <a:endParaRPr lang="en-US" sz="2800" dirty="0"/>
          </a:p>
        </p:txBody>
      </p:sp>
      <p:sp>
        <p:nvSpPr>
          <p:cNvPr id="9218" name="Rectangle 2"/>
          <p:cNvSpPr>
            <a:spLocks noGrp="1" noChangeArrowheads="1"/>
          </p:cNvSpPr>
          <p:nvPr>
            <p:ph type="title"/>
          </p:nvPr>
        </p:nvSpPr>
        <p:spPr>
          <a:xfrm>
            <a:off x="381000" y="228600"/>
            <a:ext cx="8382000" cy="609600"/>
          </a:xfrm>
        </p:spPr>
        <p:txBody>
          <a:bodyPr>
            <a:normAutofit fontScale="90000"/>
          </a:bodyPr>
          <a:lstStyle/>
          <a:p>
            <a:r>
              <a:rPr lang="en-US" dirty="0" smtClean="0"/>
              <a:t>Learning Objectives</a:t>
            </a:r>
          </a:p>
        </p:txBody>
      </p:sp>
      <p:sp>
        <p:nvSpPr>
          <p:cNvPr id="922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324835EC-F943-42CB-B61C-C0479D4AB78A}"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381000" y="1295400"/>
            <a:ext cx="8610600" cy="4572000"/>
          </a:xfrm>
        </p:spPr>
        <p:txBody>
          <a:bodyPr/>
          <a:lstStyle/>
          <a:p>
            <a:pPr marL="109537" indent="0">
              <a:spcBef>
                <a:spcPct val="40000"/>
              </a:spcBef>
              <a:buClr>
                <a:srgbClr val="666699"/>
              </a:buClr>
              <a:buNone/>
            </a:pPr>
            <a:r>
              <a:rPr lang="en-US" sz="2800" b="1" dirty="0" smtClean="0"/>
              <a:t>10.1.Planning communications management</a:t>
            </a:r>
            <a:r>
              <a:rPr lang="en-US" sz="2800" dirty="0" smtClean="0"/>
              <a:t>: Determining the information and communications needs of the stakeholders</a:t>
            </a:r>
          </a:p>
          <a:p>
            <a:pPr marL="109537" indent="0">
              <a:buNone/>
            </a:pPr>
            <a:r>
              <a:rPr lang="en-US" sz="2800" b="1" dirty="0" smtClean="0"/>
              <a:t>10.2.Managing communications: </a:t>
            </a:r>
            <a:r>
              <a:rPr lang="en-US" sz="2800" dirty="0" smtClean="0"/>
              <a:t>Creating</a:t>
            </a:r>
            <a:r>
              <a:rPr lang="en-US" sz="2800" dirty="0"/>
              <a:t>, distributing, </a:t>
            </a:r>
            <a:r>
              <a:rPr lang="en-US" sz="2800" dirty="0" smtClean="0"/>
              <a:t>storing, retrieving</a:t>
            </a:r>
            <a:r>
              <a:rPr lang="en-US" sz="2800" dirty="0"/>
              <a:t>, and disposing of project communications based on the </a:t>
            </a:r>
            <a:r>
              <a:rPr lang="en-US" sz="2800" dirty="0" smtClean="0"/>
              <a:t>communications management plan</a:t>
            </a:r>
          </a:p>
          <a:p>
            <a:pPr marL="109537" indent="0">
              <a:buNone/>
            </a:pPr>
            <a:r>
              <a:rPr lang="en-US" sz="2800" b="1" dirty="0" smtClean="0"/>
              <a:t>10.3.Controlling communications</a:t>
            </a:r>
            <a:r>
              <a:rPr lang="en-US" sz="2800" dirty="0" smtClean="0"/>
              <a:t>: Monitoring </a:t>
            </a:r>
            <a:r>
              <a:rPr lang="en-US" sz="2800" dirty="0"/>
              <a:t>and controlling </a:t>
            </a:r>
            <a:r>
              <a:rPr lang="en-US" sz="2800" dirty="0" smtClean="0"/>
              <a:t>project communications </a:t>
            </a:r>
            <a:r>
              <a:rPr lang="en-US" sz="2800" dirty="0"/>
              <a:t>to ensure that stakeholder communication needs are </a:t>
            </a:r>
            <a:r>
              <a:rPr lang="en-US" sz="2800" dirty="0" smtClean="0"/>
              <a:t>met</a:t>
            </a:r>
          </a:p>
        </p:txBody>
      </p:sp>
      <p:sp>
        <p:nvSpPr>
          <p:cNvPr id="12290" name="Rectangle 2"/>
          <p:cNvSpPr>
            <a:spLocks noGrp="1" noChangeArrowheads="1"/>
          </p:cNvSpPr>
          <p:nvPr>
            <p:ph type="title"/>
          </p:nvPr>
        </p:nvSpPr>
        <p:spPr>
          <a:xfrm>
            <a:off x="381000" y="152400"/>
            <a:ext cx="8382000" cy="895350"/>
          </a:xfrm>
        </p:spPr>
        <p:txBody>
          <a:bodyPr>
            <a:normAutofit fontScale="90000"/>
          </a:bodyPr>
          <a:lstStyle/>
          <a:p>
            <a:r>
              <a:rPr lang="en-US" dirty="0" smtClean="0"/>
              <a:t>Project Communications</a:t>
            </a:r>
            <a:br>
              <a:rPr lang="en-US" dirty="0" smtClean="0"/>
            </a:br>
            <a:r>
              <a:rPr lang="en-US" dirty="0" smtClean="0"/>
              <a:t>Management Processes</a:t>
            </a:r>
          </a:p>
        </p:txBody>
      </p:sp>
      <p:sp>
        <p:nvSpPr>
          <p:cNvPr id="12293" name="Footer Placeholder 6"/>
          <p:cNvSpPr>
            <a:spLocks noGrp="1"/>
          </p:cNvSpPr>
          <p:nvPr>
            <p:ph type="ftr" sz="quarter" idx="10"/>
          </p:nvPr>
        </p:nvSpPr>
        <p:spPr bwMode="auto">
          <a:xfrm>
            <a:off x="0" y="6492875"/>
            <a:ext cx="2590800" cy="365125"/>
          </a:xfrm>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a:xfrm>
            <a:off x="8588375" y="6173787"/>
            <a:ext cx="555625" cy="365125"/>
          </a:xfrm>
        </p:spPr>
        <p:txBody>
          <a:bodyPr/>
          <a:lstStyle/>
          <a:p>
            <a:pPr>
              <a:defRPr/>
            </a:pPr>
            <a:fld id="{B9A1AC6A-E4DB-4E62-8C3D-8A55BC890F75}"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1143000"/>
          </a:xfrm>
        </p:spPr>
        <p:txBody>
          <a:bodyPr>
            <a:normAutofit fontScale="90000"/>
          </a:bodyPr>
          <a:lstStyle/>
          <a:p>
            <a:r>
              <a:rPr lang="en-US" sz="3600" dirty="0" smtClean="0"/>
              <a:t>Figure 10-1. Project Communications Management Summary</a:t>
            </a:r>
          </a:p>
        </p:txBody>
      </p:sp>
      <p:sp>
        <p:nvSpPr>
          <p:cNvPr id="13315" name="Footer Placeholder 3"/>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5" name="Slide Number Placeholder 4"/>
          <p:cNvSpPr>
            <a:spLocks noGrp="1"/>
          </p:cNvSpPr>
          <p:nvPr>
            <p:ph type="sldNum" sz="quarter" idx="11"/>
          </p:nvPr>
        </p:nvSpPr>
        <p:spPr/>
        <p:txBody>
          <a:bodyPr/>
          <a:lstStyle/>
          <a:p>
            <a:pPr>
              <a:defRPr/>
            </a:pPr>
            <a:fld id="{9EA94F58-D761-4128-AD4E-80EF3893F0A6}" type="slidenum">
              <a:rPr lang="en-US" smtClean="0"/>
              <a:pPr>
                <a:defRPr/>
              </a:pPr>
              <a:t>5</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58" y="1371600"/>
            <a:ext cx="8988042" cy="496291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Information Technology Project Management, Seventh Edition</a:t>
            </a:r>
            <a:endParaRPr lang="en-US" dirty="0"/>
          </a:p>
        </p:txBody>
      </p:sp>
      <p:sp>
        <p:nvSpPr>
          <p:cNvPr id="3" name="Slide Number Placeholder 2"/>
          <p:cNvSpPr>
            <a:spLocks noGrp="1"/>
          </p:cNvSpPr>
          <p:nvPr>
            <p:ph type="sldNum" sz="quarter" idx="12"/>
          </p:nvPr>
        </p:nvSpPr>
        <p:spPr/>
        <p:txBody>
          <a:bodyPr/>
          <a:lstStyle/>
          <a:p>
            <a:pPr>
              <a:defRPr/>
            </a:pPr>
            <a:fld id="{FE14304E-FB8E-4A11-90C0-0D1234AF3E61}" type="slidenum">
              <a:rPr lang="en-US" smtClean="0"/>
              <a:pPr>
                <a:defRPr/>
              </a:pPr>
              <a:t>6</a:t>
            </a:fld>
            <a:endParaRPr lang="en-US" dirty="0"/>
          </a:p>
        </p:txBody>
      </p:sp>
      <p:pic>
        <p:nvPicPr>
          <p:cNvPr id="4" name="Picture 3"/>
          <p:cNvPicPr>
            <a:picLocks noChangeAspect="1"/>
          </p:cNvPicPr>
          <p:nvPr/>
        </p:nvPicPr>
        <p:blipFill>
          <a:blip r:embed="rId2"/>
          <a:stretch>
            <a:fillRect/>
          </a:stretch>
        </p:blipFill>
        <p:spPr>
          <a:xfrm>
            <a:off x="457200" y="533400"/>
            <a:ext cx="8311968" cy="5181600"/>
          </a:xfrm>
          <a:prstGeom prst="rect">
            <a:avLst/>
          </a:prstGeom>
        </p:spPr>
      </p:pic>
    </p:spTree>
    <p:extLst>
      <p:ext uri="{BB962C8B-B14F-4D97-AF65-F5344CB8AC3E}">
        <p14:creationId xmlns:p14="http://schemas.microsoft.com/office/powerpoint/2010/main" val="2442969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8610600" cy="5072062"/>
          </a:xfrm>
        </p:spPr>
        <p:txBody>
          <a:bodyPr/>
          <a:lstStyle/>
          <a:p>
            <a:pPr algn="just"/>
            <a:r>
              <a:rPr lang="en-US" dirty="0" smtClean="0"/>
              <a:t>Project managers say they spend as much as 90 percent of their time communicating</a:t>
            </a:r>
          </a:p>
          <a:p>
            <a:pPr algn="just"/>
            <a:r>
              <a:rPr lang="en-US" dirty="0" smtClean="0"/>
              <a:t>Need to focus on group and individual communication needs</a:t>
            </a:r>
          </a:p>
          <a:p>
            <a:pPr algn="just"/>
            <a:r>
              <a:rPr lang="en-US" dirty="0" smtClean="0"/>
              <a:t>Use formal and informal methods for communicating</a:t>
            </a:r>
          </a:p>
          <a:p>
            <a:pPr algn="just"/>
            <a:r>
              <a:rPr lang="en-US" dirty="0" smtClean="0"/>
              <a:t>Distribute important information in an effective and timely manner</a:t>
            </a:r>
          </a:p>
          <a:p>
            <a:pPr algn="just"/>
            <a:r>
              <a:rPr lang="en-US" dirty="0" smtClean="0"/>
              <a:t>Set the stage for communicating bad news</a:t>
            </a:r>
          </a:p>
          <a:p>
            <a:pPr algn="just"/>
            <a:r>
              <a:rPr lang="en-US" dirty="0" smtClean="0"/>
              <a:t>Determine the number of communication channels</a:t>
            </a:r>
            <a:endParaRPr lang="en-US" dirty="0"/>
          </a:p>
        </p:txBody>
      </p:sp>
      <p:sp>
        <p:nvSpPr>
          <p:cNvPr id="3" name="Title 2"/>
          <p:cNvSpPr>
            <a:spLocks noGrp="1"/>
          </p:cNvSpPr>
          <p:nvPr>
            <p:ph type="title"/>
          </p:nvPr>
        </p:nvSpPr>
        <p:spPr/>
        <p:txBody>
          <a:bodyPr/>
          <a:lstStyle/>
          <a:p>
            <a:r>
              <a:rPr lang="en-US" dirty="0" smtClean="0"/>
              <a:t>Keys to Good Communications</a:t>
            </a:r>
            <a:endParaRPr lang="en-US" dirty="0"/>
          </a:p>
        </p:txBody>
      </p:sp>
      <p:sp>
        <p:nvSpPr>
          <p:cNvPr id="4" name="Footer Placeholder 3"/>
          <p:cNvSpPr>
            <a:spLocks noGrp="1"/>
          </p:cNvSpPr>
          <p:nvPr>
            <p:ph type="ftr" sz="quarter" idx="10"/>
          </p:nvPr>
        </p:nvSpPr>
        <p:spPr/>
        <p:txBody>
          <a:bodyPr/>
          <a:lstStyle/>
          <a:p>
            <a:pPr>
              <a:defRPr/>
            </a:pPr>
            <a:r>
              <a:rPr lang="en-US" dirty="0" smtClean="0"/>
              <a:t>Information Technology Project Management, Seventh Edition</a:t>
            </a:r>
            <a:endParaRPr lang="en-US" dirty="0"/>
          </a:p>
        </p:txBody>
      </p:sp>
      <p:sp>
        <p:nvSpPr>
          <p:cNvPr id="5" name="Slide Number Placeholder 4"/>
          <p:cNvSpPr>
            <a:spLocks noGrp="1"/>
          </p:cNvSpPr>
          <p:nvPr>
            <p:ph type="sldNum" sz="quarter" idx="11"/>
          </p:nvPr>
        </p:nvSpPr>
        <p:spPr/>
        <p:txBody>
          <a:bodyPr/>
          <a:lstStyle/>
          <a:p>
            <a:pPr>
              <a:defRPr/>
            </a:pPr>
            <a:fld id="{E7041028-70A1-4883-98CC-1414125760B5}" type="slidenum">
              <a:rPr lang="en-US" smtClean="0"/>
              <a:pPr>
                <a:defRPr/>
              </a:pPr>
              <a:t>7</a:t>
            </a:fld>
            <a:endParaRPr lang="en-US" dirty="0"/>
          </a:p>
        </p:txBody>
      </p:sp>
    </p:spTree>
    <p:extLst>
      <p:ext uri="{BB962C8B-B14F-4D97-AF65-F5344CB8AC3E}">
        <p14:creationId xmlns:p14="http://schemas.microsoft.com/office/powerpoint/2010/main" val="3453784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2057400"/>
            <a:ext cx="8458200" cy="4267200"/>
          </a:xfrm>
        </p:spPr>
        <p:txBody>
          <a:bodyPr/>
          <a:lstStyle/>
          <a:p>
            <a:pPr>
              <a:buClr>
                <a:srgbClr val="666699"/>
              </a:buClr>
            </a:pPr>
            <a:r>
              <a:rPr lang="en-US" dirty="0" smtClean="0"/>
              <a:t>As the number of people involved increases, the complexity of communications increases because there are more communications channels or pathways through which people can communicate.</a:t>
            </a:r>
          </a:p>
          <a:p>
            <a:pPr>
              <a:buClr>
                <a:srgbClr val="666699"/>
              </a:buClr>
            </a:pPr>
            <a:r>
              <a:rPr lang="en-US" dirty="0" smtClean="0"/>
              <a:t>Number of communications channels = </a:t>
            </a:r>
            <a:r>
              <a:rPr lang="en-US" i="1" u="sng" dirty="0" smtClean="0"/>
              <a:t>n</a:t>
            </a:r>
            <a:r>
              <a:rPr lang="en-US" u="sng" dirty="0" smtClean="0"/>
              <a:t>(</a:t>
            </a:r>
            <a:r>
              <a:rPr lang="en-US" i="1" u="sng" dirty="0" smtClean="0"/>
              <a:t>n-1</a:t>
            </a:r>
            <a:r>
              <a:rPr lang="en-US" u="sng" dirty="0" smtClean="0"/>
              <a:t>)</a:t>
            </a:r>
            <a:endParaRPr lang="en-US" dirty="0" smtClean="0"/>
          </a:p>
          <a:p>
            <a:pPr>
              <a:buClr>
                <a:srgbClr val="666699"/>
              </a:buClr>
              <a:buNone/>
            </a:pPr>
            <a:r>
              <a:rPr lang="en-US" dirty="0" smtClean="0"/>
              <a:t>				      			 	     2		 </a:t>
            </a:r>
            <a:br>
              <a:rPr lang="en-US" dirty="0" smtClean="0"/>
            </a:br>
            <a:r>
              <a:rPr lang="en-US" dirty="0" smtClean="0"/>
              <a:t>where</a:t>
            </a:r>
            <a:r>
              <a:rPr lang="en-US" i="1" dirty="0" smtClean="0"/>
              <a:t> n</a:t>
            </a:r>
            <a:r>
              <a:rPr lang="en-US" dirty="0" smtClean="0"/>
              <a:t> is the number of people involved</a:t>
            </a:r>
          </a:p>
        </p:txBody>
      </p:sp>
      <p:sp>
        <p:nvSpPr>
          <p:cNvPr id="29698" name="Rectangle 2"/>
          <p:cNvSpPr>
            <a:spLocks noGrp="1" noChangeArrowheads="1"/>
          </p:cNvSpPr>
          <p:nvPr>
            <p:ph type="title"/>
          </p:nvPr>
        </p:nvSpPr>
        <p:spPr/>
        <p:txBody>
          <a:bodyPr>
            <a:normAutofit fontScale="90000"/>
          </a:bodyPr>
          <a:lstStyle/>
          <a:p>
            <a:r>
              <a:rPr lang="en-US" dirty="0" smtClean="0"/>
              <a:t>Determining the Number of Communications Channels</a:t>
            </a:r>
          </a:p>
        </p:txBody>
      </p:sp>
      <p:sp>
        <p:nvSpPr>
          <p:cNvPr id="29701" name="Footer Placeholder 6"/>
          <p:cNvSpPr>
            <a:spLocks noGrp="1"/>
          </p:cNvSpPr>
          <p:nvPr>
            <p:ph type="ftr" sz="quarter" idx="10"/>
          </p:nvPr>
        </p:nvSpPr>
        <p:spPr bwMode="auto">
          <a:noFill/>
          <a:ln>
            <a:miter lim="800000"/>
            <a:headEnd/>
            <a:tailEnd/>
          </a:ln>
        </p:spPr>
        <p:txBody>
          <a:bodyPr/>
          <a:lstStyle/>
          <a:p>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C9A9DAF9-50B2-4BD0-A6D7-3428D1B547B9}"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sz="3600" dirty="0" smtClean="0"/>
              <a:t>Figure 10-2. The Impact of the Number of People on Communications Channels</a:t>
            </a:r>
            <a:endParaRPr lang="en-US" sz="4400" dirty="0" smtClean="0"/>
          </a:p>
        </p:txBody>
      </p:sp>
      <p:sp>
        <p:nvSpPr>
          <p:cNvPr id="30725" name="Footer Placeholder 6"/>
          <p:cNvSpPr>
            <a:spLocks noGrp="1"/>
          </p:cNvSpPr>
          <p:nvPr>
            <p:ph type="ftr" sz="quarter" idx="10"/>
          </p:nvPr>
        </p:nvSpPr>
        <p:spPr bwMode="auto">
          <a:noFill/>
          <a:ln>
            <a:miter lim="800000"/>
            <a:headEnd/>
            <a:tailEnd/>
          </a:ln>
        </p:spPr>
        <p:txBody>
          <a:bodyPr/>
          <a:lstStyle/>
          <a:p>
            <a:pPr>
              <a:buFontTx/>
              <a:buNone/>
            </a:pPr>
            <a:r>
              <a:rPr lang="en-US" dirty="0" smtClean="0"/>
              <a:t>Information Technology Project Management, Seventh Edition</a:t>
            </a:r>
          </a:p>
        </p:txBody>
      </p:sp>
      <p:sp>
        <p:nvSpPr>
          <p:cNvPr id="6" name="Slide Number Placeholder 5"/>
          <p:cNvSpPr>
            <a:spLocks noGrp="1"/>
          </p:cNvSpPr>
          <p:nvPr>
            <p:ph type="sldNum" sz="quarter" idx="11"/>
          </p:nvPr>
        </p:nvSpPr>
        <p:spPr/>
        <p:txBody>
          <a:bodyPr/>
          <a:lstStyle/>
          <a:p>
            <a:pPr>
              <a:defRPr/>
            </a:pPr>
            <a:fld id="{97773767-0404-439F-BDD5-8029323C6671}" type="slidenum">
              <a:rPr lang="en-US" smtClean="0"/>
              <a:pPr>
                <a:defRPr/>
              </a:pPr>
              <a:t>9</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599043" cy="5137776"/>
          </a:xfrm>
          <a:prstGeom prst="rect">
            <a:avLst/>
          </a:prstGeom>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4401</TotalTime>
  <Words>1632</Words>
  <Application>Microsoft Office PowerPoint</Application>
  <PresentationFormat>On-screen Show (4:3)</PresentationFormat>
  <Paragraphs>172</Paragraphs>
  <Slides>26</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Arial</vt:lpstr>
      <vt:lpstr>Arial Rounded MT Bold</vt:lpstr>
      <vt:lpstr>Calibri</vt:lpstr>
      <vt:lpstr>Lucida Sans Unicode</vt:lpstr>
      <vt:lpstr>Times New Roman</vt:lpstr>
      <vt:lpstr>Verdana</vt:lpstr>
      <vt:lpstr>Wingdings</vt:lpstr>
      <vt:lpstr>Wingdings 2</vt:lpstr>
      <vt:lpstr>Wingdings 3</vt:lpstr>
      <vt:lpstr>Custom Design</vt:lpstr>
      <vt:lpstr>Theme1</vt:lpstr>
      <vt:lpstr>Chapter 10: Project Communications Management</vt:lpstr>
      <vt:lpstr>PowerPoint Presentation</vt:lpstr>
      <vt:lpstr>Learning Objectives</vt:lpstr>
      <vt:lpstr>Project Communications Management Processes</vt:lpstr>
      <vt:lpstr>Figure 10-1. Project Communications Management Summary</vt:lpstr>
      <vt:lpstr>PowerPoint Presentation</vt:lpstr>
      <vt:lpstr>Keys to Good Communications</vt:lpstr>
      <vt:lpstr>Determining the Number of Communications Channels</vt:lpstr>
      <vt:lpstr>Figure 10-2. The Impact of the Number of People on Communications Channels</vt:lpstr>
      <vt:lpstr>10.1.Planning Communications Management</vt:lpstr>
      <vt:lpstr>Communications Management Plan Contents</vt:lpstr>
      <vt:lpstr>Table 10-1. Sample Stakeholder Analysis for Project Communications</vt:lpstr>
      <vt:lpstr>10.2.Managing Communications</vt:lpstr>
      <vt:lpstr>Using Technology to Enhance Creation and Distribution</vt:lpstr>
      <vt:lpstr>Classifications for Communication Methods</vt:lpstr>
      <vt:lpstr>Reporting Performance</vt:lpstr>
      <vt:lpstr>10.3.Controlling Communications</vt:lpstr>
      <vt:lpstr>Suggestions for Improving Project Communications</vt:lpstr>
      <vt:lpstr>Developing Better Communication Skills</vt:lpstr>
      <vt:lpstr>Running Effective Meetings</vt:lpstr>
      <vt:lpstr>Using E-Mail, Instant Messaging, Texting, and Collaborative Tools Effectively</vt:lpstr>
      <vt:lpstr>Sample Collaborative Tools</vt:lpstr>
      <vt:lpstr>Using Templates for Project Communications</vt:lpstr>
      <vt:lpstr>Lessons Learned Reports</vt:lpstr>
      <vt:lpstr>Project Archives</vt:lpstr>
      <vt:lpstr>Chapter Summary</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Đặng Thị Thu Hà</cp:lastModifiedBy>
  <cp:revision>189</cp:revision>
  <dcterms:created xsi:type="dcterms:W3CDTF">2001-07-05T23:10:12Z</dcterms:created>
  <dcterms:modified xsi:type="dcterms:W3CDTF">2021-10-28T03:34:07Z</dcterms:modified>
</cp:coreProperties>
</file>