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9" r:id="rId1"/>
    <p:sldMasterId id="2147483931" r:id="rId2"/>
  </p:sldMasterIdLst>
  <p:notesMasterIdLst>
    <p:notesMasterId r:id="rId37"/>
  </p:notesMasterIdLst>
  <p:handoutMasterIdLst>
    <p:handoutMasterId r:id="rId38"/>
  </p:handoutMasterIdLst>
  <p:sldIdLst>
    <p:sldId id="257" r:id="rId3"/>
    <p:sldId id="418" r:id="rId4"/>
    <p:sldId id="335" r:id="rId5"/>
    <p:sldId id="338" r:id="rId6"/>
    <p:sldId id="346" r:id="rId7"/>
    <p:sldId id="413" r:id="rId8"/>
    <p:sldId id="415" r:id="rId9"/>
    <p:sldId id="348" r:id="rId10"/>
    <p:sldId id="399" r:id="rId11"/>
    <p:sldId id="417" r:id="rId12"/>
    <p:sldId id="351" r:id="rId13"/>
    <p:sldId id="424" r:id="rId14"/>
    <p:sldId id="400" r:id="rId15"/>
    <p:sldId id="357" r:id="rId16"/>
    <p:sldId id="358" r:id="rId17"/>
    <p:sldId id="359" r:id="rId18"/>
    <p:sldId id="360" r:id="rId19"/>
    <p:sldId id="425" r:id="rId20"/>
    <p:sldId id="426" r:id="rId21"/>
    <p:sldId id="403" r:id="rId22"/>
    <p:sldId id="366" r:id="rId23"/>
    <p:sldId id="367" r:id="rId24"/>
    <p:sldId id="405" r:id="rId25"/>
    <p:sldId id="374" r:id="rId26"/>
    <p:sldId id="375" r:id="rId27"/>
    <p:sldId id="407" r:id="rId28"/>
    <p:sldId id="377" r:id="rId29"/>
    <p:sldId id="378" r:id="rId30"/>
    <p:sldId id="408" r:id="rId31"/>
    <p:sldId id="381" r:id="rId32"/>
    <p:sldId id="423" r:id="rId33"/>
    <p:sldId id="411" r:id="rId34"/>
    <p:sldId id="422" r:id="rId35"/>
    <p:sldId id="39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78478" autoAdjust="0"/>
  </p:normalViewPr>
  <p:slideViewPr>
    <p:cSldViewPr>
      <p:cViewPr varScale="1">
        <p:scale>
          <a:sx n="45" d="100"/>
          <a:sy n="45" d="100"/>
        </p:scale>
        <p:origin x="58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4B09B4B-2CA1-476B-AD00-5AEEE8EEA3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5643CF3-3CBA-4666-8D1B-A3F17C5F8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3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781DC-CA90-4928-8051-8CF0D059367C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45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1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7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overlooked </a:t>
            </a:r>
            <a:r>
              <a:rPr lang="en-US" dirty="0" err="1" smtClean="0"/>
              <a:t>bỏ</a:t>
            </a:r>
            <a:r>
              <a:rPr lang="en-US" baseline="0" dirty="0" smtClean="0"/>
              <a:t> qua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3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4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52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8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2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 </a:t>
            </a:r>
            <a:r>
              <a:rPr lang="en-US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endParaRPr lang="en-US" baseline="0" dirty="0" smtClean="0"/>
          </a:p>
          <a:p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43CF3-3CBA-4666-8D1B-A3F17C5F892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0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Seventh Edition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29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07F9D3B-BD25-4DCF-AF32-D3854EEF4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200"/>
            </a:lvl1pPr>
            <a:lvl2pPr>
              <a:lnSpc>
                <a:spcPct val="120000"/>
              </a:lnSpc>
              <a:defRPr sz="2200"/>
            </a:lvl2pPr>
            <a:lvl3pPr>
              <a:lnSpc>
                <a:spcPct val="120000"/>
              </a:lnSpc>
              <a:defRPr sz="2200"/>
            </a:lvl3pPr>
            <a:lvl4pPr>
              <a:lnSpc>
                <a:spcPct val="120000"/>
              </a:lnSpc>
              <a:defRPr sz="2200"/>
            </a:lvl4pPr>
            <a:lvl5pPr>
              <a:lnSpc>
                <a:spcPct val="120000"/>
              </a:lnSpc>
              <a:defRPr sz="22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5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DB78CB-3422-490B-B33A-0EFCD59A8A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0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D20D06-D837-4474-A924-C0EEF7F63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49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C7087B-5585-4BF4-877F-DCE878DD0A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03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627A9B-B1EF-4088-9195-D95AFC8BA3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2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7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69FD-CB8E-48F9-A41B-0AACA2151B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14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1540E53-27DF-44E5-9BF4-BA90E52A75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40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Seventh Edition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45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6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76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Seventh Edition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03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Seventh Edition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30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Seventh Edition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55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11DC2A-2F4E-4F79-A3F5-88DB509F96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1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lms.iuh.edu.vn/" TargetMode="External"/><Relationship Id="rId4" Type="http://schemas.openxmlformats.org/officeDocument/2006/relationships/hyperlink" Target="mailto:dtthuha79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11:</a:t>
            </a:r>
            <a:br>
              <a:rPr lang="en-US" dirty="0" smtClean="0"/>
            </a:br>
            <a:r>
              <a:rPr lang="en-US" dirty="0" smtClean="0"/>
              <a:t>Project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91000"/>
            <a:ext cx="4876800" cy="1199704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Seventh Edition</a:t>
            </a:r>
          </a:p>
          <a:p>
            <a:endParaRPr lang="en-US" dirty="0"/>
          </a:p>
        </p:txBody>
      </p:sp>
      <p:pic>
        <p:nvPicPr>
          <p:cNvPr id="5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2266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5486400"/>
            <a:ext cx="34126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ĐẶNG  THỊ THU HÀ – SE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dtthuha79@gmail.com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https://lms.iuh.edu.vn</a:t>
            </a:r>
            <a:r>
              <a:rPr lang="en-US" dirty="0"/>
              <a:t> 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052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84353"/>
              </p:ext>
            </p:extLst>
          </p:nvPr>
        </p:nvGraphicFramePr>
        <p:xfrm>
          <a:off x="457200" y="1447800"/>
          <a:ext cx="8228740" cy="393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70696"/>
                <a:gridCol w="6058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probability and impact</a:t>
                      </a:r>
                      <a:endParaRPr lang="en-US" dirty="0"/>
                    </a:p>
                  </a:txBody>
                  <a:tcPr marL="93978" marR="9397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will the probabilities and impacts of risk items be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assessed? What scoring and interpretation methods will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 used for the qualitative and quantitative analysis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risks? How will the probability and impact matrix be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developed?</a:t>
                      </a:r>
                      <a:endParaRPr lang="en-US" dirty="0"/>
                    </a:p>
                  </a:txBody>
                  <a:tcPr marL="93978" marR="9397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stakeholders’</a:t>
                      </a:r>
                    </a:p>
                    <a:p>
                      <a:r>
                        <a:rPr lang="en-US" dirty="0" smtClean="0"/>
                        <a:t>tolerances</a:t>
                      </a:r>
                      <a:endParaRPr lang="en-US" dirty="0"/>
                    </a:p>
                  </a:txBody>
                  <a:tcPr marL="93978" marR="9397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stakeholders’ tolerances for risk changed? How will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those changes affect the project?</a:t>
                      </a:r>
                      <a:endParaRPr lang="en-US" dirty="0"/>
                    </a:p>
                  </a:txBody>
                  <a:tcPr marL="93978" marR="9397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Tracking</a:t>
                      </a:r>
                      <a:endParaRPr lang="en-US" dirty="0"/>
                    </a:p>
                  </a:txBody>
                  <a:tcPr marL="93978" marR="9397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will the team track risk management activities? How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will lessons learned be documented and shared? How will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risk management processes be audited?</a:t>
                      </a:r>
                      <a:endParaRPr lang="en-US" dirty="0"/>
                    </a:p>
                  </a:txBody>
                  <a:tcPr marL="93978" marR="9397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documentation</a:t>
                      </a:r>
                      <a:endParaRPr lang="en-US" dirty="0"/>
                    </a:p>
                  </a:txBody>
                  <a:tcPr marL="93978" marR="9397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reporting formats and processes will be used for risk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management activities?</a:t>
                      </a:r>
                      <a:endParaRPr lang="en-US" dirty="0"/>
                    </a:p>
                  </a:txBody>
                  <a:tcPr marL="93978" marR="9397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2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broad categories of risk help identify potential risks</a:t>
            </a:r>
          </a:p>
          <a:p>
            <a:pPr lvl="1"/>
            <a:r>
              <a:rPr lang="en-US" dirty="0"/>
              <a:t>Market risk</a:t>
            </a:r>
          </a:p>
          <a:p>
            <a:pPr lvl="1"/>
            <a:r>
              <a:rPr lang="en-US" dirty="0"/>
              <a:t>Financial risk</a:t>
            </a:r>
          </a:p>
          <a:p>
            <a:pPr lvl="1"/>
            <a:r>
              <a:rPr lang="en-US" dirty="0"/>
              <a:t>Technology risk</a:t>
            </a:r>
          </a:p>
          <a:p>
            <a:pPr lvl="1"/>
            <a:r>
              <a:rPr lang="en-US" dirty="0"/>
              <a:t>People risk</a:t>
            </a:r>
          </a:p>
          <a:p>
            <a:pPr lvl="1"/>
            <a:r>
              <a:rPr lang="en-US" dirty="0"/>
              <a:t>Structure/process </a:t>
            </a:r>
            <a:r>
              <a:rPr lang="en-US" dirty="0" smtClean="0"/>
              <a:t>risk</a:t>
            </a:r>
          </a:p>
          <a:p>
            <a:r>
              <a:rPr lang="en-US" dirty="0"/>
              <a:t>A risk breakdown structure is a hierarchy of potential risk categories for a project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Sources of Risk on IT Projects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0BF1041-B737-4947-9ED3-C198200B8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"/>
            <a:ext cx="6248400" cy="553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Sources of Risk on IT Projects</a:t>
            </a:r>
          </a:p>
        </p:txBody>
      </p:sp>
      <p:pic>
        <p:nvPicPr>
          <p:cNvPr id="2" name="Picture 1" descr="Image illustrates a breakdown structure for an IT project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201520" cy="34213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nderstanding what potential events might hurt or enhance a particular project</a:t>
            </a:r>
          </a:p>
          <a:p>
            <a:r>
              <a:rPr lang="en-US" dirty="0" smtClean="0"/>
              <a:t>Another consideration is the likelihood of advanced discovery</a:t>
            </a:r>
          </a:p>
          <a:p>
            <a:r>
              <a:rPr lang="en-US" dirty="0" smtClean="0"/>
              <a:t>Suggestions </a:t>
            </a:r>
            <a:r>
              <a:rPr lang="en-US" dirty="0"/>
              <a:t>for </a:t>
            </a:r>
            <a:r>
              <a:rPr lang="en-US" dirty="0" smtClean="0"/>
              <a:t>identifying risks: tools and techniques </a:t>
            </a:r>
          </a:p>
          <a:p>
            <a:pPr lvl="1"/>
            <a:r>
              <a:rPr lang="en-US" dirty="0" smtClean="0"/>
              <a:t>Brainstorming</a:t>
            </a:r>
          </a:p>
          <a:p>
            <a:pPr lvl="1"/>
            <a:r>
              <a:rPr lang="en-US" dirty="0" smtClean="0"/>
              <a:t>The Delphi Technique</a:t>
            </a:r>
          </a:p>
          <a:p>
            <a:pPr lvl="1"/>
            <a:r>
              <a:rPr lang="en-US" dirty="0" smtClean="0"/>
              <a:t>Interviewing</a:t>
            </a:r>
          </a:p>
          <a:p>
            <a:pPr lvl="1"/>
            <a:r>
              <a:rPr lang="en-US" dirty="0" smtClean="0"/>
              <a:t>SWOT analysis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11.2.Identifying Risks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04800"/>
            <a:ext cx="8229600" cy="4525962"/>
          </a:xfrm>
        </p:spPr>
        <p:txBody>
          <a:bodyPr/>
          <a:lstStyle/>
          <a:p>
            <a:r>
              <a:rPr lang="en-US" dirty="0"/>
              <a:t>Brainstorming</a:t>
            </a:r>
          </a:p>
          <a:p>
            <a:pPr lvl="1"/>
            <a:r>
              <a:rPr lang="en-US" dirty="0" smtClean="0"/>
              <a:t>Group attempts to generate ideas or find a solution for a specific problem by amassing ideas spontaneously and without judgment</a:t>
            </a:r>
          </a:p>
          <a:p>
            <a:pPr lvl="1"/>
            <a:r>
              <a:rPr lang="en-US" dirty="0" smtClean="0"/>
              <a:t>An experienced facilitator should run the brainstorming session</a:t>
            </a:r>
          </a:p>
          <a:p>
            <a:pPr lvl="1"/>
            <a:r>
              <a:rPr lang="en-US" dirty="0" smtClean="0"/>
              <a:t>Be careful not to overuse or misuse brainstorming</a:t>
            </a:r>
          </a:p>
          <a:p>
            <a:pPr lvl="2"/>
            <a:r>
              <a:rPr lang="en-US" dirty="0" smtClean="0"/>
              <a:t>Psychology literature shows that individuals produce a greater number of ideas working alone than they do through brainstorming in small, face-to-face groups</a:t>
            </a:r>
          </a:p>
          <a:p>
            <a:pPr lvl="2"/>
            <a:r>
              <a:rPr lang="en-US" dirty="0" smtClean="0"/>
              <a:t>Group effects often inhibit idea generation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Delphi Technique </a:t>
            </a:r>
            <a:endParaRPr lang="en-US" dirty="0"/>
          </a:p>
          <a:p>
            <a:pPr lvl="1"/>
            <a:r>
              <a:rPr lang="en-US" dirty="0" smtClean="0"/>
              <a:t>Used to derive a consensus among a panel of experts who make predictions about future developments</a:t>
            </a:r>
          </a:p>
          <a:p>
            <a:pPr lvl="1"/>
            <a:r>
              <a:rPr lang="en-US" dirty="0" smtClean="0"/>
              <a:t>Provides independent and anonymous input regarding future events</a:t>
            </a:r>
          </a:p>
          <a:p>
            <a:pPr lvl="1"/>
            <a:r>
              <a:rPr lang="en-US" dirty="0" smtClean="0"/>
              <a:t>Uses repeated rounds of questioning and written responses and avoids the biasing effects possible in oral methods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Interviewing  </a:t>
            </a:r>
          </a:p>
          <a:p>
            <a:pPr lvl="1"/>
            <a:r>
              <a:rPr lang="en-US" dirty="0" smtClean="0"/>
              <a:t>Fact-finding technique for collecting information in face-to-face, phone, e-mail, or virtual discussions</a:t>
            </a:r>
          </a:p>
          <a:p>
            <a:pPr lvl="1"/>
            <a:r>
              <a:rPr lang="en-US" dirty="0" smtClean="0"/>
              <a:t>Interviewing people with similar project experience is an important tool for identifying potential risks</a:t>
            </a:r>
          </a:p>
          <a:p>
            <a:r>
              <a:rPr lang="en-US" dirty="0"/>
              <a:t>SWOT analysis </a:t>
            </a:r>
          </a:p>
          <a:p>
            <a:pPr lvl="1"/>
            <a:r>
              <a:rPr lang="en-US" dirty="0"/>
              <a:t>Strengths, weaknesses, opportunities, and threats</a:t>
            </a:r>
          </a:p>
          <a:p>
            <a:pPr lvl="1"/>
            <a:r>
              <a:rPr lang="en-US" dirty="0"/>
              <a:t>Helps identify the broad negative and positive risks that apply to a project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8159449" cy="4050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4724400"/>
            <a:ext cx="8159449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:</a:t>
            </a:r>
          </a:p>
          <a:p>
            <a:r>
              <a:rPr lang="en-US" dirty="0" smtClean="0"/>
              <a:t>S: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….,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W: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(function, framework,…), </a:t>
            </a:r>
          </a:p>
          <a:p>
            <a:r>
              <a:rPr lang="en-US" dirty="0" smtClean="0"/>
              <a:t>T: </a:t>
            </a:r>
            <a:r>
              <a:rPr lang="en-US" dirty="0" err="1" smtClean="0"/>
              <a:t>có</a:t>
            </a:r>
            <a:r>
              <a:rPr lang="en-US" dirty="0" smtClean="0"/>
              <a:t> user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ngại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Tree</a:t>
            </a:r>
          </a:p>
          <a:p>
            <a:pPr marL="109537" indent="0">
              <a:buNone/>
            </a:pPr>
            <a:r>
              <a:rPr lang="en-US" dirty="0"/>
              <a:t> </a:t>
            </a:r>
            <a:r>
              <a:rPr lang="en-US" dirty="0" smtClean="0"/>
              <a:t>TH1: (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)-0.1 (10%)</a:t>
            </a:r>
          </a:p>
          <a:p>
            <a:pPr marL="109537" indent="0">
              <a:buNone/>
            </a:pPr>
            <a:r>
              <a:rPr lang="en-US" dirty="0" smtClean="0"/>
              <a:t>	Value= 0.1*900$=90$</a:t>
            </a:r>
          </a:p>
          <a:p>
            <a:pPr marL="109537" indent="0">
              <a:buNone/>
            </a:pPr>
            <a:r>
              <a:rPr lang="en-US" dirty="0" smtClean="0"/>
              <a:t>TH2: K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– 0.9 </a:t>
            </a:r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dirty="0" smtClean="0"/>
              <a:t>value= 0.9*200=18$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0210C-D799-4DEA-B074-B161F3F07B7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534400" cy="40386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505200" y="4419600"/>
            <a:ext cx="8382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</a:t>
            </a:r>
            <a:r>
              <a:rPr lang="en-US" dirty="0" smtClean="0"/>
              <a:t>Register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90565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the likelihood and impact of identified risks to determine their magnitude and priority</a:t>
            </a:r>
          </a:p>
          <a:p>
            <a:r>
              <a:rPr lang="en-US" dirty="0" smtClean="0"/>
              <a:t>Risk </a:t>
            </a:r>
            <a:r>
              <a:rPr lang="en-US" dirty="0" smtClean="0"/>
              <a:t>quantification tools </a:t>
            </a:r>
            <a:r>
              <a:rPr lang="en-US" dirty="0" smtClean="0"/>
              <a:t>and techniques  </a:t>
            </a:r>
          </a:p>
          <a:p>
            <a:pPr lvl="1"/>
            <a:r>
              <a:rPr lang="en-US" dirty="0" smtClean="0"/>
              <a:t>Probability/impact matrixes</a:t>
            </a:r>
          </a:p>
          <a:p>
            <a:pPr lvl="1"/>
            <a:r>
              <a:rPr lang="en-US" dirty="0" smtClean="0"/>
              <a:t>Expert judgment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11.3.Performing Qualitative Risk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 relative probability of a risk occurring on one side of a matrix or axis on a chart and the relative impact of the risk occurring </a:t>
            </a:r>
          </a:p>
          <a:p>
            <a:pPr lvl="1"/>
            <a:r>
              <a:rPr lang="en-US" dirty="0" smtClean="0"/>
              <a:t>List the risks and then label each one as high, medium, or low in terms of its probability of occurrence and its impact if it did occur</a:t>
            </a:r>
          </a:p>
          <a:p>
            <a:r>
              <a:rPr lang="en-US" dirty="0" smtClean="0"/>
              <a:t>Calculates risk factors</a:t>
            </a:r>
          </a:p>
          <a:p>
            <a:pPr lvl="1"/>
            <a:r>
              <a:rPr lang="en-US" dirty="0" smtClean="0"/>
              <a:t>Numbers that represent the overall risk of specific events based on their probability of occurring and the consequences to the project if they do occur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Probability/Impact Matrixes to Calculate Risk </a:t>
            </a:r>
            <a:r>
              <a:rPr lang="en-US" dirty="0" smtClean="0"/>
              <a:t>Factors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Probability/Impact Matrixes to Calculate Risk </a:t>
            </a:r>
            <a:r>
              <a:rPr lang="en-US" dirty="0" smtClean="0"/>
              <a:t>Factors</a:t>
            </a:r>
          </a:p>
        </p:txBody>
      </p:sp>
      <p:pic>
        <p:nvPicPr>
          <p:cNvPr id="2" name="Picture 1" descr="Image displays a probability/impact matrix categorizing risks as high, medium, or low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750790"/>
            <a:ext cx="6046527" cy="433273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follows qualitative risk analysis, but both can be done together</a:t>
            </a:r>
          </a:p>
          <a:p>
            <a:pPr lvl="1"/>
            <a:r>
              <a:rPr lang="en-US" dirty="0" smtClean="0"/>
              <a:t>Large, complex projects involving leading edge technologies often require extensive quantitative risk analysis</a:t>
            </a:r>
          </a:p>
          <a:p>
            <a:r>
              <a:rPr lang="en-US" dirty="0" smtClean="0"/>
              <a:t>Main techniques </a:t>
            </a:r>
          </a:p>
          <a:p>
            <a:pPr lvl="1"/>
            <a:r>
              <a:rPr lang="en-US" dirty="0" smtClean="0"/>
              <a:t>Decision tree analysis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Sensitivity analysis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11.4.Performing Quantitative Risk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tree is a diagramming analysis technique used to help select the best course of action in situations in which future outcomes are uncertain</a:t>
            </a:r>
          </a:p>
          <a:p>
            <a:pPr lvl="1"/>
            <a:r>
              <a:rPr lang="en-US" dirty="0" smtClean="0"/>
              <a:t>Estimated monetary value (EMV) is the product of a risk event probability and the risk event’s monetary value</a:t>
            </a:r>
          </a:p>
          <a:p>
            <a:pPr lvl="2"/>
            <a:r>
              <a:rPr lang="en-US" dirty="0" smtClean="0"/>
              <a:t>You can draw a decision tree to help find the EMV 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Trees and Expected Monetary Value (EMV)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Trees and Expected Monetary Value (EMV)</a:t>
            </a:r>
          </a:p>
        </p:txBody>
      </p:sp>
      <p:pic>
        <p:nvPicPr>
          <p:cNvPr id="2" name="Picture 1" descr="Image illustrates an example of expected monetary value (EMV) using the issue of which project(s) an organization might pursue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553200" cy="455233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ses a representation or model of a system to analyze the expected behavior or performance of the system</a:t>
            </a:r>
          </a:p>
          <a:p>
            <a:pPr lvl="1"/>
            <a:r>
              <a:rPr lang="en-US" dirty="0" smtClean="0"/>
              <a:t>Monte Carlo analysis simulates a model’s outcome many times to provide a statistical distribution of the calculated results</a:t>
            </a:r>
          </a:p>
          <a:p>
            <a:pPr lvl="2"/>
            <a:r>
              <a:rPr lang="en-US" dirty="0" smtClean="0"/>
              <a:t>Predict </a:t>
            </a:r>
            <a:r>
              <a:rPr lang="en-US" dirty="0"/>
              <a:t>the probability of finishing by a certain date or the probability that the cost will </a:t>
            </a:r>
            <a:r>
              <a:rPr lang="en-US" dirty="0" smtClean="0"/>
              <a:t>be equal </a:t>
            </a:r>
            <a:r>
              <a:rPr lang="en-US" dirty="0"/>
              <a:t>to or less than a certain </a:t>
            </a:r>
            <a:r>
              <a:rPr lang="en-US" dirty="0" smtClean="0"/>
              <a:t>value</a:t>
            </a:r>
            <a:endParaRPr lang="en-US" dirty="0"/>
          </a:p>
          <a:p>
            <a:pPr lvl="2"/>
            <a:r>
              <a:rPr lang="en-US" dirty="0"/>
              <a:t>You can use several different types of distribution functions when performing a </a:t>
            </a:r>
            <a:r>
              <a:rPr lang="en-US" dirty="0" smtClean="0"/>
              <a:t>Monte Carlo analysis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of a Monte Carlo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/>
              <a:t>Collect the most likely, optimistic, and pessimistic estimates for the </a:t>
            </a:r>
            <a:r>
              <a:rPr lang="en-US" dirty="0" smtClean="0"/>
              <a:t>variables in </a:t>
            </a:r>
            <a:r>
              <a:rPr lang="en-US" dirty="0"/>
              <a:t>the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Determine the probability distribution of each variable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 a random value based on the probability distribution for each variable </a:t>
            </a:r>
          </a:p>
          <a:p>
            <a:pPr lvl="1"/>
            <a:r>
              <a:rPr lang="en-US" dirty="0" smtClean="0"/>
              <a:t>Run a deterministic analysis or one pass through the model</a:t>
            </a:r>
          </a:p>
          <a:p>
            <a:pPr lvl="1"/>
            <a:r>
              <a:rPr lang="en-US" dirty="0" smtClean="0"/>
              <a:t>Repeat steps three and four many times to obtain the probability distribution of the model’s results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</a:p>
        </p:txBody>
      </p:sp>
      <p:pic>
        <p:nvPicPr>
          <p:cNvPr id="2" name="Picture 1" descr="Image illustrates the results from a Monte Carlo–based simulation of a project schedule; a graph using sample counts and completion dates is included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5737089" cy="39060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Explain the concept of risk as it relates to project management, and </a:t>
            </a:r>
            <a:r>
              <a:rPr lang="en-US" sz="2400" dirty="0" smtClean="0"/>
              <a:t>list the </a:t>
            </a:r>
            <a:r>
              <a:rPr lang="en-US" sz="2400" dirty="0"/>
              <a:t>advantages of managing project risks according to best practices</a:t>
            </a:r>
          </a:p>
          <a:p>
            <a:r>
              <a:rPr lang="en-US" sz="2400" dirty="0" smtClean="0"/>
              <a:t>Describe </a:t>
            </a:r>
            <a:r>
              <a:rPr lang="en-US" sz="2400" dirty="0"/>
              <a:t>the process of identifying risks and create a risk register </a:t>
            </a:r>
            <a:r>
              <a:rPr lang="en-US" sz="2400" dirty="0" smtClean="0"/>
              <a:t>and risk report</a:t>
            </a:r>
          </a:p>
          <a:p>
            <a:r>
              <a:rPr lang="en-US" sz="2400" dirty="0"/>
              <a:t>Explain quantitative risk analysis and how to apply decision trees, simulation, and sensitivity analysis to quantify risks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/>
              <a:t>Objectives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sed to show the effects of changing one or more variables on an outcome</a:t>
            </a:r>
          </a:p>
          <a:p>
            <a:pPr lvl="1"/>
            <a:r>
              <a:rPr lang="en-US" dirty="0" smtClean="0"/>
              <a:t>For example, many people use it to determine what the monthly payments for a loan will be given different interest rates or periods of the loan</a:t>
            </a:r>
          </a:p>
          <a:p>
            <a:r>
              <a:rPr lang="en-US" dirty="0" smtClean="0"/>
              <a:t>Spreadsheet software, such as Microsoft Excel, is a common tool for performing sensitivity analysis</a:t>
            </a:r>
          </a:p>
          <a:p>
            <a:endParaRPr lang="en-US" dirty="0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1219200"/>
          </a:xfrm>
        </p:spPr>
        <p:txBody>
          <a:bodyPr/>
          <a:lstStyle/>
          <a:p>
            <a:pPr lvl="2"/>
            <a:r>
              <a:rPr lang="en-US" sz="2400" dirty="0"/>
              <a:t>Risk avoidance</a:t>
            </a:r>
          </a:p>
          <a:p>
            <a:pPr lvl="2"/>
            <a:r>
              <a:rPr lang="en-US" sz="2400" dirty="0" smtClean="0"/>
              <a:t>Risk transference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11.5.Planning Risk Responses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5" y="2728912"/>
            <a:ext cx="1290637" cy="274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728912"/>
            <a:ext cx="1042987" cy="2571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941757"/>
            <a:ext cx="1962150" cy="2571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278" y="2938702"/>
            <a:ext cx="2861072" cy="25431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02150" y="1400055"/>
            <a:ext cx="3810000" cy="103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1" fontAlgn="base" hangingPunct="1">
              <a:lnSpc>
                <a:spcPct val="12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1" fontAlgn="base" hangingPunct="1">
              <a:lnSpc>
                <a:spcPct val="12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fontAlgn="base" hangingPunct="1">
              <a:lnSpc>
                <a:spcPct val="12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lnSpc>
                <a:spcPct val="12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/>
            <a:r>
              <a:rPr lang="en-US" sz="2400" dirty="0" smtClean="0"/>
              <a:t>Risk acceptance</a:t>
            </a:r>
          </a:p>
          <a:p>
            <a:pPr lvl="2"/>
            <a:r>
              <a:rPr lang="en-US" sz="2400" dirty="0" smtClean="0"/>
              <a:t>Risk mitigation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</a:t>
            </a:r>
            <a:r>
              <a:rPr lang="en-US" dirty="0"/>
              <a:t>ensuring the appropriate risk responses are performed, </a:t>
            </a:r>
            <a:r>
              <a:rPr lang="en-US" dirty="0" smtClean="0"/>
              <a:t>tracking identified </a:t>
            </a:r>
            <a:r>
              <a:rPr lang="en-US" dirty="0"/>
              <a:t>risks, identifying and analyzing new risk, and </a:t>
            </a:r>
            <a:r>
              <a:rPr lang="en-US" dirty="0" smtClean="0"/>
              <a:t>evaluating </a:t>
            </a:r>
            <a:r>
              <a:rPr lang="en-US" dirty="0"/>
              <a:t>effectiveness </a:t>
            </a:r>
            <a:r>
              <a:rPr lang="en-US" dirty="0" smtClean="0"/>
              <a:t>of risk </a:t>
            </a:r>
            <a:r>
              <a:rPr lang="en-US" dirty="0"/>
              <a:t>management throughout the entire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risk management does not </a:t>
            </a:r>
            <a:r>
              <a:rPr lang="en-US" dirty="0" smtClean="0"/>
              <a:t>stop with </a:t>
            </a:r>
            <a:r>
              <a:rPr lang="en-US" dirty="0"/>
              <a:t>the initial risk </a:t>
            </a:r>
            <a:r>
              <a:rPr lang="en-US" dirty="0" smtClean="0"/>
              <a:t>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11.6.Monitoring </a:t>
            </a:r>
            <a:r>
              <a:rPr lang="en-US" dirty="0"/>
              <a:t>Risks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Carrying out individual risk management plans involves monitoring risks based on defined milestones and making decisions regarding risks and their response strategies</a:t>
            </a:r>
          </a:p>
          <a:p>
            <a:pPr lvl="1"/>
            <a:r>
              <a:rPr lang="en-US" dirty="0"/>
              <a:t>Project teams sometimes use workarounds—unplanned responses to risk events—when they do not have contingency plans in place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Risk is an uncertainty that can have a negative or positive effect on meeting project </a:t>
            </a:r>
            <a:r>
              <a:rPr lang="en-US" sz="2400" dirty="0" smtClean="0"/>
              <a:t>objectives</a:t>
            </a:r>
          </a:p>
          <a:p>
            <a:r>
              <a:rPr lang="en-US" sz="2400" dirty="0" smtClean="0"/>
              <a:t>Risk </a:t>
            </a:r>
            <a:r>
              <a:rPr lang="en-US" sz="2400" dirty="0"/>
              <a:t>management is an </a:t>
            </a:r>
            <a:r>
              <a:rPr lang="en-US" sz="2400" dirty="0" smtClean="0"/>
              <a:t>investment</a:t>
            </a:r>
          </a:p>
          <a:p>
            <a:r>
              <a:rPr lang="en-US" sz="2400" dirty="0" smtClean="0"/>
              <a:t>Implementing </a:t>
            </a:r>
            <a:r>
              <a:rPr lang="en-US" sz="2400" dirty="0"/>
              <a:t>risk responses involves putting the appropriate risk response plans </a:t>
            </a:r>
            <a:r>
              <a:rPr lang="en-US" sz="2400" dirty="0" smtClean="0"/>
              <a:t>into action</a:t>
            </a:r>
          </a:p>
          <a:p>
            <a:r>
              <a:rPr lang="en-US" sz="2400" dirty="0" smtClean="0"/>
              <a:t>Monitoring </a:t>
            </a:r>
            <a:r>
              <a:rPr lang="en-US" sz="2400" dirty="0"/>
              <a:t>risks involves monitoring </a:t>
            </a:r>
            <a:r>
              <a:rPr lang="en-US" sz="2400" dirty="0" smtClean="0"/>
              <a:t>implementation </a:t>
            </a:r>
            <a:r>
              <a:rPr lang="en-US" sz="2400" dirty="0"/>
              <a:t>of risk response plans, </a:t>
            </a:r>
            <a:r>
              <a:rPr lang="en-US" sz="2400" dirty="0" smtClean="0"/>
              <a:t>tracking identified </a:t>
            </a:r>
            <a:r>
              <a:rPr lang="en-US" sz="2400" dirty="0"/>
              <a:t>risks, identifying and analyzing new risks, and evaluating </a:t>
            </a:r>
            <a:r>
              <a:rPr lang="en-US" sz="2400" dirty="0" smtClean="0"/>
              <a:t>effectiveness </a:t>
            </a:r>
            <a:r>
              <a:rPr lang="en-US" sz="2400" dirty="0"/>
              <a:t>of </a:t>
            </a:r>
            <a:r>
              <a:rPr lang="en-US" sz="2400" dirty="0" smtClean="0"/>
              <a:t>risk management </a:t>
            </a:r>
            <a:r>
              <a:rPr lang="en-US" sz="2400" dirty="0"/>
              <a:t>throughout the entire project</a:t>
            </a:r>
            <a:endParaRPr lang="en-US" sz="2400" dirty="0" smtClean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5867400" cy="4767262"/>
          </a:xfrm>
        </p:spPr>
        <p:txBody>
          <a:bodyPr/>
          <a:lstStyle/>
          <a:p>
            <a:r>
              <a:rPr lang="en-US" dirty="0" smtClean="0"/>
              <a:t>Project risk management is the art and science of identifying, analyzing, and responding to risk throughout the life of a project and in the best interests of meeting project objectives</a:t>
            </a:r>
          </a:p>
          <a:p>
            <a:pPr lvl="1" algn="just"/>
            <a:r>
              <a:rPr lang="en-US" dirty="0" smtClean="0"/>
              <a:t>Risk management is often overlooked in projects, but it can help improve project success by helping select good projects, determining project scope, and developing realistic estimates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Importance of Project Risk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524000"/>
            <a:ext cx="2123358" cy="4114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572000"/>
          </a:xfrm>
        </p:spPr>
        <p:txBody>
          <a:bodyPr>
            <a:noAutofit/>
          </a:bodyPr>
          <a:lstStyle/>
          <a:p>
            <a:pPr marL="392113" lvl="1" indent="0">
              <a:buNone/>
            </a:pPr>
            <a:r>
              <a:rPr lang="en-US" sz="2400" b="1" dirty="0" smtClean="0"/>
              <a:t>11.1.Planning risk management</a:t>
            </a:r>
            <a:r>
              <a:rPr lang="en-US" sz="2400" dirty="0" smtClean="0"/>
              <a:t>: deciding how to approach and plan the risk management activities for the project</a:t>
            </a:r>
          </a:p>
          <a:p>
            <a:pPr marL="392113" lvl="1" indent="0">
              <a:buNone/>
            </a:pPr>
            <a:r>
              <a:rPr lang="en-US" sz="2400" b="1" dirty="0" smtClean="0"/>
              <a:t>11.2.Identifying risks</a:t>
            </a:r>
            <a:r>
              <a:rPr lang="en-US" sz="2400" dirty="0" smtClean="0"/>
              <a:t>: determining which risks are likely to affect a project and documenting the characteristics of each</a:t>
            </a:r>
          </a:p>
          <a:p>
            <a:pPr marL="392113" lvl="1" indent="0">
              <a:buNone/>
            </a:pPr>
            <a:r>
              <a:rPr lang="en-US" sz="2400" b="1" dirty="0" smtClean="0"/>
              <a:t>11.3.Performing qualitative risk analysis</a:t>
            </a:r>
            <a:r>
              <a:rPr lang="en-US" sz="2400" dirty="0" smtClean="0"/>
              <a:t>: prioritizing risks based on their probability and impact of occurrence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Process of Project Risk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lvl="1" indent="0">
              <a:buNone/>
            </a:pPr>
            <a:r>
              <a:rPr lang="en-US" sz="2400" b="1" dirty="0"/>
              <a:t>11.4.Performing quantitative risk analysis</a:t>
            </a:r>
            <a:r>
              <a:rPr lang="en-US" sz="2400" dirty="0"/>
              <a:t>: numerically estimating the effects of risks on project objectives</a:t>
            </a:r>
          </a:p>
          <a:p>
            <a:pPr marL="392113" lvl="1" indent="0">
              <a:buNone/>
            </a:pPr>
            <a:r>
              <a:rPr lang="en-US" sz="2400" b="1" dirty="0" smtClean="0"/>
              <a:t>11.5.Planning </a:t>
            </a:r>
            <a:r>
              <a:rPr lang="en-US" sz="2400" b="1" dirty="0"/>
              <a:t>risk responses</a:t>
            </a:r>
            <a:r>
              <a:rPr lang="en-US" sz="2400" dirty="0"/>
              <a:t>: taking steps to enhance opportunities and reduce threats to meeting project objectives</a:t>
            </a:r>
          </a:p>
          <a:p>
            <a:pPr marL="392113" lvl="1" indent="0">
              <a:buNone/>
            </a:pPr>
            <a:r>
              <a:rPr lang="en-US" sz="2400" b="1" dirty="0" smtClean="0"/>
              <a:t>11.6.Monitoring </a:t>
            </a:r>
            <a:r>
              <a:rPr lang="en-US" sz="2400" b="1" dirty="0"/>
              <a:t>risk</a:t>
            </a:r>
            <a:r>
              <a:rPr lang="en-US" sz="2400" dirty="0"/>
              <a:t>: monitoring identified and residual risks, identifying new risks, carrying out risk response plans, and evaluating the effectiveness of risk strategies throughout the life of the project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Process of </a:t>
            </a:r>
            <a:r>
              <a:rPr lang="en-US" dirty="0"/>
              <a:t>Project Risk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3400"/>
            <a:ext cx="800131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output of this process is a risk management plan </a:t>
            </a:r>
          </a:p>
          <a:p>
            <a:pPr lvl="1"/>
            <a:r>
              <a:rPr lang="en-US" dirty="0" smtClean="0"/>
              <a:t>Documents the procedures for managing risk throughout a project</a:t>
            </a:r>
          </a:p>
          <a:p>
            <a:r>
              <a:rPr lang="en-US" dirty="0"/>
              <a:t>The project team </a:t>
            </a:r>
            <a:r>
              <a:rPr lang="en-US" dirty="0" smtClean="0"/>
              <a:t>should review </a:t>
            </a:r>
            <a:r>
              <a:rPr lang="en-US" dirty="0"/>
              <a:t>project documents as well as corporate risk management policies, risk </a:t>
            </a:r>
            <a:r>
              <a:rPr lang="en-US" dirty="0" smtClean="0"/>
              <a:t>categories, lessons-learned </a:t>
            </a:r>
            <a:r>
              <a:rPr lang="en-US" dirty="0"/>
              <a:t>reports from past projects, and templates for creating a risk </a:t>
            </a:r>
            <a:r>
              <a:rPr lang="en-US" dirty="0" smtClean="0"/>
              <a:t>management plan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also important to review the risk tolerances of various </a:t>
            </a:r>
            <a:r>
              <a:rPr lang="en-US" dirty="0" smtClean="0"/>
              <a:t>stakeholders</a:t>
            </a:r>
          </a:p>
          <a:p>
            <a:pPr lvl="1"/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11.1.Planning Risk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253251"/>
              </p:ext>
            </p:extLst>
          </p:nvPr>
        </p:nvGraphicFramePr>
        <p:xfrm>
          <a:off x="457200" y="1600200"/>
          <a:ext cx="822874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696">
                  <a:extLst>
                    <a:ext uri="{9D8B030D-6E8A-4147-A177-3AD203B41FA5}">
                      <a16:colId xmlns:a16="http://schemas.microsoft.com/office/drawing/2014/main" xmlns="" val="1223947794"/>
                    </a:ext>
                  </a:extLst>
                </a:gridCol>
                <a:gridCol w="6058044">
                  <a:extLst>
                    <a:ext uri="{9D8B030D-6E8A-4147-A177-3AD203B41FA5}">
                      <a16:colId xmlns:a16="http://schemas.microsoft.com/office/drawing/2014/main" xmlns="" val="3677561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marL="93978" marR="9397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Questions to Answer</a:t>
                      </a:r>
                      <a:endParaRPr lang="en-US" dirty="0"/>
                    </a:p>
                  </a:txBody>
                  <a:tcPr marL="93978" marR="93978"/>
                </a:tc>
                <a:extLst>
                  <a:ext uri="{0D108BD9-81ED-4DB2-BD59-A6C34878D82A}">
                    <a16:rowId xmlns:a16="http://schemas.microsoft.com/office/drawing/2014/main" xmlns="" val="22310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 marL="93978" marR="9397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will risk management be performed on this project?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What tools and data sources are available and applicable?</a:t>
                      </a:r>
                      <a:endParaRPr lang="en-US" dirty="0"/>
                    </a:p>
                  </a:txBody>
                  <a:tcPr marL="93978" marR="93978"/>
                </a:tc>
                <a:extLst>
                  <a:ext uri="{0D108BD9-81ED-4DB2-BD59-A6C34878D82A}">
                    <a16:rowId xmlns:a16="http://schemas.microsoft.com/office/drawing/2014/main" xmlns="" val="416883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Roles and responsibilities</a:t>
                      </a:r>
                      <a:endParaRPr lang="en-US" dirty="0"/>
                    </a:p>
                  </a:txBody>
                  <a:tcPr marL="93978" marR="9397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Which people are responsible for implementing specific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tasks and providing deliverables related to risk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management?</a:t>
                      </a:r>
                      <a:endParaRPr lang="en-US" dirty="0"/>
                    </a:p>
                  </a:txBody>
                  <a:tcPr marL="93978" marR="93978"/>
                </a:tc>
                <a:extLst>
                  <a:ext uri="{0D108BD9-81ED-4DB2-BD59-A6C34878D82A}">
                    <a16:rowId xmlns:a16="http://schemas.microsoft.com/office/drawing/2014/main" xmlns="" val="344434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Budget and schedule</a:t>
                      </a:r>
                      <a:endParaRPr lang="en-US" dirty="0"/>
                    </a:p>
                  </a:txBody>
                  <a:tcPr marL="93978" marR="9397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are the estimated costs and schedules for performing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risk-related activities?</a:t>
                      </a:r>
                      <a:endParaRPr lang="en-US" dirty="0"/>
                    </a:p>
                  </a:txBody>
                  <a:tcPr marL="93978" marR="93978"/>
                </a:tc>
                <a:extLst>
                  <a:ext uri="{0D108BD9-81ED-4DB2-BD59-A6C34878D82A}">
                    <a16:rowId xmlns:a16="http://schemas.microsoft.com/office/drawing/2014/main" xmlns="" val="56998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categories</a:t>
                      </a:r>
                      <a:endParaRPr lang="en-US" dirty="0"/>
                    </a:p>
                  </a:txBody>
                  <a:tcPr marL="93978" marR="9397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are the main categories of risks that should be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addressed on this project? Is there a risk breakdown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structure for the project? (See the information on risk</a:t>
                      </a:r>
                    </a:p>
                    <a:p>
                      <a:r>
                        <a:rPr lang="en-US" dirty="0" smtClean="0"/>
                        <a:t>breakdown structures later in this chapter.)</a:t>
                      </a:r>
                      <a:endParaRPr lang="en-US" dirty="0"/>
                    </a:p>
                  </a:txBody>
                  <a:tcPr marL="93978" marR="93978"/>
                </a:tc>
                <a:extLst>
                  <a:ext uri="{0D108BD9-81ED-4DB2-BD59-A6C34878D82A}">
                    <a16:rowId xmlns:a16="http://schemas.microsoft.com/office/drawing/2014/main" xmlns="" val="119846078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1704</Words>
  <Application>Microsoft Office PowerPoint</Application>
  <PresentationFormat>On-screen Show (4:3)</PresentationFormat>
  <Paragraphs>197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Arial Rounded MT Bold</vt:lpstr>
      <vt:lpstr>Lucida Sans Unicode</vt:lpstr>
      <vt:lpstr>Open Sans</vt:lpstr>
      <vt:lpstr>Open Sans Regular</vt:lpstr>
      <vt:lpstr>Summer Font</vt:lpstr>
      <vt:lpstr>Times New Roman</vt:lpstr>
      <vt:lpstr>Verdana</vt:lpstr>
      <vt:lpstr>Wingdings 2</vt:lpstr>
      <vt:lpstr>Wingdings 3</vt:lpstr>
      <vt:lpstr>Brand_PPT_Template_SIMPLIFIED_SD</vt:lpstr>
      <vt:lpstr>Theme1</vt:lpstr>
      <vt:lpstr>Chapter 11: Project Risk Management</vt:lpstr>
      <vt:lpstr>PowerPoint Presentation</vt:lpstr>
      <vt:lpstr>Learning Objectives</vt:lpstr>
      <vt:lpstr>The Importance of Project Risk Management</vt:lpstr>
      <vt:lpstr>The Process of Project Risk Management</vt:lpstr>
      <vt:lpstr>The Process of Project Risk Management</vt:lpstr>
      <vt:lpstr>PowerPoint Presentation</vt:lpstr>
      <vt:lpstr>11.1.Planning Risk Management</vt:lpstr>
      <vt:lpstr>PowerPoint Presentation</vt:lpstr>
      <vt:lpstr>PowerPoint Presentation</vt:lpstr>
      <vt:lpstr>Common Sources of Risk on IT Projects</vt:lpstr>
      <vt:lpstr>PowerPoint Presentation</vt:lpstr>
      <vt:lpstr>Common Sources of Risk on IT Projects</vt:lpstr>
      <vt:lpstr>11.2.Identifying Risks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Risk Register</vt:lpstr>
      <vt:lpstr>11.3.Performing Qualitative Risk Analysis</vt:lpstr>
      <vt:lpstr>Using Probability/Impact Matrixes to Calculate Risk Factors</vt:lpstr>
      <vt:lpstr>Using Probability/Impact Matrixes to Calculate Risk Factors</vt:lpstr>
      <vt:lpstr>11.4.Performing Quantitative Risk Analysis</vt:lpstr>
      <vt:lpstr>Decision Trees and Expected Monetary Value (EMV)</vt:lpstr>
      <vt:lpstr>Decision Trees and Expected Monetary Value (EMV)</vt:lpstr>
      <vt:lpstr>Simulation</vt:lpstr>
      <vt:lpstr>Simulation</vt:lpstr>
      <vt:lpstr>Simulation</vt:lpstr>
      <vt:lpstr>Sensitivity Analysis</vt:lpstr>
      <vt:lpstr>11.5.Planning Risk Responses</vt:lpstr>
      <vt:lpstr>11.6.Monitoring Risks</vt:lpstr>
      <vt:lpstr>Monitoring Risks</vt:lpstr>
      <vt:lpstr>Chapter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2018-06-04T21:10:10Z</dcterms:created>
  <dcterms:modified xsi:type="dcterms:W3CDTF">2021-11-04T16:27:21Z</dcterms:modified>
</cp:coreProperties>
</file>