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  <p:sldMasterId id="2147483885" r:id="rId5"/>
  </p:sldMasterIdLst>
  <p:notesMasterIdLst>
    <p:notesMasterId r:id="rId40"/>
  </p:notesMasterIdLst>
  <p:handoutMasterIdLst>
    <p:handoutMasterId r:id="rId41"/>
  </p:handoutMasterIdLst>
  <p:sldIdLst>
    <p:sldId id="257" r:id="rId6"/>
    <p:sldId id="336" r:id="rId7"/>
    <p:sldId id="337" r:id="rId8"/>
    <p:sldId id="338" r:id="rId9"/>
    <p:sldId id="339" r:id="rId10"/>
    <p:sldId id="378" r:id="rId11"/>
    <p:sldId id="342" r:id="rId12"/>
    <p:sldId id="372" r:id="rId13"/>
    <p:sldId id="344" r:id="rId14"/>
    <p:sldId id="380" r:id="rId15"/>
    <p:sldId id="345" r:id="rId16"/>
    <p:sldId id="381" r:id="rId17"/>
    <p:sldId id="382" r:id="rId18"/>
    <p:sldId id="383" r:id="rId19"/>
    <p:sldId id="384" r:id="rId20"/>
    <p:sldId id="385" r:id="rId21"/>
    <p:sldId id="386" r:id="rId22"/>
    <p:sldId id="388" r:id="rId23"/>
    <p:sldId id="387" r:id="rId24"/>
    <p:sldId id="373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37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62" d="100"/>
          <a:sy n="62" d="100"/>
        </p:scale>
        <p:origin x="1404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24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ms.iuh.edu.vn/" TargetMode="External"/><Relationship Id="rId4" Type="http://schemas.openxmlformats.org/officeDocument/2006/relationships/hyperlink" Target="mailto:dtthuha79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stakeholder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3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Stakeholder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5486400"/>
            <a:ext cx="3497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ĐẶNG  THỊ THU HÀ – SE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dtthuha79@gmail.com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https://lms.iuh.edu.vn</a:t>
            </a:r>
            <a:r>
              <a:rPr lang="en-US" dirty="0"/>
              <a:t> 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www.projectstakeholder.com</a:t>
            </a:r>
            <a:r>
              <a:rPr lang="en-US" dirty="0" smtClean="0"/>
              <a:t> lists other stakeholders including:</a:t>
            </a:r>
          </a:p>
          <a:p>
            <a:pPr lvl="1"/>
            <a:r>
              <a:rPr lang="en-US" dirty="0" smtClean="0"/>
              <a:t>Program director</a:t>
            </a:r>
          </a:p>
          <a:p>
            <a:pPr lvl="1"/>
            <a:r>
              <a:rPr lang="en-US" dirty="0" smtClean="0"/>
              <a:t>Project manager’s family</a:t>
            </a:r>
          </a:p>
          <a:p>
            <a:pPr lvl="1"/>
            <a:r>
              <a:rPr lang="en-US" dirty="0" smtClean="0"/>
              <a:t>Labor unions</a:t>
            </a:r>
          </a:p>
          <a:p>
            <a:pPr lvl="1"/>
            <a:r>
              <a:rPr lang="en-US" dirty="0" smtClean="0"/>
              <a:t>Potential customers</a:t>
            </a:r>
          </a:p>
          <a:p>
            <a:r>
              <a:rPr lang="en-US" dirty="0" smtClean="0"/>
              <a:t>It is also necessary to focus on stakeholders with the most direct ties to a project, for example only key suppliers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2"/>
          </a:xfrm>
        </p:spPr>
        <p:txBody>
          <a:bodyPr/>
          <a:lstStyle/>
          <a:p>
            <a:r>
              <a:rPr lang="en-US" dirty="0" smtClean="0"/>
              <a:t>A stakeholder register includes basic information on stakeholders:</a:t>
            </a:r>
          </a:p>
          <a:p>
            <a:pPr lvl="1"/>
            <a:r>
              <a:rPr lang="en-US" sz="2400" dirty="0"/>
              <a:t>Identification information: The stakeholders’ names, positions, </a:t>
            </a:r>
            <a:r>
              <a:rPr lang="en-US" sz="2400" dirty="0" smtClean="0"/>
              <a:t>locations, roles </a:t>
            </a:r>
            <a:r>
              <a:rPr lang="en-US" sz="2400" dirty="0"/>
              <a:t>in the project, and contact information</a:t>
            </a:r>
          </a:p>
          <a:p>
            <a:pPr lvl="1"/>
            <a:r>
              <a:rPr lang="en-US" sz="2400" dirty="0" smtClean="0"/>
              <a:t>Assessment </a:t>
            </a:r>
            <a:r>
              <a:rPr lang="en-US" sz="2400" dirty="0"/>
              <a:t>information: The stakeholders’ major requirements and </a:t>
            </a:r>
            <a:r>
              <a:rPr lang="en-US" sz="2400" dirty="0" smtClean="0"/>
              <a:t>expectations, potential </a:t>
            </a:r>
            <a:r>
              <a:rPr lang="en-US" sz="2400" dirty="0"/>
              <a:t>influences, and phases of the project in which </a:t>
            </a:r>
            <a:r>
              <a:rPr lang="en-US" sz="2400" dirty="0" smtClean="0"/>
              <a:t>stakeholders have </a:t>
            </a:r>
            <a:r>
              <a:rPr lang="en-US" sz="2400" dirty="0"/>
              <a:t>the most interest</a:t>
            </a:r>
          </a:p>
          <a:p>
            <a:pPr lvl="1"/>
            <a:r>
              <a:rPr lang="en-US" sz="2400" dirty="0" smtClean="0"/>
              <a:t>Stakeholder </a:t>
            </a:r>
            <a:r>
              <a:rPr lang="en-US" sz="2400" dirty="0"/>
              <a:t>classification: Is the stakeholder internal or external to the </a:t>
            </a:r>
            <a:r>
              <a:rPr lang="en-US" sz="2400" dirty="0" smtClean="0"/>
              <a:t>organization? Is </a:t>
            </a:r>
            <a:r>
              <a:rPr lang="en-US" sz="2400" dirty="0"/>
              <a:t>the stakeholder a supporter of the project or resistant to it?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02C31-945C-4AD2-B828-1A85C2B898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13-1. Sample Stakeholder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96376"/>
            <a:ext cx="885398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key project stakeholders, you can use different classification </a:t>
            </a:r>
            <a:r>
              <a:rPr lang="en-US" dirty="0" smtClean="0"/>
              <a:t>models to </a:t>
            </a:r>
            <a:r>
              <a:rPr lang="en-US" dirty="0"/>
              <a:t>determine an approach for managing stakeholder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A </a:t>
            </a:r>
            <a:r>
              <a:rPr lang="en-US" b="1" dirty="0"/>
              <a:t>power/interest grid </a:t>
            </a:r>
            <a:r>
              <a:rPr lang="en-US" dirty="0" smtClean="0"/>
              <a:t>can be used to </a:t>
            </a:r>
            <a:r>
              <a:rPr lang="en-US" dirty="0"/>
              <a:t>group stakeholders based on their level of authority (power) </a:t>
            </a:r>
            <a:r>
              <a:rPr lang="en-US" dirty="0" smtClean="0"/>
              <a:t>and their </a:t>
            </a:r>
            <a:r>
              <a:rPr lang="en-US" dirty="0"/>
              <a:t>level of concern (interest) for project outcomes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13-2. Power/Interest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5680228" cy="5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r>
              <a:rPr lang="en-US" dirty="0" smtClean="0"/>
              <a:t>Unaware</a:t>
            </a:r>
            <a:r>
              <a:rPr lang="en-US" dirty="0"/>
              <a:t>: Unaware of the project and its potential impacts on them</a:t>
            </a:r>
          </a:p>
          <a:p>
            <a:r>
              <a:rPr lang="en-US" dirty="0" smtClean="0"/>
              <a:t>Resistant</a:t>
            </a:r>
            <a:r>
              <a:rPr lang="en-US" dirty="0"/>
              <a:t>: Aware of the project yet resistant to change</a:t>
            </a:r>
          </a:p>
          <a:p>
            <a:r>
              <a:rPr lang="en-US" dirty="0" smtClean="0"/>
              <a:t>Neutral</a:t>
            </a:r>
            <a:r>
              <a:rPr lang="en-US" dirty="0"/>
              <a:t>: Aware of the project yet neither supportive nor resistant</a:t>
            </a:r>
          </a:p>
          <a:p>
            <a:r>
              <a:rPr lang="en-US" dirty="0" smtClean="0"/>
              <a:t>Supportive</a:t>
            </a:r>
            <a:r>
              <a:rPr lang="en-US" dirty="0"/>
              <a:t>: Aware of the project and supportive of change</a:t>
            </a:r>
          </a:p>
          <a:p>
            <a:r>
              <a:rPr lang="en-US" dirty="0" smtClean="0"/>
              <a:t>Leading</a:t>
            </a:r>
            <a:r>
              <a:rPr lang="en-US" dirty="0"/>
              <a:t>: Aware of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525962"/>
          </a:xfrm>
        </p:spPr>
        <p:txBody>
          <a:bodyPr/>
          <a:lstStyle/>
          <a:p>
            <a:r>
              <a:rPr lang="en-US" sz="2400" dirty="0"/>
              <a:t>Instead of just saying “no” when your project sponsor asks for something unreasonable, </a:t>
            </a:r>
            <a:r>
              <a:rPr lang="en-US" sz="2400" dirty="0" smtClean="0"/>
              <a:t>it is </a:t>
            </a:r>
            <a:r>
              <a:rPr lang="en-US" sz="2400" dirty="0"/>
              <a:t>better to explain what is wrong with the request and then present a realistic way </a:t>
            </a:r>
            <a:r>
              <a:rPr lang="en-US" sz="2400" dirty="0" smtClean="0"/>
              <a:t>to solve </a:t>
            </a:r>
            <a:r>
              <a:rPr lang="en-US" sz="2400" dirty="0"/>
              <a:t>the problem at </a:t>
            </a:r>
            <a:r>
              <a:rPr lang="en-US" sz="2400" dirty="0" smtClean="0"/>
              <a:t>hand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Christa Ferguson, a PMP and independent </a:t>
            </a:r>
            <a:r>
              <a:rPr lang="en-US" sz="2400" dirty="0" smtClean="0"/>
              <a:t>program manager </a:t>
            </a:r>
            <a:r>
              <a:rPr lang="en-US" sz="2400" dirty="0"/>
              <a:t>in San Francisco, described how she handled a request from a </a:t>
            </a:r>
            <a:r>
              <a:rPr lang="en-US" sz="2400" dirty="0" smtClean="0"/>
              <a:t>project sponsor </a:t>
            </a:r>
            <a:r>
              <a:rPr lang="en-US" sz="2400" dirty="0"/>
              <a:t>to deliver a new tablet device in two months when she knew she would </a:t>
            </a:r>
            <a:r>
              <a:rPr lang="en-US" sz="2400" dirty="0" smtClean="0"/>
              <a:t>need more </a:t>
            </a:r>
            <a:r>
              <a:rPr lang="en-US" sz="2400" dirty="0"/>
              <a:t>time. Based on her experience, she knew the </a:t>
            </a:r>
            <a:r>
              <a:rPr lang="en-US" sz="2400" dirty="0" smtClean="0"/>
              <a:t>RFQ for </a:t>
            </a:r>
            <a:r>
              <a:rPr lang="en-US" sz="2400" dirty="0"/>
              <a:t>the effort </a:t>
            </a:r>
            <a:r>
              <a:rPr lang="en-US" sz="2400" dirty="0" smtClean="0"/>
              <a:t>alone would </a:t>
            </a:r>
            <a:r>
              <a:rPr lang="en-US" sz="2400" dirty="0"/>
              <a:t>take almost a month. Christa quickly researched the facts to propose a </a:t>
            </a:r>
            <a:r>
              <a:rPr lang="en-US" sz="2400" dirty="0" smtClean="0"/>
              <a:t>realistic delivery </a:t>
            </a:r>
            <a:r>
              <a:rPr lang="en-US" sz="2400" dirty="0"/>
              <a:t>schedule.</a:t>
            </a:r>
          </a:p>
          <a:p>
            <a:r>
              <a:rPr lang="en-US" sz="2400" dirty="0" smtClean="0"/>
              <a:t>The project sponsor reset expectations </a:t>
            </a:r>
            <a:r>
              <a:rPr lang="en-US" sz="2400" dirty="0"/>
              <a:t>once he learned what it took to produce the </a:t>
            </a:r>
            <a:r>
              <a:rPr lang="en-US" sz="2400" dirty="0" smtClean="0"/>
              <a:t>tablets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0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and analyzing stakeholders, project teams should develop a plan for management them</a:t>
            </a:r>
          </a:p>
          <a:p>
            <a:r>
              <a:rPr lang="en-US" dirty="0" smtClean="0"/>
              <a:t>The stakeholder management plan can include:</a:t>
            </a:r>
          </a:p>
          <a:p>
            <a:pPr lvl="1"/>
            <a:r>
              <a:rPr lang="en-US" dirty="0" smtClean="0"/>
              <a:t>Current and desired engagement levels</a:t>
            </a:r>
          </a:p>
          <a:p>
            <a:pPr lvl="1"/>
            <a:r>
              <a:rPr lang="en-US" dirty="0" smtClean="0"/>
              <a:t>Interrelationships between stakeholders</a:t>
            </a:r>
          </a:p>
          <a:p>
            <a:pPr lvl="1"/>
            <a:r>
              <a:rPr lang="en-US" dirty="0" smtClean="0"/>
              <a:t>Communication requirements</a:t>
            </a:r>
          </a:p>
          <a:p>
            <a:pPr lvl="1"/>
            <a:r>
              <a:rPr lang="en-US" dirty="0" smtClean="0"/>
              <a:t>Potential management strategies for each stakeholders</a:t>
            </a:r>
          </a:p>
          <a:p>
            <a:pPr lvl="1"/>
            <a:r>
              <a:rPr lang="en-US" dirty="0" smtClean="0"/>
              <a:t>Methods for updating the stakeholder management 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stakeholder management plan often includes sensitive information, it </a:t>
            </a:r>
            <a:r>
              <a:rPr lang="en-US" dirty="0" smtClean="0"/>
              <a:t>should not </a:t>
            </a:r>
            <a:r>
              <a:rPr lang="en-US" dirty="0"/>
              <a:t>be part of the official project documents, which are normally available for all </a:t>
            </a:r>
            <a:r>
              <a:rPr lang="en-US" dirty="0" smtClean="0"/>
              <a:t>stakeholders to review</a:t>
            </a:r>
          </a:p>
          <a:p>
            <a:r>
              <a:rPr lang="en-US" dirty="0" smtClean="0"/>
              <a:t>In </a:t>
            </a:r>
            <a:r>
              <a:rPr lang="en-US" dirty="0"/>
              <a:t>many cases, only project managers and a few other team </a:t>
            </a:r>
            <a:r>
              <a:rPr lang="en-US" dirty="0" smtClean="0"/>
              <a:t>members should </a:t>
            </a:r>
            <a:r>
              <a:rPr lang="en-US" dirty="0"/>
              <a:t>prepare the stakeholder management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 Parts </a:t>
            </a:r>
            <a:r>
              <a:rPr lang="en-US" dirty="0"/>
              <a:t>of the </a:t>
            </a:r>
            <a:r>
              <a:rPr lang="en-US" dirty="0" smtClean="0"/>
              <a:t>stakeholder management </a:t>
            </a:r>
            <a:r>
              <a:rPr lang="en-US" dirty="0"/>
              <a:t>plan are not written down, and if they are, distribution is strictly limited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8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13-2. Sample Stakeholder Analysis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199"/>
            <a:ext cx="7391400" cy="5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r>
              <a:rPr lang="en-US" sz="2800" dirty="0" smtClean="0"/>
              <a:t>Understand </a:t>
            </a:r>
            <a:r>
              <a:rPr lang="en-US" sz="2800" dirty="0"/>
              <a:t>the importance of project stakeholder management </a:t>
            </a:r>
            <a:r>
              <a:rPr lang="en-US" sz="2800" dirty="0" smtClean="0"/>
              <a:t>throughout the </a:t>
            </a:r>
            <a:r>
              <a:rPr lang="en-US" sz="2800" dirty="0"/>
              <a:t>life of a project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the process of identifying stakeholders, how to create a </a:t>
            </a:r>
            <a:r>
              <a:rPr lang="en-US" sz="2800" dirty="0" smtClean="0"/>
              <a:t>stakeholder register</a:t>
            </a:r>
            <a:r>
              <a:rPr lang="en-US" sz="2800" dirty="0"/>
              <a:t>, and how to perform a stakeholder analysis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contents of a stakeholder management </a:t>
            </a:r>
            <a:r>
              <a:rPr lang="en-US" sz="2800" dirty="0" smtClean="0"/>
              <a:t>plan</a:t>
            </a:r>
            <a:endParaRPr lang="en-US" sz="2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715962"/>
          </a:xfrm>
        </p:spPr>
        <p:txBody>
          <a:bodyPr>
            <a:no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D96AA7-941A-420E-831A-26CA3BA285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Project success is often measured in terms of customer/sponsor satisfaction</a:t>
            </a:r>
          </a:p>
          <a:p>
            <a:r>
              <a:rPr lang="en-US" dirty="0"/>
              <a:t>Project sponsors often rank scope, time, and cost goals in order of importance and provide guidelines on how to balance the triple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This ranking can be shown in an expectations management matrix to help clarify expectations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Stakeholder Engagement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13-3. Expectations Management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" y="1447800"/>
            <a:ext cx="8279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stakeholders’ expectations can help in managing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Issues </a:t>
            </a:r>
            <a:r>
              <a:rPr lang="en-US" dirty="0"/>
              <a:t>should </a:t>
            </a:r>
            <a:r>
              <a:rPr lang="en-US" dirty="0" smtClean="0"/>
              <a:t>be documented </a:t>
            </a:r>
            <a:r>
              <a:rPr lang="en-US" dirty="0"/>
              <a:t>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Unresolved issues can be a major source of conflict and result in stakeholder </a:t>
            </a:r>
            <a:r>
              <a:rPr lang="en-US" dirty="0" smtClean="0"/>
              <a:t>expectations not </a:t>
            </a:r>
            <a:r>
              <a:rPr lang="en-US" dirty="0"/>
              <a:t>being </a:t>
            </a:r>
            <a:r>
              <a:rPr lang="en-US" dirty="0" smtClean="0"/>
              <a:t>met</a:t>
            </a:r>
          </a:p>
          <a:p>
            <a:r>
              <a:rPr lang="en-US" dirty="0" smtClean="0"/>
              <a:t>Issue logs can address other knowledge areas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13-4. Sample Issue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" y="1676400"/>
            <a:ext cx="87802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are often faced with challenges, especially in managing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/>
              <a:t>Sometimes they simply cannot meet requests from important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Suggestions for </a:t>
            </a:r>
            <a:r>
              <a:rPr lang="en-US" dirty="0"/>
              <a:t>handling these situations include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clear from the start</a:t>
            </a:r>
          </a:p>
          <a:p>
            <a:pPr lvl="1"/>
            <a:r>
              <a:rPr lang="en-US" dirty="0" smtClean="0"/>
              <a:t>Explain the consequences</a:t>
            </a:r>
          </a:p>
          <a:p>
            <a:pPr lvl="1"/>
            <a:r>
              <a:rPr lang="en-US" dirty="0" smtClean="0"/>
              <a:t>Have a contingency plan</a:t>
            </a:r>
          </a:p>
          <a:p>
            <a:pPr lvl="1"/>
            <a:r>
              <a:rPr lang="en-US" dirty="0" smtClean="0"/>
              <a:t>Avoid surprises</a:t>
            </a:r>
          </a:p>
          <a:p>
            <a:pPr lvl="1"/>
            <a:r>
              <a:rPr lang="en-US" dirty="0" smtClean="0"/>
              <a:t>Take a stand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control stakeholders, but you can control their level of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Engagement involves </a:t>
            </a:r>
            <a:r>
              <a:rPr lang="en-US" dirty="0"/>
              <a:t>a dialogue in which people seek understanding and solutions to issues </a:t>
            </a:r>
            <a:r>
              <a:rPr lang="en-US" dirty="0" smtClean="0"/>
              <a:t>of mutual concern</a:t>
            </a:r>
          </a:p>
          <a:p>
            <a:r>
              <a:rPr lang="en-US" dirty="0" smtClean="0"/>
              <a:t>Many </a:t>
            </a:r>
            <a:r>
              <a:rPr lang="en-US" dirty="0"/>
              <a:t>teachers are familiar with various techniques for engaging </a:t>
            </a:r>
            <a:r>
              <a:rPr lang="en-US" dirty="0" smtClean="0"/>
              <a:t>students</a:t>
            </a:r>
          </a:p>
          <a:p>
            <a:r>
              <a:rPr lang="en-US" dirty="0"/>
              <a:t>It is important to set the proper tone at the start of a class or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Stakeholder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teacher (or manager) does </a:t>
            </a:r>
            <a:r>
              <a:rPr lang="en-US" dirty="0"/>
              <a:t>nothing but lecture on the first day of class </a:t>
            </a:r>
            <a:r>
              <a:rPr lang="en-US" dirty="0" smtClean="0"/>
              <a:t>(or at meetings) or </a:t>
            </a:r>
            <a:r>
              <a:rPr lang="en-US" dirty="0"/>
              <a:t>criticizes the first </a:t>
            </a:r>
            <a:r>
              <a:rPr lang="en-US" dirty="0" smtClean="0"/>
              <a:t>person who offers </a:t>
            </a:r>
            <a:r>
              <a:rPr lang="en-US" dirty="0"/>
              <a:t>a comment, students </a:t>
            </a:r>
            <a:r>
              <a:rPr lang="en-US" dirty="0" smtClean="0"/>
              <a:t>(or workers) will </a:t>
            </a:r>
            <a:r>
              <a:rPr lang="en-US" dirty="0"/>
              <a:t>quickly decide that their best strategy is to keep quiet </a:t>
            </a:r>
            <a:r>
              <a:rPr lang="en-US" dirty="0" smtClean="0"/>
              <a:t>and maybe </a:t>
            </a:r>
            <a:r>
              <a:rPr lang="en-US" dirty="0"/>
              <a:t>not even attend </a:t>
            </a:r>
            <a:r>
              <a:rPr lang="en-US" dirty="0" smtClean="0"/>
              <a:t>the class (or meetings)</a:t>
            </a:r>
          </a:p>
          <a:p>
            <a:r>
              <a:rPr lang="en-US" dirty="0" smtClean="0"/>
              <a:t>On </a:t>
            </a:r>
            <a:r>
              <a:rPr lang="en-US" dirty="0"/>
              <a:t>the other hand, if the teacher </a:t>
            </a:r>
            <a:r>
              <a:rPr lang="en-US" dirty="0" smtClean="0"/>
              <a:t>(or manager) uses </a:t>
            </a:r>
            <a:r>
              <a:rPr lang="en-US" dirty="0"/>
              <a:t>a lot of activities </a:t>
            </a:r>
            <a:r>
              <a:rPr lang="en-US" dirty="0" smtClean="0"/>
              <a:t>to get </a:t>
            </a:r>
            <a:r>
              <a:rPr lang="en-US" dirty="0"/>
              <a:t>all </a:t>
            </a:r>
            <a:r>
              <a:rPr lang="en-US" dirty="0" smtClean="0"/>
              <a:t>participants to </a:t>
            </a:r>
            <a:r>
              <a:rPr lang="en-US" dirty="0"/>
              <a:t>speak or use technology to participate, </a:t>
            </a:r>
            <a:r>
              <a:rPr lang="en-US" dirty="0" smtClean="0"/>
              <a:t>they will </a:t>
            </a:r>
            <a:r>
              <a:rPr lang="en-US" dirty="0"/>
              <a:t>expect to be </a:t>
            </a:r>
            <a:r>
              <a:rPr lang="en-US" dirty="0" smtClean="0"/>
              <a:t>active participants </a:t>
            </a:r>
            <a:r>
              <a:rPr lang="en-US" dirty="0"/>
              <a:t>in future </a:t>
            </a:r>
            <a:r>
              <a:rPr lang="en-US" dirty="0" smtClean="0"/>
              <a:t>classes (or meetings)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Engaging or Not Engaging Students (or Other Stakeholders)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" y="990600"/>
            <a:ext cx="8881110" cy="4525962"/>
          </a:xfrm>
        </p:spPr>
        <p:txBody>
          <a:bodyPr/>
          <a:lstStyle/>
          <a:p>
            <a:r>
              <a:rPr lang="en-US" sz="2400" dirty="0"/>
              <a:t>Many students today like to interact via text messages. </a:t>
            </a:r>
            <a:r>
              <a:rPr lang="en-US" sz="2400" dirty="0" smtClean="0"/>
              <a:t>Ellen DeGeneres</a:t>
            </a:r>
            <a:r>
              <a:rPr lang="en-US" sz="2400" dirty="0"/>
              <a:t>, a popular comedian with her own television show, likes to poke </a:t>
            </a:r>
            <a:r>
              <a:rPr lang="en-US" sz="2400" dirty="0" smtClean="0"/>
              <a:t>fun at </a:t>
            </a:r>
            <a:r>
              <a:rPr lang="en-US" sz="2400" dirty="0"/>
              <a:t>text messages in a segment based on amusing errors caused by cell </a:t>
            </a:r>
            <a:r>
              <a:rPr lang="en-US" sz="2400" dirty="0" smtClean="0"/>
              <a:t>phone auto-correct </a:t>
            </a:r>
            <a:r>
              <a:rPr lang="en-US" sz="2400" dirty="0"/>
              <a:t>features. For example, a father had the following text </a:t>
            </a:r>
            <a:r>
              <a:rPr lang="en-US" sz="2400" dirty="0" smtClean="0"/>
              <a:t>exchange with </a:t>
            </a:r>
            <a:r>
              <a:rPr lang="en-US" sz="2400" dirty="0"/>
              <a:t>his daughter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76600"/>
            <a:ext cx="5791200" cy="33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763000" cy="4525962"/>
          </a:xfrm>
        </p:spPr>
        <p:txBody>
          <a:bodyPr/>
          <a:lstStyle/>
          <a:p>
            <a:r>
              <a:rPr lang="en-US" dirty="0"/>
              <a:t>In addition to watching out for auto-correct errors when messaging, users must </a:t>
            </a:r>
            <a:r>
              <a:rPr lang="en-US" dirty="0" smtClean="0"/>
              <a:t>also be </a:t>
            </a:r>
            <a:r>
              <a:rPr lang="en-US" dirty="0"/>
              <a:t>careful who they reply to and what they say in </a:t>
            </a:r>
            <a:r>
              <a:rPr lang="en-US" dirty="0" smtClean="0"/>
              <a:t>reply</a:t>
            </a:r>
          </a:p>
          <a:p>
            <a:r>
              <a:rPr lang="en-US" dirty="0" smtClean="0"/>
              <a:t>See the text for an example from </a:t>
            </a:r>
            <a:r>
              <a:rPr lang="en-US" dirty="0"/>
              <a:t>an actual college student who forgot about an exam. The professor called </a:t>
            </a:r>
            <a:r>
              <a:rPr lang="en-US" dirty="0" smtClean="0"/>
              <a:t>the student’s </a:t>
            </a:r>
            <a:r>
              <a:rPr lang="en-US" dirty="0"/>
              <a:t>cell phone shortly after the exam started. Her policy was to assign a </a:t>
            </a:r>
            <a:r>
              <a:rPr lang="en-US" dirty="0" smtClean="0"/>
              <a:t>grade of </a:t>
            </a:r>
            <a:r>
              <a:rPr lang="en-US" dirty="0"/>
              <a:t>zero if students did not show up without a valid </a:t>
            </a:r>
            <a:r>
              <a:rPr lang="en-US" dirty="0" smtClean="0"/>
              <a:t>excuse</a:t>
            </a:r>
          </a:p>
          <a:p>
            <a:r>
              <a:rPr lang="en-US" dirty="0" smtClean="0"/>
              <a:t>The </a:t>
            </a:r>
            <a:r>
              <a:rPr lang="en-US" dirty="0"/>
              <a:t>student did not </a:t>
            </a:r>
            <a:r>
              <a:rPr lang="en-US" dirty="0" smtClean="0"/>
              <a:t>answer the </a:t>
            </a:r>
            <a:r>
              <a:rPr lang="en-US" dirty="0"/>
              <a:t>phone call, but he sent </a:t>
            </a:r>
            <a:r>
              <a:rPr lang="en-US" dirty="0" smtClean="0"/>
              <a:t>several texts, which were obviously not true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 (continued)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2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stakeholders should be invited </a:t>
            </a:r>
            <a:r>
              <a:rPr lang="en-US" dirty="0" smtClean="0"/>
              <a:t>to actively </a:t>
            </a:r>
            <a:r>
              <a:rPr lang="en-US" dirty="0"/>
              <a:t>participate in a kick-off meeting rather than merely attending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project manager </a:t>
            </a:r>
            <a:r>
              <a:rPr lang="en-US" dirty="0"/>
              <a:t>should emphasize that a dialogue is expected at the meeting, including texts </a:t>
            </a:r>
            <a:r>
              <a:rPr lang="en-US" dirty="0" smtClean="0"/>
              <a:t>or whatever </a:t>
            </a:r>
            <a:r>
              <a:rPr lang="en-US" dirty="0"/>
              <a:t>means of communication the stakeholders prefer. </a:t>
            </a:r>
            <a:r>
              <a:rPr lang="en-US" dirty="0" smtClean="0"/>
              <a:t>The project </a:t>
            </a:r>
            <a:r>
              <a:rPr lang="en-US" dirty="0"/>
              <a:t>manager </a:t>
            </a:r>
            <a:r>
              <a:rPr lang="en-US" dirty="0" smtClean="0"/>
              <a:t>should also meet </a:t>
            </a:r>
            <a:r>
              <a:rPr lang="en-US" dirty="0"/>
              <a:t>with important stakeholders before the kick-off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The project </a:t>
            </a:r>
            <a:r>
              <a:rPr lang="en-US" dirty="0"/>
              <a:t>schedule should include activities and deliverables related to </a:t>
            </a:r>
            <a:r>
              <a:rPr lang="en-US" dirty="0" smtClean="0"/>
              <a:t>stakeholder engagement, such as surveys</a:t>
            </a:r>
            <a:r>
              <a:rPr lang="en-US" dirty="0"/>
              <a:t>, reviews, demonstrations, </a:t>
            </a:r>
            <a:r>
              <a:rPr lang="en-US" dirty="0" smtClean="0"/>
              <a:t>and sign-offs.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Ways to Control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/>
              <a:t>Understand the process of managing stakeholder engagement and how to use an issue log effectively</a:t>
            </a:r>
          </a:p>
          <a:p>
            <a:r>
              <a:rPr lang="en-US" dirty="0"/>
              <a:t>Explain methods for controlling stakeholder engagement</a:t>
            </a:r>
          </a:p>
          <a:p>
            <a:r>
              <a:rPr lang="en-US" dirty="0"/>
              <a:t>Discuss types of software available to assist in project stakeholder management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3473F-DECC-4157-B7ED-CB6DBCE141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dirty="0"/>
              <a:t>On some IT projects, important stakeholders are invited to be members of the project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For example, when Northwest Airlines (now Delta) was developing a new reservation </a:t>
            </a:r>
            <a:r>
              <a:rPr lang="en-US" dirty="0" smtClean="0"/>
              <a:t>system called </a:t>
            </a:r>
            <a:r>
              <a:rPr lang="en-US" dirty="0"/>
              <a:t>ResNet, it interviewed reservation agents for positions as programmers on the </a:t>
            </a:r>
            <a:r>
              <a:rPr lang="en-US" dirty="0" smtClean="0"/>
              <a:t>project team</a:t>
            </a:r>
          </a:p>
          <a:p>
            <a:r>
              <a:rPr lang="en-US" dirty="0" smtClean="0"/>
              <a:t>Northwest </a:t>
            </a:r>
            <a:r>
              <a:rPr lang="en-US" dirty="0"/>
              <a:t>made sure that user needs were understood by having </a:t>
            </a:r>
            <a:r>
              <a:rPr lang="en-US" i="1" dirty="0"/>
              <a:t>them</a:t>
            </a:r>
            <a:r>
              <a:rPr lang="en-US" dirty="0"/>
              <a:t> actually </a:t>
            </a:r>
            <a:r>
              <a:rPr lang="en-US" dirty="0" smtClean="0"/>
              <a:t>develop the </a:t>
            </a:r>
            <a:r>
              <a:rPr lang="en-US" dirty="0"/>
              <a:t>system’s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Stakeholders As Key Project Team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 software, communications software, and collaboration tools can promote stakeholder engagement</a:t>
            </a:r>
          </a:p>
          <a:p>
            <a:r>
              <a:rPr lang="en-US" dirty="0" smtClean="0"/>
              <a:t>Social media can also help engage stakeholders. For example, LinkedIn has thousands of groups for project management professionals</a:t>
            </a:r>
          </a:p>
          <a:p>
            <a:r>
              <a:rPr lang="en-US" dirty="0" smtClean="0"/>
              <a:t>Some project management software includes functionality like Facebook’s to encourage relationship building on projects, like giving high fives for a job well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525962"/>
          </a:xfrm>
        </p:spPr>
        <p:txBody>
          <a:bodyPr/>
          <a:lstStyle/>
          <a:p>
            <a:r>
              <a:rPr lang="en-US" dirty="0"/>
              <a:t>Elizabeth Harrin, </a:t>
            </a:r>
            <a:r>
              <a:rPr lang="en-US" dirty="0" smtClean="0"/>
              <a:t>author </a:t>
            </a:r>
            <a:r>
              <a:rPr lang="en-US" dirty="0"/>
              <a:t>of </a:t>
            </a:r>
            <a:r>
              <a:rPr lang="en-US" dirty="0" smtClean="0"/>
              <a:t>Social Media </a:t>
            </a:r>
            <a:r>
              <a:rPr lang="en-US" dirty="0"/>
              <a:t>for Project </a:t>
            </a:r>
            <a:r>
              <a:rPr lang="en-US" dirty="0" smtClean="0"/>
              <a:t>Managers, describes </a:t>
            </a:r>
            <a:r>
              <a:rPr lang="en-US" dirty="0"/>
              <a:t>the pros and cons of </a:t>
            </a:r>
            <a:r>
              <a:rPr lang="en-US" dirty="0" smtClean="0"/>
              <a:t>several social </a:t>
            </a:r>
            <a:r>
              <a:rPr lang="en-US" dirty="0"/>
              <a:t>media tools, including blogs, collaboration tools, instant messaging, microblogs </a:t>
            </a:r>
            <a:r>
              <a:rPr lang="en-US" dirty="0" smtClean="0"/>
              <a:t>like Twitter </a:t>
            </a:r>
            <a:r>
              <a:rPr lang="en-US" dirty="0"/>
              <a:t>and Facebook, podcasts, RSS, social networks, vodcasts (video podcasts), </a:t>
            </a:r>
            <a:r>
              <a:rPr lang="en-US" dirty="0" smtClean="0"/>
              <a:t>webinars, and wikis</a:t>
            </a:r>
          </a:p>
          <a:p>
            <a:r>
              <a:rPr lang="en-US" dirty="0"/>
              <a:t>Harrin provides advice for when to use social media and when not to use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As the saying goes, </a:t>
            </a:r>
            <a:r>
              <a:rPr lang="en-US" dirty="0"/>
              <a:t>“A fool with a tool is still just a fool</a:t>
            </a:r>
            <a:r>
              <a:rPr lang="en-US" dirty="0" smtClean="0"/>
              <a:t>.” </a:t>
            </a:r>
            <a:r>
              <a:rPr lang="en-US" dirty="0"/>
              <a:t>A lot of stakeholder </a:t>
            </a:r>
            <a:r>
              <a:rPr lang="en-US" dirty="0" smtClean="0"/>
              <a:t>engagement requires </a:t>
            </a:r>
            <a:r>
              <a:rPr lang="en-US" dirty="0"/>
              <a:t>old-fashioned techniques like talking to someone!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Media for Project Managers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9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2" y="762000"/>
            <a:ext cx="8915400" cy="4767262"/>
          </a:xfrm>
        </p:spPr>
        <p:txBody>
          <a:bodyPr/>
          <a:lstStyle/>
          <a:p>
            <a:r>
              <a:rPr lang="en-US" sz="2800" dirty="0"/>
              <a:t>Not all software implementations go well, and managing stakeholders is a major </a:t>
            </a:r>
            <a:r>
              <a:rPr lang="en-US" sz="2800" dirty="0" smtClean="0"/>
              <a:t>challenge</a:t>
            </a:r>
            <a:endParaRPr lang="en-US" sz="2800" dirty="0"/>
          </a:p>
          <a:p>
            <a:r>
              <a:rPr lang="en-US" sz="2800" dirty="0"/>
              <a:t>The U.K. government scrapped its £11.4 billion national healthcare IT initiative in </a:t>
            </a:r>
            <a:r>
              <a:rPr lang="en-US" sz="2800" dirty="0" smtClean="0"/>
              <a:t>September 2011 </a:t>
            </a:r>
            <a:r>
              <a:rPr lang="en-US" sz="2800" dirty="0"/>
              <a:t>after it failed to deliver the promised benefits. Unfortunately, this project was </a:t>
            </a:r>
            <a:r>
              <a:rPr lang="en-US" sz="2800" dirty="0" smtClean="0"/>
              <a:t>just one </a:t>
            </a:r>
            <a:r>
              <a:rPr lang="en-US" sz="2800" dirty="0"/>
              <a:t>in a series of high-profile failures in the U.K.</a:t>
            </a:r>
          </a:p>
          <a:p>
            <a:r>
              <a:rPr lang="en-US" sz="2800" dirty="0"/>
              <a:t>In response, the government decided to send its project managers back to </a:t>
            </a:r>
            <a:r>
              <a:rPr lang="en-US" sz="2800" dirty="0" smtClean="0"/>
              <a:t>school! They partnered </a:t>
            </a:r>
            <a:r>
              <a:rPr lang="en-US" sz="2800" dirty="0"/>
              <a:t>with the University of Oxford and the Deloitte consulting </a:t>
            </a:r>
            <a:r>
              <a:rPr lang="en-US" sz="2800" dirty="0" smtClean="0"/>
              <a:t>firm to </a:t>
            </a:r>
            <a:r>
              <a:rPr lang="en-US" sz="2800" dirty="0"/>
              <a:t>establish the Major Projects Leadership Academy in Oxford, </a:t>
            </a:r>
            <a:r>
              <a:rPr lang="en-US" sz="2800" dirty="0" smtClean="0"/>
              <a:t>England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stakeholders is now the tenth knowledge area in the PMBOK®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Plan stakeholder management</a:t>
            </a:r>
          </a:p>
          <a:p>
            <a:pPr lvl="1"/>
            <a:r>
              <a:rPr lang="en-US" dirty="0" smtClean="0"/>
              <a:t>Manage stakeholder engagement</a:t>
            </a:r>
          </a:p>
          <a:p>
            <a:pPr lvl="1"/>
            <a:r>
              <a:rPr lang="en-US" dirty="0" smtClean="0"/>
              <a:t>Control stakeholder engagement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dirty="0"/>
              <a:t>Because stakeholder management is so important to project success, the </a:t>
            </a:r>
            <a:r>
              <a:rPr lang="en-US" dirty="0" smtClean="0"/>
              <a:t>Project Management </a:t>
            </a:r>
            <a:r>
              <a:rPr lang="en-US" dirty="0"/>
              <a:t>Institute decided to create an entire knowledge area devoted to it as part of </a:t>
            </a:r>
            <a:r>
              <a:rPr lang="en-US" dirty="0" smtClean="0"/>
              <a:t>the Fifth </a:t>
            </a:r>
            <a:r>
              <a:rPr lang="en-US" dirty="0"/>
              <a:t>Edition of the PMBOK® Guide in </a:t>
            </a:r>
            <a:r>
              <a:rPr lang="en-US" dirty="0" smtClean="0"/>
              <a:t>2012</a:t>
            </a:r>
          </a:p>
          <a:p>
            <a:r>
              <a:rPr lang="en-US" dirty="0"/>
              <a:t>The purpose of project </a:t>
            </a:r>
            <a:r>
              <a:rPr lang="en-US" dirty="0" smtClean="0"/>
              <a:t>stakeholder management </a:t>
            </a:r>
            <a:r>
              <a:rPr lang="en-US" dirty="0"/>
              <a:t>is to identify all people or organizations affected by a project, to </a:t>
            </a:r>
            <a:r>
              <a:rPr lang="en-US" dirty="0" smtClean="0"/>
              <a:t>analyze stakeholder </a:t>
            </a:r>
            <a:r>
              <a:rPr lang="en-US" dirty="0"/>
              <a:t>expectations, and to effectively engage stakeholders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Stakeholder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/>
          <a:lstStyle/>
          <a:p>
            <a:r>
              <a:rPr lang="en-US" dirty="0"/>
              <a:t>Projects often cause changes in organizations, and some people may lose their </a:t>
            </a:r>
            <a:r>
              <a:rPr lang="en-US" dirty="0" smtClean="0"/>
              <a:t>jobs when </a:t>
            </a:r>
            <a:r>
              <a:rPr lang="en-US" dirty="0"/>
              <a:t>a project is </a:t>
            </a:r>
            <a:r>
              <a:rPr lang="en-US" dirty="0" smtClean="0"/>
              <a:t>completed. Project </a:t>
            </a:r>
            <a:r>
              <a:rPr lang="en-US" dirty="0"/>
              <a:t>managers might be viewed </a:t>
            </a:r>
            <a:r>
              <a:rPr lang="en-US" dirty="0" smtClean="0"/>
              <a:t>as enemies if the project resulted in job losses for some stakeholders</a:t>
            </a:r>
          </a:p>
          <a:p>
            <a:r>
              <a:rPr lang="en-US" dirty="0" smtClean="0"/>
              <a:t>By contrast, they could be viewed as </a:t>
            </a:r>
            <a:r>
              <a:rPr lang="en-US" dirty="0"/>
              <a:t>allies if they lead a project that helps </a:t>
            </a:r>
            <a:r>
              <a:rPr lang="en-US" dirty="0" smtClean="0"/>
              <a:t>increase profits</a:t>
            </a:r>
            <a:r>
              <a:rPr lang="en-US" dirty="0"/>
              <a:t>, produce new jobs, or increase pay for certain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In </a:t>
            </a:r>
            <a:r>
              <a:rPr lang="en-US" dirty="0"/>
              <a:t>any case, </a:t>
            </a:r>
            <a:r>
              <a:rPr lang="en-US" dirty="0" smtClean="0"/>
              <a:t>project managers </a:t>
            </a:r>
            <a:r>
              <a:rPr lang="en-US" dirty="0"/>
              <a:t>must learn to identify, understand, and work with a variety of </a:t>
            </a: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Often Cause Change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1DE93-2249-4044-8F9E-24E47D957E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525962"/>
          </a:xfrm>
        </p:spPr>
        <p:txBody>
          <a:bodyPr/>
          <a:lstStyle/>
          <a:p>
            <a:r>
              <a:rPr lang="en-US" dirty="0"/>
              <a:t>Changing the way work is done can send a shock wave through an organization, </a:t>
            </a:r>
            <a:r>
              <a:rPr lang="en-US" dirty="0" smtClean="0"/>
              <a:t>leaving many </a:t>
            </a:r>
            <a:r>
              <a:rPr lang="en-US" dirty="0"/>
              <a:t>people afraid and even thinking about ways to stop or sabotage 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Donald White</a:t>
            </a:r>
            <a:r>
              <a:rPr lang="en-US" dirty="0"/>
              <a:t>, founder and program manager at Defense Systems Leaders in Washington, D.C</a:t>
            </a:r>
            <a:r>
              <a:rPr lang="en-US" dirty="0" smtClean="0"/>
              <a:t>., described </a:t>
            </a:r>
            <a:r>
              <a:rPr lang="en-US" dirty="0"/>
              <a:t>situations that can lead to project sabotage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Buy-in blues</a:t>
            </a:r>
          </a:p>
          <a:p>
            <a:pPr lvl="1"/>
            <a:r>
              <a:rPr lang="en-US" dirty="0" smtClean="0"/>
              <a:t>Short-term profits</a:t>
            </a:r>
          </a:p>
          <a:p>
            <a:pPr lvl="1"/>
            <a:r>
              <a:rPr lang="en-US" dirty="0" smtClean="0"/>
              <a:t>Overachieving</a:t>
            </a:r>
          </a:p>
          <a:p>
            <a:pPr lvl="1"/>
            <a:r>
              <a:rPr lang="en-US" dirty="0" smtClean="0"/>
              <a:t>Lack of respect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572000"/>
          </a:xfrm>
        </p:spPr>
        <p:txBody>
          <a:bodyPr/>
          <a:lstStyle/>
          <a:p>
            <a:r>
              <a:rPr lang="en-US" sz="2400" b="1" dirty="0"/>
              <a:t>Identifying </a:t>
            </a:r>
            <a:r>
              <a:rPr lang="en-US" sz="2400" b="1" dirty="0" smtClean="0"/>
              <a:t>stakeholders</a:t>
            </a:r>
            <a:r>
              <a:rPr lang="en-US" sz="2400" dirty="0" smtClean="0"/>
              <a:t>: Identifying </a:t>
            </a:r>
            <a:r>
              <a:rPr lang="en-US" sz="2400" dirty="0"/>
              <a:t>everyone involved in the project or affected by it, and determining the best ways to manage relationships with them.</a:t>
            </a:r>
          </a:p>
          <a:p>
            <a:r>
              <a:rPr lang="en-US" sz="2400" b="1" dirty="0"/>
              <a:t>Planning stakeholder </a:t>
            </a:r>
            <a:r>
              <a:rPr lang="en-US" sz="2400" b="1" dirty="0" smtClean="0"/>
              <a:t>management</a:t>
            </a:r>
            <a:r>
              <a:rPr lang="en-US" sz="2400" dirty="0" smtClean="0"/>
              <a:t>: Determining </a:t>
            </a:r>
            <a:r>
              <a:rPr lang="en-US" sz="2400" dirty="0"/>
              <a:t>strategies to </a:t>
            </a:r>
            <a:r>
              <a:rPr lang="en-US" sz="2400" dirty="0" smtClean="0"/>
              <a:t>effectively engage stakeholders</a:t>
            </a:r>
          </a:p>
          <a:p>
            <a:r>
              <a:rPr lang="en-US" sz="2400" b="1" dirty="0"/>
              <a:t>Managing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Communicating </a:t>
            </a:r>
            <a:r>
              <a:rPr lang="en-US" sz="2400" dirty="0"/>
              <a:t>and working </a:t>
            </a:r>
            <a:r>
              <a:rPr lang="en-US" sz="2400" dirty="0" smtClean="0"/>
              <a:t>with project </a:t>
            </a:r>
            <a:r>
              <a:rPr lang="en-US" sz="2400" dirty="0"/>
              <a:t>stakeholders to satisfy their needs and expectations, resolving </a:t>
            </a:r>
            <a:r>
              <a:rPr lang="en-US" sz="2400" dirty="0" smtClean="0"/>
              <a:t>issues, and </a:t>
            </a:r>
            <a:r>
              <a:rPr lang="en-US" sz="2400" dirty="0"/>
              <a:t>fostering engagement in project decisions and </a:t>
            </a:r>
            <a:r>
              <a:rPr lang="en-US" sz="2400" dirty="0" smtClean="0"/>
              <a:t>activities</a:t>
            </a:r>
          </a:p>
          <a:p>
            <a:r>
              <a:rPr lang="en-US" sz="2400" b="1" dirty="0"/>
              <a:t>Controlling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Monitoring </a:t>
            </a:r>
            <a:r>
              <a:rPr lang="en-US" sz="2400" dirty="0"/>
              <a:t>stakeholder </a:t>
            </a:r>
            <a:r>
              <a:rPr lang="en-US" sz="2400" dirty="0" smtClean="0"/>
              <a:t>relationships and </a:t>
            </a:r>
            <a:r>
              <a:rPr lang="en-US" sz="2400" dirty="0"/>
              <a:t>adjusting plans and strategies for engaging stakeholders as </a:t>
            </a:r>
            <a:r>
              <a:rPr lang="en-US" sz="2400" dirty="0" smtClean="0"/>
              <a:t>needed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Stakeholder Management Processes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A149B-F3CA-41E8-8298-59EC644AB5D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13-1. Project Stakeholder Management Summary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5C3B9-A8C3-4146-B48A-C5A6FE1AF0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1" y="1524000"/>
            <a:ext cx="7563160" cy="4869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4267200"/>
          </a:xfrm>
        </p:spPr>
        <p:txBody>
          <a:bodyPr/>
          <a:lstStyle/>
          <a:p>
            <a:r>
              <a:rPr lang="en-US" i="1" dirty="0"/>
              <a:t>Internal</a:t>
            </a:r>
            <a:r>
              <a:rPr lang="en-US" dirty="0"/>
              <a:t> project stakeholders generally include the project sponsor, </a:t>
            </a:r>
            <a:r>
              <a:rPr lang="en-US" dirty="0" smtClean="0"/>
              <a:t>project team</a:t>
            </a:r>
            <a:r>
              <a:rPr lang="en-US" dirty="0"/>
              <a:t>, support staff, and internal customers for the project. Other </a:t>
            </a:r>
            <a:r>
              <a:rPr lang="en-US" dirty="0" smtClean="0"/>
              <a:t>internal stakeholders </a:t>
            </a:r>
            <a:r>
              <a:rPr lang="en-US" dirty="0"/>
              <a:t>include top management, other functional managers, and </a:t>
            </a:r>
            <a:r>
              <a:rPr lang="en-US" dirty="0" smtClean="0"/>
              <a:t>other project </a:t>
            </a:r>
            <a:r>
              <a:rPr lang="en-US" dirty="0"/>
              <a:t>managers because organizations have limited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i="1" dirty="0" smtClean="0"/>
              <a:t>External</a:t>
            </a:r>
            <a:r>
              <a:rPr lang="en-US" dirty="0" smtClean="0"/>
              <a:t> </a:t>
            </a:r>
            <a:r>
              <a:rPr lang="en-US" dirty="0"/>
              <a:t>project stakeholders include the project’s customers (if they </a:t>
            </a:r>
            <a:r>
              <a:rPr lang="en-US" dirty="0" smtClean="0"/>
              <a:t>are external </a:t>
            </a:r>
            <a:r>
              <a:rPr lang="en-US" dirty="0"/>
              <a:t>to the organization), competitors, suppliers, and other </a:t>
            </a:r>
            <a:r>
              <a:rPr lang="en-US" dirty="0" smtClean="0"/>
              <a:t>external groups </a:t>
            </a:r>
            <a:r>
              <a:rPr lang="en-US" dirty="0"/>
              <a:t>that are potentially involved in the project or affected by it, such </a:t>
            </a:r>
            <a:r>
              <a:rPr lang="en-US" dirty="0" smtClean="0"/>
              <a:t>as government </a:t>
            </a:r>
            <a:r>
              <a:rPr lang="en-US" dirty="0"/>
              <a:t>officials and concerned </a:t>
            </a:r>
            <a:r>
              <a:rPr lang="en-US" dirty="0" smtClean="0"/>
              <a:t>citizens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Stakeholders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E13C7-C293-43D6-8B4C-4097BCDB0B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87BC2BF26614A9CAAAEBD57FAD89C" ma:contentTypeVersion="0" ma:contentTypeDescription="Create a new document." ma:contentTypeScope="" ma:versionID="16a91709517006e9be9a817ea865e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9C02E-5CC7-459B-B90C-21247FC49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A32EE8-2BCC-44EA-A3A8-4EC7FE3C5A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5549C9-A88E-4B9E-80E1-BFD91C77A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2220</Words>
  <Application>Microsoft Office PowerPoint</Application>
  <PresentationFormat>On-screen Show (4:3)</PresentationFormat>
  <Paragraphs>205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13: Project Stakeholder Management</vt:lpstr>
      <vt:lpstr>Learning Objectives</vt:lpstr>
      <vt:lpstr>Learning Objectives (cont’d)</vt:lpstr>
      <vt:lpstr>Importance of Project Stakeholder Management</vt:lpstr>
      <vt:lpstr>Projects Often Cause Change</vt:lpstr>
      <vt:lpstr>What Went Wrong?</vt:lpstr>
      <vt:lpstr>Project Stakeholder Management Processes</vt:lpstr>
      <vt:lpstr>Figure 13-1. Project Stakeholder Management Summary</vt:lpstr>
      <vt:lpstr>Identifying Stakeholders</vt:lpstr>
      <vt:lpstr>Additional Stakeholders</vt:lpstr>
      <vt:lpstr>Stakeholder Register</vt:lpstr>
      <vt:lpstr>Table 13-1. Sample Stakeholder Register</vt:lpstr>
      <vt:lpstr>Classifying Stakeholders</vt:lpstr>
      <vt:lpstr>Figure 13-2. Power/Interest Grid</vt:lpstr>
      <vt:lpstr>Stakeholder Engagement Levels</vt:lpstr>
      <vt:lpstr>What Went Right?</vt:lpstr>
      <vt:lpstr>Planning Stakeholder Management</vt:lpstr>
      <vt:lpstr>Sensitive Information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Best Practice</vt:lpstr>
      <vt:lpstr>Controlling Stakeholder Engagement</vt:lpstr>
      <vt:lpstr>Example of Engaging or Not Engaging Students (or Other Stakeholders)</vt:lpstr>
      <vt:lpstr>Media Snapshot</vt:lpstr>
      <vt:lpstr>Media Snapshot (continued)</vt:lpstr>
      <vt:lpstr>Ways to Control Engagement</vt:lpstr>
      <vt:lpstr>Stakeholders As Key Project Team Members</vt:lpstr>
      <vt:lpstr>Using Software to Assist in Project Stakeholder Management</vt:lpstr>
      <vt:lpstr>Social Media for Project Managers</vt:lpstr>
      <vt:lpstr>Global Issues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ThuHa DangThi</cp:lastModifiedBy>
  <cp:revision>176</cp:revision>
  <dcterms:created xsi:type="dcterms:W3CDTF">2001-07-05T23:10:12Z</dcterms:created>
  <dcterms:modified xsi:type="dcterms:W3CDTF">2021-08-16T09:45:28Z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0x010100DA487BC2BF26614A9CAAAEBD57FAD89C</vt:lpwstr>
  </property>
</Properties>
</file>