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10_8DDE2C2D.xml" ContentType="application/vnd.ms-powerpoint.comments+xml"/>
  <Override PartName="/ppt/comments/modernComment_129_13861166.xml" ContentType="application/vnd.ms-powerpoint.comments+xml"/>
  <Override PartName="/ppt/comments/modernComment_12F_6DBE0D1A.xml" ContentType="application/vnd.ms-powerpoint.comments+xml"/>
  <Override PartName="/ppt/comments/modernComment_13B_2F43BDBA.xml" ContentType="application/vnd.ms-powerpoint.comments+xml"/>
  <Override PartName="/ppt/comments/modernComment_125_E4AB1AC7.xml" ContentType="application/vnd.ms-powerpoint.comments+xml"/>
  <Override PartName="/ppt/comments/modernComment_138_47CAA320.xml" ContentType="application/vnd.ms-powerpoint.comment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9" r:id="rId5"/>
    <p:sldId id="257" r:id="rId6"/>
    <p:sldId id="271" r:id="rId7"/>
    <p:sldId id="272" r:id="rId8"/>
    <p:sldId id="297" r:id="rId9"/>
    <p:sldId id="303" r:id="rId10"/>
    <p:sldId id="309" r:id="rId11"/>
    <p:sldId id="315" r:id="rId12"/>
    <p:sldId id="273" r:id="rId13"/>
    <p:sldId id="275" r:id="rId14"/>
    <p:sldId id="276" r:id="rId15"/>
    <p:sldId id="317" r:id="rId16"/>
    <p:sldId id="318" r:id="rId17"/>
    <p:sldId id="321" r:id="rId18"/>
    <p:sldId id="322" r:id="rId19"/>
    <p:sldId id="314" r:id="rId20"/>
    <p:sldId id="293" r:id="rId21"/>
    <p:sldId id="312" r:id="rId22"/>
    <p:sldId id="261" r:id="rId23"/>
    <p:sldId id="313" r:id="rId24"/>
    <p:sldId id="295" r:id="rId25"/>
    <p:sldId id="296" r:id="rId26"/>
    <p:sldId id="300" r:id="rId27"/>
    <p:sldId id="2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4F2E44C-1727-C295-1A07-0EA90F71548C}" name="NGUYEN QUANG ANH 20182349" initials="NQA2" userId="NGUYEN QUANG ANH 20182349" providerId="None"/>
  <p188:author id="{DF2A0BFC-640B-966D-BB2E-06B73A3242BC}" name="NGUYEN QUOC TUAN 20182864" initials="NQT2" userId="NGUYEN QUOC TUAN 20182864"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EDA10A"/>
    <a:srgbClr val="C00000"/>
    <a:srgbClr val="00B050"/>
    <a:srgbClr val="C02034"/>
    <a:srgbClr val="FFFFFF"/>
    <a:srgbClr val="00B0F0"/>
    <a:srgbClr val="F3D4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0B170A-F5B1-40C6-9621-03B921DC089A}" v="9886" dt="2022-06-03T07:22:42.541"/>
    <p1510:client id="{F234A6C1-8360-4C76-A97D-7A81DEE730FD}" v="2066" dt="2022-06-02T12:07:18.966"/>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Kiểu Trung bình 2 - Màu chủ đề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Kiểu Trung bình 2 - Màu chủ đề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8603FDC-E32A-4AB5-989C-0864C3EAD2B8}" styleName="Kiểu Có chủ đề 2 - Màu chủ đề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3" autoAdjust="0"/>
    <p:restoredTop sz="94660"/>
  </p:normalViewPr>
  <p:slideViewPr>
    <p:cSldViewPr snapToGrid="0">
      <p:cViewPr varScale="1">
        <p:scale>
          <a:sx n="82" d="100"/>
          <a:sy n="82" d="100"/>
        </p:scale>
        <p:origin x="3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comments/modernComment_110_8DDE2C2D.xml><?xml version="1.0" encoding="utf-8"?>
<p188:cmLst xmlns:a="http://schemas.openxmlformats.org/drawingml/2006/main" xmlns:r="http://schemas.openxmlformats.org/officeDocument/2006/relationships" xmlns:p188="http://schemas.microsoft.com/office/powerpoint/2018/8/main">
  <p188:cm id="{D0FFF678-473F-4F22-AFC0-FAFBB3115137}" authorId="{DF2A0BFC-640B-966D-BB2E-06B73A3242BC}" created="2022-06-02T02:56:02.117">
    <ac:deMkLst xmlns:ac="http://schemas.microsoft.com/office/drawing/2013/main/command">
      <pc:docMk xmlns:pc="http://schemas.microsoft.com/office/powerpoint/2013/main/command"/>
      <pc:sldMk xmlns:pc="http://schemas.microsoft.com/office/powerpoint/2013/main/command" cId="2380147757" sldId="272"/>
      <ac:spMk id="3" creationId="{3573E091-9DCD-4DE7-96D1-A93E44E0F5B9}"/>
    </ac:deMkLst>
    <p188:replyLst>
      <p188:reply id="{DA94D8C5-4DD2-4C17-B963-AD74603DBD28}" authorId="{DF2A0BFC-640B-966D-BB2E-06B73A3242BC}" created="2022-06-02T03:02:22.574">
        <p188:txBody>
          <a:bodyPr/>
          <a:lstStyle/>
          <a:p>
            <a:r>
              <a:rPr lang="vi-VN"/>
              <a:t>Gộp giới thiệu và đặt vấn đề thành 1
</a:t>
            </a:r>
          </a:p>
        </p188:txBody>
      </p188:reply>
    </p188:replyLst>
    <p188:txBody>
      <a:bodyPr/>
      <a:lstStyle/>
      <a:p>
        <a:r>
          <a:rPr lang="vi-VN"/>
          <a:t>Slide 5+6 gộp làm 1</a:t>
        </a:r>
      </a:p>
    </p188:txBody>
  </p188:cm>
</p188:cmLst>
</file>

<file path=ppt/comments/modernComment_125_E4AB1AC7.xml><?xml version="1.0" encoding="utf-8"?>
<p188:cmLst xmlns:a="http://schemas.openxmlformats.org/drawingml/2006/main" xmlns:r="http://schemas.openxmlformats.org/officeDocument/2006/relationships" xmlns:p188="http://schemas.microsoft.com/office/powerpoint/2018/8/main">
  <p188:cm id="{1A45B680-80A0-402A-A118-7E9A23BFB8D1}" authorId="{B4F2E44C-1727-C295-1A07-0EA90F71548C}" created="2022-06-02T03:32:13.226">
    <pc:sldMkLst xmlns:pc="http://schemas.microsoft.com/office/powerpoint/2013/main/command">
      <pc:docMk/>
      <pc:sldMk cId="3836418759" sldId="293"/>
    </pc:sldMkLst>
    <p188:txBody>
      <a:bodyPr/>
      <a:lstStyle/>
      <a:p>
        <a:r>
          <a:rPr lang="en-US"/>
          <a:t>Thêm bảng database</a:t>
        </a:r>
      </a:p>
    </p188:txBody>
  </p188:cm>
  <p188:cm id="{409CFA08-FB90-43D2-B69D-B67F3B08C14C}" authorId="{B4F2E44C-1727-C295-1A07-0EA90F71548C}" created="2022-06-02T03:33:50.699">
    <pc:sldMkLst xmlns:pc="http://schemas.microsoft.com/office/powerpoint/2013/main/command">
      <pc:docMk/>
      <pc:sldMk cId="3836418759" sldId="293"/>
    </pc:sldMkLst>
    <p188:txBody>
      <a:bodyPr/>
      <a:lstStyle/>
      <a:p>
        <a:r>
          <a:rPr lang="en-US"/>
          <a:t>Làm rõ database quản lý những gì</a:t>
        </a:r>
      </a:p>
    </p188:txBody>
  </p188:cm>
</p188:cmLst>
</file>

<file path=ppt/comments/modernComment_129_13861166.xml><?xml version="1.0" encoding="utf-8"?>
<p188:cmLst xmlns:a="http://schemas.openxmlformats.org/drawingml/2006/main" xmlns:r="http://schemas.openxmlformats.org/officeDocument/2006/relationships" xmlns:p188="http://schemas.microsoft.com/office/powerpoint/2018/8/main">
  <p188:cm id="{C920825B-4AF4-446B-A66C-5C4DC8C6E8C2}" authorId="{B4F2E44C-1727-C295-1A07-0EA90F71548C}" created="2022-06-02T03:37:56.164">
    <pc:sldMkLst xmlns:pc="http://schemas.microsoft.com/office/powerpoint/2013/main/command">
      <pc:docMk/>
      <pc:sldMk cId="327553382" sldId="297"/>
    </pc:sldMkLst>
    <p188:txBody>
      <a:bodyPr/>
      <a:lstStyle/>
      <a:p>
        <a:r>
          <a:rPr lang="en-US"/>
          <a:t>lÀ sơ đồ hệ thống</a:t>
        </a:r>
      </a:p>
    </p188:txBody>
  </p188:cm>
  <p188:cm id="{788D4E7A-13D4-44DB-A22F-53A6220A31C0}" authorId="{B4F2E44C-1727-C295-1A07-0EA90F71548C}" created="2022-06-02T03:38:38.002">
    <pc:sldMkLst xmlns:pc="http://schemas.microsoft.com/office/powerpoint/2013/main/command">
      <pc:docMk/>
      <pc:sldMk cId="327553382" sldId="297"/>
    </pc:sldMkLst>
    <p188:txBody>
      <a:bodyPr/>
      <a:lstStyle/>
      <a:p>
        <a:r>
          <a:rPr lang="en-US"/>
          <a:t>Viết lại text quy trình thuê xe</a:t>
        </a:r>
      </a:p>
    </p188:txBody>
  </p188:cm>
</p188:cmLst>
</file>

<file path=ppt/comments/modernComment_12F_6DBE0D1A.xml><?xml version="1.0" encoding="utf-8"?>
<p188:cmLst xmlns:a="http://schemas.openxmlformats.org/drawingml/2006/main" xmlns:r="http://schemas.openxmlformats.org/officeDocument/2006/relationships" xmlns:p188="http://schemas.microsoft.com/office/powerpoint/2018/8/main">
  <p188:cm id="{4F36F2A9-BA36-4BDF-B0FF-F30790B9F11F}" authorId="{B4F2E44C-1727-C295-1A07-0EA90F71548C}" created="2022-06-02T03:39:43.187">
    <pc:sldMkLst xmlns:pc="http://schemas.microsoft.com/office/powerpoint/2013/main/command">
      <pc:docMk/>
      <pc:sldMk cId="1841171738" sldId="303"/>
    </pc:sldMkLst>
    <p188:txBody>
      <a:bodyPr/>
      <a:lstStyle/>
      <a:p>
        <a:r>
          <a:rPr lang="en-US"/>
          <a:t>Viết quy trình trả xe
</a:t>
        </a:r>
      </a:p>
    </p188:txBody>
  </p188:cm>
</p188:cmLst>
</file>

<file path=ppt/comments/modernComment_138_47CAA320.xml><?xml version="1.0" encoding="utf-8"?>
<p188:cmLst xmlns:a="http://schemas.openxmlformats.org/drawingml/2006/main" xmlns:r="http://schemas.openxmlformats.org/officeDocument/2006/relationships" xmlns:p188="http://schemas.microsoft.com/office/powerpoint/2018/8/main">
  <p188:cm id="{45EFF763-6A04-4F3F-91E6-5653F56920E9}" authorId="{B4F2E44C-1727-C295-1A07-0EA90F71548C}" created="2022-06-02T04:45:44.656">
    <pc:sldMkLst xmlns:pc="http://schemas.microsoft.com/office/powerpoint/2013/main/command">
      <pc:docMk/>
      <pc:sldMk cId="3359640246" sldId="289"/>
    </pc:sldMkLst>
    <p188:txBody>
      <a:bodyPr/>
      <a:lstStyle/>
      <a:p>
        <a:r>
          <a:rPr lang="en-US"/>
          <a:t>[@NGUYEN QUOC TUAN 20182864]</a:t>
        </a:r>
      </a:p>
    </p188:txBody>
  </p188:cm>
</p188:cmLst>
</file>

<file path=ppt/comments/modernComment_13B_2F43BDBA.xml><?xml version="1.0" encoding="utf-8"?>
<p188:cmLst xmlns:a="http://schemas.openxmlformats.org/drawingml/2006/main" xmlns:r="http://schemas.openxmlformats.org/officeDocument/2006/relationships" xmlns:p188="http://schemas.microsoft.com/office/powerpoint/2018/8/main">
  <p188:cm id="{17912955-1443-4C80-80EF-0C5A845A7DC3}" authorId="{B4F2E44C-1727-C295-1A07-0EA90F71548C}" created="2022-06-02T04:45:44.656">
    <pc:sldMkLst xmlns:pc="http://schemas.microsoft.com/office/powerpoint/2013/main/command">
      <pc:docMk/>
      <pc:sldMk cId="3359640246" sldId="289"/>
    </pc:sldMkLst>
    <p188:txBody>
      <a:bodyPr/>
      <a:lstStyle/>
      <a:p>
        <a:r>
          <a:rPr lang="en-US"/>
          <a:t>[@NGUYEN QUOC TUAN 20182864]</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6/6/2022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indent="457200" algn="just">
              <a:spcAft>
                <a:spcPts val="600"/>
              </a:spcAft>
            </a:pPr>
            <a:r>
              <a:rPr lang="en-US" sz="1800">
                <a:solidFill>
                  <a:srgbClr val="000000"/>
                </a:solidFill>
                <a:effectLst/>
                <a:latin typeface="Times New Roman" panose="02020603050405020304" pitchFamily="18" charset="0"/>
                <a:ea typeface="Calibri" panose="020F0502020204030204" pitchFamily="34" charset="0"/>
              </a:rPr>
              <a:t>Bài toán đặt ra là thiết kế một hệ thống phương tiện giao thông công cộng nhưng lại đáp ứng được đầy đủ nhu cầu của từng cá nhân, đảm bảo được sự tiện ích giữa người sử dụng và hệ thống. Vì vậy đề tài lựa chọn xe đạp công cộng, là phương tiện nhỏ gọn phù hợp với nhu cầu di chuyển của từng người. </a:t>
            </a:r>
            <a:endParaRPr lang="vi-VN" sz="1800">
              <a:effectLst/>
              <a:latin typeface="Times New Roman" panose="02020603050405020304" pitchFamily="18" charset="0"/>
              <a:ea typeface="Times New Roman" panose="02020603050405020304" pitchFamily="18" charset="0"/>
            </a:endParaRPr>
          </a:p>
          <a:p>
            <a:pPr indent="457200" algn="just">
              <a:spcAft>
                <a:spcPts val="600"/>
              </a:spcAft>
            </a:pPr>
            <a:r>
              <a:rPr lang="en-US" sz="1800">
                <a:solidFill>
                  <a:srgbClr val="000000"/>
                </a:solidFill>
                <a:effectLst/>
                <a:latin typeface="Times New Roman" panose="02020603050405020304" pitchFamily="18" charset="0"/>
                <a:ea typeface="Calibri" panose="020F0502020204030204" pitchFamily="34" charset="0"/>
              </a:rPr>
              <a:t>Để giải quyết vấn đề về phần cứng ổ khóa xe đạp, bài toán sẽ gồm 3 phần:</a:t>
            </a:r>
            <a:endParaRPr lang="vi-VN" sz="180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800">
                <a:solidFill>
                  <a:srgbClr val="000000"/>
                </a:solidFill>
                <a:effectLst/>
                <a:latin typeface="Times New Roman" panose="02020603050405020304" pitchFamily="18" charset="0"/>
                <a:ea typeface="Calibri" panose="020F0502020204030204" pitchFamily="34" charset="0"/>
              </a:rPr>
              <a:t>Định vị xe đạp, xác định vị trí và thời gian</a:t>
            </a:r>
            <a:endParaRPr lang="vi-VN" sz="180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800">
                <a:solidFill>
                  <a:srgbClr val="000000"/>
                </a:solidFill>
                <a:effectLst/>
                <a:latin typeface="Times New Roman" panose="02020603050405020304" pitchFamily="18" charset="0"/>
                <a:ea typeface="Calibri" panose="020F0502020204030204" pitchFamily="34" charset="0"/>
              </a:rPr>
              <a:t>Giải quyết vấn đề thời gian thực cho hệ thống nhúng</a:t>
            </a:r>
            <a:endParaRPr lang="vi-VN" sz="180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800">
                <a:solidFill>
                  <a:srgbClr val="000000"/>
                </a:solidFill>
                <a:effectLst/>
                <a:latin typeface="Times New Roman" panose="02020603050405020304" pitchFamily="18" charset="0"/>
                <a:ea typeface="Calibri" panose="020F0502020204030204" pitchFamily="34" charset="0"/>
              </a:rPr>
              <a:t>Truyền thông tiết kiệm năng lượng ở khoảng cách xa</a:t>
            </a:r>
            <a:endParaRPr lang="vi-VN" sz="1800">
              <a:effectLst/>
              <a:latin typeface="Times New Roman" panose="02020603050405020304" pitchFamily="18" charset="0"/>
              <a:ea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4</a:t>
            </a:fld>
            <a:endParaRPr lang="en-US"/>
          </a:p>
        </p:txBody>
      </p:sp>
    </p:spTree>
    <p:extLst>
      <p:ext uri="{BB962C8B-B14F-4D97-AF65-F5344CB8AC3E}">
        <p14:creationId xmlns:p14="http://schemas.microsoft.com/office/powerpoint/2010/main" val="543250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a:effectLst/>
                <a:latin typeface="Times New Roman" panose="02020603050405020304" pitchFamily="18" charset="0"/>
                <a:ea typeface="Times New Roman" panose="02020603050405020304" pitchFamily="18" charset="0"/>
              </a:rPr>
              <a:t>Backend có nhiệm vụ cung cấp các api cho phép mobile app thực hiện các chức năng cho người dùng đăng nhập, đăng kí, thuê xe. Có khả năng thông báo tức thì về tình trạng của device cho mobile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rPr>
              <a:t>Đồng thời Backend phải có khả năng giao tiếp với device thông qua Mqtt broker </a:t>
            </a:r>
            <a:endParaRPr lang="vi-VN" sz="1800">
              <a:effectLst/>
              <a:latin typeface="Times New Roman" panose="02020603050405020304" pitchFamily="18" charset="0"/>
              <a:ea typeface="Times New Roman" panose="02020603050405020304" pitchFamily="18" charset="0"/>
            </a:endParaRPr>
          </a:p>
          <a:p>
            <a:endParaRPr lang="vi-VN"/>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18</a:t>
            </a:fld>
            <a:endParaRPr lang="en-US"/>
          </a:p>
        </p:txBody>
      </p:sp>
    </p:spTree>
    <p:extLst>
      <p:ext uri="{BB962C8B-B14F-4D97-AF65-F5344CB8AC3E}">
        <p14:creationId xmlns:p14="http://schemas.microsoft.com/office/powerpoint/2010/main" val="411453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Sử dụng </a:t>
            </a:r>
            <a:r>
              <a:rPr lang="en-US" sz="1800">
                <a:effectLst/>
                <a:latin typeface="Times New Roman" panose="02020603050405020304" pitchFamily="18" charset="0"/>
                <a:ea typeface="Times New Roman" panose="02020603050405020304" pitchFamily="18" charset="0"/>
              </a:rPr>
              <a:t>giao thức HTTP gọi các phương thức POST và GET API từ server</a:t>
            </a:r>
            <a:endParaRPr lang="vi-VN"/>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19</a:t>
            </a:fld>
            <a:endParaRPr lang="en-US"/>
          </a:p>
        </p:txBody>
      </p:sp>
    </p:spTree>
    <p:extLst>
      <p:ext uri="{BB962C8B-B14F-4D97-AF65-F5344CB8AC3E}">
        <p14:creationId xmlns:p14="http://schemas.microsoft.com/office/powerpoint/2010/main" val="734175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indent="457200" algn="just">
              <a:spcAft>
                <a:spcPts val="600"/>
              </a:spcAft>
            </a:pPr>
            <a:endParaRPr lang="vi-VN" sz="1800">
              <a:effectLst/>
              <a:latin typeface="Times New Roman" panose="02020603050405020304" pitchFamily="18" charset="0"/>
              <a:ea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21</a:t>
            </a:fld>
            <a:endParaRPr lang="en-US"/>
          </a:p>
        </p:txBody>
      </p:sp>
    </p:spTree>
    <p:extLst>
      <p:ext uri="{BB962C8B-B14F-4D97-AF65-F5344CB8AC3E}">
        <p14:creationId xmlns:p14="http://schemas.microsoft.com/office/powerpoint/2010/main" val="2813571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indent="457200" algn="just">
              <a:spcAft>
                <a:spcPts val="600"/>
              </a:spcAft>
            </a:pPr>
            <a:endParaRPr lang="vi-VN" sz="1800">
              <a:effectLst/>
              <a:latin typeface="Times New Roman" panose="02020603050405020304" pitchFamily="18" charset="0"/>
              <a:ea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22</a:t>
            </a:fld>
            <a:endParaRPr lang="en-US"/>
          </a:p>
        </p:txBody>
      </p:sp>
    </p:spTree>
    <p:extLst>
      <p:ext uri="{BB962C8B-B14F-4D97-AF65-F5344CB8AC3E}">
        <p14:creationId xmlns:p14="http://schemas.microsoft.com/office/powerpoint/2010/main" val="3853106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indent="457200" algn="just">
              <a:spcAft>
                <a:spcPts val="600"/>
              </a:spcAft>
            </a:pPr>
            <a:endParaRPr lang="vi-VN" sz="1800">
              <a:effectLst/>
              <a:latin typeface="Times New Roman" panose="02020603050405020304" pitchFamily="18" charset="0"/>
              <a:ea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23</a:t>
            </a:fld>
            <a:endParaRPr lang="en-US"/>
          </a:p>
        </p:txBody>
      </p:sp>
    </p:spTree>
    <p:extLst>
      <p:ext uri="{BB962C8B-B14F-4D97-AF65-F5344CB8AC3E}">
        <p14:creationId xmlns:p14="http://schemas.microsoft.com/office/powerpoint/2010/main" val="366473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indent="457200" algn="just">
              <a:spcAft>
                <a:spcPts val="600"/>
              </a:spcAft>
            </a:pPr>
            <a:endParaRPr lang="vi-VN" sz="1800">
              <a:effectLst/>
              <a:latin typeface="Times New Roman" panose="02020603050405020304" pitchFamily="18" charset="0"/>
              <a:ea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5</a:t>
            </a:fld>
            <a:endParaRPr lang="en-US"/>
          </a:p>
        </p:txBody>
      </p:sp>
    </p:spTree>
    <p:extLst>
      <p:ext uri="{BB962C8B-B14F-4D97-AF65-F5344CB8AC3E}">
        <p14:creationId xmlns:p14="http://schemas.microsoft.com/office/powerpoint/2010/main" val="549064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indent="457200" algn="just">
              <a:spcAft>
                <a:spcPts val="600"/>
              </a:spcAft>
            </a:pPr>
            <a:endParaRPr lang="vi-VN" sz="1800">
              <a:effectLst/>
              <a:latin typeface="Times New Roman" panose="02020603050405020304" pitchFamily="18" charset="0"/>
              <a:ea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6</a:t>
            </a:fld>
            <a:endParaRPr lang="en-US"/>
          </a:p>
        </p:txBody>
      </p:sp>
    </p:spTree>
    <p:extLst>
      <p:ext uri="{BB962C8B-B14F-4D97-AF65-F5344CB8AC3E}">
        <p14:creationId xmlns:p14="http://schemas.microsoft.com/office/powerpoint/2010/main" val="39694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a:effectLst/>
                <a:latin typeface="Times New Roman" panose="02020603050405020304" pitchFamily="18" charset="0"/>
                <a:ea typeface="Times New Roman" panose="02020603050405020304" pitchFamily="18" charset="0"/>
              </a:rPr>
              <a:t>Backend có nhiệm vụ cung cấp các api cho phép mobile app thực hiện các chức năng cho người dùng đăng nhập, đăng kí, thuê xe. Có khả năng thông báo tức thì về tình trạng của device cho mobile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rPr>
              <a:t>Đồng thời Backend phải có khả năng giao tiếp với device thông qua Mqtt broker </a:t>
            </a:r>
            <a:endParaRPr lang="vi-VN" sz="1800">
              <a:effectLst/>
              <a:latin typeface="Times New Roman" panose="02020603050405020304" pitchFamily="18" charset="0"/>
              <a:ea typeface="Times New Roman" panose="02020603050405020304" pitchFamily="18" charset="0"/>
            </a:endParaRPr>
          </a:p>
          <a:p>
            <a:endParaRPr lang="vi-VN"/>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8</a:t>
            </a:fld>
            <a:endParaRPr lang="en-US"/>
          </a:p>
        </p:txBody>
      </p:sp>
    </p:spTree>
    <p:extLst>
      <p:ext uri="{BB962C8B-B14F-4D97-AF65-F5344CB8AC3E}">
        <p14:creationId xmlns:p14="http://schemas.microsoft.com/office/powerpoint/2010/main" val="3890388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indent="457200" algn="just">
              <a:spcAft>
                <a:spcPts val="600"/>
              </a:spcAft>
            </a:pPr>
            <a:r>
              <a:rPr lang="en-US" sz="1800">
                <a:effectLst/>
                <a:latin typeface="Times New Roman" panose="02020603050405020304" pitchFamily="18" charset="0"/>
                <a:ea typeface="Times New Roman" panose="02020603050405020304" pitchFamily="18" charset="0"/>
              </a:rPr>
              <a:t>Đọc thông tin trên slide</a:t>
            </a:r>
            <a:endParaRPr lang="vi-VN" sz="1800">
              <a:effectLst/>
              <a:latin typeface="Times New Roman" panose="02020603050405020304" pitchFamily="18" charset="0"/>
              <a:ea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9</a:t>
            </a:fld>
            <a:endParaRPr lang="en-US"/>
          </a:p>
        </p:txBody>
      </p:sp>
    </p:spTree>
    <p:extLst>
      <p:ext uri="{BB962C8B-B14F-4D97-AF65-F5344CB8AC3E}">
        <p14:creationId xmlns:p14="http://schemas.microsoft.com/office/powerpoint/2010/main" val="2697874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indent="457200" algn="just">
              <a:spcAft>
                <a:spcPts val="600"/>
              </a:spcAft>
            </a:pPr>
            <a:r>
              <a:rPr lang="en-US" sz="1800"/>
              <a:t>M</a:t>
            </a:r>
            <a:r>
              <a:rPr lang="en-US" sz="1800">
                <a:effectLst/>
              </a:rPr>
              <a:t>odule GPS NEO6M của hãng u-Blox </a:t>
            </a:r>
          </a:p>
          <a:p>
            <a:pPr indent="457200" algn="just">
              <a:spcAft>
                <a:spcPts val="600"/>
              </a:spcAft>
            </a:pPr>
            <a:endParaRPr lang="vi-VN" sz="1800">
              <a:effectLst/>
              <a:latin typeface="Times New Roman" panose="02020603050405020304" pitchFamily="18" charset="0"/>
              <a:ea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10</a:t>
            </a:fld>
            <a:endParaRPr lang="en-US"/>
          </a:p>
        </p:txBody>
      </p:sp>
    </p:spTree>
    <p:extLst>
      <p:ext uri="{BB962C8B-B14F-4D97-AF65-F5344CB8AC3E}">
        <p14:creationId xmlns:p14="http://schemas.microsoft.com/office/powerpoint/2010/main" val="2373731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lvl="0" indent="0" algn="just">
              <a:lnSpc>
                <a:spcPct val="100000"/>
              </a:lnSpc>
              <a:spcAft>
                <a:spcPts val="600"/>
              </a:spcAft>
              <a:buNone/>
            </a:pPr>
            <a:r>
              <a:rPr lang="vi-VN" sz="1800"/>
              <a:t>Bài toán thiết bị di động cần di chuyển trong 1 khu vực lớn và lượng thông tin trao đổi nhỏ như xe đạp công cộng</a:t>
            </a:r>
          </a:p>
          <a:p>
            <a:pPr lvl="0" algn="just">
              <a:lnSpc>
                <a:spcPct val="100000"/>
              </a:lnSpc>
              <a:spcAft>
                <a:spcPts val="600"/>
              </a:spcAft>
              <a:buFont typeface="Symbol" panose="05050102010706020507" pitchFamily="18" charset="2"/>
              <a:buChar char="Þ"/>
            </a:pPr>
            <a:r>
              <a:rPr lang="en-US" sz="1800"/>
              <a:t> C</a:t>
            </a:r>
            <a:r>
              <a:rPr lang="en-US" sz="1800">
                <a:effectLst/>
              </a:rPr>
              <a:t>ông nghệ thuộc Mạng diện rộng công suất thấp (LPWAN)</a:t>
            </a:r>
            <a:endParaRPr lang="en-US" sz="1800">
              <a:effectLst/>
              <a:latin typeface="Times New Roman" panose="02020603050405020304" pitchFamily="18" charset="0"/>
              <a:ea typeface="Calibri" panose="020F0502020204030204" pitchFamily="34" charset="0"/>
            </a:endParaRPr>
          </a:p>
          <a:p>
            <a:pPr indent="457200" algn="just">
              <a:spcAft>
                <a:spcPts val="600"/>
              </a:spcAft>
            </a:pPr>
            <a:r>
              <a:rPr lang="en-US" sz="1800">
                <a:effectLst/>
                <a:latin typeface="Times New Roman" panose="02020603050405020304" pitchFamily="18" charset="0"/>
                <a:ea typeface="Calibri" panose="020F0502020204030204" pitchFamily="34" charset="0"/>
              </a:rPr>
              <a:t>Dòng SIM7020 thuộc các module LPWA hỗ trợ truyền thông không dây Cat -NB.</a:t>
            </a:r>
            <a:endParaRPr lang="vi-VN" sz="1800">
              <a:effectLst/>
              <a:latin typeface="Times New Roman" panose="02020603050405020304" pitchFamily="18" charset="0"/>
              <a:ea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11</a:t>
            </a:fld>
            <a:endParaRPr lang="en-US"/>
          </a:p>
        </p:txBody>
      </p:sp>
    </p:spTree>
    <p:extLst>
      <p:ext uri="{BB962C8B-B14F-4D97-AF65-F5344CB8AC3E}">
        <p14:creationId xmlns:p14="http://schemas.microsoft.com/office/powerpoint/2010/main" val="2224854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14</a:t>
            </a:fld>
            <a:endParaRPr lang="en-US"/>
          </a:p>
        </p:txBody>
      </p:sp>
    </p:spTree>
    <p:extLst>
      <p:ext uri="{BB962C8B-B14F-4D97-AF65-F5344CB8AC3E}">
        <p14:creationId xmlns:p14="http://schemas.microsoft.com/office/powerpoint/2010/main" val="2392169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indent="457200" algn="just">
              <a:spcAft>
                <a:spcPts val="600"/>
              </a:spcAft>
            </a:pPr>
            <a:endParaRPr lang="vi-VN" sz="1800">
              <a:effectLst/>
              <a:latin typeface="Times New Roman" panose="02020603050405020304" pitchFamily="18" charset="0"/>
              <a:ea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17</a:t>
            </a:fld>
            <a:endParaRPr lang="en-US"/>
          </a:p>
        </p:txBody>
      </p:sp>
    </p:spTree>
    <p:extLst>
      <p:ext uri="{BB962C8B-B14F-4D97-AF65-F5344CB8AC3E}">
        <p14:creationId xmlns:p14="http://schemas.microsoft.com/office/powerpoint/2010/main" val="3014447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6"/>
            <a:ext cx="27432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t>6/6/2022</a:t>
            </a:fld>
            <a:endParaRPr lang="en-US"/>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407957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5F31DF-E244-4E38-B912-D95C246A0880}"/>
              </a:ext>
            </a:extLst>
          </p:cNvPr>
          <p:cNvSpPr>
            <a:spLocks noGrp="1"/>
          </p:cNvSpPr>
          <p:nvPr>
            <p:ph sz="quarter" idx="10"/>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8">
            <a:extLst>
              <a:ext uri="{FF2B5EF4-FFF2-40B4-BE49-F238E27FC236}">
                <a16:creationId xmlns:a16="http://schemas.microsoft.com/office/drawing/2014/main" id="{53A671D5-84E2-49B1-8025-85EEC7745032}"/>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Title 4:……………………………………..</a:t>
            </a:r>
          </a:p>
        </p:txBody>
      </p:sp>
    </p:spTree>
    <p:extLst>
      <p:ext uri="{BB962C8B-B14F-4D97-AF65-F5344CB8AC3E}">
        <p14:creationId xmlns:p14="http://schemas.microsoft.com/office/powerpoint/2010/main" val="311946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6F082B94-69A7-41D2-B6CE-90830F649490}"/>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3:……………………………………..</a:t>
            </a:r>
          </a:p>
        </p:txBody>
      </p:sp>
      <p:sp>
        <p:nvSpPr>
          <p:cNvPr id="10" name="Text Placeholder 9">
            <a:extLst>
              <a:ext uri="{FF2B5EF4-FFF2-40B4-BE49-F238E27FC236}">
                <a16:creationId xmlns:a16="http://schemas.microsoft.com/office/drawing/2014/main" id="{1BCC677E-AFC2-4C2B-98DA-7207408A4830}"/>
              </a:ext>
            </a:extLst>
          </p:cNvPr>
          <p:cNvSpPr>
            <a:spLocks noGrp="1"/>
          </p:cNvSpPr>
          <p:nvPr>
            <p:ph type="body" sz="quarter" idx="10"/>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453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6/6/2022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7" name="Title 8">
            <a:extLst>
              <a:ext uri="{FF2B5EF4-FFF2-40B4-BE49-F238E27FC236}">
                <a16:creationId xmlns:a16="http://schemas.microsoft.com/office/drawing/2014/main" id="{DEAFB3E9-4F5E-435C-B51A-CC5766A852D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a:t>
            </a:r>
          </a:p>
        </p:txBody>
      </p:sp>
      <p:sp>
        <p:nvSpPr>
          <p:cNvPr id="8" name="Content Placeholder 7">
            <a:extLst>
              <a:ext uri="{FF2B5EF4-FFF2-40B4-BE49-F238E27FC236}">
                <a16:creationId xmlns:a16="http://schemas.microsoft.com/office/drawing/2014/main" id="{69C57778-6639-411E-9B4C-12D035AECE27}"/>
              </a:ext>
            </a:extLst>
          </p:cNvPr>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32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84B5929F-A28F-4256-A6B2-5D095331D016}"/>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pPr/>
              <a:t>6/6/2022</a:t>
            </a:fld>
            <a:endParaRPr lang="en-US"/>
          </a:p>
        </p:txBody>
      </p:sp>
      <p:sp>
        <p:nvSpPr>
          <p:cNvPr id="9" name="Footer Placeholder 4">
            <a:extLst>
              <a:ext uri="{FF2B5EF4-FFF2-40B4-BE49-F238E27FC236}">
                <a16:creationId xmlns:a16="http://schemas.microsoft.com/office/drawing/2014/main" id="{7C2F339A-915E-4496-B889-28FBBAAD3123}"/>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028A2E5F-7F4D-4F39-A494-67088E8046DE}"/>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8">
            <a:extLst>
              <a:ext uri="{FF2B5EF4-FFF2-40B4-BE49-F238E27FC236}">
                <a16:creationId xmlns:a16="http://schemas.microsoft.com/office/drawing/2014/main" id="{FC0C4515-8106-49DA-9C06-E98AF815242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2:……………………………………..</a:t>
            </a:r>
          </a:p>
        </p:txBody>
      </p:sp>
      <p:sp>
        <p:nvSpPr>
          <p:cNvPr id="12" name="Chart Placeholder 9">
            <a:extLst>
              <a:ext uri="{FF2B5EF4-FFF2-40B4-BE49-F238E27FC236}">
                <a16:creationId xmlns:a16="http://schemas.microsoft.com/office/drawing/2014/main" id="{F49327FB-190B-40C4-9FC9-66F9F7D12317}"/>
              </a:ext>
            </a:extLst>
          </p:cNvPr>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Chart</a:t>
            </a:r>
          </a:p>
        </p:txBody>
      </p:sp>
      <p:sp>
        <p:nvSpPr>
          <p:cNvPr id="13" name="Picture Placeholder 11">
            <a:extLst>
              <a:ext uri="{FF2B5EF4-FFF2-40B4-BE49-F238E27FC236}">
                <a16:creationId xmlns:a16="http://schemas.microsoft.com/office/drawing/2014/main" id="{733EBCBB-E1FE-415C-8ED9-6D1F36748478}"/>
              </a:ext>
            </a:extLst>
          </p:cNvPr>
          <p:cNvSpPr>
            <a:spLocks noGrp="1"/>
          </p:cNvSpPr>
          <p:nvPr>
            <p:ph type="pic" sz="quarter" idx="14"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Picture</a:t>
            </a:r>
          </a:p>
        </p:txBody>
      </p:sp>
    </p:spTree>
    <p:extLst>
      <p:ext uri="{BB962C8B-B14F-4D97-AF65-F5344CB8AC3E}">
        <p14:creationId xmlns:p14="http://schemas.microsoft.com/office/powerpoint/2010/main" val="388766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a:extLst>
              <a:ext uri="{FF2B5EF4-FFF2-40B4-BE49-F238E27FC236}">
                <a16:creationId xmlns:a16="http://schemas.microsoft.com/office/drawing/2014/main" id="{3E6AE9CF-41FF-46D0-BF7A-815E4777895E}"/>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3:……………………………………..</a:t>
            </a:r>
          </a:p>
        </p:txBody>
      </p:sp>
      <p:sp>
        <p:nvSpPr>
          <p:cNvPr id="12" name="Text Placeholder 9">
            <a:extLst>
              <a:ext uri="{FF2B5EF4-FFF2-40B4-BE49-F238E27FC236}">
                <a16:creationId xmlns:a16="http://schemas.microsoft.com/office/drawing/2014/main" id="{A85E41C6-3987-4F5C-A750-35F5C730A567}"/>
              </a:ext>
            </a:extLst>
          </p:cNvPr>
          <p:cNvSpPr>
            <a:spLocks noGrp="1"/>
          </p:cNvSpPr>
          <p:nvPr>
            <p:ph type="body" sz="quarter" idx="13"/>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C99BA7CA-DC84-4A35-BD8A-C14D582181A5}"/>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6/6/2022</a:t>
            </a:fld>
            <a:endParaRPr lang="en-US"/>
          </a:p>
        </p:txBody>
      </p:sp>
      <p:sp>
        <p:nvSpPr>
          <p:cNvPr id="14" name="Footer Placeholder 4">
            <a:extLst>
              <a:ext uri="{FF2B5EF4-FFF2-40B4-BE49-F238E27FC236}">
                <a16:creationId xmlns:a16="http://schemas.microsoft.com/office/drawing/2014/main" id="{E1DCC345-F4E6-42D6-9173-88011D0E2741}"/>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BD82AFB1-CD7C-4710-A82A-F9FEE6DA5C86}"/>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95812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4F1F29B1-F2F8-4527-A0B9-5A566F0DB568}"/>
              </a:ext>
            </a:extLst>
          </p:cNvPr>
          <p:cNvSpPr>
            <a:spLocks noGrp="1"/>
          </p:cNvSpPr>
          <p:nvPr>
            <p:ph type="dt" sz="half" idx="10"/>
          </p:nvPr>
        </p:nvSpPr>
        <p:spPr>
          <a:xfrm>
            <a:off x="838200" y="6486006"/>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EEBFCEF3-2DDE-476B-8A96-303EC557333C}" type="datetime1">
              <a:rPr lang="en-US" smtClean="0"/>
              <a:pPr/>
              <a:t>6/6/2022</a:t>
            </a:fld>
            <a:endParaRPr lang="en-US"/>
          </a:p>
        </p:txBody>
      </p:sp>
      <p:sp>
        <p:nvSpPr>
          <p:cNvPr id="7" name="Footer Placeholder 4">
            <a:extLst>
              <a:ext uri="{FF2B5EF4-FFF2-40B4-BE49-F238E27FC236}">
                <a16:creationId xmlns:a16="http://schemas.microsoft.com/office/drawing/2014/main" id="{B1F89192-9608-4DA0-9D58-CE5D74F0161B}"/>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8" name="Slide Number Placeholder 5">
            <a:extLst>
              <a:ext uri="{FF2B5EF4-FFF2-40B4-BE49-F238E27FC236}">
                <a16:creationId xmlns:a16="http://schemas.microsoft.com/office/drawing/2014/main" id="{41300396-45C9-472A-AA37-70408F1C2FAF}"/>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9" name="Content Placeholder 4">
            <a:extLst>
              <a:ext uri="{FF2B5EF4-FFF2-40B4-BE49-F238E27FC236}">
                <a16:creationId xmlns:a16="http://schemas.microsoft.com/office/drawing/2014/main" id="{45B855E6-8413-49D5-929E-33A3B3627516}"/>
              </a:ext>
            </a:extLst>
          </p:cNvPr>
          <p:cNvSpPr>
            <a:spLocks noGrp="1"/>
          </p:cNvSpPr>
          <p:nvPr>
            <p:ph sz="quarter" idx="13"/>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8">
            <a:extLst>
              <a:ext uri="{FF2B5EF4-FFF2-40B4-BE49-F238E27FC236}">
                <a16:creationId xmlns:a16="http://schemas.microsoft.com/office/drawing/2014/main" id="{AB6BBE52-BFE6-4B4F-95C1-25C2EB84A64F}"/>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Title 4:……………………………………..</a:t>
            </a:r>
          </a:p>
        </p:txBody>
      </p:sp>
    </p:spTree>
    <p:extLst>
      <p:ext uri="{BB962C8B-B14F-4D97-AF65-F5344CB8AC3E}">
        <p14:creationId xmlns:p14="http://schemas.microsoft.com/office/powerpoint/2010/main" val="411343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98A78F82-82C6-4F07-B7D8-4A1219A1BB45}"/>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19A9EFEF-A194-4819-82D7-1112425D0E86}" type="datetime1">
              <a:rPr lang="en-US" smtClean="0"/>
              <a:pPr/>
              <a:t>6/6/2022</a:t>
            </a:fld>
            <a:endParaRPr lang="en-US"/>
          </a:p>
        </p:txBody>
      </p:sp>
      <p:sp>
        <p:nvSpPr>
          <p:cNvPr id="8" name="Footer Placeholder 4">
            <a:extLst>
              <a:ext uri="{FF2B5EF4-FFF2-40B4-BE49-F238E27FC236}">
                <a16:creationId xmlns:a16="http://schemas.microsoft.com/office/drawing/2014/main" id="{12041C72-5CA2-4523-9F1E-50662A3276CE}"/>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3AD6B24F-6759-4931-A1C4-77BA8AF7E085}"/>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8">
            <a:extLst>
              <a:ext uri="{FF2B5EF4-FFF2-40B4-BE49-F238E27FC236}">
                <a16:creationId xmlns:a16="http://schemas.microsoft.com/office/drawing/2014/main" id="{1CD850F7-B0EC-49AD-960D-051EAF5F36DD}"/>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5:……………………………………..</a:t>
            </a:r>
          </a:p>
        </p:txBody>
      </p:sp>
      <p:sp>
        <p:nvSpPr>
          <p:cNvPr id="11" name="Chart Placeholder 14">
            <a:extLst>
              <a:ext uri="{FF2B5EF4-FFF2-40B4-BE49-F238E27FC236}">
                <a16:creationId xmlns:a16="http://schemas.microsoft.com/office/drawing/2014/main" id="{4A80550F-98CB-400B-9D36-210A7AED20E8}"/>
              </a:ext>
            </a:extLst>
          </p:cNvPr>
          <p:cNvSpPr>
            <a:spLocks noGrp="1"/>
          </p:cNvSpPr>
          <p:nvPr>
            <p:ph type="chart" sz="quarter" idx="13"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Chart</a:t>
            </a:r>
          </a:p>
        </p:txBody>
      </p:sp>
      <p:sp>
        <p:nvSpPr>
          <p:cNvPr id="12" name="Table Placeholder 16">
            <a:extLst>
              <a:ext uri="{FF2B5EF4-FFF2-40B4-BE49-F238E27FC236}">
                <a16:creationId xmlns:a16="http://schemas.microsoft.com/office/drawing/2014/main" id="{15345DA2-1E92-473D-9483-A24F87614F3D}"/>
              </a:ext>
            </a:extLst>
          </p:cNvPr>
          <p:cNvSpPr>
            <a:spLocks noGrp="1"/>
          </p:cNvSpPr>
          <p:nvPr>
            <p:ph type="tbl" sz="quarter" idx="14"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Table</a:t>
            </a:r>
          </a:p>
        </p:txBody>
      </p:sp>
    </p:spTree>
    <p:extLst>
      <p:ext uri="{BB962C8B-B14F-4D97-AF65-F5344CB8AC3E}">
        <p14:creationId xmlns:p14="http://schemas.microsoft.com/office/powerpoint/2010/main" val="3242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A21A061D-9F38-49ED-BAF8-8055D9FB97A5}"/>
              </a:ext>
            </a:extLst>
          </p:cNvPr>
          <p:cNvSpPr>
            <a:spLocks noGrp="1"/>
          </p:cNvSpPr>
          <p:nvPr>
            <p:ph type="dt" sz="half" idx="10"/>
          </p:nvPr>
        </p:nvSpPr>
        <p:spPr>
          <a:xfrm>
            <a:off x="838200" y="6492875"/>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pPr/>
              <a:t>6/6/2022</a:t>
            </a:fld>
            <a:endParaRPr lang="en-US"/>
          </a:p>
        </p:txBody>
      </p:sp>
      <p:sp>
        <p:nvSpPr>
          <p:cNvPr id="9" name="Footer Placeholder 4">
            <a:extLst>
              <a:ext uri="{FF2B5EF4-FFF2-40B4-BE49-F238E27FC236}">
                <a16:creationId xmlns:a16="http://schemas.microsoft.com/office/drawing/2014/main" id="{490FAA6E-46AD-4366-8E80-2F5BEB7D5B24}"/>
              </a:ext>
            </a:extLst>
          </p:cNvPr>
          <p:cNvSpPr>
            <a:spLocks noGrp="1"/>
          </p:cNvSpPr>
          <p:nvPr>
            <p:ph type="ftr" sz="quarter" idx="11"/>
          </p:nvPr>
        </p:nvSpPr>
        <p:spPr>
          <a:xfrm>
            <a:off x="4038600" y="6492875"/>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9A5604C7-0828-446E-97CC-8D6162E69E60}"/>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201488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03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4C167836-5AFF-4757-AB55-39FD3BBF9D47}"/>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p>
        </p:txBody>
      </p:sp>
    </p:spTree>
    <p:extLst>
      <p:ext uri="{BB962C8B-B14F-4D97-AF65-F5344CB8AC3E}">
        <p14:creationId xmlns:p14="http://schemas.microsoft.com/office/powerpoint/2010/main" val="298152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543385"/>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49"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18/10/relationships/comments" Target="../comments/modernComment_125_E4AB1AC7.xml"/></Relationships>
</file>

<file path=ppt/slides/_rels/slide18.xml.rels><?xml version="1.0" encoding="UTF-8" standalone="yes"?>
<Relationships xmlns="http://schemas.openxmlformats.org/package/2006/relationships"><Relationship Id="rId8" Type="http://schemas.microsoft.com/office/2018/10/relationships/comments" Target="../comments/modernComment_138_47CAA320.xml"/><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21.jpe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2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10_8DDE2C2D.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microsoft.com/office/2018/10/relationships/comments" Target="../comments/modernComment_129_13861166.xml"/></Relationships>
</file>

<file path=ppt/slides/_rels/slide6.xml.rels><?xml version="1.0" encoding="UTF-8" standalone="yes"?>
<Relationships xmlns="http://schemas.openxmlformats.org/package/2006/relationships"><Relationship Id="rId8" Type="http://schemas.microsoft.com/office/2018/10/relationships/comments" Target="../comments/modernComment_12F_6DBE0D1A.xml"/><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microsoft.com/office/2018/10/relationships/comments" Target="../comments/modernComment_13B_2F43BDBA.xml"/><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21.jpe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35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2471F7A9-74C1-5EF0-52C4-E1FD859DD7AC}"/>
              </a:ext>
            </a:extLst>
          </p:cNvPr>
          <p:cNvSpPr txBox="1">
            <a:spLocks/>
          </p:cNvSpPr>
          <p:nvPr/>
        </p:nvSpPr>
        <p:spPr>
          <a:xfrm>
            <a:off x="5777707" y="1014287"/>
            <a:ext cx="6056832" cy="501294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vi-VN" sz="2000" b="1">
                <a:solidFill>
                  <a:srgbClr val="C00000"/>
                </a:solidFill>
              </a:rPr>
              <a:t>Khối điều khiển</a:t>
            </a:r>
            <a:endParaRPr lang="en-US" sz="2000" b="1">
              <a:solidFill>
                <a:srgbClr val="C00000"/>
              </a:solidFill>
            </a:endParaRPr>
          </a:p>
          <a:p>
            <a:pPr marL="0" indent="0">
              <a:lnSpc>
                <a:spcPct val="100000"/>
              </a:lnSpc>
              <a:buFont typeface="Arial" panose="020B0604020202020204" pitchFamily="34" charset="0"/>
              <a:buNone/>
            </a:pPr>
            <a:endParaRPr lang="vi-VN" sz="1800" b="1">
              <a:solidFill>
                <a:srgbClr val="C00000"/>
              </a:solidFill>
            </a:endParaRPr>
          </a:p>
          <a:p>
            <a:pPr marL="0" indent="0">
              <a:lnSpc>
                <a:spcPct val="100000"/>
              </a:lnSpc>
              <a:spcAft>
                <a:spcPts val="600"/>
              </a:spcAft>
              <a:buFont typeface="Arial" panose="020B0604020202020204" pitchFamily="34" charset="0"/>
              <a:buNone/>
            </a:pPr>
            <a:r>
              <a:rPr lang="en-US" sz="1800"/>
              <a:t>Kit Bluepill với chip </a:t>
            </a:r>
            <a:r>
              <a:rPr lang="en-US" sz="1800" b="1">
                <a:solidFill>
                  <a:srgbClr val="C00000"/>
                </a:solidFill>
              </a:rPr>
              <a:t>STM32F103C8T6</a:t>
            </a:r>
          </a:p>
          <a:p>
            <a:pPr>
              <a:lnSpc>
                <a:spcPct val="100000"/>
              </a:lnSpc>
              <a:spcAft>
                <a:spcPts val="600"/>
              </a:spcAft>
            </a:pPr>
            <a:r>
              <a:rPr lang="en-US" sz="1800"/>
              <a:t>Dòng chip phổ thông giá rẻ</a:t>
            </a:r>
          </a:p>
          <a:p>
            <a:pPr>
              <a:lnSpc>
                <a:spcPct val="100000"/>
              </a:lnSpc>
              <a:spcAft>
                <a:spcPts val="600"/>
              </a:spcAft>
            </a:pPr>
            <a:r>
              <a:rPr lang="en-US" sz="1800"/>
              <a:t>Có đầy đủ các ngoại vi</a:t>
            </a:r>
          </a:p>
          <a:p>
            <a:pPr marL="0" indent="0">
              <a:lnSpc>
                <a:spcPct val="100000"/>
              </a:lnSpc>
              <a:spcAft>
                <a:spcPts val="600"/>
              </a:spcAft>
              <a:buNone/>
            </a:pPr>
            <a:endParaRPr lang="en-US" sz="1800"/>
          </a:p>
          <a:p>
            <a:pPr marL="0" indent="0">
              <a:lnSpc>
                <a:spcPct val="100000"/>
              </a:lnSpc>
              <a:spcAft>
                <a:spcPts val="600"/>
              </a:spcAft>
              <a:buNone/>
            </a:pPr>
            <a:r>
              <a:rPr lang="en-US" sz="1800"/>
              <a:t>Hệ điều hành thời gian thực </a:t>
            </a:r>
            <a:r>
              <a:rPr lang="en-US" sz="1800" b="1">
                <a:solidFill>
                  <a:srgbClr val="C00000"/>
                </a:solidFill>
              </a:rPr>
              <a:t>FreeRTOS</a:t>
            </a:r>
            <a:endParaRPr lang="en-US" sz="1800"/>
          </a:p>
          <a:p>
            <a:pPr algn="just">
              <a:lnSpc>
                <a:spcPct val="100000"/>
              </a:lnSpc>
              <a:spcAft>
                <a:spcPts val="600"/>
              </a:spcAft>
            </a:pPr>
            <a:r>
              <a:rPr lang="en-US" sz="1800"/>
              <a:t>Kernel hệ điều hành thời gian thực cho hệ thống nhúng</a:t>
            </a:r>
          </a:p>
          <a:p>
            <a:pPr algn="just">
              <a:lnSpc>
                <a:spcPct val="100000"/>
              </a:lnSpc>
              <a:spcAft>
                <a:spcPts val="600"/>
              </a:spcAft>
            </a:pPr>
            <a:r>
              <a:rPr lang="en-US" sz="1800"/>
              <a:t>Nhỏ nhẹ, viết bằng ngôn ngữ C, được port lên nhiều nền tảng vi điều khiển</a:t>
            </a:r>
          </a:p>
        </p:txBody>
      </p:sp>
      <p:pic>
        <p:nvPicPr>
          <p:cNvPr id="10" name="Picture 22" descr="Mạch định vị GPS GY-NEO 6M V2">
            <a:extLst>
              <a:ext uri="{FF2B5EF4-FFF2-40B4-BE49-F238E27FC236}">
                <a16:creationId xmlns:a16="http://schemas.microsoft.com/office/drawing/2014/main" id="{E0AC1D01-8D18-EB64-75B7-D83D3B17DD5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693" b="12410"/>
          <a:stretch/>
        </p:blipFill>
        <p:spPr bwMode="auto">
          <a:xfrm>
            <a:off x="1224545" y="3741682"/>
            <a:ext cx="2347899" cy="1687447"/>
          </a:xfrm>
          <a:prstGeom prst="rect">
            <a:avLst/>
          </a:prstGeom>
          <a:noFill/>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a:t>Khối điều khiển và khối định vị</a:t>
            </a:r>
            <a:endParaRPr lang="en-US" err="1"/>
          </a:p>
        </p:txBody>
      </p:sp>
      <p:sp>
        <p:nvSpPr>
          <p:cNvPr id="3" name="Content Placeholder 2">
            <a:extLst>
              <a:ext uri="{FF2B5EF4-FFF2-40B4-BE49-F238E27FC236}">
                <a16:creationId xmlns:a16="http://schemas.microsoft.com/office/drawing/2014/main" id="{3573E091-9DCD-4DE7-96D1-A93E44E0F5B9}"/>
              </a:ext>
            </a:extLst>
          </p:cNvPr>
          <p:cNvSpPr>
            <a:spLocks noGrp="1"/>
          </p:cNvSpPr>
          <p:nvPr>
            <p:ph sz="quarter" idx="13"/>
          </p:nvPr>
        </p:nvSpPr>
        <p:spPr>
          <a:xfrm>
            <a:off x="338736" y="1067818"/>
            <a:ext cx="6203466" cy="3343408"/>
          </a:xfrm>
        </p:spPr>
        <p:txBody>
          <a:bodyPr lIns="91440" tIns="45720" rIns="91440" bIns="45720" anchor="t"/>
          <a:lstStyle/>
          <a:p>
            <a:pPr marL="0" indent="0" algn="just">
              <a:lnSpc>
                <a:spcPct val="100000"/>
              </a:lnSpc>
              <a:buNone/>
            </a:pPr>
            <a:r>
              <a:rPr lang="vi-VN" sz="2000" b="1">
                <a:solidFill>
                  <a:srgbClr val="C00000"/>
                </a:solidFill>
              </a:rPr>
              <a:t>Khối định vị</a:t>
            </a:r>
            <a:endParaRPr lang="en-US" sz="2000" b="1">
              <a:solidFill>
                <a:srgbClr val="C00000"/>
              </a:solidFill>
            </a:endParaRPr>
          </a:p>
          <a:p>
            <a:pPr marL="0" indent="0" algn="just">
              <a:lnSpc>
                <a:spcPct val="100000"/>
              </a:lnSpc>
              <a:buNone/>
            </a:pPr>
            <a:endParaRPr lang="vi-VN" sz="1800" b="1">
              <a:solidFill>
                <a:srgbClr val="C00000"/>
              </a:solidFill>
            </a:endParaRPr>
          </a:p>
          <a:p>
            <a:pPr marL="0" lvl="0" indent="0" algn="just">
              <a:lnSpc>
                <a:spcPct val="100000"/>
              </a:lnSpc>
              <a:spcAft>
                <a:spcPts val="600"/>
              </a:spcAft>
              <a:buNone/>
            </a:pPr>
            <a:r>
              <a:rPr lang="en-US" sz="1800"/>
              <a:t>Module </a:t>
            </a:r>
            <a:r>
              <a:rPr lang="en-US" sz="1800" b="1">
                <a:solidFill>
                  <a:srgbClr val="C00000"/>
                </a:solidFill>
              </a:rPr>
              <a:t>GPS NEO6M</a:t>
            </a:r>
            <a:r>
              <a:rPr lang="en-US" sz="1800"/>
              <a:t>: x</a:t>
            </a:r>
            <a:r>
              <a:rPr lang="en-US" sz="1800">
                <a:effectLst/>
              </a:rPr>
              <a:t>ác định vị trí và thời gian:</a:t>
            </a:r>
          </a:p>
          <a:p>
            <a:pPr marL="342900" lvl="0" indent="-342900">
              <a:spcAft>
                <a:spcPts val="600"/>
              </a:spcAft>
              <a:buFont typeface="Symbol" panose="05050102010706020507" pitchFamily="18" charset="2"/>
              <a:buChar char=""/>
            </a:pPr>
            <a:r>
              <a:rPr lang="en-US" sz="1800"/>
              <a:t>Giao tiếp UART</a:t>
            </a:r>
            <a:endParaRPr lang="vi-VN" sz="1800">
              <a:effectLst/>
            </a:endParaRPr>
          </a:p>
          <a:p>
            <a:pPr marL="342900" lvl="0" indent="-342900">
              <a:spcAft>
                <a:spcPts val="600"/>
              </a:spcAft>
              <a:buFont typeface="Symbol" panose="05050102010706020507" pitchFamily="18" charset="2"/>
              <a:buChar char=""/>
            </a:pPr>
            <a:r>
              <a:rPr lang="en-US" sz="1800">
                <a:effectLst/>
              </a:rPr>
              <a:t>Hoạt động với điện áp cung cấp từ 3.3v đến 5v</a:t>
            </a:r>
            <a:endParaRPr lang="vi-VN" sz="1800">
              <a:effectLst/>
            </a:endParaRPr>
          </a:p>
          <a:p>
            <a:pPr marL="342900" lvl="0" indent="-342900">
              <a:spcAft>
                <a:spcPts val="600"/>
              </a:spcAft>
              <a:buFont typeface="Symbol" panose="05050102010706020507" pitchFamily="18" charset="2"/>
              <a:buChar char=""/>
            </a:pPr>
            <a:r>
              <a:rPr lang="en-US" sz="1800"/>
              <a:t>Bản tin theo giao thức NMEA</a:t>
            </a:r>
            <a:endParaRPr lang="vi-VN" sz="1800">
              <a:effectLst/>
            </a:endParaRPr>
          </a:p>
          <a:p>
            <a:pPr marL="0" lvl="0" indent="0" algn="just">
              <a:lnSpc>
                <a:spcPct val="100000"/>
              </a:lnSpc>
              <a:spcAft>
                <a:spcPts val="600"/>
              </a:spcAft>
              <a:buNone/>
            </a:pPr>
            <a:endParaRPr lang="en-US" sz="200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10</a:t>
            </a:fld>
            <a:endParaRPr lang="en-US"/>
          </a:p>
        </p:txBody>
      </p:sp>
      <p:sp>
        <p:nvSpPr>
          <p:cNvPr id="8" name="Content Placeholder 2">
            <a:extLst>
              <a:ext uri="{FF2B5EF4-FFF2-40B4-BE49-F238E27FC236}">
                <a16:creationId xmlns:a16="http://schemas.microsoft.com/office/drawing/2014/main" id="{22297E28-B626-6453-F3D7-73C175874AA6}"/>
              </a:ext>
            </a:extLst>
          </p:cNvPr>
          <p:cNvSpPr txBox="1">
            <a:spLocks/>
          </p:cNvSpPr>
          <p:nvPr/>
        </p:nvSpPr>
        <p:spPr>
          <a:xfrm>
            <a:off x="269624" y="3419856"/>
            <a:ext cx="7051620" cy="288697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a:p>
        </p:txBody>
      </p:sp>
      <p:pic>
        <p:nvPicPr>
          <p:cNvPr id="9" name="Picture 24" descr="A circuit board with chips&#10;&#10;Description automatically generated with low confidence">
            <a:extLst>
              <a:ext uri="{FF2B5EF4-FFF2-40B4-BE49-F238E27FC236}">
                <a16:creationId xmlns:a16="http://schemas.microsoft.com/office/drawing/2014/main" id="{85DBD319-0086-D64B-9AA8-17D7789C6A8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35319" y="2146040"/>
            <a:ext cx="2076594" cy="1457954"/>
          </a:xfrm>
          <a:prstGeom prst="rect">
            <a:avLst/>
          </a:prstGeom>
          <a:noFill/>
          <a:ln>
            <a:noFill/>
          </a:ln>
        </p:spPr>
      </p:pic>
      <p:pic>
        <p:nvPicPr>
          <p:cNvPr id="11" name="Picture 23" descr="A picture containing text, clipart&#10;&#10;Description automatically generated">
            <a:extLst>
              <a:ext uri="{FF2B5EF4-FFF2-40B4-BE49-F238E27FC236}">
                <a16:creationId xmlns:a16="http://schemas.microsoft.com/office/drawing/2014/main" id="{27E24441-1432-188F-882D-61CF83FC41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65502" y="5454480"/>
            <a:ext cx="1946411" cy="738316"/>
          </a:xfrm>
          <a:prstGeom prst="rect">
            <a:avLst/>
          </a:prstGeom>
          <a:noFill/>
          <a:ln>
            <a:noFill/>
          </a:ln>
        </p:spPr>
      </p:pic>
    </p:spTree>
    <p:extLst>
      <p:ext uri="{BB962C8B-B14F-4D97-AF65-F5344CB8AC3E}">
        <p14:creationId xmlns:p14="http://schemas.microsoft.com/office/powerpoint/2010/main" val="1387603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5" descr="SIMCom SIM7020E-SUB KIT Developer kit - 10807 - S2-107ZG-Z200N -  Manufacturer Developer Kits - Techship">
            <a:extLst>
              <a:ext uri="{FF2B5EF4-FFF2-40B4-BE49-F238E27FC236}">
                <a16:creationId xmlns:a16="http://schemas.microsoft.com/office/drawing/2014/main" id="{410C1B8B-AEEC-9AD7-88C5-AFB15F331CD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500" t="18959" r="28437" b="20416"/>
          <a:stretch/>
        </p:blipFill>
        <p:spPr bwMode="auto">
          <a:xfrm>
            <a:off x="1535351" y="3429000"/>
            <a:ext cx="1736627" cy="2392072"/>
          </a:xfrm>
          <a:prstGeom prst="rect">
            <a:avLst/>
          </a:prstGeom>
          <a:noFill/>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a:t>Khối truyền thông và giao thức</a:t>
            </a:r>
            <a:endParaRPr lang="en-US" err="1"/>
          </a:p>
        </p:txBody>
      </p:sp>
      <p:sp>
        <p:nvSpPr>
          <p:cNvPr id="3" name="Content Placeholder 2">
            <a:extLst>
              <a:ext uri="{FF2B5EF4-FFF2-40B4-BE49-F238E27FC236}">
                <a16:creationId xmlns:a16="http://schemas.microsoft.com/office/drawing/2014/main" id="{3573E091-9DCD-4DE7-96D1-A93E44E0F5B9}"/>
              </a:ext>
            </a:extLst>
          </p:cNvPr>
          <p:cNvSpPr>
            <a:spLocks noGrp="1"/>
          </p:cNvSpPr>
          <p:nvPr>
            <p:ph sz="quarter" idx="13"/>
          </p:nvPr>
        </p:nvSpPr>
        <p:spPr>
          <a:xfrm>
            <a:off x="338737" y="1036928"/>
            <a:ext cx="5757263" cy="2465338"/>
          </a:xfrm>
        </p:spPr>
        <p:txBody>
          <a:bodyPr lIns="91440" tIns="45720" rIns="91440" bIns="45720" anchor="t"/>
          <a:lstStyle/>
          <a:p>
            <a:pPr marL="0" lvl="0" indent="0" algn="just">
              <a:lnSpc>
                <a:spcPct val="100000"/>
              </a:lnSpc>
              <a:spcAft>
                <a:spcPts val="600"/>
              </a:spcAft>
              <a:buNone/>
            </a:pPr>
            <a:r>
              <a:rPr lang="en-US" sz="2000">
                <a:effectLst/>
              </a:rPr>
              <a:t>Module NB-IoT:  </a:t>
            </a:r>
            <a:r>
              <a:rPr lang="en-US" sz="2000" b="1">
                <a:solidFill>
                  <a:srgbClr val="C02034"/>
                </a:solidFill>
                <a:effectLst/>
              </a:rPr>
              <a:t>SIMCOM SIM7020E </a:t>
            </a:r>
          </a:p>
          <a:p>
            <a:pPr algn="just">
              <a:lnSpc>
                <a:spcPct val="100000"/>
              </a:lnSpc>
              <a:spcAft>
                <a:spcPts val="600"/>
              </a:spcAft>
            </a:pPr>
            <a:r>
              <a:rPr lang="en-US" sz="1800">
                <a:effectLst/>
              </a:rPr>
              <a:t>B</a:t>
            </a:r>
            <a:r>
              <a:rPr lang="en-US" sz="1800"/>
              <a:t>ăng thông thấp, tiết kiệm năng lượng</a:t>
            </a:r>
          </a:p>
          <a:p>
            <a:pPr algn="just">
              <a:lnSpc>
                <a:spcPct val="100000"/>
              </a:lnSpc>
              <a:spcAft>
                <a:spcPts val="600"/>
              </a:spcAft>
            </a:pPr>
            <a:r>
              <a:rPr lang="en-US" sz="1800">
                <a:effectLst/>
              </a:rPr>
              <a:t>Dựa trên cơ sở hạ tầng có sẵn </a:t>
            </a:r>
          </a:p>
          <a:p>
            <a:pPr algn="just">
              <a:lnSpc>
                <a:spcPct val="100000"/>
              </a:lnSpc>
              <a:spcAft>
                <a:spcPts val="600"/>
              </a:spcAft>
            </a:pPr>
            <a:r>
              <a:rPr lang="en-US" sz="1800"/>
              <a:t>Hỗ trợ nhiều giao thức phổ biến</a:t>
            </a:r>
            <a:endParaRPr lang="en-US" sz="1800">
              <a:effectLst/>
            </a:endParaRP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11</a:t>
            </a:fld>
            <a:endParaRPr lang="en-US"/>
          </a:p>
        </p:txBody>
      </p:sp>
      <p:sp>
        <p:nvSpPr>
          <p:cNvPr id="8" name="Content Placeholder 2">
            <a:extLst>
              <a:ext uri="{FF2B5EF4-FFF2-40B4-BE49-F238E27FC236}">
                <a16:creationId xmlns:a16="http://schemas.microsoft.com/office/drawing/2014/main" id="{22297E28-B626-6453-F3D7-73C175874AA6}"/>
              </a:ext>
            </a:extLst>
          </p:cNvPr>
          <p:cNvSpPr txBox="1">
            <a:spLocks/>
          </p:cNvSpPr>
          <p:nvPr/>
        </p:nvSpPr>
        <p:spPr>
          <a:xfrm>
            <a:off x="338736" y="3429000"/>
            <a:ext cx="7051620" cy="288697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a:p>
        </p:txBody>
      </p:sp>
      <p:sp>
        <p:nvSpPr>
          <p:cNvPr id="18" name="Content Placeholder 2">
            <a:extLst>
              <a:ext uri="{FF2B5EF4-FFF2-40B4-BE49-F238E27FC236}">
                <a16:creationId xmlns:a16="http://schemas.microsoft.com/office/drawing/2014/main" id="{255B04A5-7B2E-210A-DC28-8088CD79BC4A}"/>
              </a:ext>
            </a:extLst>
          </p:cNvPr>
          <p:cNvSpPr txBox="1">
            <a:spLocks/>
          </p:cNvSpPr>
          <p:nvPr/>
        </p:nvSpPr>
        <p:spPr>
          <a:xfrm>
            <a:off x="6442052" y="1036927"/>
            <a:ext cx="5411211" cy="312971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pPr>
            <a:r>
              <a:rPr lang="en-US" sz="2000" b="1">
                <a:solidFill>
                  <a:srgbClr val="C02034"/>
                </a:solidFill>
                <a:effectLst/>
              </a:rPr>
              <a:t>Giao thức MQTT </a:t>
            </a:r>
          </a:p>
          <a:p>
            <a:pPr algn="just">
              <a:lnSpc>
                <a:spcPct val="100000"/>
              </a:lnSpc>
              <a:spcAft>
                <a:spcPts val="600"/>
              </a:spcAft>
            </a:pPr>
            <a:r>
              <a:rPr lang="en-US" sz="2000"/>
              <a:t>T</a:t>
            </a:r>
            <a:r>
              <a:rPr lang="en-US" sz="2000">
                <a:effectLst/>
              </a:rPr>
              <a:t>ruyền tải dữ liệu cho các thiết bị ở xa,</a:t>
            </a:r>
            <a:r>
              <a:rPr lang="en-US" sz="2000"/>
              <a:t> </a:t>
            </a:r>
            <a:r>
              <a:rPr lang="en-US" sz="2000">
                <a:effectLst/>
              </a:rPr>
              <a:t>các thiết bị hay vi điều khiển nhỏ có tài nguyên hạn chế hoặc trong các ứng dụng có băng thông mạng bị hạn chế</a:t>
            </a:r>
          </a:p>
          <a:p>
            <a:pPr algn="just">
              <a:lnSpc>
                <a:spcPct val="100000"/>
              </a:lnSpc>
              <a:spcAft>
                <a:spcPts val="600"/>
              </a:spcAft>
            </a:pPr>
            <a:r>
              <a:rPr lang="en-US" sz="2000"/>
              <a:t>Hoạt động theo cơ chế Subscribe - Publish</a:t>
            </a:r>
            <a:endParaRPr lang="en-US" sz="2000">
              <a:effectLst/>
            </a:endParaRPr>
          </a:p>
        </p:txBody>
      </p:sp>
      <p:pic>
        <p:nvPicPr>
          <p:cNvPr id="1026" name="Picture 2">
            <a:extLst>
              <a:ext uri="{FF2B5EF4-FFF2-40B4-BE49-F238E27FC236}">
                <a16:creationId xmlns:a16="http://schemas.microsoft.com/office/drawing/2014/main" id="{31B45866-A4A5-386B-1494-C894F93157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4246" y="4625036"/>
            <a:ext cx="4248150"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86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dirty="0" smtClean="0"/>
              <a:t>KHỐI NGUỒN</a:t>
            </a:r>
            <a:endParaRPr lang="en-US" dirty="0"/>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3" y="1215947"/>
            <a:ext cx="10821825" cy="3886610"/>
          </a:xfrm>
          <a:prstGeom prst="rect">
            <a:avLst/>
          </a:prstGeom>
        </p:spPr>
      </p:pic>
      <p:sp>
        <p:nvSpPr>
          <p:cNvPr id="8" name="Rectangle 7"/>
          <p:cNvSpPr/>
          <p:nvPr/>
        </p:nvSpPr>
        <p:spPr>
          <a:xfrm>
            <a:off x="4105656" y="5385815"/>
            <a:ext cx="3977640" cy="599352"/>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SƠ ĐỒ HOẠT ĐỘNG CỦA KHỐI NGUỒN</a:t>
            </a:r>
            <a:endParaRPr lang="en-US" dirty="0">
              <a:solidFill>
                <a:srgbClr val="FF0000"/>
              </a:solidFill>
            </a:endParaRPr>
          </a:p>
        </p:txBody>
      </p:sp>
      <p:sp>
        <p:nvSpPr>
          <p:cNvPr id="15" name="Down Arrow 14"/>
          <p:cNvSpPr/>
          <p:nvPr/>
        </p:nvSpPr>
        <p:spPr>
          <a:xfrm>
            <a:off x="656131" y="1802063"/>
            <a:ext cx="1214685" cy="1412111"/>
          </a:xfrm>
          <a:prstGeom prst="down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ON</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2" y="1215947"/>
            <a:ext cx="10821826" cy="3886610"/>
          </a:xfrm>
          <a:prstGeom prst="rect">
            <a:avLst/>
          </a:prstGeom>
        </p:spPr>
      </p:pic>
      <p:sp>
        <p:nvSpPr>
          <p:cNvPr id="19" name="Down Arrow 18"/>
          <p:cNvSpPr/>
          <p:nvPr/>
        </p:nvSpPr>
        <p:spPr>
          <a:xfrm>
            <a:off x="656130" y="1802063"/>
            <a:ext cx="1214685" cy="1412111"/>
          </a:xfrm>
          <a:prstGeom prst="downArrow">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OFF</a:t>
            </a:r>
            <a:endParaRPr lang="en-US" b="1" dirty="0">
              <a:solidFill>
                <a:schemeClr val="bg1"/>
              </a:solidFill>
            </a:endParaRPr>
          </a:p>
        </p:txBody>
      </p:sp>
    </p:spTree>
    <p:extLst>
      <p:ext uri="{BB962C8B-B14F-4D97-AF65-F5344CB8AC3E}">
        <p14:creationId xmlns:p14="http://schemas.microsoft.com/office/powerpoint/2010/main" val="142224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dirty="0" smtClean="0"/>
              <a:t>KHÓA XE – CẤU TẠO</a:t>
            </a:r>
            <a:endParaRPr lang="en-US" dirty="0"/>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13</a:t>
            </a:fld>
            <a:endParaRPr lang="en-US"/>
          </a:p>
        </p:txBody>
      </p:sp>
      <p:pic>
        <p:nvPicPr>
          <p:cNvPr id="8" name="Picture 7" descr="Presentation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6820" y="863954"/>
            <a:ext cx="9738359" cy="5514858"/>
          </a:xfrm>
          <a:prstGeom prst="rect">
            <a:avLst/>
          </a:prstGeom>
          <a:noFill/>
          <a:ln>
            <a:noFill/>
          </a:ln>
        </p:spPr>
      </p:pic>
      <p:sp>
        <p:nvSpPr>
          <p:cNvPr id="4" name="Rectangle 3"/>
          <p:cNvSpPr/>
          <p:nvPr/>
        </p:nvSpPr>
        <p:spPr>
          <a:xfrm>
            <a:off x="5986425" y="1104832"/>
            <a:ext cx="1851477" cy="422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NAM CHÂM ĐIỆN</a:t>
            </a:r>
            <a:endParaRPr lang="en-US" dirty="0">
              <a:solidFill>
                <a:srgbClr val="C00000"/>
              </a:solidFill>
            </a:endParaRPr>
          </a:p>
        </p:txBody>
      </p:sp>
      <p:sp>
        <p:nvSpPr>
          <p:cNvPr id="13" name="Rectangle 12"/>
          <p:cNvSpPr/>
          <p:nvPr/>
        </p:nvSpPr>
        <p:spPr>
          <a:xfrm>
            <a:off x="8072901" y="3522076"/>
            <a:ext cx="1357701" cy="422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CÀNG KHÓA</a:t>
            </a:r>
            <a:endParaRPr lang="en-US" dirty="0">
              <a:solidFill>
                <a:srgbClr val="C00000"/>
              </a:solidFill>
            </a:endParaRPr>
          </a:p>
        </p:txBody>
      </p:sp>
      <p:sp>
        <p:nvSpPr>
          <p:cNvPr id="15" name="Rectangle 14"/>
          <p:cNvSpPr/>
          <p:nvPr/>
        </p:nvSpPr>
        <p:spPr>
          <a:xfrm>
            <a:off x="2122815" y="3592655"/>
            <a:ext cx="757545" cy="422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LÒ XO</a:t>
            </a:r>
            <a:endParaRPr lang="en-US" dirty="0">
              <a:solidFill>
                <a:srgbClr val="C00000"/>
              </a:solidFill>
            </a:endParaRPr>
          </a:p>
        </p:txBody>
      </p:sp>
      <p:sp>
        <p:nvSpPr>
          <p:cNvPr id="16" name="Rectangle 15"/>
          <p:cNvSpPr/>
          <p:nvPr/>
        </p:nvSpPr>
        <p:spPr>
          <a:xfrm>
            <a:off x="1927937" y="5415155"/>
            <a:ext cx="2409261" cy="422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CÔNG TẮC HÀNH TRÌNH</a:t>
            </a:r>
            <a:endParaRPr lang="en-US" dirty="0">
              <a:solidFill>
                <a:srgbClr val="C00000"/>
              </a:solidFill>
            </a:endParaRPr>
          </a:p>
        </p:txBody>
      </p:sp>
      <p:sp>
        <p:nvSpPr>
          <p:cNvPr id="18" name="Rectangle 17"/>
          <p:cNvSpPr/>
          <p:nvPr/>
        </p:nvSpPr>
        <p:spPr>
          <a:xfrm>
            <a:off x="8650691" y="1914411"/>
            <a:ext cx="1110813" cy="422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VỎ KHÓA</a:t>
            </a:r>
            <a:endParaRPr lang="en-US" dirty="0">
              <a:solidFill>
                <a:srgbClr val="C00000"/>
              </a:solidFill>
            </a:endParaRPr>
          </a:p>
        </p:txBody>
      </p:sp>
      <p:sp>
        <p:nvSpPr>
          <p:cNvPr id="19" name="Rectangle 18"/>
          <p:cNvSpPr/>
          <p:nvPr/>
        </p:nvSpPr>
        <p:spPr>
          <a:xfrm>
            <a:off x="2318734" y="1128582"/>
            <a:ext cx="2381830" cy="422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VỊ TRÍ ĐẶT MẠCH XỬ LÝ</a:t>
            </a:r>
            <a:endParaRPr lang="en-US" dirty="0">
              <a:solidFill>
                <a:srgbClr val="C00000"/>
              </a:solidFill>
            </a:endParaRPr>
          </a:p>
        </p:txBody>
      </p:sp>
      <p:sp>
        <p:nvSpPr>
          <p:cNvPr id="3" name="Right Arrow 2"/>
          <p:cNvSpPr/>
          <p:nvPr/>
        </p:nvSpPr>
        <p:spPr>
          <a:xfrm rot="5400000">
            <a:off x="5520974" y="1296954"/>
            <a:ext cx="709616" cy="22128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7411095" y="3322752"/>
            <a:ext cx="2019506" cy="1993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2122815" y="4022634"/>
            <a:ext cx="2019506" cy="1993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927937" y="5208401"/>
            <a:ext cx="2717897" cy="20675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0800000">
            <a:off x="7741998" y="2325405"/>
            <a:ext cx="2019506" cy="1993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5400000">
            <a:off x="4456399" y="1296955"/>
            <a:ext cx="709616" cy="22128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96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5" grpId="0" animBg="1"/>
      <p:bldP spid="16" grpId="0" animBg="1"/>
      <p:bldP spid="18" grpId="0" animBg="1"/>
      <p:bldP spid="19" grpId="0" animBg="1"/>
      <p:bldP spid="3" grpId="0" animBg="1"/>
      <p:bldP spid="12" grpId="0" animBg="1"/>
      <p:bldP spid="14" grpId="0" animBg="1"/>
      <p:bldP spid="17"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dirty="0" smtClean="0"/>
              <a:t>KHÓA XE – CHẾ ĐỘ ĐÓNG KHÓA</a:t>
            </a:r>
            <a:endParaRPr lang="en-US" dirty="0"/>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14</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283" y="841748"/>
            <a:ext cx="8099050" cy="5578782"/>
          </a:xfrm>
          <a:prstGeom prst="rect">
            <a:avLst/>
          </a:prstGeom>
        </p:spPr>
      </p:pic>
      <p:sp>
        <p:nvSpPr>
          <p:cNvPr id="16" name="Rectangle 15"/>
          <p:cNvSpPr/>
          <p:nvPr/>
        </p:nvSpPr>
        <p:spPr>
          <a:xfrm>
            <a:off x="5790001" y="1060881"/>
            <a:ext cx="2234383" cy="422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NAM CHÂM ĐIỆN TẮT</a:t>
            </a:r>
            <a:endParaRPr lang="en-US" dirty="0">
              <a:solidFill>
                <a:srgbClr val="C00000"/>
              </a:solidFill>
            </a:endParaRPr>
          </a:p>
        </p:txBody>
      </p:sp>
      <p:sp>
        <p:nvSpPr>
          <p:cNvPr id="17" name="Right Arrow 16"/>
          <p:cNvSpPr/>
          <p:nvPr/>
        </p:nvSpPr>
        <p:spPr>
          <a:xfrm rot="5400000">
            <a:off x="5324550" y="1267429"/>
            <a:ext cx="709616" cy="2212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5790001" y="2175650"/>
            <a:ext cx="3175161" cy="226720"/>
          </a:xfrm>
          <a:prstGeom prst="rightArrow">
            <a:avLst>
              <a:gd name="adj1" fmla="val 49544"/>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27923" y="1780239"/>
            <a:ext cx="2737239" cy="422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CHỐT HẠ TẠI TIẾP ĐIỂM</a:t>
            </a:r>
            <a:endParaRPr lang="en-US" dirty="0">
              <a:solidFill>
                <a:srgbClr val="C00000"/>
              </a:solidFill>
            </a:endParaRPr>
          </a:p>
        </p:txBody>
      </p:sp>
      <p:sp>
        <p:nvSpPr>
          <p:cNvPr id="23" name="Rectangle 22"/>
          <p:cNvSpPr/>
          <p:nvPr/>
        </p:nvSpPr>
        <p:spPr>
          <a:xfrm>
            <a:off x="2261221" y="3791274"/>
            <a:ext cx="1383329" cy="4350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LÒ XO DÃN</a:t>
            </a:r>
            <a:endParaRPr lang="en-US" dirty="0">
              <a:solidFill>
                <a:srgbClr val="C00000"/>
              </a:solidFill>
            </a:endParaRPr>
          </a:p>
        </p:txBody>
      </p:sp>
      <p:sp>
        <p:nvSpPr>
          <p:cNvPr id="32" name="Chevron 31"/>
          <p:cNvSpPr/>
          <p:nvPr/>
        </p:nvSpPr>
        <p:spPr>
          <a:xfrm rot="20110087">
            <a:off x="4921007" y="2326958"/>
            <a:ext cx="422031" cy="430823"/>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hevron 32"/>
          <p:cNvSpPr/>
          <p:nvPr/>
        </p:nvSpPr>
        <p:spPr>
          <a:xfrm rot="18930912">
            <a:off x="4474023" y="2572517"/>
            <a:ext cx="422031" cy="430823"/>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p:cNvSpPr/>
          <p:nvPr/>
        </p:nvSpPr>
        <p:spPr>
          <a:xfrm rot="18039201">
            <a:off x="4107211" y="2980079"/>
            <a:ext cx="422031" cy="430823"/>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rot="16724319">
            <a:off x="3881540" y="3515432"/>
            <a:ext cx="422031" cy="430823"/>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hevron 36"/>
          <p:cNvSpPr/>
          <p:nvPr/>
        </p:nvSpPr>
        <p:spPr>
          <a:xfrm rot="15567239">
            <a:off x="3823323" y="4117363"/>
            <a:ext cx="422031" cy="430823"/>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hevron 37"/>
          <p:cNvSpPr/>
          <p:nvPr/>
        </p:nvSpPr>
        <p:spPr>
          <a:xfrm rot="14521972">
            <a:off x="4000542" y="4631204"/>
            <a:ext cx="422031" cy="430823"/>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ircular Arrow 38"/>
          <p:cNvSpPr/>
          <p:nvPr/>
        </p:nvSpPr>
        <p:spPr>
          <a:xfrm rot="16850703" flipH="1" flipV="1">
            <a:off x="4253365" y="2651691"/>
            <a:ext cx="2893161" cy="2885826"/>
          </a:xfrm>
          <a:prstGeom prst="circular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956910" y="3813874"/>
            <a:ext cx="1569284" cy="5632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KÉO KHÓA CÀNG</a:t>
            </a:r>
            <a:endParaRPr lang="en-US" dirty="0">
              <a:solidFill>
                <a:srgbClr val="FF0000"/>
              </a:solidFill>
            </a:endParaRPr>
          </a:p>
        </p:txBody>
      </p:sp>
      <p:sp>
        <p:nvSpPr>
          <p:cNvPr id="8" name="Rectangle 7"/>
          <p:cNvSpPr/>
          <p:nvPr/>
        </p:nvSpPr>
        <p:spPr>
          <a:xfrm>
            <a:off x="1370581" y="5458173"/>
            <a:ext cx="2307048" cy="5708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CÔNG TẮC HÀNH TRÌNH ĐÓNG</a:t>
            </a:r>
            <a:endParaRPr lang="en-US" dirty="0">
              <a:solidFill>
                <a:srgbClr val="FF0000"/>
              </a:solidFill>
            </a:endParaRPr>
          </a:p>
        </p:txBody>
      </p:sp>
      <p:sp>
        <p:nvSpPr>
          <p:cNvPr id="40" name="Right Arrow 39"/>
          <p:cNvSpPr/>
          <p:nvPr/>
        </p:nvSpPr>
        <p:spPr>
          <a:xfrm rot="19193276">
            <a:off x="3584877" y="5366016"/>
            <a:ext cx="1094731" cy="18380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1026" y="2629277"/>
            <a:ext cx="3394781" cy="2759054"/>
          </a:xfrm>
          <a:prstGeom prst="rect">
            <a:avLst/>
          </a:prstGeom>
        </p:spPr>
      </p:pic>
      <p:sp>
        <p:nvSpPr>
          <p:cNvPr id="21" name="Rectangle 20"/>
          <p:cNvSpPr/>
          <p:nvPr/>
        </p:nvSpPr>
        <p:spPr>
          <a:xfrm rot="20276515">
            <a:off x="9496571" y="4083806"/>
            <a:ext cx="532301" cy="2231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COM</a:t>
            </a:r>
            <a:endParaRPr lang="en-US" sz="1200" dirty="0">
              <a:solidFill>
                <a:srgbClr val="FF0000"/>
              </a:solidFill>
            </a:endParaRPr>
          </a:p>
        </p:txBody>
      </p:sp>
      <p:sp>
        <p:nvSpPr>
          <p:cNvPr id="22" name="Rectangle 21"/>
          <p:cNvSpPr/>
          <p:nvPr/>
        </p:nvSpPr>
        <p:spPr>
          <a:xfrm rot="20261677">
            <a:off x="10030127" y="3865245"/>
            <a:ext cx="532301" cy="2231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NO</a:t>
            </a:r>
            <a:endParaRPr lang="en-US" sz="1200" dirty="0">
              <a:solidFill>
                <a:srgbClr val="FF0000"/>
              </a:solidFill>
            </a:endParaRPr>
          </a:p>
        </p:txBody>
      </p:sp>
      <p:sp>
        <p:nvSpPr>
          <p:cNvPr id="24" name="Down Arrow 23"/>
          <p:cNvSpPr/>
          <p:nvPr/>
        </p:nvSpPr>
        <p:spPr>
          <a:xfrm rot="20519151">
            <a:off x="10328049" y="3254374"/>
            <a:ext cx="239290" cy="319605"/>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589407" y="5567237"/>
            <a:ext cx="1134207" cy="5451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GND</a:t>
            </a:r>
            <a:endParaRPr lang="en-US" dirty="0">
              <a:solidFill>
                <a:schemeClr val="tx1"/>
              </a:solidFill>
            </a:endParaRPr>
          </a:p>
        </p:txBody>
      </p:sp>
      <p:cxnSp>
        <p:nvCxnSpPr>
          <p:cNvPr id="26" name="Straight Connector 25"/>
          <p:cNvCxnSpPr>
            <a:endCxn id="25" idx="0"/>
          </p:cNvCxnSpPr>
          <p:nvPr/>
        </p:nvCxnSpPr>
        <p:spPr>
          <a:xfrm flipH="1">
            <a:off x="9156511" y="5034974"/>
            <a:ext cx="567103" cy="532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0051285" y="5563852"/>
            <a:ext cx="1889769" cy="5545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KHỐI MẠCH XỬ LÝ</a:t>
            </a:r>
            <a:endParaRPr lang="en-US" dirty="0">
              <a:solidFill>
                <a:srgbClr val="C00000"/>
              </a:solidFill>
            </a:endParaRPr>
          </a:p>
        </p:txBody>
      </p:sp>
      <p:cxnSp>
        <p:nvCxnSpPr>
          <p:cNvPr id="30" name="Straight Connector 29"/>
          <p:cNvCxnSpPr>
            <a:endCxn id="29" idx="0"/>
          </p:cNvCxnSpPr>
          <p:nvPr/>
        </p:nvCxnSpPr>
        <p:spPr>
          <a:xfrm>
            <a:off x="10198438" y="4823861"/>
            <a:ext cx="797732" cy="739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640648" y="4966375"/>
            <a:ext cx="697439" cy="369332"/>
          </a:xfrm>
          <a:prstGeom prst="rect">
            <a:avLst/>
          </a:prstGeom>
          <a:noFill/>
        </p:spPr>
        <p:txBody>
          <a:bodyPr wrap="square" rtlCol="0">
            <a:spAutoFit/>
          </a:bodyPr>
          <a:lstStyle/>
          <a:p>
            <a:r>
              <a:rPr lang="en-US" dirty="0" smtClean="0"/>
              <a:t>GND</a:t>
            </a:r>
            <a:endParaRPr lang="en-US" dirty="0"/>
          </a:p>
        </p:txBody>
      </p:sp>
    </p:spTree>
    <p:extLst>
      <p:ext uri="{BB962C8B-B14F-4D97-AF65-F5344CB8AC3E}">
        <p14:creationId xmlns:p14="http://schemas.microsoft.com/office/powerpoint/2010/main" val="402624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3" grpId="0" animBg="1"/>
      <p:bldP spid="32" grpId="0" animBg="1"/>
      <p:bldP spid="33" grpId="0" animBg="1"/>
      <p:bldP spid="34" grpId="0" animBg="1"/>
      <p:bldP spid="35" grpId="0" animBg="1"/>
      <p:bldP spid="37" grpId="0" animBg="1"/>
      <p:bldP spid="38" grpId="0" animBg="1"/>
      <p:bldP spid="39" grpId="0" animBg="1"/>
      <p:bldP spid="7" grpId="0" animBg="1"/>
      <p:bldP spid="8" grpId="0" animBg="1"/>
      <p:bldP spid="40" grpId="0" animBg="1"/>
      <p:bldP spid="21" grpId="0" animBg="1"/>
      <p:bldP spid="22" grpId="0" animBg="1"/>
      <p:bldP spid="24" grpId="0" animBg="1"/>
      <p:bldP spid="25" grpId="0" animBg="1"/>
      <p:bldP spid="29" grpId="0" animBg="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dirty="0" smtClean="0"/>
              <a:t>KHÓA XE – CHẾ ĐỘ MỞ KHÓA</a:t>
            </a:r>
            <a:endParaRPr lang="en-US" dirty="0"/>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555" y="901560"/>
            <a:ext cx="7604890" cy="5238396"/>
          </a:xfrm>
          <a:prstGeom prst="rect">
            <a:avLst/>
          </a:prstGeom>
        </p:spPr>
      </p:pic>
      <p:sp>
        <p:nvSpPr>
          <p:cNvPr id="20" name="Rectangle 19"/>
          <p:cNvSpPr/>
          <p:nvPr/>
        </p:nvSpPr>
        <p:spPr>
          <a:xfrm>
            <a:off x="6128577" y="946729"/>
            <a:ext cx="2234383" cy="422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NAM CHÂM ĐIỆN BẬT</a:t>
            </a:r>
            <a:endParaRPr lang="en-US" dirty="0">
              <a:solidFill>
                <a:srgbClr val="C00000"/>
              </a:solidFill>
            </a:endParaRPr>
          </a:p>
        </p:txBody>
      </p:sp>
      <p:sp>
        <p:nvSpPr>
          <p:cNvPr id="25" name="Right Arrow 24"/>
          <p:cNvSpPr/>
          <p:nvPr/>
        </p:nvSpPr>
        <p:spPr>
          <a:xfrm rot="5400000">
            <a:off x="5663126" y="1138851"/>
            <a:ext cx="709616" cy="2212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10800000">
            <a:off x="6128577" y="1981379"/>
            <a:ext cx="3175161" cy="226720"/>
          </a:xfrm>
          <a:prstGeom prst="rightArrow">
            <a:avLst>
              <a:gd name="adj1" fmla="val 49544"/>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566499" y="1585835"/>
            <a:ext cx="2737239" cy="422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CHỐT NÂNG TẠI TIẾP ĐIỂM</a:t>
            </a:r>
            <a:endParaRPr lang="en-US" dirty="0">
              <a:solidFill>
                <a:srgbClr val="C00000"/>
              </a:solidFill>
            </a:endParaRPr>
          </a:p>
        </p:txBody>
      </p:sp>
      <p:sp>
        <p:nvSpPr>
          <p:cNvPr id="28" name="Circular Arrow 27"/>
          <p:cNvSpPr/>
          <p:nvPr/>
        </p:nvSpPr>
        <p:spPr>
          <a:xfrm rot="16850703" flipH="1">
            <a:off x="4166691" y="3012398"/>
            <a:ext cx="2661441" cy="2028037"/>
          </a:xfrm>
          <a:prstGeom prst="circular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5006212" y="3635496"/>
            <a:ext cx="1631980" cy="837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KHÓA CÀNG BỊ KÉO BỞI LÒ XO</a:t>
            </a:r>
            <a:endParaRPr lang="en-US" dirty="0">
              <a:solidFill>
                <a:srgbClr val="C00000"/>
              </a:solidFill>
            </a:endParaRPr>
          </a:p>
        </p:txBody>
      </p:sp>
      <p:sp>
        <p:nvSpPr>
          <p:cNvPr id="36" name="Rectangle 35"/>
          <p:cNvSpPr/>
          <p:nvPr/>
        </p:nvSpPr>
        <p:spPr>
          <a:xfrm>
            <a:off x="2664781" y="4901871"/>
            <a:ext cx="1383329" cy="908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LÒ XO KÉO VỀ VỊ TRÍ CÂN BẰNG</a:t>
            </a:r>
            <a:endParaRPr lang="en-US" dirty="0">
              <a:solidFill>
                <a:srgbClr val="C00000"/>
              </a:solidFill>
            </a:endParaRPr>
          </a:p>
        </p:txBody>
      </p:sp>
      <p:sp>
        <p:nvSpPr>
          <p:cNvPr id="5" name="Chevron 4"/>
          <p:cNvSpPr/>
          <p:nvPr/>
        </p:nvSpPr>
        <p:spPr>
          <a:xfrm rot="4710581">
            <a:off x="3989335" y="4263384"/>
            <a:ext cx="422031" cy="430823"/>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hevron 49"/>
          <p:cNvSpPr/>
          <p:nvPr/>
        </p:nvSpPr>
        <p:spPr>
          <a:xfrm rot="4307957">
            <a:off x="4084318" y="4568455"/>
            <a:ext cx="422031" cy="430823"/>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Chevron 50"/>
          <p:cNvSpPr/>
          <p:nvPr/>
        </p:nvSpPr>
        <p:spPr>
          <a:xfrm rot="3593377">
            <a:off x="4242466" y="4850320"/>
            <a:ext cx="422031" cy="430823"/>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4745686" y="5801664"/>
            <a:ext cx="2307048" cy="5708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CÔNG TẮC HÀNH TRÌNH MỞ</a:t>
            </a:r>
            <a:endParaRPr lang="en-US" dirty="0">
              <a:solidFill>
                <a:srgbClr val="FF0000"/>
              </a:solidFill>
            </a:endParaRPr>
          </a:p>
        </p:txBody>
      </p:sp>
      <p:sp>
        <p:nvSpPr>
          <p:cNvPr id="16" name="Right Arrow 15"/>
          <p:cNvSpPr/>
          <p:nvPr/>
        </p:nvSpPr>
        <p:spPr>
          <a:xfrm rot="11783488">
            <a:off x="4676411" y="5472400"/>
            <a:ext cx="1094731" cy="18380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866" y="2857682"/>
            <a:ext cx="3394781" cy="2759054"/>
          </a:xfrm>
          <a:prstGeom prst="rect">
            <a:avLst/>
          </a:prstGeom>
        </p:spPr>
      </p:pic>
      <p:sp>
        <p:nvSpPr>
          <p:cNvPr id="33" name="Rectangle 32"/>
          <p:cNvSpPr/>
          <p:nvPr/>
        </p:nvSpPr>
        <p:spPr>
          <a:xfrm rot="20276515">
            <a:off x="9723411" y="4312211"/>
            <a:ext cx="532301" cy="2231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COM</a:t>
            </a:r>
            <a:endParaRPr lang="en-US" sz="1200" dirty="0">
              <a:solidFill>
                <a:srgbClr val="FF0000"/>
              </a:solidFill>
            </a:endParaRPr>
          </a:p>
        </p:txBody>
      </p:sp>
      <p:sp>
        <p:nvSpPr>
          <p:cNvPr id="34" name="Rectangle 33"/>
          <p:cNvSpPr/>
          <p:nvPr/>
        </p:nvSpPr>
        <p:spPr>
          <a:xfrm rot="20261677">
            <a:off x="10256967" y="4093650"/>
            <a:ext cx="532301" cy="223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NO</a:t>
            </a:r>
            <a:endParaRPr lang="en-US" sz="1200" dirty="0">
              <a:solidFill>
                <a:srgbClr val="FF0000"/>
              </a:solidFill>
            </a:endParaRPr>
          </a:p>
        </p:txBody>
      </p:sp>
      <p:sp>
        <p:nvSpPr>
          <p:cNvPr id="35" name="Down Arrow 34"/>
          <p:cNvSpPr/>
          <p:nvPr/>
        </p:nvSpPr>
        <p:spPr>
          <a:xfrm rot="20519151" flipV="1">
            <a:off x="10519637" y="3469708"/>
            <a:ext cx="242589" cy="298021"/>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816247" y="5795642"/>
            <a:ext cx="1134207" cy="5451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GND</a:t>
            </a:r>
            <a:endParaRPr lang="en-US" dirty="0">
              <a:solidFill>
                <a:schemeClr val="tx1"/>
              </a:solidFill>
            </a:endParaRPr>
          </a:p>
        </p:txBody>
      </p:sp>
      <p:cxnSp>
        <p:nvCxnSpPr>
          <p:cNvPr id="38" name="Straight Connector 37"/>
          <p:cNvCxnSpPr>
            <a:endCxn id="37" idx="0"/>
          </p:cNvCxnSpPr>
          <p:nvPr/>
        </p:nvCxnSpPr>
        <p:spPr>
          <a:xfrm flipH="1">
            <a:off x="9383351" y="5263379"/>
            <a:ext cx="567103" cy="532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278125" y="5792257"/>
            <a:ext cx="1889769" cy="5545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KHỐI MẠCH XỬ LÝ</a:t>
            </a:r>
            <a:endParaRPr lang="en-US" dirty="0">
              <a:solidFill>
                <a:srgbClr val="C00000"/>
              </a:solidFill>
            </a:endParaRPr>
          </a:p>
        </p:txBody>
      </p:sp>
      <p:cxnSp>
        <p:nvCxnSpPr>
          <p:cNvPr id="40" name="Straight Connector 39"/>
          <p:cNvCxnSpPr>
            <a:endCxn id="39" idx="0"/>
          </p:cNvCxnSpPr>
          <p:nvPr/>
        </p:nvCxnSpPr>
        <p:spPr>
          <a:xfrm>
            <a:off x="10425278" y="5052266"/>
            <a:ext cx="797732" cy="73999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867488" y="5194780"/>
            <a:ext cx="697439" cy="369332"/>
          </a:xfrm>
          <a:prstGeom prst="rect">
            <a:avLst/>
          </a:prstGeom>
          <a:noFill/>
        </p:spPr>
        <p:txBody>
          <a:bodyPr wrap="square" rtlCol="0">
            <a:spAutoFit/>
          </a:bodyPr>
          <a:lstStyle/>
          <a:p>
            <a:r>
              <a:rPr lang="en-US" dirty="0" smtClean="0">
                <a:solidFill>
                  <a:srgbClr val="00B050"/>
                </a:solidFill>
              </a:rPr>
              <a:t>NULL</a:t>
            </a:r>
            <a:endParaRPr lang="en-US" dirty="0">
              <a:solidFill>
                <a:srgbClr val="00B050"/>
              </a:solidFill>
            </a:endParaRPr>
          </a:p>
        </p:txBody>
      </p:sp>
    </p:spTree>
    <p:extLst>
      <p:ext uri="{BB962C8B-B14F-4D97-AF65-F5344CB8AC3E}">
        <p14:creationId xmlns:p14="http://schemas.microsoft.com/office/powerpoint/2010/main" val="212665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6" grpId="0" animBg="1"/>
      <p:bldP spid="27" grpId="0" animBg="1"/>
      <p:bldP spid="28" grpId="0" animBg="1"/>
      <p:bldP spid="29" grpId="0" animBg="1"/>
      <p:bldP spid="36" grpId="0" animBg="1"/>
      <p:bldP spid="5" grpId="0" animBg="1"/>
      <p:bldP spid="50" grpId="0" animBg="1"/>
      <p:bldP spid="51" grpId="0" animBg="1"/>
      <p:bldP spid="15" grpId="0" animBg="1"/>
      <p:bldP spid="16" grpId="0" animBg="1"/>
      <p:bldP spid="33" grpId="0" animBg="1"/>
      <p:bldP spid="34" grpId="0" animBg="1"/>
      <p:bldP spid="35" grpId="0" animBg="1"/>
      <p:bldP spid="37" grpId="0" animBg="1"/>
      <p:bldP spid="39" grpId="0" animBg="1"/>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A951-D0E8-9CF5-F8BF-53BD121A90D1}"/>
              </a:ext>
            </a:extLst>
          </p:cNvPr>
          <p:cNvSpPr>
            <a:spLocks noGrp="1"/>
          </p:cNvSpPr>
          <p:nvPr>
            <p:ph type="title"/>
          </p:nvPr>
        </p:nvSpPr>
        <p:spPr/>
        <p:txBody>
          <a:bodyPr/>
          <a:lstStyle/>
          <a:p>
            <a:r>
              <a:rPr lang="en-US">
                <a:latin typeface="Lato"/>
                <a:ea typeface="Lato"/>
                <a:cs typeface="Lato"/>
              </a:rPr>
              <a:t>Chương trình nhúng trên SBL</a:t>
            </a:r>
            <a:endParaRPr lang="en-US"/>
          </a:p>
        </p:txBody>
      </p:sp>
      <p:sp>
        <p:nvSpPr>
          <p:cNvPr id="4" name="Slide Number Placeholder 3">
            <a:extLst>
              <a:ext uri="{FF2B5EF4-FFF2-40B4-BE49-F238E27FC236}">
                <a16:creationId xmlns:a16="http://schemas.microsoft.com/office/drawing/2014/main" id="{818F3E29-0788-781B-4D89-070D0E72EF7E}"/>
              </a:ext>
            </a:extLst>
          </p:cNvPr>
          <p:cNvSpPr>
            <a:spLocks noGrp="1"/>
          </p:cNvSpPr>
          <p:nvPr>
            <p:ph type="sldNum" sz="quarter" idx="12"/>
          </p:nvPr>
        </p:nvSpPr>
        <p:spPr/>
        <p:txBody>
          <a:bodyPr/>
          <a:lstStyle/>
          <a:p>
            <a:fld id="{9EA0BE3B-158A-4EDF-80DC-E394A0D1600F}" type="slidenum">
              <a:rPr lang="en-US" smtClean="0"/>
              <a:pPr/>
              <a:t>16</a:t>
            </a:fld>
            <a:endParaRPr lang="en-US"/>
          </a:p>
        </p:txBody>
      </p:sp>
      <p:pic>
        <p:nvPicPr>
          <p:cNvPr id="7" name="Picture 6">
            <a:extLst>
              <a:ext uri="{FF2B5EF4-FFF2-40B4-BE49-F238E27FC236}">
                <a16:creationId xmlns:a16="http://schemas.microsoft.com/office/drawing/2014/main" id="{BE1FE201-9C30-68ED-61E4-ABA6A97C8A67}"/>
              </a:ext>
            </a:extLst>
          </p:cNvPr>
          <p:cNvPicPr>
            <a:picLocks noChangeAspect="1"/>
          </p:cNvPicPr>
          <p:nvPr/>
        </p:nvPicPr>
        <p:blipFill>
          <a:blip r:embed="rId2"/>
          <a:stretch>
            <a:fillRect/>
          </a:stretch>
        </p:blipFill>
        <p:spPr>
          <a:xfrm>
            <a:off x="121547" y="850341"/>
            <a:ext cx="3206413" cy="3371093"/>
          </a:xfrm>
          <a:prstGeom prst="rect">
            <a:avLst/>
          </a:prstGeom>
        </p:spPr>
      </p:pic>
      <p:pic>
        <p:nvPicPr>
          <p:cNvPr id="8" name="Picture 7">
            <a:extLst>
              <a:ext uri="{FF2B5EF4-FFF2-40B4-BE49-F238E27FC236}">
                <a16:creationId xmlns:a16="http://schemas.microsoft.com/office/drawing/2014/main" id="{A7D08E41-BEA2-B892-4DDD-8FE77B0E5F10}"/>
              </a:ext>
            </a:extLst>
          </p:cNvPr>
          <p:cNvPicPr>
            <a:picLocks noChangeAspect="1"/>
          </p:cNvPicPr>
          <p:nvPr/>
        </p:nvPicPr>
        <p:blipFill>
          <a:blip r:embed="rId3"/>
          <a:stretch>
            <a:fillRect/>
          </a:stretch>
        </p:blipFill>
        <p:spPr>
          <a:xfrm>
            <a:off x="3769283" y="2058013"/>
            <a:ext cx="3821329" cy="4326842"/>
          </a:xfrm>
          <a:prstGeom prst="rect">
            <a:avLst/>
          </a:prstGeom>
        </p:spPr>
      </p:pic>
      <p:pic>
        <p:nvPicPr>
          <p:cNvPr id="25" name="Picture 24">
            <a:extLst>
              <a:ext uri="{FF2B5EF4-FFF2-40B4-BE49-F238E27FC236}">
                <a16:creationId xmlns:a16="http://schemas.microsoft.com/office/drawing/2014/main" id="{457325F8-856A-ED98-CD09-BF3FF547909B}"/>
              </a:ext>
            </a:extLst>
          </p:cNvPr>
          <p:cNvPicPr>
            <a:picLocks noChangeAspect="1"/>
          </p:cNvPicPr>
          <p:nvPr/>
        </p:nvPicPr>
        <p:blipFill>
          <a:blip r:embed="rId4"/>
          <a:stretch>
            <a:fillRect/>
          </a:stretch>
        </p:blipFill>
        <p:spPr>
          <a:xfrm>
            <a:off x="8031935" y="2058013"/>
            <a:ext cx="3697422" cy="3103458"/>
          </a:xfrm>
          <a:prstGeom prst="rect">
            <a:avLst/>
          </a:prstGeom>
        </p:spPr>
      </p:pic>
    </p:spTree>
    <p:extLst>
      <p:ext uri="{BB962C8B-B14F-4D97-AF65-F5344CB8AC3E}">
        <p14:creationId xmlns:p14="http://schemas.microsoft.com/office/powerpoint/2010/main" val="3610039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a:t>Chương trình quản lý đặt tại cloud/server</a:t>
            </a:r>
            <a:endParaRPr lang="en-US" err="1"/>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17</a:t>
            </a:fld>
            <a:endParaRPr lang="en-US"/>
          </a:p>
        </p:txBody>
      </p:sp>
      <p:sp>
        <p:nvSpPr>
          <p:cNvPr id="60" name="Hộp Văn bản 59">
            <a:extLst>
              <a:ext uri="{FF2B5EF4-FFF2-40B4-BE49-F238E27FC236}">
                <a16:creationId xmlns:a16="http://schemas.microsoft.com/office/drawing/2014/main" id="{CB10C7CD-A251-F3BB-4BB2-8154E6EBE158}"/>
              </a:ext>
            </a:extLst>
          </p:cNvPr>
          <p:cNvSpPr txBox="1"/>
          <p:nvPr/>
        </p:nvSpPr>
        <p:spPr>
          <a:xfrm>
            <a:off x="338735" y="931776"/>
            <a:ext cx="3585375" cy="461665"/>
          </a:xfrm>
          <a:prstGeom prst="rect">
            <a:avLst/>
          </a:prstGeom>
          <a:noFill/>
        </p:spPr>
        <p:txBody>
          <a:bodyPr wrap="square" rtlCol="0">
            <a:spAutoFit/>
          </a:bodyPr>
          <a:lstStyle/>
          <a:p>
            <a:r>
              <a:rPr lang="vi-VN" sz="2400" b="1">
                <a:solidFill>
                  <a:srgbClr val="C00000"/>
                </a:solidFill>
                <a:latin typeface="Lato" panose="020F0502020204030203" pitchFamily="34" charset="0"/>
                <a:ea typeface="Lato" panose="020F0502020204030203" pitchFamily="34" charset="0"/>
                <a:cs typeface="Lato" panose="020F0502020204030203" pitchFamily="34" charset="0"/>
              </a:rPr>
              <a:t>Database</a:t>
            </a:r>
          </a:p>
        </p:txBody>
      </p:sp>
      <p:pic>
        <p:nvPicPr>
          <p:cNvPr id="62" name="Hình ảnh 61">
            <a:extLst>
              <a:ext uri="{FF2B5EF4-FFF2-40B4-BE49-F238E27FC236}">
                <a16:creationId xmlns:a16="http://schemas.microsoft.com/office/drawing/2014/main" id="{97E279DD-74E1-C787-85E4-7E852DC549E6}"/>
              </a:ext>
            </a:extLst>
          </p:cNvPr>
          <p:cNvPicPr>
            <a:picLocks noChangeAspect="1"/>
          </p:cNvPicPr>
          <p:nvPr/>
        </p:nvPicPr>
        <p:blipFill rotWithShape="1">
          <a:blip r:embed="rId3">
            <a:extLst>
              <a:ext uri="{28A0092B-C50C-407E-A947-70E740481C1C}">
                <a14:useLocalDpi xmlns:a14="http://schemas.microsoft.com/office/drawing/2010/main" val="0"/>
              </a:ext>
            </a:extLst>
          </a:blip>
          <a:srcRect l="25083" t="3711" r="22584" b="5060"/>
          <a:stretch/>
        </p:blipFill>
        <p:spPr>
          <a:xfrm>
            <a:off x="3924111" y="887719"/>
            <a:ext cx="6540690" cy="5457519"/>
          </a:xfrm>
          <a:prstGeom prst="rect">
            <a:avLst/>
          </a:prstGeom>
        </p:spPr>
      </p:pic>
    </p:spTree>
    <p:extLst>
      <p:ext uri="{BB962C8B-B14F-4D97-AF65-F5344CB8AC3E}">
        <p14:creationId xmlns:p14="http://schemas.microsoft.com/office/powerpoint/2010/main" val="383641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extLst>
    <p:ext uri="{6950BFC3-D8DA-4A85-94F7-54DA5524770B}">
      <p188:commentRel xmlns:p188="http://schemas.microsoft.com/office/powerpoint/2018/8/main" xmlns="" r:id="rId4"/>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lIns="91440" tIns="45720" rIns="91440" bIns="45720" anchor="t"/>
          <a:lstStyle/>
          <a:p>
            <a:r>
              <a:rPr lang="en-US"/>
              <a:t>Giải pháp:  Chương trình quản lý đặt tại cloud/server</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18</a:t>
            </a:fld>
            <a:endParaRPr lang="en-US"/>
          </a:p>
        </p:txBody>
      </p:sp>
      <p:sp>
        <p:nvSpPr>
          <p:cNvPr id="7" name="TextBox 6">
            <a:extLst>
              <a:ext uri="{FF2B5EF4-FFF2-40B4-BE49-F238E27FC236}">
                <a16:creationId xmlns:a16="http://schemas.microsoft.com/office/drawing/2014/main" id="{D55704F4-58C7-4DAA-8C9E-B393EC3A9FA6}"/>
              </a:ext>
            </a:extLst>
          </p:cNvPr>
          <p:cNvSpPr txBox="1"/>
          <p:nvPr/>
        </p:nvSpPr>
        <p:spPr>
          <a:xfrm>
            <a:off x="5328916" y="5454737"/>
            <a:ext cx="1429157" cy="523220"/>
          </a:xfrm>
          <a:prstGeom prst="rect">
            <a:avLst/>
          </a:prstGeom>
          <a:noFill/>
        </p:spPr>
        <p:txBody>
          <a:bodyPr wrap="square" rtlCol="0">
            <a:spAutoFit/>
          </a:bodyPr>
          <a:lstStyle/>
          <a:p>
            <a:pPr algn="ctr"/>
            <a:r>
              <a:rPr lang="en-US" sz="2800"/>
              <a:t>Server</a:t>
            </a:r>
          </a:p>
        </p:txBody>
      </p:sp>
      <p:pic>
        <p:nvPicPr>
          <p:cNvPr id="2054" name="Picture 6">
            <a:extLst>
              <a:ext uri="{FF2B5EF4-FFF2-40B4-BE49-F238E27FC236}">
                <a16:creationId xmlns:a16="http://schemas.microsoft.com/office/drawing/2014/main" id="{7DF6AC94-CC63-42C2-8D34-D0179B7A7F5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383892" y="2950827"/>
            <a:ext cx="1454671" cy="110842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8696EBB8-8227-4351-A072-CF8BEDE6753C}"/>
              </a:ext>
            </a:extLst>
          </p:cNvPr>
          <p:cNvSpPr txBox="1"/>
          <p:nvPr/>
        </p:nvSpPr>
        <p:spPr>
          <a:xfrm>
            <a:off x="3393905" y="4059255"/>
            <a:ext cx="1526313" cy="369332"/>
          </a:xfrm>
          <a:prstGeom prst="rect">
            <a:avLst/>
          </a:prstGeom>
          <a:noFill/>
        </p:spPr>
        <p:txBody>
          <a:bodyPr wrap="square" rtlCol="0">
            <a:spAutoFit/>
          </a:bodyPr>
          <a:lstStyle/>
          <a:p>
            <a:r>
              <a:rPr lang="en-US"/>
              <a:t>MQTT Broker</a:t>
            </a:r>
          </a:p>
        </p:txBody>
      </p:sp>
      <p:pic>
        <p:nvPicPr>
          <p:cNvPr id="2056" name="Picture 8" descr="Mysql là gì? Tổng hợp thông tin chi tiết nhất về Mysql">
            <a:extLst>
              <a:ext uri="{FF2B5EF4-FFF2-40B4-BE49-F238E27FC236}">
                <a16:creationId xmlns:a16="http://schemas.microsoft.com/office/drawing/2014/main" id="{C95897EA-53B9-4185-9DDB-D084DCBAB042}"/>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408417" y="2363143"/>
            <a:ext cx="1582504" cy="889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ới thiệu các Annotation cơ bản trong Spring Boot">
            <a:extLst>
              <a:ext uri="{FF2B5EF4-FFF2-40B4-BE49-F238E27FC236}">
                <a16:creationId xmlns:a16="http://schemas.microsoft.com/office/drawing/2014/main" id="{068F2F2B-C251-C499-2CDC-A723E0A982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4487" y="3190603"/>
            <a:ext cx="1491439" cy="7744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DD97F8-51C1-98D4-A286-A99DB3E5F774}"/>
              </a:ext>
            </a:extLst>
          </p:cNvPr>
          <p:cNvSpPr/>
          <p:nvPr/>
        </p:nvSpPr>
        <p:spPr>
          <a:xfrm>
            <a:off x="7954676" y="1955007"/>
            <a:ext cx="784096" cy="315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REST </a:t>
            </a:r>
          </a:p>
          <a:p>
            <a:pPr algn="ctr"/>
            <a:r>
              <a:rPr lang="en-US"/>
              <a:t>API</a:t>
            </a:r>
          </a:p>
        </p:txBody>
      </p:sp>
      <p:sp>
        <p:nvSpPr>
          <p:cNvPr id="92" name="TextBox 91">
            <a:extLst>
              <a:ext uri="{FF2B5EF4-FFF2-40B4-BE49-F238E27FC236}">
                <a16:creationId xmlns:a16="http://schemas.microsoft.com/office/drawing/2014/main" id="{E94059F8-C589-FEC9-CF61-72EDBE40BAD2}"/>
              </a:ext>
            </a:extLst>
          </p:cNvPr>
          <p:cNvSpPr txBox="1"/>
          <p:nvPr/>
        </p:nvSpPr>
        <p:spPr>
          <a:xfrm>
            <a:off x="10643831" y="4244226"/>
            <a:ext cx="1248466" cy="954107"/>
          </a:xfrm>
          <a:prstGeom prst="rect">
            <a:avLst/>
          </a:prstGeom>
          <a:noFill/>
        </p:spPr>
        <p:txBody>
          <a:bodyPr wrap="square" rtlCol="0">
            <a:spAutoFit/>
          </a:bodyPr>
          <a:lstStyle/>
          <a:p>
            <a:pPr algn="ctr"/>
            <a:r>
              <a:rPr lang="en-US" sz="2800"/>
              <a:t>Mobile App</a:t>
            </a:r>
          </a:p>
        </p:txBody>
      </p:sp>
      <p:sp>
        <p:nvSpPr>
          <p:cNvPr id="99" name="TextBox 98">
            <a:extLst>
              <a:ext uri="{FF2B5EF4-FFF2-40B4-BE49-F238E27FC236}">
                <a16:creationId xmlns:a16="http://schemas.microsoft.com/office/drawing/2014/main" id="{3EA10617-ABDE-96D3-B77A-63A64592EE2E}"/>
              </a:ext>
            </a:extLst>
          </p:cNvPr>
          <p:cNvSpPr txBox="1"/>
          <p:nvPr/>
        </p:nvSpPr>
        <p:spPr>
          <a:xfrm>
            <a:off x="509747" y="4175270"/>
            <a:ext cx="886323" cy="523220"/>
          </a:xfrm>
          <a:prstGeom prst="rect">
            <a:avLst/>
          </a:prstGeom>
          <a:noFill/>
        </p:spPr>
        <p:txBody>
          <a:bodyPr wrap="square" rtlCol="0">
            <a:spAutoFit/>
          </a:bodyPr>
          <a:lstStyle/>
          <a:p>
            <a:pPr algn="ctr"/>
            <a:r>
              <a:rPr lang="en-US" sz="2800"/>
              <a:t>SBL</a:t>
            </a:r>
          </a:p>
        </p:txBody>
      </p:sp>
      <p:sp>
        <p:nvSpPr>
          <p:cNvPr id="54" name="TextBox 53">
            <a:extLst>
              <a:ext uri="{FF2B5EF4-FFF2-40B4-BE49-F238E27FC236}">
                <a16:creationId xmlns:a16="http://schemas.microsoft.com/office/drawing/2014/main" id="{1586E622-A0F5-8A4B-503F-5B80C1344E14}"/>
              </a:ext>
            </a:extLst>
          </p:cNvPr>
          <p:cNvSpPr txBox="1"/>
          <p:nvPr/>
        </p:nvSpPr>
        <p:spPr>
          <a:xfrm>
            <a:off x="1888687" y="3050539"/>
            <a:ext cx="791119" cy="338554"/>
          </a:xfrm>
          <a:prstGeom prst="rect">
            <a:avLst/>
          </a:prstGeom>
          <a:noFill/>
        </p:spPr>
        <p:txBody>
          <a:bodyPr wrap="square" rtlCol="0">
            <a:spAutoFit/>
          </a:bodyPr>
          <a:lstStyle/>
          <a:p>
            <a:r>
              <a:rPr lang="en-US" sz="1600">
                <a:solidFill>
                  <a:srgbClr val="C02034"/>
                </a:solidFill>
              </a:rPr>
              <a:t>NB-IOT</a:t>
            </a:r>
          </a:p>
        </p:txBody>
      </p:sp>
      <p:sp>
        <p:nvSpPr>
          <p:cNvPr id="56" name="TextBox 55">
            <a:extLst>
              <a:ext uri="{FF2B5EF4-FFF2-40B4-BE49-F238E27FC236}">
                <a16:creationId xmlns:a16="http://schemas.microsoft.com/office/drawing/2014/main" id="{5FAECBB2-F6CE-29EA-4EC7-749000F42A14}"/>
              </a:ext>
            </a:extLst>
          </p:cNvPr>
          <p:cNvSpPr txBox="1"/>
          <p:nvPr/>
        </p:nvSpPr>
        <p:spPr>
          <a:xfrm>
            <a:off x="6715489" y="4041880"/>
            <a:ext cx="1185135" cy="369332"/>
          </a:xfrm>
          <a:prstGeom prst="rect">
            <a:avLst/>
          </a:prstGeom>
          <a:noFill/>
        </p:spPr>
        <p:txBody>
          <a:bodyPr wrap="square" rtlCol="0">
            <a:spAutoFit/>
          </a:bodyPr>
          <a:lstStyle/>
          <a:p>
            <a:r>
              <a:rPr lang="en-US"/>
              <a:t>Back-end</a:t>
            </a:r>
          </a:p>
        </p:txBody>
      </p:sp>
      <p:pic>
        <p:nvPicPr>
          <p:cNvPr id="62" name="Picture 61">
            <a:extLst>
              <a:ext uri="{FF2B5EF4-FFF2-40B4-BE49-F238E27FC236}">
                <a16:creationId xmlns:a16="http://schemas.microsoft.com/office/drawing/2014/main" id="{525E0663-9585-EE46-F6B6-939CC79D5F1E}"/>
              </a:ext>
            </a:extLst>
          </p:cNvPr>
          <p:cNvPicPr>
            <a:picLocks noChangeAspect="1"/>
          </p:cNvPicPr>
          <p:nvPr/>
        </p:nvPicPr>
        <p:blipFill>
          <a:blip r:embed="rId6"/>
          <a:stretch>
            <a:fillRect/>
          </a:stretch>
        </p:blipFill>
        <p:spPr>
          <a:xfrm>
            <a:off x="617570" y="2686892"/>
            <a:ext cx="778500" cy="1304419"/>
          </a:xfrm>
          <a:prstGeom prst="rect">
            <a:avLst/>
          </a:prstGeom>
        </p:spPr>
      </p:pic>
      <p:sp>
        <p:nvSpPr>
          <p:cNvPr id="64" name="Arrow: Left-Right 63">
            <a:extLst>
              <a:ext uri="{FF2B5EF4-FFF2-40B4-BE49-F238E27FC236}">
                <a16:creationId xmlns:a16="http://schemas.microsoft.com/office/drawing/2014/main" id="{6F594548-4965-A899-5D5B-0E26E75DF897}"/>
              </a:ext>
            </a:extLst>
          </p:cNvPr>
          <p:cNvSpPr/>
          <p:nvPr/>
        </p:nvSpPr>
        <p:spPr>
          <a:xfrm>
            <a:off x="1450122" y="3225707"/>
            <a:ext cx="1604279" cy="554115"/>
          </a:xfrm>
          <a:prstGeom prst="leftRightArrow">
            <a:avLst/>
          </a:prstGeom>
          <a:solidFill>
            <a:srgbClr val="EDA1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Pub/Sub</a:t>
            </a:r>
            <a:endParaRPr lang="en-US" sz="2000" b="1"/>
          </a:p>
        </p:txBody>
      </p:sp>
      <p:sp>
        <p:nvSpPr>
          <p:cNvPr id="74" name="Arrow: Left-Right 73">
            <a:extLst>
              <a:ext uri="{FF2B5EF4-FFF2-40B4-BE49-F238E27FC236}">
                <a16:creationId xmlns:a16="http://schemas.microsoft.com/office/drawing/2014/main" id="{991C775F-7C97-2C1C-F4F6-BCC1CBA30C70}"/>
              </a:ext>
            </a:extLst>
          </p:cNvPr>
          <p:cNvSpPr/>
          <p:nvPr/>
        </p:nvSpPr>
        <p:spPr>
          <a:xfrm>
            <a:off x="4944342" y="3214831"/>
            <a:ext cx="1491439" cy="577122"/>
          </a:xfrm>
          <a:prstGeom prst="leftRightArrow">
            <a:avLst/>
          </a:prstGeom>
          <a:solidFill>
            <a:srgbClr val="EDA1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Pub/Sub</a:t>
            </a:r>
            <a:endParaRPr lang="en-US" sz="2000" b="1"/>
          </a:p>
        </p:txBody>
      </p:sp>
      <p:sp>
        <p:nvSpPr>
          <p:cNvPr id="9" name="Rectangle: Rounded Corners 8">
            <a:extLst>
              <a:ext uri="{FF2B5EF4-FFF2-40B4-BE49-F238E27FC236}">
                <a16:creationId xmlns:a16="http://schemas.microsoft.com/office/drawing/2014/main" id="{5E0F4100-B7FF-3F95-F0DE-438E481D0610}"/>
              </a:ext>
            </a:extLst>
          </p:cNvPr>
          <p:cNvSpPr/>
          <p:nvPr/>
        </p:nvSpPr>
        <p:spPr>
          <a:xfrm>
            <a:off x="3131274" y="1581831"/>
            <a:ext cx="5824442" cy="3841865"/>
          </a:xfrm>
          <a:prstGeom prst="roundRect">
            <a:avLst>
              <a:gd name="adj" fmla="val 12930"/>
            </a:avLst>
          </a:prstGeom>
          <a:noFill/>
          <a:ln w="28575">
            <a:solidFill>
              <a:srgbClr val="C0203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6">
            <a:extLst>
              <a:ext uri="{FF2B5EF4-FFF2-40B4-BE49-F238E27FC236}">
                <a16:creationId xmlns:a16="http://schemas.microsoft.com/office/drawing/2014/main" id="{678F0DA4-D28B-F956-31D5-C1B410CDB5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8522" y="2664837"/>
            <a:ext cx="1579084" cy="1579084"/>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Left-Right 73">
            <a:extLst>
              <a:ext uri="{FF2B5EF4-FFF2-40B4-BE49-F238E27FC236}">
                <a16:creationId xmlns:a16="http://schemas.microsoft.com/office/drawing/2014/main" id="{35F5DC5D-5892-0E9D-0B63-89147FB033B3}"/>
              </a:ext>
            </a:extLst>
          </p:cNvPr>
          <p:cNvSpPr/>
          <p:nvPr/>
        </p:nvSpPr>
        <p:spPr>
          <a:xfrm>
            <a:off x="9032589" y="3050538"/>
            <a:ext cx="1709289" cy="966769"/>
          </a:xfrm>
          <a:prstGeom prst="leftRightArrow">
            <a:avLst>
              <a:gd name="adj1" fmla="val 50000"/>
              <a:gd name="adj2" fmla="val 2638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HTTP Method/</a:t>
            </a:r>
          </a:p>
          <a:p>
            <a:pPr algn="ctr"/>
            <a:r>
              <a:rPr lang="en-US" sz="1400" b="1"/>
              <a:t>Response</a:t>
            </a:r>
            <a:endParaRPr lang="en-US" sz="2000" b="1"/>
          </a:p>
        </p:txBody>
      </p:sp>
      <p:sp>
        <p:nvSpPr>
          <p:cNvPr id="42" name="Hộp Văn bản 41">
            <a:extLst>
              <a:ext uri="{FF2B5EF4-FFF2-40B4-BE49-F238E27FC236}">
                <a16:creationId xmlns:a16="http://schemas.microsoft.com/office/drawing/2014/main" id="{96DDEFC3-C8F1-CAD7-7D6B-4402C34897C5}"/>
              </a:ext>
            </a:extLst>
          </p:cNvPr>
          <p:cNvSpPr txBox="1"/>
          <p:nvPr/>
        </p:nvSpPr>
        <p:spPr>
          <a:xfrm>
            <a:off x="3250137" y="5993104"/>
            <a:ext cx="5586716" cy="369332"/>
          </a:xfrm>
          <a:prstGeom prst="rect">
            <a:avLst/>
          </a:prstGeom>
          <a:noFill/>
        </p:spPr>
        <p:txBody>
          <a:bodyPr wrap="square" rtlCol="0">
            <a:spAutoFit/>
          </a:bodyPr>
          <a:lstStyle/>
          <a:p>
            <a:pPr algn="ctr"/>
            <a:r>
              <a:rPr lang="vi-VN" b="1">
                <a:latin typeface="Lato" panose="020F0502020204030203" pitchFamily="34" charset="0"/>
                <a:ea typeface="Lato" panose="020F0502020204030203" pitchFamily="34" charset="0"/>
                <a:cs typeface="Lato" panose="020F0502020204030203" pitchFamily="34" charset="0"/>
              </a:rPr>
              <a:t>Sơ đồ hệ thống Backend</a:t>
            </a:r>
          </a:p>
        </p:txBody>
      </p:sp>
    </p:spTree>
    <p:extLst>
      <p:ext uri="{BB962C8B-B14F-4D97-AF65-F5344CB8AC3E}">
        <p14:creationId xmlns:p14="http://schemas.microsoft.com/office/powerpoint/2010/main" val="12044623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054"/>
                                        </p:tgtEl>
                                        <p:attrNameLst>
                                          <p:attrName>style.visibility</p:attrName>
                                        </p:attrNameLst>
                                      </p:cBhvr>
                                      <p:to>
                                        <p:strVal val="visible"/>
                                      </p:to>
                                    </p:set>
                                    <p:animEffect transition="in" filter="fade">
                                      <p:cBhvr>
                                        <p:cTn id="10" dur="500"/>
                                        <p:tgtEl>
                                          <p:spTgt spid="20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fade">
                                      <p:cBhvr>
                                        <p:cTn id="16" dur="500"/>
                                        <p:tgtEl>
                                          <p:spTgt spid="2056"/>
                                        </p:tgtEl>
                                      </p:cBhvr>
                                    </p:animEffect>
                                  </p:childTnLst>
                                </p:cTn>
                              </p:par>
                              <p:par>
                                <p:cTn id="17" presetID="10"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
                                        <p:tgtEl>
                                          <p:spTgt spid="7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par>
                                <p:cTn id="40" presetID="10"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500"/>
                                        <p:tgtEl>
                                          <p:spTgt spid="6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fade">
                                      <p:cBhvr>
                                        <p:cTn id="56" dur="500"/>
                                        <p:tgtEl>
                                          <p:spTgt spid="6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9"/>
                                        </p:tgtEl>
                                        <p:attrNameLst>
                                          <p:attrName>style.visibility</p:attrName>
                                        </p:attrNameLst>
                                      </p:cBhvr>
                                      <p:to>
                                        <p:strVal val="visible"/>
                                      </p:to>
                                    </p:set>
                                    <p:animEffect transition="in" filter="fade">
                                      <p:cBhvr>
                                        <p:cTn id="5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7" grpId="0"/>
      <p:bldP spid="3" grpId="0" animBg="1"/>
      <p:bldP spid="92" grpId="0"/>
      <p:bldP spid="99" grpId="0"/>
      <p:bldP spid="54" grpId="0"/>
      <p:bldP spid="56" grpId="0"/>
      <p:bldP spid="64" grpId="0" animBg="1"/>
      <p:bldP spid="74" grpId="0" animBg="1"/>
      <p:bldP spid="9" grpId="0" animBg="1"/>
      <p:bldP spid="41" grpId="0" animBg="1"/>
      <p:bldP spid="42" grpId="0"/>
    </p:bldLst>
  </p:timing>
  <p:extLst>
    <p:ext uri="{6950BFC3-D8DA-4A85-94F7-54DA5524770B}">
      <p188:commentRel xmlns:p188="http://schemas.microsoft.com/office/powerpoint/2018/8/main" xmlns="" r:id="rId8"/>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C53D0-702A-28BD-01A0-2D7AAA07E853}"/>
              </a:ext>
            </a:extLst>
          </p:cNvPr>
          <p:cNvSpPr>
            <a:spLocks noGrp="1"/>
          </p:cNvSpPr>
          <p:nvPr>
            <p:ph type="title"/>
          </p:nvPr>
        </p:nvSpPr>
        <p:spPr>
          <a:xfrm>
            <a:off x="338736" y="112543"/>
            <a:ext cx="11514528" cy="436098"/>
          </a:xfrm>
        </p:spPr>
        <p:txBody>
          <a:bodyPr lIns="91440" tIns="45720" rIns="91440" bIns="45720" anchor="t"/>
          <a:lstStyle/>
          <a:p>
            <a:r>
              <a:rPr lang="en-US"/>
              <a:t>Giải pháp:  Mobile App - Sơ đồ giao tiếp giữa Mobile App và Server </a:t>
            </a:r>
            <a:endParaRPr lang="en-US" err="1"/>
          </a:p>
        </p:txBody>
      </p:sp>
      <p:sp>
        <p:nvSpPr>
          <p:cNvPr id="5" name="Slide Number Placeholder 3">
            <a:extLst>
              <a:ext uri="{FF2B5EF4-FFF2-40B4-BE49-F238E27FC236}">
                <a16:creationId xmlns:a16="http://schemas.microsoft.com/office/drawing/2014/main" id="{79E2B6E0-F59B-555E-A65A-7B3574E3BEC0}"/>
              </a:ext>
            </a:extLst>
          </p:cNvPr>
          <p:cNvSpPr txBox="1">
            <a:spLocks/>
          </p:cNvSpPr>
          <p:nvPr/>
        </p:nvSpPr>
        <p:spPr>
          <a:xfrm>
            <a:off x="9156511"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A0BE3B-158A-4EDF-80DC-E394A0D1600F}" type="slidenum">
              <a:rPr lang="en-US" smtClean="0"/>
              <a:pPr/>
              <a:t>19</a:t>
            </a:fld>
            <a:endParaRPr lang="en-US"/>
          </a:p>
        </p:txBody>
      </p:sp>
      <p:sp>
        <p:nvSpPr>
          <p:cNvPr id="10" name="Hình chữ nhật: Góc Tròn 9">
            <a:extLst>
              <a:ext uri="{FF2B5EF4-FFF2-40B4-BE49-F238E27FC236}">
                <a16:creationId xmlns:a16="http://schemas.microsoft.com/office/drawing/2014/main" id="{26A6E2EF-A5DD-17A5-3962-B160974DBD84}"/>
              </a:ext>
            </a:extLst>
          </p:cNvPr>
          <p:cNvSpPr/>
          <p:nvPr/>
        </p:nvSpPr>
        <p:spPr>
          <a:xfrm>
            <a:off x="2910165" y="1158124"/>
            <a:ext cx="1234799" cy="141745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Lato" panose="020F0502020204030203" pitchFamily="34" charset="0"/>
                <a:ea typeface="Lato" panose="020F0502020204030203" pitchFamily="34" charset="0"/>
                <a:cs typeface="Lato" panose="020F0502020204030203" pitchFamily="34" charset="0"/>
              </a:rPr>
              <a:t>REST</a:t>
            </a:r>
          </a:p>
          <a:p>
            <a:pPr algn="ctr"/>
            <a:r>
              <a:rPr lang="en-US" sz="2000">
                <a:solidFill>
                  <a:schemeClr val="tx1"/>
                </a:solidFill>
                <a:latin typeface="Lato" panose="020F0502020204030203" pitchFamily="34" charset="0"/>
                <a:ea typeface="Lato" panose="020F0502020204030203" pitchFamily="34" charset="0"/>
                <a:cs typeface="Lato" panose="020F0502020204030203" pitchFamily="34" charset="0"/>
              </a:rPr>
              <a:t>API</a:t>
            </a:r>
            <a:endParaRPr lang="vi-VN" sz="200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1" name="Hình chữ nhật 10">
            <a:extLst>
              <a:ext uri="{FF2B5EF4-FFF2-40B4-BE49-F238E27FC236}">
                <a16:creationId xmlns:a16="http://schemas.microsoft.com/office/drawing/2014/main" id="{C71FA056-4C20-4A9D-AD56-6EEEBA5274BF}"/>
              </a:ext>
            </a:extLst>
          </p:cNvPr>
          <p:cNvSpPr/>
          <p:nvPr/>
        </p:nvSpPr>
        <p:spPr>
          <a:xfrm>
            <a:off x="7701276" y="2995945"/>
            <a:ext cx="2667429" cy="436096"/>
          </a:xfrm>
          <a:prstGeom prst="rect">
            <a:avLst/>
          </a:prstGeom>
          <a:solidFill>
            <a:srgbClr val="C02034"/>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Lato" panose="020F0502020204030203" pitchFamily="34" charset="0"/>
                <a:ea typeface="Lato" panose="020F0502020204030203" pitchFamily="34" charset="0"/>
                <a:cs typeface="Lato" panose="020F0502020204030203" pitchFamily="34" charset="0"/>
              </a:rPr>
              <a:t>Thông tin xe</a:t>
            </a:r>
            <a:endParaRPr lang="vi-VN" sz="2000" b="1">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2" name="Hình chữ nhật 11">
            <a:extLst>
              <a:ext uri="{FF2B5EF4-FFF2-40B4-BE49-F238E27FC236}">
                <a16:creationId xmlns:a16="http://schemas.microsoft.com/office/drawing/2014/main" id="{FB706202-2E81-C909-080B-24B2099A0848}"/>
              </a:ext>
            </a:extLst>
          </p:cNvPr>
          <p:cNvSpPr/>
          <p:nvPr/>
        </p:nvSpPr>
        <p:spPr>
          <a:xfrm>
            <a:off x="7701276" y="3826009"/>
            <a:ext cx="2667429" cy="436096"/>
          </a:xfrm>
          <a:prstGeom prst="rect">
            <a:avLst/>
          </a:prstGeom>
          <a:solidFill>
            <a:srgbClr val="C02034"/>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Lato" panose="020F0502020204030203" pitchFamily="34" charset="0"/>
                <a:ea typeface="Lato" panose="020F0502020204030203" pitchFamily="34" charset="0"/>
                <a:cs typeface="Lato" panose="020F0502020204030203" pitchFamily="34" charset="0"/>
              </a:rPr>
              <a:t>Thuê xe</a:t>
            </a:r>
            <a:endParaRPr lang="vi-VN" sz="2000" b="1">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3" name="Hình chữ nhật 12">
            <a:extLst>
              <a:ext uri="{FF2B5EF4-FFF2-40B4-BE49-F238E27FC236}">
                <a16:creationId xmlns:a16="http://schemas.microsoft.com/office/drawing/2014/main" id="{FC45CE40-87EE-4845-3E8A-9ABFC050B37A}"/>
              </a:ext>
            </a:extLst>
          </p:cNvPr>
          <p:cNvSpPr/>
          <p:nvPr/>
        </p:nvSpPr>
        <p:spPr>
          <a:xfrm>
            <a:off x="7701277" y="4953753"/>
            <a:ext cx="2667429" cy="436096"/>
          </a:xfrm>
          <a:prstGeom prst="rect">
            <a:avLst/>
          </a:prstGeom>
          <a:solidFill>
            <a:srgbClr val="C02034"/>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Lato" panose="020F0502020204030203" pitchFamily="34" charset="0"/>
                <a:ea typeface="Lato" panose="020F0502020204030203" pitchFamily="34" charset="0"/>
                <a:cs typeface="Lato" panose="020F0502020204030203" pitchFamily="34" charset="0"/>
              </a:rPr>
              <a:t>Trả xe</a:t>
            </a:r>
            <a:endParaRPr lang="vi-VN" sz="2000" b="1">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4" name="Hình chữ nhật 13">
            <a:extLst>
              <a:ext uri="{FF2B5EF4-FFF2-40B4-BE49-F238E27FC236}">
                <a16:creationId xmlns:a16="http://schemas.microsoft.com/office/drawing/2014/main" id="{7BDBA3DF-D974-5259-2C29-A9ACF1887D57}"/>
              </a:ext>
            </a:extLst>
          </p:cNvPr>
          <p:cNvSpPr/>
          <p:nvPr/>
        </p:nvSpPr>
        <p:spPr>
          <a:xfrm>
            <a:off x="7701276" y="5779460"/>
            <a:ext cx="2667429" cy="436096"/>
          </a:xfrm>
          <a:prstGeom prst="rect">
            <a:avLst/>
          </a:prstGeom>
          <a:solidFill>
            <a:srgbClr val="C02034"/>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Lato" panose="020F0502020204030203" pitchFamily="34" charset="0"/>
                <a:ea typeface="Lato" panose="020F0502020204030203" pitchFamily="34" charset="0"/>
                <a:cs typeface="Lato" panose="020F0502020204030203" pitchFamily="34" charset="0"/>
              </a:rPr>
              <a:t>Dữ liệu hành trình</a:t>
            </a:r>
            <a:endParaRPr lang="vi-VN" sz="2000" b="1">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45" name="Đường kết nối Mũi tên Thẳng 44">
            <a:extLst>
              <a:ext uri="{FF2B5EF4-FFF2-40B4-BE49-F238E27FC236}">
                <a16:creationId xmlns:a16="http://schemas.microsoft.com/office/drawing/2014/main" id="{B15DE049-1AE8-6262-8DB5-172B29A6C15A}"/>
              </a:ext>
            </a:extLst>
          </p:cNvPr>
          <p:cNvCxnSpPr>
            <a:cxnSpLocks/>
          </p:cNvCxnSpPr>
          <p:nvPr/>
        </p:nvCxnSpPr>
        <p:spPr>
          <a:xfrm>
            <a:off x="2789345" y="1475125"/>
            <a:ext cx="4807408" cy="0"/>
          </a:xfrm>
          <a:prstGeom prst="straightConnector1">
            <a:avLst/>
          </a:prstGeom>
          <a:ln w="28575">
            <a:no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Hình chữ nhật: Góc Tròn 46">
            <a:extLst>
              <a:ext uri="{FF2B5EF4-FFF2-40B4-BE49-F238E27FC236}">
                <a16:creationId xmlns:a16="http://schemas.microsoft.com/office/drawing/2014/main" id="{797FD9E9-70F5-A06F-3CB9-F18F48F68CDF}"/>
              </a:ext>
            </a:extLst>
          </p:cNvPr>
          <p:cNvSpPr/>
          <p:nvPr/>
        </p:nvSpPr>
        <p:spPr>
          <a:xfrm>
            <a:off x="5006832" y="2991992"/>
            <a:ext cx="844187" cy="278263"/>
          </a:xfrm>
          <a:prstGeom prst="roundRect">
            <a:avLst>
              <a:gd name="adj" fmla="val 2429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GET</a:t>
            </a:r>
            <a:endParaRPr lang="vi-VN" b="1"/>
          </a:p>
        </p:txBody>
      </p:sp>
      <p:cxnSp>
        <p:nvCxnSpPr>
          <p:cNvPr id="48" name="Đường kết nối Mũi tên Thẳng 47">
            <a:extLst>
              <a:ext uri="{FF2B5EF4-FFF2-40B4-BE49-F238E27FC236}">
                <a16:creationId xmlns:a16="http://schemas.microsoft.com/office/drawing/2014/main" id="{6A0384D2-AC31-8ABA-21AD-9A2693B1B07E}"/>
              </a:ext>
            </a:extLst>
          </p:cNvPr>
          <p:cNvCxnSpPr>
            <a:cxnSpLocks/>
          </p:cNvCxnSpPr>
          <p:nvPr/>
        </p:nvCxnSpPr>
        <p:spPr>
          <a:xfrm flipV="1">
            <a:off x="4270642" y="3332358"/>
            <a:ext cx="3326111" cy="12753"/>
          </a:xfrm>
          <a:prstGeom prst="straightConnector1">
            <a:avLst/>
          </a:prstGeom>
          <a:ln w="28575">
            <a:solidFill>
              <a:srgbClr val="C0203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Đường kết nối Mũi tên Thẳng 49">
            <a:extLst>
              <a:ext uri="{FF2B5EF4-FFF2-40B4-BE49-F238E27FC236}">
                <a16:creationId xmlns:a16="http://schemas.microsoft.com/office/drawing/2014/main" id="{EC21EFF8-CB8D-3B6C-B55B-635B589E5816}"/>
              </a:ext>
            </a:extLst>
          </p:cNvPr>
          <p:cNvCxnSpPr>
            <a:cxnSpLocks/>
          </p:cNvCxnSpPr>
          <p:nvPr/>
        </p:nvCxnSpPr>
        <p:spPr>
          <a:xfrm>
            <a:off x="4270642" y="6112953"/>
            <a:ext cx="3326111" cy="0"/>
          </a:xfrm>
          <a:prstGeom prst="straightConnector1">
            <a:avLst/>
          </a:prstGeom>
          <a:ln w="28575">
            <a:solidFill>
              <a:srgbClr val="C0203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Đường kết nối Mũi tên Thẳng 54">
            <a:extLst>
              <a:ext uri="{FF2B5EF4-FFF2-40B4-BE49-F238E27FC236}">
                <a16:creationId xmlns:a16="http://schemas.microsoft.com/office/drawing/2014/main" id="{A013C5BE-AFB5-B55D-136E-B1CFA997CAC0}"/>
              </a:ext>
            </a:extLst>
          </p:cNvPr>
          <p:cNvCxnSpPr>
            <a:cxnSpLocks/>
          </p:cNvCxnSpPr>
          <p:nvPr/>
        </p:nvCxnSpPr>
        <p:spPr>
          <a:xfrm>
            <a:off x="4270642" y="4131750"/>
            <a:ext cx="3326111" cy="0"/>
          </a:xfrm>
          <a:prstGeom prst="straightConnector1">
            <a:avLst/>
          </a:prstGeom>
          <a:ln w="28575">
            <a:solidFill>
              <a:srgbClr val="C0203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Hình chữ nhật: Góc Tròn 55">
            <a:extLst>
              <a:ext uri="{FF2B5EF4-FFF2-40B4-BE49-F238E27FC236}">
                <a16:creationId xmlns:a16="http://schemas.microsoft.com/office/drawing/2014/main" id="{9FA6B191-1E2A-B5FC-9D8B-7DA0FA251E53}"/>
              </a:ext>
            </a:extLst>
          </p:cNvPr>
          <p:cNvSpPr/>
          <p:nvPr/>
        </p:nvSpPr>
        <p:spPr>
          <a:xfrm>
            <a:off x="4626997" y="4950364"/>
            <a:ext cx="1521284" cy="278263"/>
          </a:xfrm>
          <a:prstGeom prst="roundRect">
            <a:avLst>
              <a:gd name="adj" fmla="val 2429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SUB SOCKET</a:t>
            </a:r>
            <a:endParaRPr lang="vi-VN" b="1"/>
          </a:p>
        </p:txBody>
      </p:sp>
      <p:cxnSp>
        <p:nvCxnSpPr>
          <p:cNvPr id="57" name="Đường kết nối Mũi tên Thẳng 56">
            <a:extLst>
              <a:ext uri="{FF2B5EF4-FFF2-40B4-BE49-F238E27FC236}">
                <a16:creationId xmlns:a16="http://schemas.microsoft.com/office/drawing/2014/main" id="{1EF920A7-1213-0839-CAD4-4DE8AA3E98B1}"/>
              </a:ext>
            </a:extLst>
          </p:cNvPr>
          <p:cNvCxnSpPr>
            <a:cxnSpLocks/>
          </p:cNvCxnSpPr>
          <p:nvPr/>
        </p:nvCxnSpPr>
        <p:spPr>
          <a:xfrm>
            <a:off x="4270642" y="5281567"/>
            <a:ext cx="3326111" cy="0"/>
          </a:xfrm>
          <a:prstGeom prst="straightConnector1">
            <a:avLst/>
          </a:prstGeom>
          <a:ln w="28575">
            <a:solidFill>
              <a:srgbClr val="C02034"/>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6" name="Picture 61">
            <a:extLst>
              <a:ext uri="{FF2B5EF4-FFF2-40B4-BE49-F238E27FC236}">
                <a16:creationId xmlns:a16="http://schemas.microsoft.com/office/drawing/2014/main" id="{45A24527-26BD-60D8-74C0-B40DF7005FD2}"/>
              </a:ext>
            </a:extLst>
          </p:cNvPr>
          <p:cNvPicPr>
            <a:picLocks noChangeAspect="1"/>
          </p:cNvPicPr>
          <p:nvPr/>
        </p:nvPicPr>
        <p:blipFill>
          <a:blip r:embed="rId3"/>
          <a:stretch>
            <a:fillRect/>
          </a:stretch>
        </p:blipFill>
        <p:spPr>
          <a:xfrm>
            <a:off x="192692" y="3697227"/>
            <a:ext cx="886323" cy="1485082"/>
          </a:xfrm>
          <a:prstGeom prst="rect">
            <a:avLst/>
          </a:prstGeom>
        </p:spPr>
      </p:pic>
      <p:sp>
        <p:nvSpPr>
          <p:cNvPr id="112" name="Hình chữ nhật: Góc Tròn 111">
            <a:extLst>
              <a:ext uri="{FF2B5EF4-FFF2-40B4-BE49-F238E27FC236}">
                <a16:creationId xmlns:a16="http://schemas.microsoft.com/office/drawing/2014/main" id="{0D20EB6C-10B7-C717-E82E-F9080BBF540B}"/>
              </a:ext>
            </a:extLst>
          </p:cNvPr>
          <p:cNvSpPr/>
          <p:nvPr/>
        </p:nvSpPr>
        <p:spPr>
          <a:xfrm>
            <a:off x="2910165" y="5662932"/>
            <a:ext cx="1234799" cy="70444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Lato" panose="020F0502020204030203" pitchFamily="34" charset="0"/>
                <a:ea typeface="Lato" panose="020F0502020204030203" pitchFamily="34" charset="0"/>
                <a:cs typeface="Lato" panose="020F0502020204030203" pitchFamily="34" charset="0"/>
              </a:rPr>
              <a:t>REST</a:t>
            </a:r>
          </a:p>
          <a:p>
            <a:pPr algn="ctr"/>
            <a:r>
              <a:rPr lang="en-US" sz="2000">
                <a:solidFill>
                  <a:schemeClr val="tx1"/>
                </a:solidFill>
                <a:latin typeface="Lato" panose="020F0502020204030203" pitchFamily="34" charset="0"/>
                <a:ea typeface="Lato" panose="020F0502020204030203" pitchFamily="34" charset="0"/>
                <a:cs typeface="Lato" panose="020F0502020204030203" pitchFamily="34" charset="0"/>
              </a:rPr>
              <a:t>API</a:t>
            </a:r>
            <a:endParaRPr lang="vi-VN" sz="200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13" name="Hình chữ nhật: Góc Tròn 112">
            <a:extLst>
              <a:ext uri="{FF2B5EF4-FFF2-40B4-BE49-F238E27FC236}">
                <a16:creationId xmlns:a16="http://schemas.microsoft.com/office/drawing/2014/main" id="{BD1EA620-A6F5-17E6-5291-4330407A8457}"/>
              </a:ext>
            </a:extLst>
          </p:cNvPr>
          <p:cNvSpPr/>
          <p:nvPr/>
        </p:nvSpPr>
        <p:spPr>
          <a:xfrm>
            <a:off x="2910165" y="4768498"/>
            <a:ext cx="1234799" cy="73587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Lato" panose="020F0502020204030203" pitchFamily="34" charset="0"/>
                <a:ea typeface="Lato" panose="020F0502020204030203" pitchFamily="34" charset="0"/>
                <a:cs typeface="Lato" panose="020F0502020204030203" pitchFamily="34" charset="0"/>
              </a:rPr>
              <a:t>SOCKET</a:t>
            </a:r>
            <a:endParaRPr lang="vi-VN" sz="200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9" name="Hình chữ nhật 8">
            <a:extLst>
              <a:ext uri="{FF2B5EF4-FFF2-40B4-BE49-F238E27FC236}">
                <a16:creationId xmlns:a16="http://schemas.microsoft.com/office/drawing/2014/main" id="{B2B95FCA-FBA6-7D11-C892-B45321FDB02C}"/>
              </a:ext>
            </a:extLst>
          </p:cNvPr>
          <p:cNvSpPr/>
          <p:nvPr/>
        </p:nvSpPr>
        <p:spPr>
          <a:xfrm>
            <a:off x="7701276" y="1878169"/>
            <a:ext cx="2667429" cy="436096"/>
          </a:xfrm>
          <a:prstGeom prst="rect">
            <a:avLst/>
          </a:prstGeom>
          <a:solidFill>
            <a:srgbClr val="C02034"/>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Lato" panose="020F0502020204030203" pitchFamily="34" charset="0"/>
                <a:ea typeface="Lato" panose="020F0502020204030203" pitchFamily="34" charset="0"/>
                <a:cs typeface="Lato" panose="020F0502020204030203" pitchFamily="34" charset="0"/>
              </a:rPr>
              <a:t>Màn chính chính</a:t>
            </a:r>
            <a:endParaRPr lang="vi-VN" sz="2000" b="1">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114" name="Đường kết nối Mũi tên Thẳng 113">
            <a:extLst>
              <a:ext uri="{FF2B5EF4-FFF2-40B4-BE49-F238E27FC236}">
                <a16:creationId xmlns:a16="http://schemas.microsoft.com/office/drawing/2014/main" id="{2867881E-7F44-D66E-DC5B-C2D4BD27527E}"/>
              </a:ext>
            </a:extLst>
          </p:cNvPr>
          <p:cNvCxnSpPr>
            <a:cxnSpLocks/>
          </p:cNvCxnSpPr>
          <p:nvPr/>
        </p:nvCxnSpPr>
        <p:spPr>
          <a:xfrm>
            <a:off x="9034991" y="1594219"/>
            <a:ext cx="0" cy="2839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Đường kết nối Mũi tên Thẳng 115">
            <a:extLst>
              <a:ext uri="{FF2B5EF4-FFF2-40B4-BE49-F238E27FC236}">
                <a16:creationId xmlns:a16="http://schemas.microsoft.com/office/drawing/2014/main" id="{6795323D-B952-1485-875F-D17926D38EDD}"/>
              </a:ext>
            </a:extLst>
          </p:cNvPr>
          <p:cNvCxnSpPr>
            <a:cxnSpLocks/>
            <a:stCxn id="9" idx="2"/>
            <a:endCxn id="11" idx="0"/>
          </p:cNvCxnSpPr>
          <p:nvPr/>
        </p:nvCxnSpPr>
        <p:spPr>
          <a:xfrm>
            <a:off x="9034991" y="2314265"/>
            <a:ext cx="0" cy="6816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Đường kết nối Mũi tên Thẳng 116">
            <a:extLst>
              <a:ext uri="{FF2B5EF4-FFF2-40B4-BE49-F238E27FC236}">
                <a16:creationId xmlns:a16="http://schemas.microsoft.com/office/drawing/2014/main" id="{4CFF6180-E5E8-D674-DFF4-A993581C9803}"/>
              </a:ext>
            </a:extLst>
          </p:cNvPr>
          <p:cNvCxnSpPr>
            <a:cxnSpLocks/>
            <a:stCxn id="11" idx="2"/>
            <a:endCxn id="12" idx="0"/>
          </p:cNvCxnSpPr>
          <p:nvPr/>
        </p:nvCxnSpPr>
        <p:spPr>
          <a:xfrm>
            <a:off x="9034991" y="3432041"/>
            <a:ext cx="0" cy="39396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Đường kết nối Mũi tên Thẳng 117">
            <a:extLst>
              <a:ext uri="{FF2B5EF4-FFF2-40B4-BE49-F238E27FC236}">
                <a16:creationId xmlns:a16="http://schemas.microsoft.com/office/drawing/2014/main" id="{6833312A-8ACA-F3A7-5173-3E49EF3955CA}"/>
              </a:ext>
            </a:extLst>
          </p:cNvPr>
          <p:cNvCxnSpPr>
            <a:cxnSpLocks/>
            <a:stCxn id="12" idx="2"/>
            <a:endCxn id="13" idx="0"/>
          </p:cNvCxnSpPr>
          <p:nvPr/>
        </p:nvCxnSpPr>
        <p:spPr>
          <a:xfrm>
            <a:off x="9034991" y="4262105"/>
            <a:ext cx="1" cy="69164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Đường kết nối Mũi tên Thẳng 118">
            <a:extLst>
              <a:ext uri="{FF2B5EF4-FFF2-40B4-BE49-F238E27FC236}">
                <a16:creationId xmlns:a16="http://schemas.microsoft.com/office/drawing/2014/main" id="{48135F05-2A62-CD6B-5019-0D0068455CFD}"/>
              </a:ext>
            </a:extLst>
          </p:cNvPr>
          <p:cNvCxnSpPr>
            <a:cxnSpLocks/>
            <a:stCxn id="13" idx="2"/>
            <a:endCxn id="14" idx="0"/>
          </p:cNvCxnSpPr>
          <p:nvPr/>
        </p:nvCxnSpPr>
        <p:spPr>
          <a:xfrm flipH="1">
            <a:off x="9034991" y="5389849"/>
            <a:ext cx="1" cy="3896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Hình chữ nhật 7">
            <a:extLst>
              <a:ext uri="{FF2B5EF4-FFF2-40B4-BE49-F238E27FC236}">
                <a16:creationId xmlns:a16="http://schemas.microsoft.com/office/drawing/2014/main" id="{6D402878-BF8A-3A4C-0920-995D64C7F9BA}"/>
              </a:ext>
            </a:extLst>
          </p:cNvPr>
          <p:cNvSpPr/>
          <p:nvPr/>
        </p:nvSpPr>
        <p:spPr>
          <a:xfrm>
            <a:off x="7701276" y="1158123"/>
            <a:ext cx="2667429" cy="436096"/>
          </a:xfrm>
          <a:prstGeom prst="rect">
            <a:avLst/>
          </a:prstGeom>
          <a:solidFill>
            <a:srgbClr val="C02034"/>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Lato" panose="020F0502020204030203" pitchFamily="34" charset="0"/>
                <a:ea typeface="Lato" panose="020F0502020204030203" pitchFamily="34" charset="0"/>
                <a:cs typeface="Lato" panose="020F0502020204030203" pitchFamily="34" charset="0"/>
              </a:rPr>
              <a:t>Đăng nhập/Đăng ký</a:t>
            </a:r>
            <a:endParaRPr lang="vi-VN" sz="2000" b="1">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3" name="Hình chữ nhật: Góc Tròn 42">
            <a:extLst>
              <a:ext uri="{FF2B5EF4-FFF2-40B4-BE49-F238E27FC236}">
                <a16:creationId xmlns:a16="http://schemas.microsoft.com/office/drawing/2014/main" id="{70E9CA0D-0261-47BF-D6CF-8897E7FCFC71}"/>
              </a:ext>
            </a:extLst>
          </p:cNvPr>
          <p:cNvSpPr/>
          <p:nvPr/>
        </p:nvSpPr>
        <p:spPr>
          <a:xfrm>
            <a:off x="5006832" y="1062557"/>
            <a:ext cx="844187" cy="278263"/>
          </a:xfrm>
          <a:prstGeom prst="roundRect">
            <a:avLst>
              <a:gd name="adj" fmla="val 242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POST</a:t>
            </a:r>
            <a:endParaRPr lang="vi-VN" b="1"/>
          </a:p>
        </p:txBody>
      </p:sp>
      <p:cxnSp>
        <p:nvCxnSpPr>
          <p:cNvPr id="53" name="Đường kết nối Mũi tên Thẳng 52">
            <a:extLst>
              <a:ext uri="{FF2B5EF4-FFF2-40B4-BE49-F238E27FC236}">
                <a16:creationId xmlns:a16="http://schemas.microsoft.com/office/drawing/2014/main" id="{94EC7C9B-E1EB-9B3E-025C-445884C44785}"/>
              </a:ext>
            </a:extLst>
          </p:cNvPr>
          <p:cNvCxnSpPr>
            <a:cxnSpLocks/>
          </p:cNvCxnSpPr>
          <p:nvPr/>
        </p:nvCxnSpPr>
        <p:spPr>
          <a:xfrm>
            <a:off x="4270642" y="1402923"/>
            <a:ext cx="3326111" cy="0"/>
          </a:xfrm>
          <a:prstGeom prst="straightConnector1">
            <a:avLst/>
          </a:prstGeom>
          <a:ln w="28575">
            <a:solidFill>
              <a:srgbClr val="C0203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98">
            <a:extLst>
              <a:ext uri="{FF2B5EF4-FFF2-40B4-BE49-F238E27FC236}">
                <a16:creationId xmlns:a16="http://schemas.microsoft.com/office/drawing/2014/main" id="{3D24427A-B4F1-9B44-F9E5-0E8B50F498F4}"/>
              </a:ext>
            </a:extLst>
          </p:cNvPr>
          <p:cNvSpPr txBox="1"/>
          <p:nvPr/>
        </p:nvSpPr>
        <p:spPr>
          <a:xfrm>
            <a:off x="5550466" y="1011580"/>
            <a:ext cx="1788219" cy="369332"/>
          </a:xfrm>
          <a:prstGeom prst="rect">
            <a:avLst/>
          </a:prstGeom>
          <a:noFill/>
        </p:spPr>
        <p:txBody>
          <a:bodyPr wrap="square" rtlCol="0">
            <a:spAutoFit/>
          </a:bodyPr>
          <a:lstStyle/>
          <a:p>
            <a:pPr algn="ctr"/>
            <a:r>
              <a:rPr lang="en-US" b="1">
                <a:solidFill>
                  <a:srgbClr val="00B050"/>
                </a:solidFill>
              </a:rPr>
              <a:t>/RESPONSE</a:t>
            </a:r>
          </a:p>
        </p:txBody>
      </p:sp>
      <p:sp>
        <p:nvSpPr>
          <p:cNvPr id="121" name="Hình chữ nhật: Góc Tròn 120">
            <a:extLst>
              <a:ext uri="{FF2B5EF4-FFF2-40B4-BE49-F238E27FC236}">
                <a16:creationId xmlns:a16="http://schemas.microsoft.com/office/drawing/2014/main" id="{A80570E5-51EC-11A6-EB6D-CF5DBB2F5888}"/>
              </a:ext>
            </a:extLst>
          </p:cNvPr>
          <p:cNvSpPr/>
          <p:nvPr/>
        </p:nvSpPr>
        <p:spPr>
          <a:xfrm>
            <a:off x="5006832" y="3794412"/>
            <a:ext cx="844187" cy="278263"/>
          </a:xfrm>
          <a:prstGeom prst="roundRect">
            <a:avLst>
              <a:gd name="adj" fmla="val 242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POST</a:t>
            </a:r>
            <a:endParaRPr lang="vi-VN" b="1"/>
          </a:p>
        </p:txBody>
      </p:sp>
      <p:sp>
        <p:nvSpPr>
          <p:cNvPr id="122" name="TextBox 98">
            <a:extLst>
              <a:ext uri="{FF2B5EF4-FFF2-40B4-BE49-F238E27FC236}">
                <a16:creationId xmlns:a16="http://schemas.microsoft.com/office/drawing/2014/main" id="{BC6CBA43-DE23-E1AB-7EF5-465171A712D7}"/>
              </a:ext>
            </a:extLst>
          </p:cNvPr>
          <p:cNvSpPr txBox="1"/>
          <p:nvPr/>
        </p:nvSpPr>
        <p:spPr>
          <a:xfrm>
            <a:off x="5550466" y="3743476"/>
            <a:ext cx="1788219" cy="369332"/>
          </a:xfrm>
          <a:prstGeom prst="rect">
            <a:avLst/>
          </a:prstGeom>
          <a:noFill/>
        </p:spPr>
        <p:txBody>
          <a:bodyPr wrap="square" rtlCol="0">
            <a:spAutoFit/>
          </a:bodyPr>
          <a:lstStyle/>
          <a:p>
            <a:pPr algn="ctr"/>
            <a:r>
              <a:rPr lang="en-US" b="1">
                <a:solidFill>
                  <a:srgbClr val="00B050"/>
                </a:solidFill>
              </a:rPr>
              <a:t>/RESPONSE</a:t>
            </a:r>
          </a:p>
        </p:txBody>
      </p:sp>
      <p:sp>
        <p:nvSpPr>
          <p:cNvPr id="123" name="TextBox 98">
            <a:extLst>
              <a:ext uri="{FF2B5EF4-FFF2-40B4-BE49-F238E27FC236}">
                <a16:creationId xmlns:a16="http://schemas.microsoft.com/office/drawing/2014/main" id="{16E7ACE6-06F2-B30A-3B44-12868D78605B}"/>
              </a:ext>
            </a:extLst>
          </p:cNvPr>
          <p:cNvSpPr txBox="1"/>
          <p:nvPr/>
        </p:nvSpPr>
        <p:spPr>
          <a:xfrm>
            <a:off x="5550466" y="2954107"/>
            <a:ext cx="1788219" cy="369332"/>
          </a:xfrm>
          <a:prstGeom prst="rect">
            <a:avLst/>
          </a:prstGeom>
          <a:noFill/>
        </p:spPr>
        <p:txBody>
          <a:bodyPr wrap="square" rtlCol="0">
            <a:spAutoFit/>
          </a:bodyPr>
          <a:lstStyle/>
          <a:p>
            <a:pPr algn="ctr"/>
            <a:r>
              <a:rPr lang="en-US" b="1">
                <a:solidFill>
                  <a:srgbClr val="00B0F0"/>
                </a:solidFill>
              </a:rPr>
              <a:t>/RESPONSE</a:t>
            </a:r>
          </a:p>
        </p:txBody>
      </p:sp>
      <p:sp>
        <p:nvSpPr>
          <p:cNvPr id="124" name="Hình chữ nhật: Góc Tròn 123">
            <a:extLst>
              <a:ext uri="{FF2B5EF4-FFF2-40B4-BE49-F238E27FC236}">
                <a16:creationId xmlns:a16="http://schemas.microsoft.com/office/drawing/2014/main" id="{F78EBBD0-1D89-4C86-55CA-CB70C779B550}"/>
              </a:ext>
            </a:extLst>
          </p:cNvPr>
          <p:cNvSpPr/>
          <p:nvPr/>
        </p:nvSpPr>
        <p:spPr>
          <a:xfrm>
            <a:off x="5006832" y="5781506"/>
            <a:ext cx="844187" cy="278263"/>
          </a:xfrm>
          <a:prstGeom prst="roundRect">
            <a:avLst>
              <a:gd name="adj" fmla="val 2429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GET</a:t>
            </a:r>
            <a:endParaRPr lang="vi-VN" b="1"/>
          </a:p>
        </p:txBody>
      </p:sp>
      <p:sp>
        <p:nvSpPr>
          <p:cNvPr id="125" name="TextBox 98">
            <a:extLst>
              <a:ext uri="{FF2B5EF4-FFF2-40B4-BE49-F238E27FC236}">
                <a16:creationId xmlns:a16="http://schemas.microsoft.com/office/drawing/2014/main" id="{621143DE-59A4-3225-D28C-0D944DDB1DD0}"/>
              </a:ext>
            </a:extLst>
          </p:cNvPr>
          <p:cNvSpPr txBox="1"/>
          <p:nvPr/>
        </p:nvSpPr>
        <p:spPr>
          <a:xfrm>
            <a:off x="5550466" y="5743621"/>
            <a:ext cx="1788219" cy="369332"/>
          </a:xfrm>
          <a:prstGeom prst="rect">
            <a:avLst/>
          </a:prstGeom>
          <a:noFill/>
        </p:spPr>
        <p:txBody>
          <a:bodyPr wrap="square" rtlCol="0">
            <a:spAutoFit/>
          </a:bodyPr>
          <a:lstStyle/>
          <a:p>
            <a:pPr algn="ctr"/>
            <a:r>
              <a:rPr lang="en-US" b="1">
                <a:solidFill>
                  <a:srgbClr val="00B0F0"/>
                </a:solidFill>
              </a:rPr>
              <a:t>/RESPONSE</a:t>
            </a:r>
          </a:p>
        </p:txBody>
      </p:sp>
      <p:sp>
        <p:nvSpPr>
          <p:cNvPr id="126" name="TextBox 98">
            <a:extLst>
              <a:ext uri="{FF2B5EF4-FFF2-40B4-BE49-F238E27FC236}">
                <a16:creationId xmlns:a16="http://schemas.microsoft.com/office/drawing/2014/main" id="{7383FCCB-2C3B-36F7-8012-4DAEC39CD923}"/>
              </a:ext>
            </a:extLst>
          </p:cNvPr>
          <p:cNvSpPr txBox="1"/>
          <p:nvPr/>
        </p:nvSpPr>
        <p:spPr>
          <a:xfrm>
            <a:off x="5802977" y="4896439"/>
            <a:ext cx="1788219" cy="369332"/>
          </a:xfrm>
          <a:prstGeom prst="rect">
            <a:avLst/>
          </a:prstGeom>
          <a:noFill/>
        </p:spPr>
        <p:txBody>
          <a:bodyPr wrap="square" rtlCol="0">
            <a:spAutoFit/>
          </a:bodyPr>
          <a:lstStyle/>
          <a:p>
            <a:pPr algn="ctr"/>
            <a:r>
              <a:rPr lang="en-US" b="1">
                <a:solidFill>
                  <a:srgbClr val="FFC000"/>
                </a:solidFill>
              </a:rPr>
              <a:t>/MESSAGE</a:t>
            </a:r>
          </a:p>
        </p:txBody>
      </p:sp>
      <p:cxnSp>
        <p:nvCxnSpPr>
          <p:cNvPr id="128" name="Đường kết nối Mũi tên Thẳng 127">
            <a:extLst>
              <a:ext uri="{FF2B5EF4-FFF2-40B4-BE49-F238E27FC236}">
                <a16:creationId xmlns:a16="http://schemas.microsoft.com/office/drawing/2014/main" id="{6F3B9212-BB9A-13A2-9F6B-89CBC69C2B9E}"/>
              </a:ext>
            </a:extLst>
          </p:cNvPr>
          <p:cNvCxnSpPr>
            <a:cxnSpLocks/>
          </p:cNvCxnSpPr>
          <p:nvPr/>
        </p:nvCxnSpPr>
        <p:spPr>
          <a:xfrm flipH="1">
            <a:off x="10494383" y="1392556"/>
            <a:ext cx="402264"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91">
            <a:extLst>
              <a:ext uri="{FF2B5EF4-FFF2-40B4-BE49-F238E27FC236}">
                <a16:creationId xmlns:a16="http://schemas.microsoft.com/office/drawing/2014/main" id="{3D823AEB-CA1D-6E07-804B-2295F835DFED}"/>
              </a:ext>
            </a:extLst>
          </p:cNvPr>
          <p:cNvSpPr txBox="1"/>
          <p:nvPr/>
        </p:nvSpPr>
        <p:spPr>
          <a:xfrm>
            <a:off x="9016837" y="2456556"/>
            <a:ext cx="1603570" cy="400110"/>
          </a:xfrm>
          <a:prstGeom prst="rect">
            <a:avLst/>
          </a:prstGeom>
          <a:noFill/>
        </p:spPr>
        <p:txBody>
          <a:bodyPr wrap="square" rtlCol="0">
            <a:spAutoFit/>
          </a:bodyPr>
          <a:lstStyle/>
          <a:p>
            <a:r>
              <a:rPr lang="en-US" sz="2000">
                <a:latin typeface="Lato" panose="020F0502020204030203" pitchFamily="34" charset="0"/>
                <a:ea typeface="Lato" panose="020F0502020204030203" pitchFamily="34" charset="0"/>
                <a:cs typeface="Lato" panose="020F0502020204030203" pitchFamily="34" charset="0"/>
              </a:rPr>
              <a:t>Quét QR</a:t>
            </a:r>
          </a:p>
        </p:txBody>
      </p:sp>
      <p:pic>
        <p:nvPicPr>
          <p:cNvPr id="146" name="Picture 4">
            <a:extLst>
              <a:ext uri="{FF2B5EF4-FFF2-40B4-BE49-F238E27FC236}">
                <a16:creationId xmlns:a16="http://schemas.microsoft.com/office/drawing/2014/main" id="{B8CD3C33-8F5A-280F-AFF8-70541B9BD3C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657508" y="2530095"/>
            <a:ext cx="259988" cy="259988"/>
          </a:xfrm>
          <a:prstGeom prst="rect">
            <a:avLst/>
          </a:prstGeom>
          <a:noFill/>
          <a:extLst>
            <a:ext uri="{909E8E84-426E-40DD-AFC4-6F175D3DCCD1}">
              <a14:hiddenFill xmlns:a14="http://schemas.microsoft.com/office/drawing/2010/main">
                <a:solidFill>
                  <a:srgbClr val="FFFFFF"/>
                </a:solidFill>
              </a14:hiddenFill>
            </a:ext>
          </a:extLst>
        </p:spPr>
      </p:pic>
      <p:sp>
        <p:nvSpPr>
          <p:cNvPr id="147" name="TextBox 98">
            <a:extLst>
              <a:ext uri="{FF2B5EF4-FFF2-40B4-BE49-F238E27FC236}">
                <a16:creationId xmlns:a16="http://schemas.microsoft.com/office/drawing/2014/main" id="{231A26C0-2F91-E327-4EAF-B92FB56C1984}"/>
              </a:ext>
            </a:extLst>
          </p:cNvPr>
          <p:cNvSpPr txBox="1"/>
          <p:nvPr/>
        </p:nvSpPr>
        <p:spPr>
          <a:xfrm>
            <a:off x="471989" y="5323044"/>
            <a:ext cx="886323" cy="523220"/>
          </a:xfrm>
          <a:prstGeom prst="rect">
            <a:avLst/>
          </a:prstGeom>
          <a:noFill/>
        </p:spPr>
        <p:txBody>
          <a:bodyPr wrap="square" rtlCol="0">
            <a:spAutoFit/>
          </a:bodyPr>
          <a:lstStyle/>
          <a:p>
            <a:pPr algn="ctr"/>
            <a:r>
              <a:rPr lang="en-US" sz="2800"/>
              <a:t>SBL</a:t>
            </a:r>
          </a:p>
        </p:txBody>
      </p:sp>
      <p:sp>
        <p:nvSpPr>
          <p:cNvPr id="149" name="TextBox 91">
            <a:extLst>
              <a:ext uri="{FF2B5EF4-FFF2-40B4-BE49-F238E27FC236}">
                <a16:creationId xmlns:a16="http://schemas.microsoft.com/office/drawing/2014/main" id="{639C7185-3B5B-DFC4-B138-A9BEEE0A7AE5}"/>
              </a:ext>
            </a:extLst>
          </p:cNvPr>
          <p:cNvSpPr txBox="1"/>
          <p:nvPr/>
        </p:nvSpPr>
        <p:spPr>
          <a:xfrm>
            <a:off x="9016837" y="4407874"/>
            <a:ext cx="2570908" cy="400110"/>
          </a:xfrm>
          <a:prstGeom prst="rect">
            <a:avLst/>
          </a:prstGeom>
          <a:noFill/>
        </p:spPr>
        <p:txBody>
          <a:bodyPr wrap="square" rtlCol="0">
            <a:spAutoFit/>
          </a:bodyPr>
          <a:lstStyle/>
          <a:p>
            <a:r>
              <a:rPr lang="en-US" sz="2000">
                <a:latin typeface="Lato" panose="020F0502020204030203" pitchFamily="34" charset="0"/>
                <a:ea typeface="Lato" panose="020F0502020204030203" pitchFamily="34" charset="0"/>
                <a:cs typeface="Lato" panose="020F0502020204030203" pitchFamily="34" charset="0"/>
              </a:rPr>
              <a:t>Sử dụng xe</a:t>
            </a:r>
          </a:p>
        </p:txBody>
      </p:sp>
      <p:pic>
        <p:nvPicPr>
          <p:cNvPr id="150" name="Picture 2">
            <a:extLst>
              <a:ext uri="{FF2B5EF4-FFF2-40B4-BE49-F238E27FC236}">
                <a16:creationId xmlns:a16="http://schemas.microsoft.com/office/drawing/2014/main" id="{55062394-CE64-848E-4423-FBF5D4AFF525}"/>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8530322" y="4407874"/>
            <a:ext cx="400110" cy="400110"/>
          </a:xfrm>
          <a:prstGeom prst="rect">
            <a:avLst/>
          </a:prstGeom>
          <a:noFill/>
          <a:extLst>
            <a:ext uri="{909E8E84-426E-40DD-AFC4-6F175D3DCCD1}">
              <a14:hiddenFill xmlns:a14="http://schemas.microsoft.com/office/drawing/2010/main">
                <a:solidFill>
                  <a:srgbClr val="FFFFFF"/>
                </a:solidFill>
              </a14:hiddenFill>
            </a:ext>
          </a:extLst>
        </p:spPr>
      </p:pic>
      <p:sp>
        <p:nvSpPr>
          <p:cNvPr id="160" name="Hình chữ nhật: Góc Tròn 159">
            <a:extLst>
              <a:ext uri="{FF2B5EF4-FFF2-40B4-BE49-F238E27FC236}">
                <a16:creationId xmlns:a16="http://schemas.microsoft.com/office/drawing/2014/main" id="{1FECFD9A-C504-542E-CBA7-103B4B2BBA75}"/>
              </a:ext>
            </a:extLst>
          </p:cNvPr>
          <p:cNvSpPr/>
          <p:nvPr/>
        </p:nvSpPr>
        <p:spPr>
          <a:xfrm>
            <a:off x="2910165" y="3587560"/>
            <a:ext cx="1234799" cy="7358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Lato" panose="020F0502020204030203" pitchFamily="34" charset="0"/>
                <a:ea typeface="Lato" panose="020F0502020204030203" pitchFamily="34" charset="0"/>
                <a:cs typeface="Lato" panose="020F0502020204030203" pitchFamily="34" charset="0"/>
              </a:rPr>
              <a:t>REST</a:t>
            </a:r>
          </a:p>
          <a:p>
            <a:pPr algn="ctr"/>
            <a:r>
              <a:rPr lang="en-US" sz="2000">
                <a:solidFill>
                  <a:schemeClr val="tx1"/>
                </a:solidFill>
                <a:latin typeface="Lato" panose="020F0502020204030203" pitchFamily="34" charset="0"/>
                <a:ea typeface="Lato" panose="020F0502020204030203" pitchFamily="34" charset="0"/>
                <a:cs typeface="Lato" panose="020F0502020204030203" pitchFamily="34" charset="0"/>
              </a:rPr>
              <a:t>API</a:t>
            </a:r>
            <a:endParaRPr lang="vi-VN" sz="2000">
              <a:solidFill>
                <a:schemeClr val="tx1"/>
              </a:solidFill>
              <a:latin typeface="Lato" panose="020F0502020204030203" pitchFamily="34" charset="0"/>
              <a:ea typeface="Lato" panose="020F0502020204030203" pitchFamily="34" charset="0"/>
              <a:cs typeface="Lato" panose="020F0502020204030203" pitchFamily="34" charset="0"/>
            </a:endParaRPr>
          </a:p>
        </p:txBody>
      </p:sp>
      <p:cxnSp>
        <p:nvCxnSpPr>
          <p:cNvPr id="184" name="Đường kết nối Mũi tên Thẳng 183">
            <a:extLst>
              <a:ext uri="{FF2B5EF4-FFF2-40B4-BE49-F238E27FC236}">
                <a16:creationId xmlns:a16="http://schemas.microsoft.com/office/drawing/2014/main" id="{EA8F3ABA-7CDF-BFEC-C525-056C0A4DB28F}"/>
              </a:ext>
            </a:extLst>
          </p:cNvPr>
          <p:cNvCxnSpPr>
            <a:cxnSpLocks/>
          </p:cNvCxnSpPr>
          <p:nvPr/>
        </p:nvCxnSpPr>
        <p:spPr>
          <a:xfrm flipH="1">
            <a:off x="1162718" y="4155342"/>
            <a:ext cx="1097882"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Đường kết nối Mũi tên Thẳng 186">
            <a:extLst>
              <a:ext uri="{FF2B5EF4-FFF2-40B4-BE49-F238E27FC236}">
                <a16:creationId xmlns:a16="http://schemas.microsoft.com/office/drawing/2014/main" id="{1A8CC0F2-5BA6-0A1D-A1FE-0EA63A2F9B19}"/>
              </a:ext>
            </a:extLst>
          </p:cNvPr>
          <p:cNvCxnSpPr>
            <a:cxnSpLocks/>
          </p:cNvCxnSpPr>
          <p:nvPr/>
        </p:nvCxnSpPr>
        <p:spPr>
          <a:xfrm>
            <a:off x="1162718" y="5078478"/>
            <a:ext cx="1151832"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3" name="TextBox 98">
            <a:extLst>
              <a:ext uri="{FF2B5EF4-FFF2-40B4-BE49-F238E27FC236}">
                <a16:creationId xmlns:a16="http://schemas.microsoft.com/office/drawing/2014/main" id="{00B36EF8-E271-288E-E0EE-4B1966EB4DB0}"/>
              </a:ext>
            </a:extLst>
          </p:cNvPr>
          <p:cNvSpPr txBox="1"/>
          <p:nvPr/>
        </p:nvSpPr>
        <p:spPr>
          <a:xfrm>
            <a:off x="1079751" y="3748815"/>
            <a:ext cx="1234799" cy="400110"/>
          </a:xfrm>
          <a:prstGeom prst="rect">
            <a:avLst/>
          </a:prstGeom>
          <a:noFill/>
        </p:spPr>
        <p:txBody>
          <a:bodyPr wrap="square" rtlCol="0">
            <a:spAutoFit/>
          </a:bodyPr>
          <a:lstStyle/>
          <a:p>
            <a:pPr algn="ctr"/>
            <a:r>
              <a:rPr lang="en-US" sz="2000"/>
              <a:t>Mở khóa</a:t>
            </a:r>
          </a:p>
        </p:txBody>
      </p:sp>
      <p:sp>
        <p:nvSpPr>
          <p:cNvPr id="194" name="TextBox 98">
            <a:extLst>
              <a:ext uri="{FF2B5EF4-FFF2-40B4-BE49-F238E27FC236}">
                <a16:creationId xmlns:a16="http://schemas.microsoft.com/office/drawing/2014/main" id="{38C9E5EB-3E42-4E3C-F18C-8875C15E1118}"/>
              </a:ext>
            </a:extLst>
          </p:cNvPr>
          <p:cNvSpPr txBox="1"/>
          <p:nvPr/>
        </p:nvSpPr>
        <p:spPr>
          <a:xfrm>
            <a:off x="1007817" y="4665534"/>
            <a:ext cx="1441526" cy="400110"/>
          </a:xfrm>
          <a:prstGeom prst="rect">
            <a:avLst/>
          </a:prstGeom>
          <a:noFill/>
        </p:spPr>
        <p:txBody>
          <a:bodyPr wrap="square" rtlCol="0">
            <a:spAutoFit/>
          </a:bodyPr>
          <a:lstStyle/>
          <a:p>
            <a:pPr algn="ctr"/>
            <a:r>
              <a:rPr lang="en-US" sz="2000"/>
              <a:t>Đóng khóa</a:t>
            </a:r>
          </a:p>
        </p:txBody>
      </p:sp>
      <p:sp>
        <p:nvSpPr>
          <p:cNvPr id="195" name="TextBox 98">
            <a:extLst>
              <a:ext uri="{FF2B5EF4-FFF2-40B4-BE49-F238E27FC236}">
                <a16:creationId xmlns:a16="http://schemas.microsoft.com/office/drawing/2014/main" id="{DAE3C671-81C9-AE33-3ADA-DE52BD0778CB}"/>
              </a:ext>
            </a:extLst>
          </p:cNvPr>
          <p:cNvSpPr txBox="1"/>
          <p:nvPr/>
        </p:nvSpPr>
        <p:spPr>
          <a:xfrm>
            <a:off x="2694299" y="722097"/>
            <a:ext cx="1666530" cy="461665"/>
          </a:xfrm>
          <a:prstGeom prst="rect">
            <a:avLst/>
          </a:prstGeom>
          <a:noFill/>
        </p:spPr>
        <p:txBody>
          <a:bodyPr wrap="square" rtlCol="0">
            <a:spAutoFit/>
          </a:bodyPr>
          <a:lstStyle/>
          <a:p>
            <a:pPr algn="ctr"/>
            <a:r>
              <a:rPr lang="en-US" sz="2400"/>
              <a:t>Server</a:t>
            </a:r>
          </a:p>
        </p:txBody>
      </p:sp>
      <p:sp>
        <p:nvSpPr>
          <p:cNvPr id="196" name="Hình chữ nhật: Góc Tròn 195">
            <a:extLst>
              <a:ext uri="{FF2B5EF4-FFF2-40B4-BE49-F238E27FC236}">
                <a16:creationId xmlns:a16="http://schemas.microsoft.com/office/drawing/2014/main" id="{6E96A861-10D8-EF2D-955E-14E9C8BAE915}"/>
              </a:ext>
            </a:extLst>
          </p:cNvPr>
          <p:cNvSpPr/>
          <p:nvPr/>
        </p:nvSpPr>
        <p:spPr>
          <a:xfrm>
            <a:off x="2910165" y="2713633"/>
            <a:ext cx="1234799" cy="7358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Lato" panose="020F0502020204030203" pitchFamily="34" charset="0"/>
                <a:ea typeface="Lato" panose="020F0502020204030203" pitchFamily="34" charset="0"/>
                <a:cs typeface="Lato" panose="020F0502020204030203" pitchFamily="34" charset="0"/>
              </a:rPr>
              <a:t>REST</a:t>
            </a:r>
          </a:p>
          <a:p>
            <a:pPr algn="ctr"/>
            <a:r>
              <a:rPr lang="en-US" sz="2000">
                <a:solidFill>
                  <a:schemeClr val="tx1"/>
                </a:solidFill>
                <a:latin typeface="Lato" panose="020F0502020204030203" pitchFamily="34" charset="0"/>
                <a:ea typeface="Lato" panose="020F0502020204030203" pitchFamily="34" charset="0"/>
                <a:cs typeface="Lato" panose="020F0502020204030203" pitchFamily="34" charset="0"/>
              </a:rPr>
              <a:t>API</a:t>
            </a:r>
            <a:endParaRPr lang="vi-VN" sz="200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49" name="Picture 26">
            <a:extLst>
              <a:ext uri="{FF2B5EF4-FFF2-40B4-BE49-F238E27FC236}">
                <a16:creationId xmlns:a16="http://schemas.microsoft.com/office/drawing/2014/main" id="{D1361B31-6626-4339-B79A-01D8399A7D00}"/>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886576" y="1151304"/>
            <a:ext cx="1241978" cy="1241978"/>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98">
            <a:extLst>
              <a:ext uri="{FF2B5EF4-FFF2-40B4-BE49-F238E27FC236}">
                <a16:creationId xmlns:a16="http://schemas.microsoft.com/office/drawing/2014/main" id="{F069ECDE-3A7E-4BB5-E4D2-F7307032AC6E}"/>
              </a:ext>
            </a:extLst>
          </p:cNvPr>
          <p:cNvSpPr txBox="1"/>
          <p:nvPr/>
        </p:nvSpPr>
        <p:spPr>
          <a:xfrm>
            <a:off x="1919958" y="3759725"/>
            <a:ext cx="1234799" cy="584775"/>
          </a:xfrm>
          <a:prstGeom prst="rect">
            <a:avLst/>
          </a:prstGeom>
          <a:noFill/>
        </p:spPr>
        <p:txBody>
          <a:bodyPr wrap="square" rtlCol="0">
            <a:spAutoFit/>
          </a:bodyPr>
          <a:lstStyle/>
          <a:p>
            <a:pPr algn="ctr"/>
            <a:r>
              <a:rPr lang="en-US" sz="3200">
                <a:solidFill>
                  <a:srgbClr val="C00000"/>
                </a:solidFill>
              </a:rPr>
              <a:t>…</a:t>
            </a:r>
          </a:p>
        </p:txBody>
      </p:sp>
      <p:sp>
        <p:nvSpPr>
          <p:cNvPr id="58" name="TextBox 98">
            <a:extLst>
              <a:ext uri="{FF2B5EF4-FFF2-40B4-BE49-F238E27FC236}">
                <a16:creationId xmlns:a16="http://schemas.microsoft.com/office/drawing/2014/main" id="{C2AC1C9F-A548-1455-7F97-3B24B0364260}"/>
              </a:ext>
            </a:extLst>
          </p:cNvPr>
          <p:cNvSpPr txBox="1"/>
          <p:nvPr/>
        </p:nvSpPr>
        <p:spPr>
          <a:xfrm>
            <a:off x="1919958" y="4669475"/>
            <a:ext cx="1234799" cy="584775"/>
          </a:xfrm>
          <a:prstGeom prst="rect">
            <a:avLst/>
          </a:prstGeom>
          <a:noFill/>
        </p:spPr>
        <p:txBody>
          <a:bodyPr wrap="square" rtlCol="0">
            <a:spAutoFit/>
          </a:bodyPr>
          <a:lstStyle/>
          <a:p>
            <a:pPr algn="ctr"/>
            <a:r>
              <a:rPr lang="en-US" sz="3200">
                <a:solidFill>
                  <a:srgbClr val="C00000"/>
                </a:solidFill>
              </a:rPr>
              <a:t>…</a:t>
            </a:r>
          </a:p>
        </p:txBody>
      </p:sp>
    </p:spTree>
    <p:extLst>
      <p:ext uri="{BB962C8B-B14F-4D97-AF65-F5344CB8AC3E}">
        <p14:creationId xmlns:p14="http://schemas.microsoft.com/office/powerpoint/2010/main" val="116710318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0"/>
                                        </p:tgtEl>
                                        <p:attrNameLst>
                                          <p:attrName>style.visibility</p:attrName>
                                        </p:attrNameLst>
                                      </p:cBhvr>
                                      <p:to>
                                        <p:strVal val="visible"/>
                                      </p:to>
                                    </p:set>
                                    <p:animEffect transition="in" filter="fade">
                                      <p:cBhvr>
                                        <p:cTn id="18" dur="500"/>
                                        <p:tgtEl>
                                          <p:spTgt spid="1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4"/>
                                        </p:tgtEl>
                                        <p:attrNameLst>
                                          <p:attrName>style.visibility</p:attrName>
                                        </p:attrNameLst>
                                      </p:cBhvr>
                                      <p:to>
                                        <p:strVal val="visible"/>
                                      </p:to>
                                    </p:set>
                                    <p:animEffect transition="in" filter="fade">
                                      <p:cBhvr>
                                        <p:cTn id="29" dur="500"/>
                                        <p:tgtEl>
                                          <p:spTgt spid="1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fade">
                                      <p:cBhvr>
                                        <p:cTn id="37" dur="500"/>
                                        <p:tgtEl>
                                          <p:spTgt spid="1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2"/>
                                        </p:tgtEl>
                                        <p:attrNameLst>
                                          <p:attrName>style.visibility</p:attrName>
                                        </p:attrNameLst>
                                      </p:cBhvr>
                                      <p:to>
                                        <p:strVal val="visible"/>
                                      </p:to>
                                    </p:set>
                                    <p:animEffect transition="in" filter="fade">
                                      <p:cBhvr>
                                        <p:cTn id="40" dur="500"/>
                                        <p:tgtEl>
                                          <p:spTgt spid="132"/>
                                        </p:tgtEl>
                                      </p:cBhvr>
                                    </p:animEffect>
                                  </p:childTnLst>
                                </p:cTn>
                              </p:par>
                              <p:par>
                                <p:cTn id="41" presetID="10" presetClass="entr" presetSubtype="0" fill="hold" nodeType="withEffect">
                                  <p:stCondLst>
                                    <p:cond delay="0"/>
                                  </p:stCondLst>
                                  <p:childTnLst>
                                    <p:set>
                                      <p:cBhvr>
                                        <p:cTn id="42" dur="1" fill="hold">
                                          <p:stCondLst>
                                            <p:cond delay="0"/>
                                          </p:stCondLst>
                                        </p:cTn>
                                        <p:tgtEl>
                                          <p:spTgt spid="146"/>
                                        </p:tgtEl>
                                        <p:attrNameLst>
                                          <p:attrName>style.visibility</p:attrName>
                                        </p:attrNameLst>
                                      </p:cBhvr>
                                      <p:to>
                                        <p:strVal val="visible"/>
                                      </p:to>
                                    </p:set>
                                    <p:animEffect transition="in" filter="fade">
                                      <p:cBhvr>
                                        <p:cTn id="43" dur="500"/>
                                        <p:tgtEl>
                                          <p:spTgt spid="14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3"/>
                                        </p:tgtEl>
                                        <p:attrNameLst>
                                          <p:attrName>style.visibility</p:attrName>
                                        </p:attrNameLst>
                                      </p:cBhvr>
                                      <p:to>
                                        <p:strVal val="visible"/>
                                      </p:to>
                                    </p:set>
                                    <p:animEffect transition="in" filter="fade">
                                      <p:cBhvr>
                                        <p:cTn id="54" dur="500"/>
                                        <p:tgtEl>
                                          <p:spTgt spid="123"/>
                                        </p:tgtEl>
                                      </p:cBhvr>
                                    </p:animEffect>
                                  </p:childTnLst>
                                </p:cTn>
                              </p:par>
                              <p:par>
                                <p:cTn id="55" presetID="10"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6"/>
                                        </p:tgtEl>
                                        <p:attrNameLst>
                                          <p:attrName>style.visibility</p:attrName>
                                        </p:attrNameLst>
                                      </p:cBhvr>
                                      <p:to>
                                        <p:strVal val="visible"/>
                                      </p:to>
                                    </p:set>
                                    <p:animEffect transition="in" filter="fade">
                                      <p:cBhvr>
                                        <p:cTn id="60" dur="500"/>
                                        <p:tgtEl>
                                          <p:spTgt spid="19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17"/>
                                        </p:tgtEl>
                                        <p:attrNameLst>
                                          <p:attrName>style.visibility</p:attrName>
                                        </p:attrNameLst>
                                      </p:cBhvr>
                                      <p:to>
                                        <p:strVal val="visible"/>
                                      </p:to>
                                    </p:set>
                                    <p:animEffect transition="in" filter="fade">
                                      <p:cBhvr>
                                        <p:cTn id="65" dur="500"/>
                                        <p:tgtEl>
                                          <p:spTgt spid="11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22"/>
                                        </p:tgtEl>
                                        <p:attrNameLst>
                                          <p:attrName>style.visibility</p:attrName>
                                        </p:attrNameLst>
                                      </p:cBhvr>
                                      <p:to>
                                        <p:strVal val="visible"/>
                                      </p:to>
                                    </p:set>
                                    <p:animEffect transition="in" filter="fade">
                                      <p:cBhvr>
                                        <p:cTn id="71" dur="500"/>
                                        <p:tgtEl>
                                          <p:spTgt spid="12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1"/>
                                        </p:tgtEl>
                                        <p:attrNameLst>
                                          <p:attrName>style.visibility</p:attrName>
                                        </p:attrNameLst>
                                      </p:cBhvr>
                                      <p:to>
                                        <p:strVal val="visible"/>
                                      </p:to>
                                    </p:set>
                                    <p:animEffect transition="in" filter="fade">
                                      <p:cBhvr>
                                        <p:cTn id="74" dur="500"/>
                                        <p:tgtEl>
                                          <p:spTgt spid="121"/>
                                        </p:tgtEl>
                                      </p:cBhvr>
                                    </p:animEffect>
                                  </p:childTnLst>
                                </p:cTn>
                              </p:par>
                              <p:par>
                                <p:cTn id="75" presetID="10" presetClass="entr" presetSubtype="0" fill="hold" nodeType="with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500"/>
                                        <p:tgtEl>
                                          <p:spTgt spid="55"/>
                                        </p:tgtEl>
                                      </p:cBhvr>
                                    </p:animEffect>
                                  </p:childTnLst>
                                </p:cTn>
                              </p:par>
                              <p:par>
                                <p:cTn id="78" presetID="10" presetClass="entr" presetSubtype="0" fill="hold" nodeType="with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47"/>
                                        </p:tgtEl>
                                        <p:attrNameLst>
                                          <p:attrName>style.visibility</p:attrName>
                                        </p:attrNameLst>
                                      </p:cBhvr>
                                      <p:to>
                                        <p:strVal val="visible"/>
                                      </p:to>
                                    </p:set>
                                    <p:animEffect transition="in" filter="fade">
                                      <p:cBhvr>
                                        <p:cTn id="83" dur="500"/>
                                        <p:tgtEl>
                                          <p:spTgt spid="14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3"/>
                                        </p:tgtEl>
                                        <p:attrNameLst>
                                          <p:attrName>style.visibility</p:attrName>
                                        </p:attrNameLst>
                                      </p:cBhvr>
                                      <p:to>
                                        <p:strVal val="visible"/>
                                      </p:to>
                                    </p:set>
                                    <p:animEffect transition="in" filter="fade">
                                      <p:cBhvr>
                                        <p:cTn id="86" dur="500"/>
                                        <p:tgtEl>
                                          <p:spTgt spid="193"/>
                                        </p:tgtEl>
                                      </p:cBhvr>
                                    </p:animEffect>
                                  </p:childTnLst>
                                </p:cTn>
                              </p:par>
                              <p:par>
                                <p:cTn id="87" presetID="10" presetClass="entr" presetSubtype="0" fill="hold" nodeType="withEffect">
                                  <p:stCondLst>
                                    <p:cond delay="0"/>
                                  </p:stCondLst>
                                  <p:childTnLst>
                                    <p:set>
                                      <p:cBhvr>
                                        <p:cTn id="88" dur="1" fill="hold">
                                          <p:stCondLst>
                                            <p:cond delay="0"/>
                                          </p:stCondLst>
                                        </p:cTn>
                                        <p:tgtEl>
                                          <p:spTgt spid="184"/>
                                        </p:tgtEl>
                                        <p:attrNameLst>
                                          <p:attrName>style.visibility</p:attrName>
                                        </p:attrNameLst>
                                      </p:cBhvr>
                                      <p:to>
                                        <p:strVal val="visible"/>
                                      </p:to>
                                    </p:set>
                                    <p:animEffect transition="in" filter="fade">
                                      <p:cBhvr>
                                        <p:cTn id="89" dur="500"/>
                                        <p:tgtEl>
                                          <p:spTgt spid="18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60"/>
                                        </p:tgtEl>
                                        <p:attrNameLst>
                                          <p:attrName>style.visibility</p:attrName>
                                        </p:attrNameLst>
                                      </p:cBhvr>
                                      <p:to>
                                        <p:strVal val="visible"/>
                                      </p:to>
                                    </p:set>
                                    <p:animEffect transition="in" filter="fade">
                                      <p:cBhvr>
                                        <p:cTn id="92" dur="500"/>
                                        <p:tgtEl>
                                          <p:spTgt spid="16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50"/>
                                        </p:tgtEl>
                                        <p:attrNameLst>
                                          <p:attrName>style.visibility</p:attrName>
                                        </p:attrNameLst>
                                      </p:cBhvr>
                                      <p:to>
                                        <p:strVal val="visible"/>
                                      </p:to>
                                    </p:set>
                                    <p:animEffect transition="in" filter="fade">
                                      <p:cBhvr>
                                        <p:cTn id="100" dur="500"/>
                                        <p:tgtEl>
                                          <p:spTgt spid="150"/>
                                        </p:tgtEl>
                                      </p:cBhvr>
                                    </p:animEffect>
                                  </p:childTnLst>
                                </p:cTn>
                              </p:par>
                              <p:par>
                                <p:cTn id="101" presetID="10" presetClass="entr" presetSubtype="0" fill="hold" nodeType="withEffect">
                                  <p:stCondLst>
                                    <p:cond delay="0"/>
                                  </p:stCondLst>
                                  <p:childTnLst>
                                    <p:set>
                                      <p:cBhvr>
                                        <p:cTn id="102" dur="1" fill="hold">
                                          <p:stCondLst>
                                            <p:cond delay="0"/>
                                          </p:stCondLst>
                                        </p:cTn>
                                        <p:tgtEl>
                                          <p:spTgt spid="118"/>
                                        </p:tgtEl>
                                        <p:attrNameLst>
                                          <p:attrName>style.visibility</p:attrName>
                                        </p:attrNameLst>
                                      </p:cBhvr>
                                      <p:to>
                                        <p:strVal val="visible"/>
                                      </p:to>
                                    </p:set>
                                    <p:animEffect transition="in" filter="fade">
                                      <p:cBhvr>
                                        <p:cTn id="103" dur="500"/>
                                        <p:tgtEl>
                                          <p:spTgt spid="11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49"/>
                                        </p:tgtEl>
                                        <p:attrNameLst>
                                          <p:attrName>style.visibility</p:attrName>
                                        </p:attrNameLst>
                                      </p:cBhvr>
                                      <p:to>
                                        <p:strVal val="visible"/>
                                      </p:to>
                                    </p:set>
                                    <p:animEffect transition="in" filter="fade">
                                      <p:cBhvr>
                                        <p:cTn id="106" dur="500"/>
                                        <p:tgtEl>
                                          <p:spTgt spid="14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3"/>
                                        </p:tgtEl>
                                        <p:attrNameLst>
                                          <p:attrName>style.visibility</p:attrName>
                                        </p:attrNameLst>
                                      </p:cBhvr>
                                      <p:to>
                                        <p:strVal val="visible"/>
                                      </p:to>
                                    </p:set>
                                    <p:animEffect transition="in" filter="fade">
                                      <p:cBhvr>
                                        <p:cTn id="111" dur="500"/>
                                        <p:tgtEl>
                                          <p:spTgt spid="1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fade">
                                      <p:cBhvr>
                                        <p:cTn id="114" dur="500"/>
                                        <p:tgtEl>
                                          <p:spTgt spid="56"/>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26"/>
                                        </p:tgtEl>
                                        <p:attrNameLst>
                                          <p:attrName>style.visibility</p:attrName>
                                        </p:attrNameLst>
                                      </p:cBhvr>
                                      <p:to>
                                        <p:strVal val="visible"/>
                                      </p:to>
                                    </p:set>
                                    <p:animEffect transition="in" filter="fade">
                                      <p:cBhvr>
                                        <p:cTn id="117" dur="500"/>
                                        <p:tgtEl>
                                          <p:spTgt spid="126"/>
                                        </p:tgtEl>
                                      </p:cBhvr>
                                    </p:animEffect>
                                  </p:childTnLst>
                                </p:cTn>
                              </p:par>
                              <p:par>
                                <p:cTn id="118" presetID="10" presetClass="entr" presetSubtype="0" fill="hold"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fade">
                                      <p:cBhvr>
                                        <p:cTn id="120" dur="500"/>
                                        <p:tgtEl>
                                          <p:spTgt spid="57"/>
                                        </p:tgtEl>
                                      </p:cBhvr>
                                    </p:animEffect>
                                  </p:childTnLst>
                                </p:cTn>
                              </p:par>
                              <p:par>
                                <p:cTn id="121" presetID="10" presetClass="entr" presetSubtype="0" fill="hold" nodeType="withEffect">
                                  <p:stCondLst>
                                    <p:cond delay="0"/>
                                  </p:stCondLst>
                                  <p:childTnLst>
                                    <p:set>
                                      <p:cBhvr>
                                        <p:cTn id="122" dur="1" fill="hold">
                                          <p:stCondLst>
                                            <p:cond delay="0"/>
                                          </p:stCondLst>
                                        </p:cTn>
                                        <p:tgtEl>
                                          <p:spTgt spid="187"/>
                                        </p:tgtEl>
                                        <p:attrNameLst>
                                          <p:attrName>style.visibility</p:attrName>
                                        </p:attrNameLst>
                                      </p:cBhvr>
                                      <p:to>
                                        <p:strVal val="visible"/>
                                      </p:to>
                                    </p:set>
                                    <p:animEffect transition="in" filter="fade">
                                      <p:cBhvr>
                                        <p:cTn id="123" dur="500"/>
                                        <p:tgtEl>
                                          <p:spTgt spid="1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94"/>
                                        </p:tgtEl>
                                        <p:attrNameLst>
                                          <p:attrName>style.visibility</p:attrName>
                                        </p:attrNameLst>
                                      </p:cBhvr>
                                      <p:to>
                                        <p:strVal val="visible"/>
                                      </p:to>
                                    </p:set>
                                    <p:animEffect transition="in" filter="fade">
                                      <p:cBhvr>
                                        <p:cTn id="126" dur="500"/>
                                        <p:tgtEl>
                                          <p:spTgt spid="19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13"/>
                                        </p:tgtEl>
                                        <p:attrNameLst>
                                          <p:attrName>style.visibility</p:attrName>
                                        </p:attrNameLst>
                                      </p:cBhvr>
                                      <p:to>
                                        <p:strVal val="visible"/>
                                      </p:to>
                                    </p:set>
                                    <p:animEffect transition="in" filter="fade">
                                      <p:cBhvr>
                                        <p:cTn id="129" dur="500"/>
                                        <p:tgtEl>
                                          <p:spTgt spid="1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24"/>
                                        </p:tgtEl>
                                        <p:attrNameLst>
                                          <p:attrName>style.visibility</p:attrName>
                                        </p:attrNameLst>
                                      </p:cBhvr>
                                      <p:to>
                                        <p:strVal val="visible"/>
                                      </p:to>
                                    </p:set>
                                    <p:animEffect transition="in" filter="fade">
                                      <p:cBhvr>
                                        <p:cTn id="137" dur="500"/>
                                        <p:tgtEl>
                                          <p:spTgt spid="124"/>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25"/>
                                        </p:tgtEl>
                                        <p:attrNameLst>
                                          <p:attrName>style.visibility</p:attrName>
                                        </p:attrNameLst>
                                      </p:cBhvr>
                                      <p:to>
                                        <p:strVal val="visible"/>
                                      </p:to>
                                    </p:set>
                                    <p:animEffect transition="in" filter="fade">
                                      <p:cBhvr>
                                        <p:cTn id="140" dur="500"/>
                                        <p:tgtEl>
                                          <p:spTgt spid="125"/>
                                        </p:tgtEl>
                                      </p:cBhvr>
                                    </p:animEffect>
                                  </p:childTnLst>
                                </p:cTn>
                              </p:par>
                              <p:par>
                                <p:cTn id="141" presetID="10" presetClass="entr" presetSubtype="0" fill="hold" nodeType="withEffect">
                                  <p:stCondLst>
                                    <p:cond delay="0"/>
                                  </p:stCondLst>
                                  <p:childTnLst>
                                    <p:set>
                                      <p:cBhvr>
                                        <p:cTn id="142" dur="1" fill="hold">
                                          <p:stCondLst>
                                            <p:cond delay="0"/>
                                          </p:stCondLst>
                                        </p:cTn>
                                        <p:tgtEl>
                                          <p:spTgt spid="50"/>
                                        </p:tgtEl>
                                        <p:attrNameLst>
                                          <p:attrName>style.visibility</p:attrName>
                                        </p:attrNameLst>
                                      </p:cBhvr>
                                      <p:to>
                                        <p:strVal val="visible"/>
                                      </p:to>
                                    </p:set>
                                    <p:animEffect transition="in" filter="fade">
                                      <p:cBhvr>
                                        <p:cTn id="143" dur="500"/>
                                        <p:tgtEl>
                                          <p:spTgt spid="50"/>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4"/>
                                        </p:tgtEl>
                                        <p:attrNameLst>
                                          <p:attrName>style.visibility</p:attrName>
                                        </p:attrNameLst>
                                      </p:cBhvr>
                                      <p:to>
                                        <p:strVal val="visible"/>
                                      </p:to>
                                    </p:set>
                                    <p:animEffect transition="in" filter="fade">
                                      <p:cBhvr>
                                        <p:cTn id="146" dur="500"/>
                                        <p:tgtEl>
                                          <p:spTgt spid="14"/>
                                        </p:tgtEl>
                                      </p:cBhvr>
                                    </p:animEffect>
                                  </p:childTnLst>
                                </p:cTn>
                              </p:par>
                              <p:par>
                                <p:cTn id="147" presetID="10" presetClass="entr" presetSubtype="0" fill="hold" nodeType="withEffect">
                                  <p:stCondLst>
                                    <p:cond delay="0"/>
                                  </p:stCondLst>
                                  <p:childTnLst>
                                    <p:set>
                                      <p:cBhvr>
                                        <p:cTn id="148" dur="1" fill="hold">
                                          <p:stCondLst>
                                            <p:cond delay="0"/>
                                          </p:stCondLst>
                                        </p:cTn>
                                        <p:tgtEl>
                                          <p:spTgt spid="119"/>
                                        </p:tgtEl>
                                        <p:attrNameLst>
                                          <p:attrName>style.visibility</p:attrName>
                                        </p:attrNameLst>
                                      </p:cBhvr>
                                      <p:to>
                                        <p:strVal val="visible"/>
                                      </p:to>
                                    </p:set>
                                    <p:animEffect transition="in" filter="fade">
                                      <p:cBhvr>
                                        <p:cTn id="149" dur="500"/>
                                        <p:tgtEl>
                                          <p:spTgt spid="119"/>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95"/>
                                        </p:tgtEl>
                                        <p:attrNameLst>
                                          <p:attrName>style.visibility</p:attrName>
                                        </p:attrNameLst>
                                      </p:cBhvr>
                                      <p:to>
                                        <p:strVal val="visible"/>
                                      </p:to>
                                    </p:set>
                                    <p:animEffect transition="in" filter="fade">
                                      <p:cBhvr>
                                        <p:cTn id="152" dur="500"/>
                                        <p:tgtEl>
                                          <p:spTgt spid="195"/>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fade">
                                      <p:cBhvr>
                                        <p:cTn id="15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47" grpId="0" animBg="1"/>
      <p:bldP spid="56" grpId="0" animBg="1"/>
      <p:bldP spid="112" grpId="0" animBg="1"/>
      <p:bldP spid="113" grpId="0" animBg="1"/>
      <p:bldP spid="9" grpId="0" animBg="1"/>
      <p:bldP spid="8" grpId="0" animBg="1"/>
      <p:bldP spid="43" grpId="0" animBg="1"/>
      <p:bldP spid="120" grpId="0"/>
      <p:bldP spid="121" grpId="0" animBg="1"/>
      <p:bldP spid="122" grpId="0"/>
      <p:bldP spid="123" grpId="0"/>
      <p:bldP spid="124" grpId="0" animBg="1"/>
      <p:bldP spid="125" grpId="0"/>
      <p:bldP spid="126" grpId="0"/>
      <p:bldP spid="132" grpId="0"/>
      <p:bldP spid="147" grpId="0"/>
      <p:bldP spid="149" grpId="0"/>
      <p:bldP spid="160" grpId="0" animBg="1"/>
      <p:bldP spid="193" grpId="0"/>
      <p:bldP spid="194" grpId="0"/>
      <p:bldP spid="195" grpId="0"/>
      <p:bldP spid="196" grpId="0" animBg="1"/>
      <p:bldP spid="54" grpId="0"/>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ext&#10;&#10;Description automatically generated">
            <a:extLst>
              <a:ext uri="{FF2B5EF4-FFF2-40B4-BE49-F238E27FC236}">
                <a16:creationId xmlns:a16="http://schemas.microsoft.com/office/drawing/2014/main" id="{737FC17F-78B9-4DA3-B1E3-B6651CB17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34" y="284376"/>
            <a:ext cx="3174367" cy="1153516"/>
          </a:xfrm>
          <a:prstGeom prst="rect">
            <a:avLst/>
          </a:prstGeom>
        </p:spPr>
      </p:pic>
      <p:sp>
        <p:nvSpPr>
          <p:cNvPr id="3" name="Title 6">
            <a:extLst>
              <a:ext uri="{FF2B5EF4-FFF2-40B4-BE49-F238E27FC236}">
                <a16:creationId xmlns:a16="http://schemas.microsoft.com/office/drawing/2014/main" id="{5702E00C-3125-4CD1-A5F8-64723BF48E3E}"/>
              </a:ext>
            </a:extLst>
          </p:cNvPr>
          <p:cNvSpPr txBox="1">
            <a:spLocks/>
          </p:cNvSpPr>
          <p:nvPr/>
        </p:nvSpPr>
        <p:spPr>
          <a:xfrm>
            <a:off x="386633" y="2309856"/>
            <a:ext cx="8769878" cy="2238287"/>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a:t>Hệ thống cho thuê - chia sẻ </a:t>
            </a:r>
          </a:p>
          <a:p>
            <a:r>
              <a:rPr lang="en-US"/>
              <a:t>xe đạp công cộng</a:t>
            </a:r>
          </a:p>
        </p:txBody>
      </p:sp>
      <p:sp>
        <p:nvSpPr>
          <p:cNvPr id="4" name="Title 6">
            <a:extLst>
              <a:ext uri="{FF2B5EF4-FFF2-40B4-BE49-F238E27FC236}">
                <a16:creationId xmlns:a16="http://schemas.microsoft.com/office/drawing/2014/main" id="{72BF49D9-2FCE-4950-8B1C-F580CC18F4C9}"/>
              </a:ext>
            </a:extLst>
          </p:cNvPr>
          <p:cNvSpPr txBox="1">
            <a:spLocks/>
          </p:cNvSpPr>
          <p:nvPr/>
        </p:nvSpPr>
        <p:spPr>
          <a:xfrm>
            <a:off x="386633" y="3976940"/>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a:t>ICDesign&amp;Sanslab</a:t>
            </a:r>
          </a:p>
        </p:txBody>
      </p:sp>
      <p:sp>
        <p:nvSpPr>
          <p:cNvPr id="9" name="Slide Number Placeholder 8">
            <a:extLst>
              <a:ext uri="{FF2B5EF4-FFF2-40B4-BE49-F238E27FC236}">
                <a16:creationId xmlns:a16="http://schemas.microsoft.com/office/drawing/2014/main" id="{99BF4829-01AB-4F75-A03B-DF4FC4C312C6}"/>
              </a:ext>
            </a:extLst>
          </p:cNvPr>
          <p:cNvSpPr>
            <a:spLocks noGrp="1"/>
          </p:cNvSpPr>
          <p:nvPr>
            <p:ph type="sldNum" sz="quarter" idx="12"/>
          </p:nvPr>
        </p:nvSpPr>
        <p:spPr/>
        <p:txBody>
          <a:bodyPr/>
          <a:lstStyle/>
          <a:p>
            <a:fld id="{9EA0BE3B-158A-4EDF-80DC-E394A0D1600F}" type="slidenum">
              <a:rPr lang="en-US" smtClean="0"/>
              <a:pPr/>
              <a:t>2</a:t>
            </a:fld>
            <a:endParaRPr lang="en-US"/>
          </a:p>
        </p:txBody>
      </p:sp>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721777-8DD6-4664-A208-A543E8A84F89}"/>
              </a:ext>
            </a:extLst>
          </p:cNvPr>
          <p:cNvSpPr>
            <a:spLocks noGrp="1"/>
          </p:cNvSpPr>
          <p:nvPr>
            <p:ph sz="quarter" idx="10"/>
          </p:nvPr>
        </p:nvSpPr>
        <p:spPr>
          <a:xfrm>
            <a:off x="4810294" y="3011416"/>
            <a:ext cx="6591073" cy="1213343"/>
          </a:xfrm>
        </p:spPr>
        <p:txBody>
          <a:bodyPr/>
          <a:lstStyle/>
          <a:p>
            <a:pPr marL="0" indent="0">
              <a:buNone/>
            </a:pPr>
            <a:r>
              <a:rPr lang="en-US" sz="3200" b="1">
                <a:solidFill>
                  <a:srgbClr val="C02034"/>
                </a:solidFill>
              </a:rPr>
              <a:t>Kết quả và hướng phát triển</a:t>
            </a:r>
          </a:p>
        </p:txBody>
      </p:sp>
    </p:spTree>
    <p:extLst>
      <p:ext uri="{BB962C8B-B14F-4D97-AF65-F5344CB8AC3E}">
        <p14:creationId xmlns:p14="http://schemas.microsoft.com/office/powerpoint/2010/main" val="337131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a:t>Kết quả</a:t>
            </a:r>
            <a:endParaRPr lang="en-US" err="1"/>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21</a:t>
            </a:fld>
            <a:endParaRPr lang="en-US"/>
          </a:p>
        </p:txBody>
      </p:sp>
      <p:sp>
        <p:nvSpPr>
          <p:cNvPr id="8" name="Content Placeholder 2">
            <a:extLst>
              <a:ext uri="{FF2B5EF4-FFF2-40B4-BE49-F238E27FC236}">
                <a16:creationId xmlns:a16="http://schemas.microsoft.com/office/drawing/2014/main" id="{22297E28-B626-6453-F3D7-73C175874AA6}"/>
              </a:ext>
            </a:extLst>
          </p:cNvPr>
          <p:cNvSpPr txBox="1">
            <a:spLocks/>
          </p:cNvSpPr>
          <p:nvPr/>
        </p:nvSpPr>
        <p:spPr>
          <a:xfrm>
            <a:off x="338736" y="3429000"/>
            <a:ext cx="7051620" cy="288697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a:p>
        </p:txBody>
      </p:sp>
      <p:sp>
        <p:nvSpPr>
          <p:cNvPr id="18" name="Content Placeholder 2">
            <a:extLst>
              <a:ext uri="{FF2B5EF4-FFF2-40B4-BE49-F238E27FC236}">
                <a16:creationId xmlns:a16="http://schemas.microsoft.com/office/drawing/2014/main" id="{255B04A5-7B2E-210A-DC28-8088CD79BC4A}"/>
              </a:ext>
            </a:extLst>
          </p:cNvPr>
          <p:cNvSpPr txBox="1">
            <a:spLocks/>
          </p:cNvSpPr>
          <p:nvPr/>
        </p:nvSpPr>
        <p:spPr>
          <a:xfrm>
            <a:off x="338736" y="4473616"/>
            <a:ext cx="10501748" cy="140129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pPr>
            <a:endParaRPr lang="en-US" sz="2000">
              <a:effectLst/>
            </a:endParaRPr>
          </a:p>
        </p:txBody>
      </p:sp>
      <p:sp>
        <p:nvSpPr>
          <p:cNvPr id="9" name="Content Placeholder 2">
            <a:extLst>
              <a:ext uri="{FF2B5EF4-FFF2-40B4-BE49-F238E27FC236}">
                <a16:creationId xmlns:a16="http://schemas.microsoft.com/office/drawing/2014/main" id="{8BCED5C2-2819-60D6-96CD-61E56B61FFC4}"/>
              </a:ext>
            </a:extLst>
          </p:cNvPr>
          <p:cNvSpPr>
            <a:spLocks noGrp="1"/>
          </p:cNvSpPr>
          <p:nvPr>
            <p:ph sz="quarter" idx="13"/>
          </p:nvPr>
        </p:nvSpPr>
        <p:spPr>
          <a:xfrm>
            <a:off x="338735" y="1060987"/>
            <a:ext cx="2414625" cy="1319546"/>
          </a:xfrm>
        </p:spPr>
        <p:txBody>
          <a:bodyPr lIns="91440" tIns="45720" rIns="91440" bIns="45720" anchor="t"/>
          <a:lstStyle/>
          <a:p>
            <a:pPr marL="0" indent="0" algn="just">
              <a:buNone/>
            </a:pPr>
            <a:r>
              <a:rPr lang="vi-VN" sz="2000" b="1">
                <a:solidFill>
                  <a:srgbClr val="C00000"/>
                </a:solidFill>
              </a:rPr>
              <a:t>Giao diện:</a:t>
            </a:r>
            <a:endParaRPr lang="en-US" sz="2000" b="1">
              <a:solidFill>
                <a:srgbClr val="C00000"/>
              </a:solidFill>
            </a:endParaRPr>
          </a:p>
        </p:txBody>
      </p:sp>
      <p:pic>
        <p:nvPicPr>
          <p:cNvPr id="10" name="Hình ảnh 9">
            <a:extLst>
              <a:ext uri="{FF2B5EF4-FFF2-40B4-BE49-F238E27FC236}">
                <a16:creationId xmlns:a16="http://schemas.microsoft.com/office/drawing/2014/main" id="{A283C186-16CE-541A-DE6B-37D35E573C2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301" y="1060987"/>
            <a:ext cx="2028103" cy="4499433"/>
          </a:xfrm>
          <a:prstGeom prst="rect">
            <a:avLst/>
          </a:prstGeom>
          <a:noFill/>
          <a:ln>
            <a:noFill/>
          </a:ln>
        </p:spPr>
      </p:pic>
      <p:pic>
        <p:nvPicPr>
          <p:cNvPr id="12" name="Hình ảnh 11" descr="Ảnh có chứa bản đồ&#10;&#10;Mô tả được tạo tự động">
            <a:extLst>
              <a:ext uri="{FF2B5EF4-FFF2-40B4-BE49-F238E27FC236}">
                <a16:creationId xmlns:a16="http://schemas.microsoft.com/office/drawing/2014/main" id="{40A364AD-697C-4DB1-C02A-113DBEBFAB8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6680" y="1054978"/>
            <a:ext cx="2028103" cy="4505440"/>
          </a:xfrm>
          <a:prstGeom prst="rect">
            <a:avLst/>
          </a:prstGeom>
          <a:noFill/>
          <a:ln>
            <a:noFill/>
          </a:ln>
        </p:spPr>
      </p:pic>
      <p:pic>
        <p:nvPicPr>
          <p:cNvPr id="13" name="Hình ảnh 12">
            <a:extLst>
              <a:ext uri="{FF2B5EF4-FFF2-40B4-BE49-F238E27FC236}">
                <a16:creationId xmlns:a16="http://schemas.microsoft.com/office/drawing/2014/main" id="{024F268A-1989-7528-E2E1-397C314346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238735" y="2293312"/>
            <a:ext cx="4505442" cy="2028777"/>
          </a:xfrm>
          <a:prstGeom prst="rect">
            <a:avLst/>
          </a:prstGeom>
        </p:spPr>
      </p:pic>
      <p:pic>
        <p:nvPicPr>
          <p:cNvPr id="15" name="Hình ảnh 14" descr="Ảnh có chứa văn bản, biên lai, ảnh chụp màn hình&#10;&#10;Mô tả được tạo tự động">
            <a:extLst>
              <a:ext uri="{FF2B5EF4-FFF2-40B4-BE49-F238E27FC236}">
                <a16:creationId xmlns:a16="http://schemas.microsoft.com/office/drawing/2014/main" id="{4919E4E2-E41D-8C87-90C8-F8567B3DD92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4688" y="1057365"/>
            <a:ext cx="2028103" cy="4503056"/>
          </a:xfrm>
          <a:prstGeom prst="rect">
            <a:avLst/>
          </a:prstGeom>
          <a:noFill/>
          <a:ln>
            <a:noFill/>
          </a:ln>
        </p:spPr>
      </p:pic>
      <p:sp>
        <p:nvSpPr>
          <p:cNvPr id="16" name="Hộp Văn bản 15">
            <a:extLst>
              <a:ext uri="{FF2B5EF4-FFF2-40B4-BE49-F238E27FC236}">
                <a16:creationId xmlns:a16="http://schemas.microsoft.com/office/drawing/2014/main" id="{2DCCF821-7951-937C-EE82-4090812EFAC2}"/>
              </a:ext>
            </a:extLst>
          </p:cNvPr>
          <p:cNvSpPr txBox="1"/>
          <p:nvPr/>
        </p:nvSpPr>
        <p:spPr>
          <a:xfrm>
            <a:off x="2798958" y="5612347"/>
            <a:ext cx="2138788" cy="369332"/>
          </a:xfrm>
          <a:prstGeom prst="rect">
            <a:avLst/>
          </a:prstGeom>
          <a:noFill/>
        </p:spPr>
        <p:txBody>
          <a:bodyPr wrap="square" rtlCol="0">
            <a:spAutoFit/>
          </a:bodyPr>
          <a:lstStyle/>
          <a:p>
            <a:pPr algn="ctr"/>
            <a:r>
              <a:rPr lang="vi-VN" b="1">
                <a:latin typeface="Lato" panose="020F0502020204030203" pitchFamily="34" charset="0"/>
                <a:ea typeface="Lato" panose="020F0502020204030203" pitchFamily="34" charset="0"/>
                <a:cs typeface="Lato" panose="020F0502020204030203" pitchFamily="34" charset="0"/>
              </a:rPr>
              <a:t>Đăng nhập</a:t>
            </a:r>
          </a:p>
        </p:txBody>
      </p:sp>
      <p:sp>
        <p:nvSpPr>
          <p:cNvPr id="17" name="Hộp Văn bản 16">
            <a:extLst>
              <a:ext uri="{FF2B5EF4-FFF2-40B4-BE49-F238E27FC236}">
                <a16:creationId xmlns:a16="http://schemas.microsoft.com/office/drawing/2014/main" id="{1AC08BB3-2FCF-ED7F-2872-EF59ED72978B}"/>
              </a:ext>
            </a:extLst>
          </p:cNvPr>
          <p:cNvSpPr txBox="1"/>
          <p:nvPr/>
        </p:nvSpPr>
        <p:spPr>
          <a:xfrm>
            <a:off x="5064688" y="5585730"/>
            <a:ext cx="2138788" cy="369332"/>
          </a:xfrm>
          <a:prstGeom prst="rect">
            <a:avLst/>
          </a:prstGeom>
          <a:noFill/>
        </p:spPr>
        <p:txBody>
          <a:bodyPr wrap="square" rtlCol="0">
            <a:spAutoFit/>
          </a:bodyPr>
          <a:lstStyle/>
          <a:p>
            <a:pPr algn="ctr"/>
            <a:r>
              <a:rPr lang="vi-VN" b="1">
                <a:latin typeface="Lato" panose="020F0502020204030203" pitchFamily="34" charset="0"/>
                <a:ea typeface="Lato" panose="020F0502020204030203" pitchFamily="34" charset="0"/>
                <a:cs typeface="Lato" panose="020F0502020204030203" pitchFamily="34" charset="0"/>
              </a:rPr>
              <a:t>Menu</a:t>
            </a:r>
          </a:p>
        </p:txBody>
      </p:sp>
      <p:sp>
        <p:nvSpPr>
          <p:cNvPr id="19" name="Hộp Văn bản 18">
            <a:extLst>
              <a:ext uri="{FF2B5EF4-FFF2-40B4-BE49-F238E27FC236}">
                <a16:creationId xmlns:a16="http://schemas.microsoft.com/office/drawing/2014/main" id="{8232C7D5-E484-5855-1B57-F0903B6B4953}"/>
              </a:ext>
            </a:extLst>
          </p:cNvPr>
          <p:cNvSpPr txBox="1"/>
          <p:nvPr/>
        </p:nvSpPr>
        <p:spPr>
          <a:xfrm>
            <a:off x="7211337" y="5612347"/>
            <a:ext cx="2138788" cy="369332"/>
          </a:xfrm>
          <a:prstGeom prst="rect">
            <a:avLst/>
          </a:prstGeom>
          <a:noFill/>
        </p:spPr>
        <p:txBody>
          <a:bodyPr wrap="square" rtlCol="0">
            <a:spAutoFit/>
          </a:bodyPr>
          <a:lstStyle/>
          <a:p>
            <a:pPr algn="ctr"/>
            <a:r>
              <a:rPr lang="vi-VN" b="1">
                <a:latin typeface="Lato" panose="020F0502020204030203" pitchFamily="34" charset="0"/>
                <a:ea typeface="Lato" panose="020F0502020204030203" pitchFamily="34" charset="0"/>
                <a:cs typeface="Lato" panose="020F0502020204030203" pitchFamily="34" charset="0"/>
              </a:rPr>
              <a:t>Màn hình chính</a:t>
            </a:r>
          </a:p>
        </p:txBody>
      </p:sp>
      <p:sp>
        <p:nvSpPr>
          <p:cNvPr id="20" name="Hộp Văn bản 19">
            <a:extLst>
              <a:ext uri="{FF2B5EF4-FFF2-40B4-BE49-F238E27FC236}">
                <a16:creationId xmlns:a16="http://schemas.microsoft.com/office/drawing/2014/main" id="{C91C5CAF-ABF7-88F3-51CF-003EED04B224}"/>
              </a:ext>
            </a:extLst>
          </p:cNvPr>
          <p:cNvSpPr txBox="1"/>
          <p:nvPr/>
        </p:nvSpPr>
        <p:spPr>
          <a:xfrm>
            <a:off x="9418458" y="5612348"/>
            <a:ext cx="2138788" cy="369332"/>
          </a:xfrm>
          <a:prstGeom prst="rect">
            <a:avLst/>
          </a:prstGeom>
          <a:noFill/>
        </p:spPr>
        <p:txBody>
          <a:bodyPr wrap="square" rtlCol="0">
            <a:spAutoFit/>
          </a:bodyPr>
          <a:lstStyle/>
          <a:p>
            <a:pPr algn="ctr"/>
            <a:r>
              <a:rPr lang="vi-VN" b="1">
                <a:latin typeface="Lato" panose="020F0502020204030203" pitchFamily="34" charset="0"/>
                <a:ea typeface="Lato" panose="020F0502020204030203" pitchFamily="34" charset="0"/>
                <a:cs typeface="Lato" panose="020F0502020204030203" pitchFamily="34" charset="0"/>
              </a:rPr>
              <a:t>Quét QR</a:t>
            </a:r>
          </a:p>
        </p:txBody>
      </p:sp>
    </p:spTree>
    <p:extLst>
      <p:ext uri="{BB962C8B-B14F-4D97-AF65-F5344CB8AC3E}">
        <p14:creationId xmlns:p14="http://schemas.microsoft.com/office/powerpoint/2010/main" val="3511500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a:t>Kết quả</a:t>
            </a:r>
            <a:endParaRPr lang="en-US" err="1"/>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22</a:t>
            </a:fld>
            <a:endParaRPr lang="en-US"/>
          </a:p>
        </p:txBody>
      </p:sp>
      <p:sp>
        <p:nvSpPr>
          <p:cNvPr id="8" name="Content Placeholder 2">
            <a:extLst>
              <a:ext uri="{FF2B5EF4-FFF2-40B4-BE49-F238E27FC236}">
                <a16:creationId xmlns:a16="http://schemas.microsoft.com/office/drawing/2014/main" id="{22297E28-B626-6453-F3D7-73C175874AA6}"/>
              </a:ext>
            </a:extLst>
          </p:cNvPr>
          <p:cNvSpPr txBox="1">
            <a:spLocks/>
          </p:cNvSpPr>
          <p:nvPr/>
        </p:nvSpPr>
        <p:spPr>
          <a:xfrm>
            <a:off x="338736" y="3429000"/>
            <a:ext cx="7051620" cy="288697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a:p>
        </p:txBody>
      </p:sp>
      <p:sp>
        <p:nvSpPr>
          <p:cNvPr id="18" name="Content Placeholder 2">
            <a:extLst>
              <a:ext uri="{FF2B5EF4-FFF2-40B4-BE49-F238E27FC236}">
                <a16:creationId xmlns:a16="http://schemas.microsoft.com/office/drawing/2014/main" id="{255B04A5-7B2E-210A-DC28-8088CD79BC4A}"/>
              </a:ext>
            </a:extLst>
          </p:cNvPr>
          <p:cNvSpPr txBox="1">
            <a:spLocks/>
          </p:cNvSpPr>
          <p:nvPr/>
        </p:nvSpPr>
        <p:spPr>
          <a:xfrm>
            <a:off x="338736" y="4473616"/>
            <a:ext cx="10501748" cy="140129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pPr>
            <a:endParaRPr lang="en-US" sz="2000">
              <a:effectLst/>
            </a:endParaRPr>
          </a:p>
        </p:txBody>
      </p:sp>
      <p:pic>
        <p:nvPicPr>
          <p:cNvPr id="21" name="Picture 3">
            <a:extLst>
              <a:ext uri="{FF2B5EF4-FFF2-40B4-BE49-F238E27FC236}">
                <a16:creationId xmlns:a16="http://schemas.microsoft.com/office/drawing/2014/main" id="{AD6449B5-422A-46AA-C4DA-3354A8323D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0185" t="6345" r="7076" b="13226"/>
          <a:stretch>
            <a:fillRect/>
          </a:stretch>
        </p:blipFill>
        <p:spPr bwMode="auto">
          <a:xfrm>
            <a:off x="1540388" y="1780384"/>
            <a:ext cx="2158942" cy="372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
            <a:extLst>
              <a:ext uri="{FF2B5EF4-FFF2-40B4-BE49-F238E27FC236}">
                <a16:creationId xmlns:a16="http://schemas.microsoft.com/office/drawing/2014/main" id="{9B9263DD-D5B1-864C-0DC8-CAB39647F2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9330" y="1776494"/>
            <a:ext cx="2158943" cy="372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Hộp Văn bản 22">
            <a:extLst>
              <a:ext uri="{FF2B5EF4-FFF2-40B4-BE49-F238E27FC236}">
                <a16:creationId xmlns:a16="http://schemas.microsoft.com/office/drawing/2014/main" id="{FC297960-F3A4-C0F9-3D60-9881EA70D576}"/>
              </a:ext>
            </a:extLst>
          </p:cNvPr>
          <p:cNvSpPr txBox="1"/>
          <p:nvPr/>
        </p:nvSpPr>
        <p:spPr>
          <a:xfrm>
            <a:off x="1754647" y="5701473"/>
            <a:ext cx="3742948" cy="369332"/>
          </a:xfrm>
          <a:prstGeom prst="rect">
            <a:avLst/>
          </a:prstGeom>
          <a:noFill/>
        </p:spPr>
        <p:txBody>
          <a:bodyPr wrap="square" rtlCol="0">
            <a:spAutoFit/>
          </a:bodyPr>
          <a:lstStyle/>
          <a:p>
            <a:pPr algn="ctr"/>
            <a:r>
              <a:rPr lang="vi-VN" b="1">
                <a:latin typeface="Lato" panose="020F0502020204030203" pitchFamily="34" charset="0"/>
                <a:ea typeface="Lato" panose="020F0502020204030203" pitchFamily="34" charset="0"/>
                <a:cs typeface="Lato" panose="020F0502020204030203" pitchFamily="34" charset="0"/>
              </a:rPr>
              <a:t>Khối mạch và vỏ hộp</a:t>
            </a:r>
          </a:p>
        </p:txBody>
      </p:sp>
      <p:pic>
        <p:nvPicPr>
          <p:cNvPr id="24" name="Hình ảnh 23" descr="Ảnh có chứa bản đồ&#10;&#10;Mô tả được tạo tự động">
            <a:extLst>
              <a:ext uri="{FF2B5EF4-FFF2-40B4-BE49-F238E27FC236}">
                <a16:creationId xmlns:a16="http://schemas.microsoft.com/office/drawing/2014/main" id="{874E3299-4811-89E1-5A48-BCBAB6BA7BF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7100" y="1464943"/>
            <a:ext cx="1768473" cy="3928114"/>
          </a:xfrm>
          <a:prstGeom prst="rect">
            <a:avLst/>
          </a:prstGeom>
        </p:spPr>
      </p:pic>
      <p:sp>
        <p:nvSpPr>
          <p:cNvPr id="25" name="Hộp Văn bản 24">
            <a:extLst>
              <a:ext uri="{FF2B5EF4-FFF2-40B4-BE49-F238E27FC236}">
                <a16:creationId xmlns:a16="http://schemas.microsoft.com/office/drawing/2014/main" id="{CC82990E-BB99-5108-BA3A-253A34537262}"/>
              </a:ext>
            </a:extLst>
          </p:cNvPr>
          <p:cNvSpPr txBox="1"/>
          <p:nvPr/>
        </p:nvSpPr>
        <p:spPr>
          <a:xfrm>
            <a:off x="7599862" y="5701473"/>
            <a:ext cx="3742948" cy="369332"/>
          </a:xfrm>
          <a:prstGeom prst="rect">
            <a:avLst/>
          </a:prstGeom>
          <a:noFill/>
        </p:spPr>
        <p:txBody>
          <a:bodyPr wrap="square" rtlCol="0">
            <a:spAutoFit/>
          </a:bodyPr>
          <a:lstStyle/>
          <a:p>
            <a:pPr algn="ctr"/>
            <a:r>
              <a:rPr lang="vi-VN" b="1">
                <a:latin typeface="Lato" panose="020F0502020204030203" pitchFamily="34" charset="0"/>
                <a:ea typeface="Lato" panose="020F0502020204030203" pitchFamily="34" charset="0"/>
                <a:cs typeface="Lato" panose="020F0502020204030203" pitchFamily="34" charset="0"/>
              </a:rPr>
              <a:t>Kết quả theo dõi hành trình</a:t>
            </a:r>
          </a:p>
        </p:txBody>
      </p:sp>
      <p:sp>
        <p:nvSpPr>
          <p:cNvPr id="11" name="TextBox 9">
            <a:extLst>
              <a:ext uri="{FF2B5EF4-FFF2-40B4-BE49-F238E27FC236}">
                <a16:creationId xmlns:a16="http://schemas.microsoft.com/office/drawing/2014/main" id="{046D4935-DFC1-E1C6-9ADC-E5B1AA737003}"/>
              </a:ext>
            </a:extLst>
          </p:cNvPr>
          <p:cNvSpPr txBox="1"/>
          <p:nvPr/>
        </p:nvSpPr>
        <p:spPr>
          <a:xfrm>
            <a:off x="338736" y="1078382"/>
            <a:ext cx="6478624" cy="400110"/>
          </a:xfrm>
          <a:prstGeom prst="rect">
            <a:avLst/>
          </a:prstGeom>
          <a:noFill/>
        </p:spPr>
        <p:txBody>
          <a:bodyPr wrap="square" rtlCol="0">
            <a:spAutoFit/>
          </a:bodyPr>
          <a:lstStyle/>
          <a:p>
            <a:r>
              <a:rPr lang="vi-VN" sz="2000" b="1">
                <a:latin typeface="Lato" panose="020F0502020204030203" pitchFamily="34" charset="0"/>
                <a:ea typeface="Lato" panose="020F0502020204030203" pitchFamily="34" charset="0"/>
                <a:cs typeface="Lato" panose="020F0502020204030203" pitchFamily="34" charset="0"/>
              </a:rPr>
              <a:t>Kết quả thiết kế thiết bị khóa và theo dõi hành trình:</a:t>
            </a:r>
            <a:endParaRPr lang="en-US" sz="200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40150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a:t>Bàn luận và hướng phát triển</a:t>
            </a:r>
            <a:endParaRPr lang="en-US" err="1"/>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23</a:t>
            </a:fld>
            <a:endParaRPr lang="en-US"/>
          </a:p>
        </p:txBody>
      </p:sp>
      <p:sp>
        <p:nvSpPr>
          <p:cNvPr id="8" name="Content Placeholder 2">
            <a:extLst>
              <a:ext uri="{FF2B5EF4-FFF2-40B4-BE49-F238E27FC236}">
                <a16:creationId xmlns:a16="http://schemas.microsoft.com/office/drawing/2014/main" id="{22297E28-B626-6453-F3D7-73C175874AA6}"/>
              </a:ext>
            </a:extLst>
          </p:cNvPr>
          <p:cNvSpPr txBox="1">
            <a:spLocks/>
          </p:cNvSpPr>
          <p:nvPr/>
        </p:nvSpPr>
        <p:spPr>
          <a:xfrm>
            <a:off x="338736" y="3429000"/>
            <a:ext cx="7051620" cy="288697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a:p>
        </p:txBody>
      </p:sp>
      <p:sp>
        <p:nvSpPr>
          <p:cNvPr id="18" name="Content Placeholder 2">
            <a:extLst>
              <a:ext uri="{FF2B5EF4-FFF2-40B4-BE49-F238E27FC236}">
                <a16:creationId xmlns:a16="http://schemas.microsoft.com/office/drawing/2014/main" id="{255B04A5-7B2E-210A-DC28-8088CD79BC4A}"/>
              </a:ext>
            </a:extLst>
          </p:cNvPr>
          <p:cNvSpPr txBox="1">
            <a:spLocks/>
          </p:cNvSpPr>
          <p:nvPr/>
        </p:nvSpPr>
        <p:spPr>
          <a:xfrm>
            <a:off x="338736" y="4473616"/>
            <a:ext cx="10501748" cy="140129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pPr>
            <a:endParaRPr lang="en-US" sz="2000">
              <a:effectLst/>
            </a:endParaRPr>
          </a:p>
        </p:txBody>
      </p:sp>
      <p:sp>
        <p:nvSpPr>
          <p:cNvPr id="11" name="TextBox 9">
            <a:extLst>
              <a:ext uri="{FF2B5EF4-FFF2-40B4-BE49-F238E27FC236}">
                <a16:creationId xmlns:a16="http://schemas.microsoft.com/office/drawing/2014/main" id="{3A3B8754-A546-B133-C55B-B5AE80573AEF}"/>
              </a:ext>
            </a:extLst>
          </p:cNvPr>
          <p:cNvSpPr txBox="1"/>
          <p:nvPr/>
        </p:nvSpPr>
        <p:spPr>
          <a:xfrm>
            <a:off x="338736" y="1054264"/>
            <a:ext cx="5104465" cy="1323439"/>
          </a:xfrm>
          <a:prstGeom prst="rect">
            <a:avLst/>
          </a:prstGeom>
          <a:noFill/>
        </p:spPr>
        <p:txBody>
          <a:bodyPr wrap="square" rtlCol="0">
            <a:spAutoFit/>
          </a:bodyPr>
          <a:lstStyle/>
          <a:p>
            <a:r>
              <a:rPr lang="en-US" sz="2000" b="1">
                <a:solidFill>
                  <a:srgbClr val="C02034"/>
                </a:solidFill>
                <a:latin typeface="Lato" panose="020F0502020204030203" pitchFamily="34" charset="0"/>
                <a:ea typeface="Lato" panose="020F0502020204030203" pitchFamily="34" charset="0"/>
                <a:cs typeface="Lato" panose="020F0502020204030203" pitchFamily="34" charset="0"/>
              </a:rPr>
              <a:t>Ưu điểm:</a:t>
            </a:r>
          </a:p>
          <a:p>
            <a:pPr marL="342900" indent="-342900">
              <a:buFont typeface="Arial" panose="020B0604020202020204" pitchFamily="34" charset="0"/>
              <a:buChar char="•"/>
            </a:pPr>
            <a:r>
              <a:rPr lang="vi-VN" sz="2000" spc="10">
                <a:solidFill>
                  <a:srgbClr val="231F20"/>
                </a:solidFill>
                <a:latin typeface="Lato" panose="020F0502020204030203" pitchFamily="34" charset="0"/>
                <a:ea typeface="Lato" panose="020F0502020204030203" pitchFamily="34" charset="0"/>
                <a:cs typeface="Lato" panose="020F0502020204030203" pitchFamily="34" charset="0"/>
              </a:rPr>
              <a:t>Mô hình nhỏ gọn, dễ lắp đặt</a:t>
            </a:r>
          </a:p>
          <a:p>
            <a:pPr marL="342900" indent="-342900">
              <a:buFont typeface="Arial" panose="020B0604020202020204" pitchFamily="34" charset="0"/>
              <a:buChar char="•"/>
            </a:pPr>
            <a:r>
              <a:rPr lang="vi-VN" sz="2000" spc="10">
                <a:solidFill>
                  <a:srgbClr val="231F20"/>
                </a:solidFill>
                <a:latin typeface="Lato" panose="020F0502020204030203" pitchFamily="34" charset="0"/>
                <a:ea typeface="Lato" panose="020F0502020204030203" pitchFamily="34" charset="0"/>
                <a:cs typeface="Lato" panose="020F0502020204030203" pitchFamily="34" charset="0"/>
              </a:rPr>
              <a:t>Tiết kiệm năng lượng</a:t>
            </a:r>
          </a:p>
          <a:p>
            <a:pPr marL="342900" indent="-342900">
              <a:buFont typeface="Arial" panose="020B0604020202020204" pitchFamily="34" charset="0"/>
              <a:buChar char="•"/>
            </a:pPr>
            <a:r>
              <a:rPr lang="vi-VN" sz="2000" spc="10">
                <a:solidFill>
                  <a:srgbClr val="231F20"/>
                </a:solidFill>
                <a:latin typeface="Lato" panose="020F0502020204030203" pitchFamily="34" charset="0"/>
                <a:ea typeface="Lato" panose="020F0502020204030203" pitchFamily="34" charset="0"/>
                <a:cs typeface="Lato" panose="020F0502020204030203" pitchFamily="34" charset="0"/>
              </a:rPr>
              <a:t>Dễ dàng sử dụng cho người dùng</a:t>
            </a:r>
            <a:endParaRPr lang="en-US" sz="2000">
              <a:latin typeface="Lato" panose="020F0502020204030203" pitchFamily="34" charset="0"/>
              <a:ea typeface="Lato" panose="020F0502020204030203" pitchFamily="34" charset="0"/>
              <a:cs typeface="Lato" panose="020F0502020204030203" pitchFamily="34" charset="0"/>
            </a:endParaRPr>
          </a:p>
        </p:txBody>
      </p:sp>
      <p:sp>
        <p:nvSpPr>
          <p:cNvPr id="12" name="TextBox 9">
            <a:extLst>
              <a:ext uri="{FF2B5EF4-FFF2-40B4-BE49-F238E27FC236}">
                <a16:creationId xmlns:a16="http://schemas.microsoft.com/office/drawing/2014/main" id="{9C7836CD-31DB-7C16-17FB-EB0923F39BB1}"/>
              </a:ext>
            </a:extLst>
          </p:cNvPr>
          <p:cNvSpPr txBox="1"/>
          <p:nvPr/>
        </p:nvSpPr>
        <p:spPr>
          <a:xfrm>
            <a:off x="5716124" y="1054264"/>
            <a:ext cx="6317379" cy="1400383"/>
          </a:xfrm>
          <a:prstGeom prst="rect">
            <a:avLst/>
          </a:prstGeom>
          <a:noFill/>
        </p:spPr>
        <p:txBody>
          <a:bodyPr wrap="square" rtlCol="0">
            <a:spAutoFit/>
          </a:bodyPr>
          <a:lstStyle/>
          <a:p>
            <a:r>
              <a:rPr lang="en-US" sz="2000" b="1">
                <a:solidFill>
                  <a:srgbClr val="C02034"/>
                </a:solidFill>
                <a:latin typeface="Lato" panose="020F0502020204030203" pitchFamily="34" charset="0"/>
                <a:ea typeface="Lato" panose="020F0502020204030203" pitchFamily="34" charset="0"/>
                <a:cs typeface="Lato" panose="020F0502020204030203" pitchFamily="34" charset="0"/>
              </a:rPr>
              <a:t>Nhược điểm:</a:t>
            </a:r>
          </a:p>
          <a:p>
            <a:pPr marL="342900" lvl="0" indent="-342900">
              <a:spcAft>
                <a:spcPts val="600"/>
              </a:spcAft>
              <a:buFont typeface="Arial" panose="020B0604020202020204" pitchFamily="34" charset="0"/>
              <a:buChar char="•"/>
            </a:pPr>
            <a:r>
              <a:rPr lang="en-US" sz="2000">
                <a:solidFill>
                  <a:srgbClr val="000000"/>
                </a:solidFill>
                <a:effectLst/>
                <a:latin typeface="Lato" panose="020F0502020204030203" pitchFamily="34" charset="0"/>
                <a:ea typeface="Lato" panose="020F0502020204030203" pitchFamily="34" charset="0"/>
                <a:cs typeface="Lato" panose="020F0502020204030203" pitchFamily="34" charset="0"/>
              </a:rPr>
              <a:t>Đi qua các vị trí như hầm, các khu vực bị che tầm cao, tín hiệu GPS sẽ bị mất</a:t>
            </a:r>
            <a:endParaRPr lang="vi-VN" sz="2000">
              <a:effectLst/>
              <a:latin typeface="Lato" panose="020F0502020204030203" pitchFamily="34" charset="0"/>
              <a:ea typeface="Lato" panose="020F0502020204030203" pitchFamily="34" charset="0"/>
              <a:cs typeface="Lato" panose="020F0502020204030203" pitchFamily="34" charset="0"/>
            </a:endParaRPr>
          </a:p>
          <a:p>
            <a:pPr marL="342900" lvl="0" indent="-342900">
              <a:spcAft>
                <a:spcPts val="600"/>
              </a:spcAft>
              <a:buFont typeface="Arial" panose="020B0604020202020204" pitchFamily="34" charset="0"/>
              <a:buChar char="•"/>
            </a:pPr>
            <a:r>
              <a:rPr lang="en-US" sz="2000">
                <a:solidFill>
                  <a:srgbClr val="000000"/>
                </a:solidFill>
                <a:effectLst/>
                <a:latin typeface="Lato" panose="020F0502020204030203" pitchFamily="34" charset="0"/>
                <a:ea typeface="Lato" panose="020F0502020204030203" pitchFamily="34" charset="0"/>
                <a:cs typeface="Lato" panose="020F0502020204030203" pitchFamily="34" charset="0"/>
              </a:rPr>
              <a:t>Kích thước phần cứng còn lớn khi gắn lên xe đạp</a:t>
            </a:r>
            <a:endParaRPr lang="vi-VN" sz="2000">
              <a:effectLst/>
              <a:latin typeface="Lato" panose="020F0502020204030203" pitchFamily="34" charset="0"/>
              <a:ea typeface="Lato" panose="020F0502020204030203" pitchFamily="34" charset="0"/>
              <a:cs typeface="Lato" panose="020F0502020204030203" pitchFamily="34" charset="0"/>
            </a:endParaRPr>
          </a:p>
        </p:txBody>
      </p:sp>
      <p:sp>
        <p:nvSpPr>
          <p:cNvPr id="14" name="TextBox 9">
            <a:extLst>
              <a:ext uri="{FF2B5EF4-FFF2-40B4-BE49-F238E27FC236}">
                <a16:creationId xmlns:a16="http://schemas.microsoft.com/office/drawing/2014/main" id="{ADF6E932-67AE-1DC7-5F0D-10F67B1F1A7A}"/>
              </a:ext>
            </a:extLst>
          </p:cNvPr>
          <p:cNvSpPr txBox="1"/>
          <p:nvPr/>
        </p:nvSpPr>
        <p:spPr>
          <a:xfrm>
            <a:off x="338736" y="2638477"/>
            <a:ext cx="10754779" cy="1323439"/>
          </a:xfrm>
          <a:prstGeom prst="rect">
            <a:avLst/>
          </a:prstGeom>
          <a:noFill/>
        </p:spPr>
        <p:txBody>
          <a:bodyPr wrap="square" rtlCol="0">
            <a:spAutoFit/>
          </a:bodyPr>
          <a:lstStyle/>
          <a:p>
            <a:pPr marL="342900" indent="-342900" algn="just">
              <a:buFont typeface="Symbol" panose="05050102010706020507" pitchFamily="18" charset="2"/>
              <a:buChar char="Þ"/>
            </a:pPr>
            <a:r>
              <a:rPr lang="vi-VN" sz="2000">
                <a:latin typeface="Lato" panose="020F0502020204030203" pitchFamily="34" charset="0"/>
                <a:ea typeface="Lato" panose="020F0502020204030203" pitchFamily="34" charset="0"/>
                <a:cs typeface="Lato" panose="020F0502020204030203" pitchFamily="34" charset="0"/>
              </a:rPr>
              <a:t>Phương pháp đề xuất có tính ứng dụng cao, là giải pháp cho các hệ thống cho thuê – chia sẻ xe đạp công cộng, phù hợp với những đô thị lớn, người dân nhu cầu sử dụng phương tiện công cộng cao và là nơi có vùng phủ sóng NB-IoT rộng rãi.</a:t>
            </a:r>
          </a:p>
          <a:p>
            <a:pPr algn="just"/>
            <a:endParaRPr lang="vi-VN" sz="2000">
              <a:latin typeface="Lato" panose="020F0502020204030203" pitchFamily="34" charset="0"/>
              <a:ea typeface="Lato" panose="020F0502020204030203" pitchFamily="34" charset="0"/>
              <a:cs typeface="Lato" panose="020F0502020204030203" pitchFamily="34" charset="0"/>
            </a:endParaRPr>
          </a:p>
        </p:txBody>
      </p:sp>
      <p:sp>
        <p:nvSpPr>
          <p:cNvPr id="9" name="TextBox 9">
            <a:extLst>
              <a:ext uri="{FF2B5EF4-FFF2-40B4-BE49-F238E27FC236}">
                <a16:creationId xmlns:a16="http://schemas.microsoft.com/office/drawing/2014/main" id="{11AAEBA4-36AE-CE50-4E07-0150A3E90556}"/>
              </a:ext>
            </a:extLst>
          </p:cNvPr>
          <p:cNvSpPr txBox="1"/>
          <p:nvPr/>
        </p:nvSpPr>
        <p:spPr>
          <a:xfrm>
            <a:off x="338736" y="3868893"/>
            <a:ext cx="10754779" cy="2593018"/>
          </a:xfrm>
          <a:prstGeom prst="rect">
            <a:avLst/>
          </a:prstGeom>
          <a:noFill/>
        </p:spPr>
        <p:txBody>
          <a:bodyPr wrap="square" rtlCol="0">
            <a:spAutoFit/>
          </a:bodyPr>
          <a:lstStyle/>
          <a:p>
            <a:pPr algn="just"/>
            <a:r>
              <a:rPr lang="vi-VN" sz="2000" b="1">
                <a:solidFill>
                  <a:srgbClr val="C02034"/>
                </a:solidFill>
                <a:latin typeface="Lato" panose="020F0502020204030203" pitchFamily="34" charset="0"/>
                <a:ea typeface="Lato" panose="020F0502020204030203" pitchFamily="34" charset="0"/>
                <a:cs typeface="Lato" panose="020F0502020204030203" pitchFamily="34" charset="0"/>
              </a:rPr>
              <a:t>Công việc sắp tới:</a:t>
            </a:r>
          </a:p>
          <a:p>
            <a:pPr marL="355600" marR="5080" indent="-342900" algn="just">
              <a:lnSpc>
                <a:spcPct val="100000"/>
              </a:lnSpc>
              <a:spcBef>
                <a:spcPts val="920"/>
              </a:spcBef>
              <a:buFont typeface="Arial" panose="020B0604020202020204" pitchFamily="34" charset="0"/>
              <a:buChar char="•"/>
            </a:pPr>
            <a:r>
              <a:rPr lang="vi-VN" sz="2000" spc="10">
                <a:solidFill>
                  <a:srgbClr val="231F20"/>
                </a:solidFill>
                <a:latin typeface="Lato" panose="020F0502020204030203" pitchFamily="34" charset="0"/>
                <a:ea typeface="Lato" panose="020F0502020204030203" pitchFamily="34" charset="0"/>
                <a:cs typeface="Lato" panose="020F0502020204030203" pitchFamily="34" charset="0"/>
              </a:rPr>
              <a:t>Triển khai lắp đặt hệ thống thực tế trên thành phố Hà Nội</a:t>
            </a:r>
          </a:p>
          <a:p>
            <a:pPr marL="355600" marR="5080" indent="-342900" algn="just">
              <a:lnSpc>
                <a:spcPct val="100000"/>
              </a:lnSpc>
              <a:spcBef>
                <a:spcPts val="920"/>
              </a:spcBef>
              <a:buFont typeface="Arial" panose="020B0604020202020204" pitchFamily="34" charset="0"/>
              <a:buChar char="•"/>
            </a:pPr>
            <a:r>
              <a:rPr lang="vi-VN" sz="2000" spc="10">
                <a:solidFill>
                  <a:srgbClr val="231F20"/>
                </a:solidFill>
                <a:latin typeface="Lato" panose="020F0502020204030203" pitchFamily="34" charset="0"/>
                <a:ea typeface="Lato" panose="020F0502020204030203" pitchFamily="34" charset="0"/>
                <a:cs typeface="Lato" panose="020F0502020204030203" pitchFamily="34" charset="0"/>
              </a:rPr>
              <a:t>Nghiên cứu thu nhỏ thiết kế sản phẩm</a:t>
            </a:r>
            <a:endParaRPr lang="vi-VN" sz="2000" spc="20">
              <a:latin typeface="Lato" panose="020F0502020204030203" pitchFamily="34" charset="0"/>
              <a:ea typeface="Lato" panose="020F0502020204030203" pitchFamily="34" charset="0"/>
              <a:cs typeface="Lato" panose="020F0502020204030203" pitchFamily="34" charset="0"/>
            </a:endParaRPr>
          </a:p>
          <a:p>
            <a:pPr marL="355600" marR="5080" indent="-342900" algn="just">
              <a:lnSpc>
                <a:spcPct val="100000"/>
              </a:lnSpc>
              <a:spcBef>
                <a:spcPts val="920"/>
              </a:spcBef>
              <a:buFont typeface="Arial" panose="020B0604020202020204" pitchFamily="34" charset="0"/>
              <a:buChar char="•"/>
            </a:pPr>
            <a:r>
              <a:rPr lang="vi-VN" sz="2000">
                <a:solidFill>
                  <a:srgbClr val="231F20"/>
                </a:solidFill>
                <a:latin typeface="Lato" panose="020F0502020204030203" pitchFamily="34" charset="0"/>
                <a:ea typeface="Lato" panose="020F0502020204030203" pitchFamily="34" charset="0"/>
                <a:cs typeface="Lato" panose="020F0502020204030203" pitchFamily="34" charset="0"/>
              </a:rPr>
              <a:t>Phát triển tính năng tính vận tốc trung bình xe đã chạy, xác định thời lượng sử dụng pin dự phòng còn lại, tính lượng giảm calories của người đạp xe,…</a:t>
            </a:r>
            <a:endParaRPr lang="vi-VN" sz="2000">
              <a:latin typeface="Lato" panose="020F0502020204030203" pitchFamily="34" charset="0"/>
              <a:ea typeface="Lato" panose="020F0502020204030203" pitchFamily="34" charset="0"/>
              <a:cs typeface="Lato" panose="020F0502020204030203" pitchFamily="34" charset="0"/>
            </a:endParaRPr>
          </a:p>
          <a:p>
            <a:pPr algn="just"/>
            <a:endParaRPr lang="vi-VN" sz="2000">
              <a:latin typeface="Lato" panose="020F0502020204030203" pitchFamily="34" charset="0"/>
              <a:ea typeface="Lato" panose="020F0502020204030203" pitchFamily="34" charset="0"/>
              <a:cs typeface="Lato" panose="020F0502020204030203" pitchFamily="34" charset="0"/>
            </a:endParaRPr>
          </a:p>
          <a:p>
            <a:pPr algn="just"/>
            <a:endParaRPr lang="vi-VN" sz="200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44388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42BA63-383F-45B9-939A-7A3B792A60C4}"/>
              </a:ext>
            </a:extLst>
          </p:cNvPr>
          <p:cNvSpPr>
            <a:spLocks noGrp="1"/>
          </p:cNvSpPr>
          <p:nvPr>
            <p:ph type="title"/>
          </p:nvPr>
        </p:nvSpPr>
        <p:spPr>
          <a:xfrm>
            <a:off x="2005701" y="1857983"/>
            <a:ext cx="8180598" cy="2538171"/>
          </a:xfrm>
        </p:spPr>
        <p:txBody>
          <a:bodyPr/>
          <a:lstStyle/>
          <a:p>
            <a:r>
              <a:rPr lang="en-US"/>
              <a:t>BikeShare</a:t>
            </a:r>
            <a:br>
              <a:rPr lang="en-US"/>
            </a:br>
            <a:r>
              <a:rPr lang="en-US"/>
              <a:t>ICDESIGN x SANSLAB</a:t>
            </a:r>
            <a:br>
              <a:rPr lang="en-US"/>
            </a:br>
            <a:r>
              <a:rPr lang="en-US"/>
              <a:t/>
            </a:r>
            <a:br>
              <a:rPr lang="en-US"/>
            </a:br>
            <a:r>
              <a:rPr lang="en-US"/>
              <a:t>Thank you!</a:t>
            </a:r>
          </a:p>
        </p:txBody>
      </p:sp>
    </p:spTree>
    <p:extLst>
      <p:ext uri="{BB962C8B-B14F-4D97-AF65-F5344CB8AC3E}">
        <p14:creationId xmlns:p14="http://schemas.microsoft.com/office/powerpoint/2010/main" val="123400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a:t>Nội dung chính</a:t>
            </a:r>
          </a:p>
        </p:txBody>
      </p:sp>
      <p:sp>
        <p:nvSpPr>
          <p:cNvPr id="3" name="Content Placeholder 2">
            <a:extLst>
              <a:ext uri="{FF2B5EF4-FFF2-40B4-BE49-F238E27FC236}">
                <a16:creationId xmlns:a16="http://schemas.microsoft.com/office/drawing/2014/main" id="{3573E091-9DCD-4DE7-96D1-A93E44E0F5B9}"/>
              </a:ext>
            </a:extLst>
          </p:cNvPr>
          <p:cNvSpPr>
            <a:spLocks noGrp="1"/>
          </p:cNvSpPr>
          <p:nvPr>
            <p:ph sz="quarter" idx="13"/>
          </p:nvPr>
        </p:nvSpPr>
        <p:spPr/>
        <p:txBody>
          <a:bodyPr/>
          <a:lstStyle/>
          <a:p>
            <a:pPr marL="0" indent="0">
              <a:buNone/>
            </a:pPr>
            <a:r>
              <a:rPr lang="en-US" b="1">
                <a:solidFill>
                  <a:srgbClr val="C02034"/>
                </a:solidFill>
              </a:rPr>
              <a:t>Giới thiệu</a:t>
            </a:r>
          </a:p>
          <a:p>
            <a:pPr marL="0" indent="0">
              <a:buNone/>
            </a:pPr>
            <a:r>
              <a:rPr lang="en-US" b="1">
                <a:solidFill>
                  <a:srgbClr val="C02034"/>
                </a:solidFill>
              </a:rPr>
              <a:t>Đặt vấn đề</a:t>
            </a:r>
          </a:p>
          <a:p>
            <a:pPr marL="0" indent="0">
              <a:buNone/>
            </a:pPr>
            <a:r>
              <a:rPr lang="en-US" b="1">
                <a:solidFill>
                  <a:srgbClr val="C02034"/>
                </a:solidFill>
              </a:rPr>
              <a:t>Giải pháp:</a:t>
            </a:r>
          </a:p>
          <a:p>
            <a:pPr marL="914400" lvl="1" indent="-457200">
              <a:buFont typeface="+mj-lt"/>
              <a:buAutoNum type="arabicPeriod"/>
            </a:pPr>
            <a:r>
              <a:rPr lang="en-US"/>
              <a:t>Smart Bike Lock</a:t>
            </a:r>
          </a:p>
          <a:p>
            <a:pPr marL="914400" lvl="1" indent="-457200">
              <a:buFont typeface="+mj-lt"/>
              <a:buAutoNum type="arabicPeriod"/>
            </a:pPr>
            <a:r>
              <a:rPr lang="en-US"/>
              <a:t>Chương trình quản lý tại cloud/server</a:t>
            </a:r>
          </a:p>
          <a:p>
            <a:pPr marL="914400" lvl="1" indent="-457200">
              <a:buFont typeface="+mj-lt"/>
              <a:buAutoNum type="arabicPeriod"/>
            </a:pPr>
            <a:r>
              <a:rPr lang="en-US"/>
              <a:t>Mobile App</a:t>
            </a:r>
          </a:p>
          <a:p>
            <a:pPr marL="0" indent="0">
              <a:buNone/>
            </a:pPr>
            <a:r>
              <a:rPr lang="en-US" b="1">
                <a:solidFill>
                  <a:srgbClr val="C02034"/>
                </a:solidFill>
              </a:rPr>
              <a:t>Kết quả</a:t>
            </a:r>
            <a:endParaRPr lang="en-US" b="1"/>
          </a:p>
          <a:p>
            <a:pPr marL="914400" lvl="1" indent="-457200">
              <a:buFont typeface="+mj-lt"/>
              <a:buAutoNum type="arabicPeriod"/>
            </a:pPr>
            <a:endParaRPr lang="en-US"/>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3</a:t>
            </a:fld>
            <a:endParaRPr lang="en-US"/>
          </a:p>
        </p:txBody>
      </p:sp>
    </p:spTree>
    <p:extLst>
      <p:ext uri="{BB962C8B-B14F-4D97-AF65-F5344CB8AC3E}">
        <p14:creationId xmlns:p14="http://schemas.microsoft.com/office/powerpoint/2010/main" val="227709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a:t>Đặt vấn đề</a:t>
            </a:r>
            <a:endParaRPr lang="en-US" err="1"/>
          </a:p>
        </p:txBody>
      </p:sp>
      <p:sp>
        <p:nvSpPr>
          <p:cNvPr id="3" name="Content Placeholder 2">
            <a:extLst>
              <a:ext uri="{FF2B5EF4-FFF2-40B4-BE49-F238E27FC236}">
                <a16:creationId xmlns:a16="http://schemas.microsoft.com/office/drawing/2014/main" id="{3573E091-9DCD-4DE7-96D1-A93E44E0F5B9}"/>
              </a:ext>
            </a:extLst>
          </p:cNvPr>
          <p:cNvSpPr>
            <a:spLocks noGrp="1"/>
          </p:cNvSpPr>
          <p:nvPr>
            <p:ph sz="quarter" idx="13"/>
          </p:nvPr>
        </p:nvSpPr>
        <p:spPr>
          <a:xfrm>
            <a:off x="338735" y="1157371"/>
            <a:ext cx="11560976" cy="1207060"/>
          </a:xfrm>
        </p:spPr>
        <p:txBody>
          <a:bodyPr lIns="91440" tIns="45720" rIns="91440" bIns="45720" anchor="t"/>
          <a:lstStyle/>
          <a:p>
            <a:pPr marL="0" indent="0" algn="just">
              <a:buNone/>
            </a:pPr>
            <a:r>
              <a:rPr lang="en-US" sz="2000" kern="100"/>
              <a:t>N</a:t>
            </a:r>
            <a:r>
              <a:rPr lang="en-US" sz="2000" kern="100">
                <a:effectLst/>
              </a:rPr>
              <a:t>hu cầu đi lại của người dân tại các thành phố lớn ngày càng tăng, đồng thời với xu hướng năng lượng xanh, giảm phát thải CO</a:t>
            </a:r>
            <a:r>
              <a:rPr lang="en-US" sz="2000" kern="100" baseline="-25000">
                <a:effectLst/>
              </a:rPr>
              <a:t>2</a:t>
            </a:r>
            <a:r>
              <a:rPr lang="en-US" sz="2000" kern="100">
                <a:effectLst/>
              </a:rPr>
              <a:t>, xe đạp là phương tiện giao thông đang được chú ý tại nhiều thành phố, </a:t>
            </a:r>
            <a:r>
              <a:rPr lang="vi-VN" sz="2000"/>
              <a:t>là phương tiện nhỏ gọn, linh hoạt phù hợp với nhu cầu di chuyển giữa các điểm gần trong trung tâm. </a:t>
            </a:r>
          </a:p>
          <a:p>
            <a:pPr marL="0" indent="0" algn="just">
              <a:buNone/>
            </a:pPr>
            <a:r>
              <a:rPr lang="vi-VN" sz="2000"/>
              <a:t>Nhóm nghiên cứu đề xuất phát triển giải pháp cho thuê – chia sẻ </a:t>
            </a:r>
            <a:r>
              <a:rPr lang="vi-VN" sz="2000" b="1">
                <a:solidFill>
                  <a:srgbClr val="C00000"/>
                </a:solidFill>
              </a:rPr>
              <a:t>xe đạp công cộng</a:t>
            </a:r>
            <a:r>
              <a:rPr lang="vi-VN" sz="2000"/>
              <a:t>, </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4</a:t>
            </a:fld>
            <a:endParaRPr lang="en-US"/>
          </a:p>
        </p:txBody>
      </p:sp>
      <p:sp>
        <p:nvSpPr>
          <p:cNvPr id="8" name="Content Placeholder 2">
            <a:extLst>
              <a:ext uri="{FF2B5EF4-FFF2-40B4-BE49-F238E27FC236}">
                <a16:creationId xmlns:a16="http://schemas.microsoft.com/office/drawing/2014/main" id="{22297E28-B626-6453-F3D7-73C175874AA6}"/>
              </a:ext>
            </a:extLst>
          </p:cNvPr>
          <p:cNvSpPr txBox="1">
            <a:spLocks/>
          </p:cNvSpPr>
          <p:nvPr/>
        </p:nvSpPr>
        <p:spPr>
          <a:xfrm>
            <a:off x="338736" y="3429000"/>
            <a:ext cx="7051620" cy="288697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a:p>
        </p:txBody>
      </p:sp>
      <p:sp>
        <p:nvSpPr>
          <p:cNvPr id="7" name="Content Placeholder 2">
            <a:extLst>
              <a:ext uri="{FF2B5EF4-FFF2-40B4-BE49-F238E27FC236}">
                <a16:creationId xmlns:a16="http://schemas.microsoft.com/office/drawing/2014/main" id="{59A634DE-D99B-BB33-53EC-953C0759B095}"/>
              </a:ext>
            </a:extLst>
          </p:cNvPr>
          <p:cNvSpPr txBox="1">
            <a:spLocks/>
          </p:cNvSpPr>
          <p:nvPr/>
        </p:nvSpPr>
        <p:spPr>
          <a:xfrm>
            <a:off x="338735" y="4313569"/>
            <a:ext cx="11514528" cy="138706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kern="100">
                <a:effectLst/>
              </a:rPr>
              <a:t>Hệ thống cho thuê - chia sẻ xe đạp </a:t>
            </a:r>
            <a:r>
              <a:rPr lang="en-US" sz="2000" b="1" kern="100">
                <a:solidFill>
                  <a:srgbClr val="C02034"/>
                </a:solidFill>
                <a:effectLst/>
              </a:rPr>
              <a:t>gồm 03 thành phần</a:t>
            </a:r>
            <a:r>
              <a:rPr lang="vi-VN" sz="2000"/>
              <a:t>: </a:t>
            </a:r>
          </a:p>
          <a:p>
            <a:pPr marL="971550" lvl="1" indent="-514350" algn="just">
              <a:buAutoNum type="arabicPeriod"/>
            </a:pPr>
            <a:r>
              <a:rPr lang="vi-VN" sz="2000"/>
              <a:t>Thiết bị Smart Bike Lock</a:t>
            </a:r>
          </a:p>
          <a:p>
            <a:pPr marL="971550" lvl="1" indent="-514350" algn="just">
              <a:buAutoNum type="arabicPeriod"/>
            </a:pPr>
            <a:r>
              <a:rPr lang="vi-VN" sz="2000"/>
              <a:t>Chương trình quản lý tại cloud/server</a:t>
            </a:r>
          </a:p>
          <a:p>
            <a:pPr marL="971550" lvl="1" indent="-514350" algn="just">
              <a:buAutoNum type="arabicPeriod"/>
            </a:pPr>
            <a:r>
              <a:rPr lang="vi-VN" sz="2000"/>
              <a:t>Mobile app cho người dùng</a:t>
            </a:r>
          </a:p>
        </p:txBody>
      </p:sp>
      <p:sp>
        <p:nvSpPr>
          <p:cNvPr id="14" name="Content Placeholder 2">
            <a:extLst>
              <a:ext uri="{FF2B5EF4-FFF2-40B4-BE49-F238E27FC236}">
                <a16:creationId xmlns:a16="http://schemas.microsoft.com/office/drawing/2014/main" id="{9CDC3FAE-6ABC-23BF-842D-57A7B834A8AB}"/>
              </a:ext>
            </a:extLst>
          </p:cNvPr>
          <p:cNvSpPr txBox="1">
            <a:spLocks/>
          </p:cNvSpPr>
          <p:nvPr/>
        </p:nvSpPr>
        <p:spPr>
          <a:xfrm>
            <a:off x="338735" y="2628907"/>
            <a:ext cx="11514528" cy="154030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vi-VN" sz="2000"/>
              <a:t>Để giải quyết vấn đề về </a:t>
            </a:r>
            <a:r>
              <a:rPr lang="vi-VN" sz="2000" b="1">
                <a:solidFill>
                  <a:srgbClr val="C02034"/>
                </a:solidFill>
              </a:rPr>
              <a:t>cho thuê – chia sẻ xe đạp</a:t>
            </a:r>
            <a:r>
              <a:rPr lang="vi-VN" sz="2000"/>
              <a:t>, bài toán sẽ </a:t>
            </a:r>
            <a:r>
              <a:rPr lang="vi-VN" sz="2000" b="1">
                <a:solidFill>
                  <a:srgbClr val="C00000"/>
                </a:solidFill>
              </a:rPr>
              <a:t>gồm 3 phần</a:t>
            </a:r>
            <a:r>
              <a:rPr lang="vi-VN" sz="2000"/>
              <a:t>: </a:t>
            </a:r>
          </a:p>
          <a:p>
            <a:pPr marL="971550" lvl="1" indent="-514350" algn="just">
              <a:buAutoNum type="arabicPeriod"/>
            </a:pPr>
            <a:r>
              <a:rPr lang="vi-VN" sz="2000"/>
              <a:t>Định vị xe đạp, trạng thái hoạt động</a:t>
            </a:r>
          </a:p>
          <a:p>
            <a:pPr marL="971550" lvl="1" indent="-514350" algn="just">
              <a:buAutoNum type="arabicPeriod"/>
            </a:pPr>
            <a:r>
              <a:rPr lang="vi-VN" sz="2000"/>
              <a:t>Cập nhật thông tin tất cả xe vào hệ thống quản lý</a:t>
            </a:r>
          </a:p>
          <a:p>
            <a:pPr marL="971550" lvl="1" indent="-514350" algn="just">
              <a:buAutoNum type="arabicPeriod"/>
            </a:pPr>
            <a:r>
              <a:rPr lang="vi-VN" sz="2000"/>
              <a:t>Cung cấp dịch vụ cho thuê, thanh toán</a:t>
            </a:r>
            <a:endParaRPr lang="en-US" sz="2000"/>
          </a:p>
        </p:txBody>
      </p:sp>
    </p:spTree>
    <p:extLst>
      <p:ext uri="{BB962C8B-B14F-4D97-AF65-F5344CB8AC3E}">
        <p14:creationId xmlns:p14="http://schemas.microsoft.com/office/powerpoint/2010/main" val="2380147757"/>
      </p:ext>
    </p:extLst>
  </p:cSld>
  <p:clrMapOvr>
    <a:masterClrMapping/>
  </p:clrMapOvr>
  <p:extLst>
    <p:ext uri="{6950BFC3-D8DA-4A85-94F7-54DA5524770B}">
      <p188:commentRel xmlns:p188="http://schemas.microsoft.com/office/powerpoint/2018/8/main" xmlns=""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a:t>Phân tích bài toán</a:t>
            </a:r>
            <a:endParaRPr lang="en-US" err="1"/>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5</a:t>
            </a:fld>
            <a:endParaRPr lang="en-US"/>
          </a:p>
        </p:txBody>
      </p:sp>
      <p:sp>
        <p:nvSpPr>
          <p:cNvPr id="8" name="Content Placeholder 2">
            <a:extLst>
              <a:ext uri="{FF2B5EF4-FFF2-40B4-BE49-F238E27FC236}">
                <a16:creationId xmlns:a16="http://schemas.microsoft.com/office/drawing/2014/main" id="{22297E28-B626-6453-F3D7-73C175874AA6}"/>
              </a:ext>
            </a:extLst>
          </p:cNvPr>
          <p:cNvSpPr txBox="1">
            <a:spLocks/>
          </p:cNvSpPr>
          <p:nvPr/>
        </p:nvSpPr>
        <p:spPr>
          <a:xfrm>
            <a:off x="338736" y="3429000"/>
            <a:ext cx="7051620" cy="288697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a:p>
        </p:txBody>
      </p:sp>
      <p:sp>
        <p:nvSpPr>
          <p:cNvPr id="18" name="Content Placeholder 2">
            <a:extLst>
              <a:ext uri="{FF2B5EF4-FFF2-40B4-BE49-F238E27FC236}">
                <a16:creationId xmlns:a16="http://schemas.microsoft.com/office/drawing/2014/main" id="{255B04A5-7B2E-210A-DC28-8088CD79BC4A}"/>
              </a:ext>
            </a:extLst>
          </p:cNvPr>
          <p:cNvSpPr txBox="1">
            <a:spLocks/>
          </p:cNvSpPr>
          <p:nvPr/>
        </p:nvSpPr>
        <p:spPr>
          <a:xfrm>
            <a:off x="338736" y="4473616"/>
            <a:ext cx="10501748" cy="140129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pPr>
            <a:endParaRPr lang="en-US" sz="2000">
              <a:effectLst/>
            </a:endParaRPr>
          </a:p>
        </p:txBody>
      </p:sp>
      <p:pic>
        <p:nvPicPr>
          <p:cNvPr id="21" name="Picture 8" descr="Servers ">
            <a:extLst>
              <a:ext uri="{FF2B5EF4-FFF2-40B4-BE49-F238E27FC236}">
                <a16:creationId xmlns:a16="http://schemas.microsoft.com/office/drawing/2014/main" id="{4FD81480-9702-6DB1-2430-2458E0D0C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6935" y="1932774"/>
            <a:ext cx="673532" cy="67353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6">
            <a:extLst>
              <a:ext uri="{FF2B5EF4-FFF2-40B4-BE49-F238E27FC236}">
                <a16:creationId xmlns:a16="http://schemas.microsoft.com/office/drawing/2014/main" id="{12436358-1658-E59C-97EA-BCCF6023020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449776" y="4587342"/>
            <a:ext cx="977175" cy="977175"/>
          </a:xfrm>
          <a:prstGeom prst="rect">
            <a:avLst/>
          </a:prstGeom>
          <a:noFill/>
          <a:extLst>
            <a:ext uri="{909E8E84-426E-40DD-AFC4-6F175D3DCCD1}">
              <a14:hiddenFill xmlns:a14="http://schemas.microsoft.com/office/drawing/2010/main">
                <a:solidFill>
                  <a:srgbClr val="FFFFFF"/>
                </a:solidFill>
              </a14:hiddenFill>
            </a:ext>
          </a:extLst>
        </p:spPr>
      </p:pic>
      <p:sp>
        <p:nvSpPr>
          <p:cNvPr id="23" name="Arrow: Right 48">
            <a:extLst>
              <a:ext uri="{FF2B5EF4-FFF2-40B4-BE49-F238E27FC236}">
                <a16:creationId xmlns:a16="http://schemas.microsoft.com/office/drawing/2014/main" id="{8D090D76-C237-E5BF-7D95-7BFC577E6496}"/>
              </a:ext>
            </a:extLst>
          </p:cNvPr>
          <p:cNvSpPr/>
          <p:nvPr/>
        </p:nvSpPr>
        <p:spPr>
          <a:xfrm flipH="1" flipV="1">
            <a:off x="7939723" y="2106577"/>
            <a:ext cx="2258963" cy="373979"/>
          </a:xfrm>
          <a:prstGeom prst="rightArrow">
            <a:avLst/>
          </a:prstGeom>
          <a:solidFill>
            <a:srgbClr val="C02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a:extLst>
              <a:ext uri="{FF2B5EF4-FFF2-40B4-BE49-F238E27FC236}">
                <a16:creationId xmlns:a16="http://schemas.microsoft.com/office/drawing/2014/main" id="{99DD00CF-E0BB-9061-C48C-4E8C34108DC0}"/>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1120467" y="5082771"/>
            <a:ext cx="597510" cy="597510"/>
          </a:xfrm>
          <a:prstGeom prst="rect">
            <a:avLst/>
          </a:prstGeom>
          <a:noFill/>
          <a:extLst>
            <a:ext uri="{909E8E84-426E-40DD-AFC4-6F175D3DCCD1}">
              <a14:hiddenFill xmlns:a14="http://schemas.microsoft.com/office/drawing/2010/main">
                <a:solidFill>
                  <a:srgbClr val="FFFFFF"/>
                </a:solidFill>
              </a14:hiddenFill>
            </a:ext>
          </a:extLst>
        </p:spPr>
      </p:pic>
      <p:sp>
        <p:nvSpPr>
          <p:cNvPr id="27" name="Arrow: Down 2">
            <a:extLst>
              <a:ext uri="{FF2B5EF4-FFF2-40B4-BE49-F238E27FC236}">
                <a16:creationId xmlns:a16="http://schemas.microsoft.com/office/drawing/2014/main" id="{F2FC0A1C-5EE5-5EB4-363C-D83CC753B382}"/>
              </a:ext>
            </a:extLst>
          </p:cNvPr>
          <p:cNvSpPr/>
          <p:nvPr/>
        </p:nvSpPr>
        <p:spPr>
          <a:xfrm>
            <a:off x="6755610" y="3609410"/>
            <a:ext cx="379294" cy="841248"/>
          </a:xfrm>
          <a:prstGeom prst="downArrow">
            <a:avLst/>
          </a:prstGeom>
          <a:solidFill>
            <a:srgbClr val="C02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Bent-Up 4">
            <a:extLst>
              <a:ext uri="{FF2B5EF4-FFF2-40B4-BE49-F238E27FC236}">
                <a16:creationId xmlns:a16="http://schemas.microsoft.com/office/drawing/2014/main" id="{E7DBA854-EBFF-6015-E4E9-B82B738DB151}"/>
              </a:ext>
            </a:extLst>
          </p:cNvPr>
          <p:cNvSpPr/>
          <p:nvPr/>
        </p:nvSpPr>
        <p:spPr>
          <a:xfrm>
            <a:off x="7522058" y="2729749"/>
            <a:ext cx="3598409" cy="2600570"/>
          </a:xfrm>
          <a:prstGeom prst="bentUpArrow">
            <a:avLst>
              <a:gd name="adj1" fmla="val 8226"/>
              <a:gd name="adj2" fmla="val 9020"/>
              <a:gd name="adj3" fmla="val 12954"/>
            </a:avLst>
          </a:prstGeom>
          <a:solidFill>
            <a:srgbClr val="C02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7">
            <a:extLst>
              <a:ext uri="{FF2B5EF4-FFF2-40B4-BE49-F238E27FC236}">
                <a16:creationId xmlns:a16="http://schemas.microsoft.com/office/drawing/2014/main" id="{9BFC021E-122F-B47F-8385-2B6FE2EB1E4D}"/>
              </a:ext>
            </a:extLst>
          </p:cNvPr>
          <p:cNvSpPr/>
          <p:nvPr/>
        </p:nvSpPr>
        <p:spPr>
          <a:xfrm>
            <a:off x="6301511" y="3767809"/>
            <a:ext cx="347472" cy="34747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0" name="Oval 53">
            <a:extLst>
              <a:ext uri="{FF2B5EF4-FFF2-40B4-BE49-F238E27FC236}">
                <a16:creationId xmlns:a16="http://schemas.microsoft.com/office/drawing/2014/main" id="{ABB993D4-31D6-95A0-3622-C4791E38E489}"/>
              </a:ext>
            </a:extLst>
          </p:cNvPr>
          <p:cNvSpPr/>
          <p:nvPr/>
        </p:nvSpPr>
        <p:spPr>
          <a:xfrm>
            <a:off x="10273199" y="4682516"/>
            <a:ext cx="347472" cy="34747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31" name="Oval 54">
            <a:extLst>
              <a:ext uri="{FF2B5EF4-FFF2-40B4-BE49-F238E27FC236}">
                <a16:creationId xmlns:a16="http://schemas.microsoft.com/office/drawing/2014/main" id="{42CB7B38-79CE-AD3D-63A0-BD0B90D8D4BD}"/>
              </a:ext>
            </a:extLst>
          </p:cNvPr>
          <p:cNvSpPr/>
          <p:nvPr/>
        </p:nvSpPr>
        <p:spPr>
          <a:xfrm>
            <a:off x="8973790" y="1812018"/>
            <a:ext cx="347472" cy="34747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2" name="TextBox 9">
            <a:extLst>
              <a:ext uri="{FF2B5EF4-FFF2-40B4-BE49-F238E27FC236}">
                <a16:creationId xmlns:a16="http://schemas.microsoft.com/office/drawing/2014/main" id="{970FAE34-A92E-3122-54B6-0046DE599AE2}"/>
              </a:ext>
            </a:extLst>
          </p:cNvPr>
          <p:cNvSpPr txBox="1"/>
          <p:nvPr/>
        </p:nvSpPr>
        <p:spPr>
          <a:xfrm>
            <a:off x="338736" y="1588336"/>
            <a:ext cx="5104465" cy="2862322"/>
          </a:xfrm>
          <a:prstGeom prst="rect">
            <a:avLst/>
          </a:prstGeom>
          <a:noFill/>
        </p:spPr>
        <p:txBody>
          <a:bodyPr wrap="square" rtlCol="0">
            <a:spAutoFit/>
          </a:bodyPr>
          <a:lstStyle/>
          <a:p>
            <a:pPr algn="just"/>
            <a:endParaRPr lang="en-US" sz="2000">
              <a:latin typeface="Lato" panose="020F0502020204030203" pitchFamily="34" charset="0"/>
              <a:ea typeface="Lato" panose="020F0502020204030203" pitchFamily="34" charset="0"/>
              <a:cs typeface="Lato" panose="020F0502020204030203" pitchFamily="34" charset="0"/>
            </a:endParaRPr>
          </a:p>
          <a:p>
            <a:pPr marL="342900" indent="-342900" algn="just">
              <a:buAutoNum type="arabicPeriod"/>
            </a:pPr>
            <a:r>
              <a:rPr lang="en-US" sz="2000">
                <a:latin typeface="Lato" panose="020F0502020204030203" pitchFamily="34" charset="0"/>
                <a:ea typeface="Lato" panose="020F0502020204030203" pitchFamily="34" charset="0"/>
                <a:cs typeface="Lato" panose="020F0502020204030203" pitchFamily="34" charset="0"/>
              </a:rPr>
              <a:t>Người dùng sử dụng Mobile app quét mã QR trên xe để nhận thông tin xe</a:t>
            </a:r>
          </a:p>
          <a:p>
            <a:pPr marL="342900" indent="-342900" algn="just">
              <a:buAutoNum type="arabicPeriod"/>
            </a:pPr>
            <a:r>
              <a:rPr lang="en-US" sz="2000">
                <a:latin typeface="Lato" panose="020F0502020204030203" pitchFamily="34" charset="0"/>
                <a:ea typeface="Lato" panose="020F0502020204030203" pitchFamily="34" charset="0"/>
                <a:cs typeface="Lato" panose="020F0502020204030203" pitchFamily="34" charset="0"/>
              </a:rPr>
              <a:t>Ứng dụng gửi ID xe, thông tin người dùng lên server và yêu cầu thuê xe</a:t>
            </a:r>
          </a:p>
          <a:p>
            <a:pPr marL="342900" indent="-342900" algn="just">
              <a:buAutoNum type="arabicPeriod"/>
            </a:pPr>
            <a:r>
              <a:rPr lang="en-US" sz="2000">
                <a:latin typeface="Lato" panose="020F0502020204030203" pitchFamily="34" charset="0"/>
                <a:ea typeface="Lato" panose="020F0502020204030203" pitchFamily="34" charset="0"/>
                <a:cs typeface="Lato" panose="020F0502020204030203" pitchFamily="34" charset="0"/>
              </a:rPr>
              <a:t>Server xác thực người dùng, xe, và gửi thông báo mở khóa xe xuống thiết bị</a:t>
            </a:r>
          </a:p>
          <a:p>
            <a:pPr marL="342900" indent="-342900" algn="just">
              <a:buAutoNum type="arabicPeriod"/>
            </a:pPr>
            <a:r>
              <a:rPr lang="en-US" sz="2000">
                <a:latin typeface="Lato" panose="020F0502020204030203" pitchFamily="34" charset="0"/>
                <a:ea typeface="Lato" panose="020F0502020204030203" pitchFamily="34" charset="0"/>
                <a:cs typeface="Lato" panose="020F0502020204030203" pitchFamily="34" charset="0"/>
              </a:rPr>
              <a:t>Khóa xe được mở, người dùng có thể bắt đầu bắt đầu chuyến đi</a:t>
            </a:r>
          </a:p>
        </p:txBody>
      </p:sp>
      <p:sp>
        <p:nvSpPr>
          <p:cNvPr id="33" name="Oval 55">
            <a:extLst>
              <a:ext uri="{FF2B5EF4-FFF2-40B4-BE49-F238E27FC236}">
                <a16:creationId xmlns:a16="http://schemas.microsoft.com/office/drawing/2014/main" id="{42194948-04C6-39F7-4F1D-650796F84A2D}"/>
              </a:ext>
            </a:extLst>
          </p:cNvPr>
          <p:cNvSpPr/>
          <p:nvPr/>
        </p:nvSpPr>
        <p:spPr>
          <a:xfrm>
            <a:off x="6290057" y="1843069"/>
            <a:ext cx="347472" cy="34747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pic>
        <p:nvPicPr>
          <p:cNvPr id="3" name="Picture 2">
            <a:extLst>
              <a:ext uri="{FF2B5EF4-FFF2-40B4-BE49-F238E27FC236}">
                <a16:creationId xmlns:a16="http://schemas.microsoft.com/office/drawing/2014/main" id="{56243EFF-8563-4B6F-F92D-C03A2C8F5755}"/>
              </a:ext>
            </a:extLst>
          </p:cNvPr>
          <p:cNvPicPr>
            <a:picLocks noChangeAspect="1"/>
          </p:cNvPicPr>
          <p:nvPr/>
        </p:nvPicPr>
        <p:blipFill>
          <a:blip r:embed="rId6"/>
          <a:stretch>
            <a:fillRect/>
          </a:stretch>
        </p:blipFill>
        <p:spPr>
          <a:xfrm>
            <a:off x="6771242" y="1866857"/>
            <a:ext cx="783221" cy="1312331"/>
          </a:xfrm>
          <a:prstGeom prst="rect">
            <a:avLst/>
          </a:prstGeom>
        </p:spPr>
      </p:pic>
      <p:pic>
        <p:nvPicPr>
          <p:cNvPr id="26" name="Picture 4">
            <a:extLst>
              <a:ext uri="{FF2B5EF4-FFF2-40B4-BE49-F238E27FC236}">
                <a16:creationId xmlns:a16="http://schemas.microsoft.com/office/drawing/2014/main" id="{2B96EE59-5F23-1F06-A99B-B16CE755A258}"/>
              </a:ext>
            </a:extLst>
          </p:cNvPr>
          <p:cNvPicPr>
            <a:picLocks noChangeAspect="1" noChangeArrowheads="1"/>
          </p:cNvPicPr>
          <p:nvPr/>
        </p:nvPicPr>
        <p:blipFill>
          <a:blip r:embed="rId7" cstate="hqprint">
            <a:lum bright="70000" contrast="-70000"/>
            <a:extLst>
              <a:ext uri="{BEBA8EAE-BF5A-486C-A8C5-ECC9F3942E4B}">
                <a14:imgProps xmlns:a14="http://schemas.microsoft.com/office/drawing/2010/main">
                  <a14:imgLayer r:embed="rId8">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945257" y="2222325"/>
            <a:ext cx="383981" cy="383981"/>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a:extLst>
              <a:ext uri="{FF2B5EF4-FFF2-40B4-BE49-F238E27FC236}">
                <a16:creationId xmlns:a16="http://schemas.microsoft.com/office/drawing/2014/main" id="{1AFEEFC3-4D9E-DFEF-5613-F8098AC916F8}"/>
              </a:ext>
            </a:extLst>
          </p:cNvPr>
          <p:cNvSpPr txBox="1"/>
          <p:nvPr/>
        </p:nvSpPr>
        <p:spPr>
          <a:xfrm>
            <a:off x="466928" y="1003561"/>
            <a:ext cx="3105337" cy="584775"/>
          </a:xfrm>
          <a:prstGeom prst="rect">
            <a:avLst/>
          </a:prstGeom>
          <a:noFill/>
        </p:spPr>
        <p:txBody>
          <a:bodyPr wrap="square" rtlCol="0">
            <a:spAutoFit/>
          </a:bodyPr>
          <a:lstStyle/>
          <a:p>
            <a:r>
              <a:rPr lang="en-US" sz="3200"/>
              <a:t>Quy trình thuê xe</a:t>
            </a:r>
            <a:endParaRPr lang="vi-VN" sz="3200"/>
          </a:p>
        </p:txBody>
      </p:sp>
    </p:spTree>
    <p:extLst>
      <p:ext uri="{BB962C8B-B14F-4D97-AF65-F5344CB8AC3E}">
        <p14:creationId xmlns:p14="http://schemas.microsoft.com/office/powerpoint/2010/main" val="327553382"/>
      </p:ext>
    </p:extLst>
  </p:cSld>
  <p:clrMapOvr>
    <a:masterClrMapping/>
  </p:clrMapOvr>
  <p:extLst>
    <p:ext uri="{6950BFC3-D8DA-4A85-94F7-54DA5524770B}">
      <p188:commentRel xmlns:p188="http://schemas.microsoft.com/office/powerpoint/2018/8/main" xmlns="" r:id="rId9"/>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a:t>Phân tích bài toán</a:t>
            </a:r>
            <a:endParaRPr lang="en-US" err="1"/>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6</a:t>
            </a:fld>
            <a:endParaRPr lang="en-US"/>
          </a:p>
        </p:txBody>
      </p:sp>
      <p:sp>
        <p:nvSpPr>
          <p:cNvPr id="8" name="Content Placeholder 2">
            <a:extLst>
              <a:ext uri="{FF2B5EF4-FFF2-40B4-BE49-F238E27FC236}">
                <a16:creationId xmlns:a16="http://schemas.microsoft.com/office/drawing/2014/main" id="{22297E28-B626-6453-F3D7-73C175874AA6}"/>
              </a:ext>
            </a:extLst>
          </p:cNvPr>
          <p:cNvSpPr txBox="1">
            <a:spLocks/>
          </p:cNvSpPr>
          <p:nvPr/>
        </p:nvSpPr>
        <p:spPr>
          <a:xfrm>
            <a:off x="338736" y="3429000"/>
            <a:ext cx="7051620" cy="288697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a:p>
        </p:txBody>
      </p:sp>
      <p:sp>
        <p:nvSpPr>
          <p:cNvPr id="18" name="Content Placeholder 2">
            <a:extLst>
              <a:ext uri="{FF2B5EF4-FFF2-40B4-BE49-F238E27FC236}">
                <a16:creationId xmlns:a16="http://schemas.microsoft.com/office/drawing/2014/main" id="{255B04A5-7B2E-210A-DC28-8088CD79BC4A}"/>
              </a:ext>
            </a:extLst>
          </p:cNvPr>
          <p:cNvSpPr txBox="1">
            <a:spLocks/>
          </p:cNvSpPr>
          <p:nvPr/>
        </p:nvSpPr>
        <p:spPr>
          <a:xfrm>
            <a:off x="338736" y="4473616"/>
            <a:ext cx="10501748" cy="140129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pPr>
            <a:endParaRPr lang="en-US" sz="2000">
              <a:effectLst/>
            </a:endParaRPr>
          </a:p>
        </p:txBody>
      </p:sp>
      <p:pic>
        <p:nvPicPr>
          <p:cNvPr id="21" name="Picture 8" descr="Servers ">
            <a:extLst>
              <a:ext uri="{FF2B5EF4-FFF2-40B4-BE49-F238E27FC236}">
                <a16:creationId xmlns:a16="http://schemas.microsoft.com/office/drawing/2014/main" id="{4FD81480-9702-6DB1-2430-2458E0D0C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253" y="4833713"/>
            <a:ext cx="673532" cy="67353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6">
            <a:extLst>
              <a:ext uri="{FF2B5EF4-FFF2-40B4-BE49-F238E27FC236}">
                <a16:creationId xmlns:a16="http://schemas.microsoft.com/office/drawing/2014/main" id="{12436358-1658-E59C-97EA-BCCF6023020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92935" y="1696570"/>
            <a:ext cx="977175" cy="9771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4A6C1E83-8204-3A29-8B06-EFD3B1AF2A0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363829" y="1541524"/>
            <a:ext cx="1162862" cy="11628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99DD00CF-E0BB-9061-C48C-4E8C34108DC0}"/>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1089608" y="5208490"/>
            <a:ext cx="597510" cy="597510"/>
          </a:xfrm>
          <a:prstGeom prst="rect">
            <a:avLst/>
          </a:prstGeom>
          <a:noFill/>
          <a:extLst>
            <a:ext uri="{909E8E84-426E-40DD-AFC4-6F175D3DCCD1}">
              <a14:hiddenFill xmlns:a14="http://schemas.microsoft.com/office/drawing/2010/main">
                <a:solidFill>
                  <a:srgbClr val="FFFFFF"/>
                </a:solidFill>
              </a14:hiddenFill>
            </a:ext>
          </a:extLst>
        </p:spPr>
      </p:pic>
      <p:sp>
        <p:nvSpPr>
          <p:cNvPr id="27" name="Arrow: Down 2">
            <a:extLst>
              <a:ext uri="{FF2B5EF4-FFF2-40B4-BE49-F238E27FC236}">
                <a16:creationId xmlns:a16="http://schemas.microsoft.com/office/drawing/2014/main" id="{F2FC0A1C-5EE5-5EB4-363C-D83CC753B382}"/>
              </a:ext>
            </a:extLst>
          </p:cNvPr>
          <p:cNvSpPr/>
          <p:nvPr/>
        </p:nvSpPr>
        <p:spPr>
          <a:xfrm>
            <a:off x="6755610" y="3064483"/>
            <a:ext cx="379294" cy="1616634"/>
          </a:xfrm>
          <a:prstGeom prst="downArrow">
            <a:avLst/>
          </a:prstGeom>
          <a:solidFill>
            <a:srgbClr val="C02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7">
            <a:extLst>
              <a:ext uri="{FF2B5EF4-FFF2-40B4-BE49-F238E27FC236}">
                <a16:creationId xmlns:a16="http://schemas.microsoft.com/office/drawing/2014/main" id="{9BFC021E-122F-B47F-8385-2B6FE2EB1E4D}"/>
              </a:ext>
            </a:extLst>
          </p:cNvPr>
          <p:cNvSpPr/>
          <p:nvPr/>
        </p:nvSpPr>
        <p:spPr>
          <a:xfrm>
            <a:off x="6102304" y="1541524"/>
            <a:ext cx="347472" cy="34747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0" name="Oval 53">
            <a:extLst>
              <a:ext uri="{FF2B5EF4-FFF2-40B4-BE49-F238E27FC236}">
                <a16:creationId xmlns:a16="http://schemas.microsoft.com/office/drawing/2014/main" id="{ABB993D4-31D6-95A0-3622-C4791E38E489}"/>
              </a:ext>
            </a:extLst>
          </p:cNvPr>
          <p:cNvSpPr/>
          <p:nvPr/>
        </p:nvSpPr>
        <p:spPr>
          <a:xfrm>
            <a:off x="6326422" y="3542503"/>
            <a:ext cx="347472" cy="34747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31" name="Oval 54">
            <a:extLst>
              <a:ext uri="{FF2B5EF4-FFF2-40B4-BE49-F238E27FC236}">
                <a16:creationId xmlns:a16="http://schemas.microsoft.com/office/drawing/2014/main" id="{42CB7B38-79CE-AD3D-63A0-BD0B90D8D4BD}"/>
              </a:ext>
            </a:extLst>
          </p:cNvPr>
          <p:cNvSpPr/>
          <p:nvPr/>
        </p:nvSpPr>
        <p:spPr>
          <a:xfrm>
            <a:off x="10219199" y="4681117"/>
            <a:ext cx="347472" cy="34747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3" name="Oval 55">
            <a:extLst>
              <a:ext uri="{FF2B5EF4-FFF2-40B4-BE49-F238E27FC236}">
                <a16:creationId xmlns:a16="http://schemas.microsoft.com/office/drawing/2014/main" id="{42194948-04C6-39F7-4F1D-650796F84A2D}"/>
              </a:ext>
            </a:extLst>
          </p:cNvPr>
          <p:cNvSpPr/>
          <p:nvPr/>
        </p:nvSpPr>
        <p:spPr>
          <a:xfrm>
            <a:off x="11196374" y="1291723"/>
            <a:ext cx="347472" cy="34747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19" name="TextBox 9">
            <a:extLst>
              <a:ext uri="{FF2B5EF4-FFF2-40B4-BE49-F238E27FC236}">
                <a16:creationId xmlns:a16="http://schemas.microsoft.com/office/drawing/2014/main" id="{F1FEA728-0C04-EA6C-04A2-3410591DA734}"/>
              </a:ext>
            </a:extLst>
          </p:cNvPr>
          <p:cNvSpPr txBox="1"/>
          <p:nvPr/>
        </p:nvSpPr>
        <p:spPr>
          <a:xfrm>
            <a:off x="319622" y="2137405"/>
            <a:ext cx="4789408" cy="2554545"/>
          </a:xfrm>
          <a:prstGeom prst="rect">
            <a:avLst/>
          </a:prstGeom>
          <a:noFill/>
        </p:spPr>
        <p:txBody>
          <a:bodyPr wrap="square" rtlCol="0">
            <a:spAutoFit/>
          </a:bodyPr>
          <a:lstStyle/>
          <a:p>
            <a:pPr algn="just"/>
            <a:endParaRPr lang="en-US" sz="2000">
              <a:latin typeface="Lato" panose="020F0502020204030203" pitchFamily="34" charset="0"/>
              <a:ea typeface="Lato" panose="020F0502020204030203" pitchFamily="34" charset="0"/>
              <a:cs typeface="Lato" panose="020F0502020204030203" pitchFamily="34" charset="0"/>
            </a:endParaRPr>
          </a:p>
          <a:p>
            <a:pPr marL="342900" indent="-342900" algn="just">
              <a:buAutoNum type="arabicPeriod"/>
            </a:pPr>
            <a:r>
              <a:rPr lang="en-US" sz="2000">
                <a:latin typeface="Lato" panose="020F0502020204030203" pitchFamily="34" charset="0"/>
                <a:ea typeface="Lato" panose="020F0502020204030203" pitchFamily="34" charset="0"/>
                <a:cs typeface="Lato" panose="020F0502020204030203" pitchFamily="34" charset="0"/>
              </a:rPr>
              <a:t>Người dùng ấn khóa xe đặt trên xe</a:t>
            </a:r>
          </a:p>
          <a:p>
            <a:pPr marL="342900" indent="-342900" algn="just">
              <a:buAutoNum type="arabicPeriod"/>
            </a:pPr>
            <a:r>
              <a:rPr lang="en-US" sz="2000">
                <a:latin typeface="Lato" panose="020F0502020204030203" pitchFamily="34" charset="0"/>
                <a:ea typeface="Lato" panose="020F0502020204030203" pitchFamily="34" charset="0"/>
                <a:cs typeface="Lato" panose="020F0502020204030203" pitchFamily="34" charset="0"/>
              </a:rPr>
              <a:t>Thiết bị khóa xe gửi thông báo xe đã khóa đến server</a:t>
            </a:r>
          </a:p>
          <a:p>
            <a:pPr marL="342900" indent="-342900" algn="just">
              <a:buAutoNum type="arabicPeriod"/>
            </a:pPr>
            <a:r>
              <a:rPr lang="en-US" sz="2000">
                <a:latin typeface="Lato" panose="020F0502020204030203" pitchFamily="34" charset="0"/>
                <a:ea typeface="Lato" panose="020F0502020204030203" pitchFamily="34" charset="0"/>
                <a:cs typeface="Lato" panose="020F0502020204030203" pitchFamily="34" charset="0"/>
              </a:rPr>
              <a:t>Server gửi thông báo xe đã khóa đến ứng dụng</a:t>
            </a:r>
          </a:p>
          <a:p>
            <a:pPr marL="342900" indent="-342900" algn="just">
              <a:buAutoNum type="arabicPeriod"/>
            </a:pPr>
            <a:r>
              <a:rPr lang="en-US" sz="2000">
                <a:latin typeface="Lato" panose="020F0502020204030203" pitchFamily="34" charset="0"/>
                <a:ea typeface="Lato" panose="020F0502020204030203" pitchFamily="34" charset="0"/>
                <a:cs typeface="Lato" panose="020F0502020204030203" pitchFamily="34" charset="0"/>
              </a:rPr>
              <a:t>Xác nhận trả xe, </a:t>
            </a:r>
          </a:p>
          <a:p>
            <a:pPr marL="342900" indent="-342900" algn="just">
              <a:buAutoNum type="arabicPeriod"/>
            </a:pPr>
            <a:r>
              <a:rPr lang="en-US" sz="2000">
                <a:latin typeface="Lato" panose="020F0502020204030203" pitchFamily="34" charset="0"/>
                <a:ea typeface="Lato" panose="020F0502020204030203" pitchFamily="34" charset="0"/>
                <a:cs typeface="Lato" panose="020F0502020204030203" pitchFamily="34" charset="0"/>
              </a:rPr>
              <a:t>Xem nhật ký hành trình trên ứng dụng</a:t>
            </a:r>
          </a:p>
        </p:txBody>
      </p:sp>
      <p:pic>
        <p:nvPicPr>
          <p:cNvPr id="7" name="Hình ảnh 6">
            <a:extLst>
              <a:ext uri="{FF2B5EF4-FFF2-40B4-BE49-F238E27FC236}">
                <a16:creationId xmlns:a16="http://schemas.microsoft.com/office/drawing/2014/main" id="{B8095F11-B26C-EEC3-F3EB-329756279B66}"/>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693727" y="2427501"/>
            <a:ext cx="532584" cy="532584"/>
          </a:xfrm>
          <a:prstGeom prst="rect">
            <a:avLst/>
          </a:prstGeom>
        </p:spPr>
      </p:pic>
      <p:sp>
        <p:nvSpPr>
          <p:cNvPr id="34" name="Arrow: Bent-Up 4">
            <a:extLst>
              <a:ext uri="{FF2B5EF4-FFF2-40B4-BE49-F238E27FC236}">
                <a16:creationId xmlns:a16="http://schemas.microsoft.com/office/drawing/2014/main" id="{5763D70C-D16F-8625-4B7E-9D85424C83AE}"/>
              </a:ext>
            </a:extLst>
          </p:cNvPr>
          <p:cNvSpPr/>
          <p:nvPr/>
        </p:nvSpPr>
        <p:spPr>
          <a:xfrm>
            <a:off x="7522058" y="2729749"/>
            <a:ext cx="3598409" cy="2600570"/>
          </a:xfrm>
          <a:prstGeom prst="bentUpArrow">
            <a:avLst>
              <a:gd name="adj1" fmla="val 8226"/>
              <a:gd name="adj2" fmla="val 9020"/>
              <a:gd name="adj3" fmla="val 12954"/>
            </a:avLst>
          </a:prstGeom>
          <a:solidFill>
            <a:srgbClr val="C02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ộp Văn bản 19">
            <a:extLst>
              <a:ext uri="{FF2B5EF4-FFF2-40B4-BE49-F238E27FC236}">
                <a16:creationId xmlns:a16="http://schemas.microsoft.com/office/drawing/2014/main" id="{30B4F7F1-FD66-FE77-4439-00F6D134B832}"/>
              </a:ext>
            </a:extLst>
          </p:cNvPr>
          <p:cNvSpPr txBox="1"/>
          <p:nvPr/>
        </p:nvSpPr>
        <p:spPr>
          <a:xfrm>
            <a:off x="466928" y="1003561"/>
            <a:ext cx="2808782" cy="584775"/>
          </a:xfrm>
          <a:prstGeom prst="rect">
            <a:avLst/>
          </a:prstGeom>
          <a:noFill/>
        </p:spPr>
        <p:txBody>
          <a:bodyPr wrap="none" rtlCol="0">
            <a:spAutoFit/>
          </a:bodyPr>
          <a:lstStyle/>
          <a:p>
            <a:r>
              <a:rPr lang="en-US" sz="3200"/>
              <a:t>Quy trình trả xe</a:t>
            </a:r>
            <a:endParaRPr lang="vi-VN" sz="3200"/>
          </a:p>
        </p:txBody>
      </p:sp>
    </p:spTree>
    <p:extLst>
      <p:ext uri="{BB962C8B-B14F-4D97-AF65-F5344CB8AC3E}">
        <p14:creationId xmlns:p14="http://schemas.microsoft.com/office/powerpoint/2010/main" val="1841171738"/>
      </p:ext>
    </p:extLst>
  </p:cSld>
  <p:clrMapOvr>
    <a:masterClrMapping/>
  </p:clrMapOvr>
  <p:extLst>
    <p:ext uri="{6950BFC3-D8DA-4A85-94F7-54DA5524770B}">
      <p188:commentRel xmlns:p188="http://schemas.microsoft.com/office/powerpoint/2018/8/main" xmlns="" r:id="rId8"/>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721777-8DD6-4664-A208-A543E8A84F89}"/>
              </a:ext>
            </a:extLst>
          </p:cNvPr>
          <p:cNvSpPr>
            <a:spLocks noGrp="1"/>
          </p:cNvSpPr>
          <p:nvPr>
            <p:ph sz="quarter" idx="10"/>
          </p:nvPr>
        </p:nvSpPr>
        <p:spPr>
          <a:xfrm>
            <a:off x="5019331" y="1960422"/>
            <a:ext cx="6591073" cy="2937156"/>
          </a:xfrm>
        </p:spPr>
        <p:txBody>
          <a:bodyPr/>
          <a:lstStyle/>
          <a:p>
            <a:pPr marL="0" indent="0">
              <a:buNone/>
            </a:pPr>
            <a:r>
              <a:rPr lang="en-US" sz="4400" b="1">
                <a:solidFill>
                  <a:srgbClr val="C02034"/>
                </a:solidFill>
              </a:rPr>
              <a:t>Giải pháp</a:t>
            </a:r>
          </a:p>
          <a:p>
            <a:pPr marL="0" indent="0">
              <a:buNone/>
            </a:pPr>
            <a:endParaRPr lang="en-US" b="1">
              <a:solidFill>
                <a:srgbClr val="C02034"/>
              </a:solidFill>
            </a:endParaRPr>
          </a:p>
          <a:p>
            <a:pPr marL="514350" indent="-514350">
              <a:buAutoNum type="arabicPeriod"/>
            </a:pPr>
            <a:r>
              <a:rPr lang="en-US">
                <a:solidFill>
                  <a:srgbClr val="C02034"/>
                </a:solidFill>
              </a:rPr>
              <a:t>Thiết bị Smart Bike Lock</a:t>
            </a:r>
          </a:p>
          <a:p>
            <a:pPr marL="514350" indent="-514350">
              <a:buAutoNum type="arabicPeriod"/>
            </a:pPr>
            <a:r>
              <a:rPr lang="en-US">
                <a:solidFill>
                  <a:srgbClr val="C02034"/>
                </a:solidFill>
              </a:rPr>
              <a:t>Phần mềm quản lý tại cloud/server</a:t>
            </a:r>
          </a:p>
          <a:p>
            <a:pPr marL="514350" indent="-514350">
              <a:buAutoNum type="arabicPeriod"/>
            </a:pPr>
            <a:r>
              <a:rPr lang="en-US">
                <a:solidFill>
                  <a:srgbClr val="C02034"/>
                </a:solidFill>
              </a:rPr>
              <a:t>Mobile app</a:t>
            </a:r>
          </a:p>
        </p:txBody>
      </p:sp>
    </p:spTree>
    <p:extLst>
      <p:ext uri="{BB962C8B-B14F-4D97-AF65-F5344CB8AC3E}">
        <p14:creationId xmlns:p14="http://schemas.microsoft.com/office/powerpoint/2010/main" val="157590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lIns="91440" tIns="45720" rIns="91440" bIns="45720" anchor="t"/>
          <a:lstStyle/>
          <a:p>
            <a:r>
              <a:rPr lang="en-US"/>
              <a:t>Sơ đồ hệ thống và Các công nghệ ứng dụng</a:t>
            </a: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8</a:t>
            </a:fld>
            <a:endParaRPr lang="en-US"/>
          </a:p>
        </p:txBody>
      </p:sp>
      <p:sp>
        <p:nvSpPr>
          <p:cNvPr id="7" name="TextBox 6">
            <a:extLst>
              <a:ext uri="{FF2B5EF4-FFF2-40B4-BE49-F238E27FC236}">
                <a16:creationId xmlns:a16="http://schemas.microsoft.com/office/drawing/2014/main" id="{D55704F4-58C7-4DAA-8C9E-B393EC3A9FA6}"/>
              </a:ext>
            </a:extLst>
          </p:cNvPr>
          <p:cNvSpPr txBox="1"/>
          <p:nvPr/>
        </p:nvSpPr>
        <p:spPr>
          <a:xfrm>
            <a:off x="5328916" y="5406718"/>
            <a:ext cx="1429157" cy="523220"/>
          </a:xfrm>
          <a:prstGeom prst="rect">
            <a:avLst/>
          </a:prstGeom>
          <a:noFill/>
        </p:spPr>
        <p:txBody>
          <a:bodyPr wrap="square" rtlCol="0">
            <a:spAutoFit/>
          </a:bodyPr>
          <a:lstStyle/>
          <a:p>
            <a:pPr algn="ctr"/>
            <a:r>
              <a:rPr lang="en-US" sz="2800"/>
              <a:t>Server</a:t>
            </a:r>
          </a:p>
        </p:txBody>
      </p:sp>
      <p:pic>
        <p:nvPicPr>
          <p:cNvPr id="2054" name="Picture 6">
            <a:extLst>
              <a:ext uri="{FF2B5EF4-FFF2-40B4-BE49-F238E27FC236}">
                <a16:creationId xmlns:a16="http://schemas.microsoft.com/office/drawing/2014/main" id="{7DF6AC94-CC63-42C2-8D34-D0179B7A7F5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383892" y="2950827"/>
            <a:ext cx="1454671" cy="110842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8696EBB8-8227-4351-A072-CF8BEDE6753C}"/>
              </a:ext>
            </a:extLst>
          </p:cNvPr>
          <p:cNvSpPr txBox="1"/>
          <p:nvPr/>
        </p:nvSpPr>
        <p:spPr>
          <a:xfrm>
            <a:off x="3393905" y="4059255"/>
            <a:ext cx="1526313" cy="369332"/>
          </a:xfrm>
          <a:prstGeom prst="rect">
            <a:avLst/>
          </a:prstGeom>
          <a:noFill/>
        </p:spPr>
        <p:txBody>
          <a:bodyPr wrap="square" rtlCol="0">
            <a:spAutoFit/>
          </a:bodyPr>
          <a:lstStyle/>
          <a:p>
            <a:r>
              <a:rPr lang="en-US"/>
              <a:t>MQTT Broker</a:t>
            </a:r>
          </a:p>
        </p:txBody>
      </p:sp>
      <p:pic>
        <p:nvPicPr>
          <p:cNvPr id="2056" name="Picture 8" descr="Mysql là gì? Tổng hợp thông tin chi tiết nhất về Mysql">
            <a:extLst>
              <a:ext uri="{FF2B5EF4-FFF2-40B4-BE49-F238E27FC236}">
                <a16:creationId xmlns:a16="http://schemas.microsoft.com/office/drawing/2014/main" id="{C95897EA-53B9-4185-9DDB-D084DCBAB042}"/>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408417" y="2363143"/>
            <a:ext cx="1582504" cy="889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ới thiệu các Annotation cơ bản trong Spring Boot">
            <a:extLst>
              <a:ext uri="{FF2B5EF4-FFF2-40B4-BE49-F238E27FC236}">
                <a16:creationId xmlns:a16="http://schemas.microsoft.com/office/drawing/2014/main" id="{068F2F2B-C251-C499-2CDC-A723E0A982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4487" y="3190603"/>
            <a:ext cx="1491439" cy="7744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DD97F8-51C1-98D4-A286-A99DB3E5F774}"/>
              </a:ext>
            </a:extLst>
          </p:cNvPr>
          <p:cNvSpPr/>
          <p:nvPr/>
        </p:nvSpPr>
        <p:spPr>
          <a:xfrm>
            <a:off x="7954676" y="1955007"/>
            <a:ext cx="784096" cy="315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REST </a:t>
            </a:r>
          </a:p>
          <a:p>
            <a:pPr algn="ctr"/>
            <a:r>
              <a:rPr lang="en-US"/>
              <a:t>API</a:t>
            </a:r>
          </a:p>
        </p:txBody>
      </p:sp>
      <p:sp>
        <p:nvSpPr>
          <p:cNvPr id="92" name="TextBox 91">
            <a:extLst>
              <a:ext uri="{FF2B5EF4-FFF2-40B4-BE49-F238E27FC236}">
                <a16:creationId xmlns:a16="http://schemas.microsoft.com/office/drawing/2014/main" id="{E94059F8-C589-FEC9-CF61-72EDBE40BAD2}"/>
              </a:ext>
            </a:extLst>
          </p:cNvPr>
          <p:cNvSpPr txBox="1"/>
          <p:nvPr/>
        </p:nvSpPr>
        <p:spPr>
          <a:xfrm>
            <a:off x="10643831" y="4244226"/>
            <a:ext cx="1248466" cy="954107"/>
          </a:xfrm>
          <a:prstGeom prst="rect">
            <a:avLst/>
          </a:prstGeom>
          <a:noFill/>
        </p:spPr>
        <p:txBody>
          <a:bodyPr wrap="square" rtlCol="0">
            <a:spAutoFit/>
          </a:bodyPr>
          <a:lstStyle/>
          <a:p>
            <a:pPr algn="ctr"/>
            <a:r>
              <a:rPr lang="en-US" sz="2800"/>
              <a:t>Mobile App</a:t>
            </a:r>
          </a:p>
        </p:txBody>
      </p:sp>
      <p:sp>
        <p:nvSpPr>
          <p:cNvPr id="99" name="TextBox 98">
            <a:extLst>
              <a:ext uri="{FF2B5EF4-FFF2-40B4-BE49-F238E27FC236}">
                <a16:creationId xmlns:a16="http://schemas.microsoft.com/office/drawing/2014/main" id="{3EA10617-ABDE-96D3-B77A-63A64592EE2E}"/>
              </a:ext>
            </a:extLst>
          </p:cNvPr>
          <p:cNvSpPr txBox="1"/>
          <p:nvPr/>
        </p:nvSpPr>
        <p:spPr>
          <a:xfrm>
            <a:off x="509747" y="4175270"/>
            <a:ext cx="886323" cy="523220"/>
          </a:xfrm>
          <a:prstGeom prst="rect">
            <a:avLst/>
          </a:prstGeom>
          <a:noFill/>
        </p:spPr>
        <p:txBody>
          <a:bodyPr wrap="square" rtlCol="0">
            <a:spAutoFit/>
          </a:bodyPr>
          <a:lstStyle/>
          <a:p>
            <a:pPr algn="ctr"/>
            <a:r>
              <a:rPr lang="en-US" sz="2800"/>
              <a:t>SBL</a:t>
            </a:r>
          </a:p>
        </p:txBody>
      </p:sp>
      <p:sp>
        <p:nvSpPr>
          <p:cNvPr id="54" name="TextBox 53">
            <a:extLst>
              <a:ext uri="{FF2B5EF4-FFF2-40B4-BE49-F238E27FC236}">
                <a16:creationId xmlns:a16="http://schemas.microsoft.com/office/drawing/2014/main" id="{1586E622-A0F5-8A4B-503F-5B80C1344E14}"/>
              </a:ext>
            </a:extLst>
          </p:cNvPr>
          <p:cNvSpPr txBox="1"/>
          <p:nvPr/>
        </p:nvSpPr>
        <p:spPr>
          <a:xfrm>
            <a:off x="1939589" y="4178101"/>
            <a:ext cx="791119" cy="338554"/>
          </a:xfrm>
          <a:prstGeom prst="rect">
            <a:avLst/>
          </a:prstGeom>
          <a:noFill/>
        </p:spPr>
        <p:txBody>
          <a:bodyPr wrap="square" rtlCol="0">
            <a:spAutoFit/>
          </a:bodyPr>
          <a:lstStyle/>
          <a:p>
            <a:r>
              <a:rPr lang="en-US" sz="1600">
                <a:solidFill>
                  <a:schemeClr val="accent5">
                    <a:lumMod val="50000"/>
                  </a:schemeClr>
                </a:solidFill>
              </a:rPr>
              <a:t>NB-IOT</a:t>
            </a:r>
          </a:p>
        </p:txBody>
      </p:sp>
      <p:sp>
        <p:nvSpPr>
          <p:cNvPr id="56" name="TextBox 55">
            <a:extLst>
              <a:ext uri="{FF2B5EF4-FFF2-40B4-BE49-F238E27FC236}">
                <a16:creationId xmlns:a16="http://schemas.microsoft.com/office/drawing/2014/main" id="{5FAECBB2-F6CE-29EA-4EC7-749000F42A14}"/>
              </a:ext>
            </a:extLst>
          </p:cNvPr>
          <p:cNvSpPr txBox="1"/>
          <p:nvPr/>
        </p:nvSpPr>
        <p:spPr>
          <a:xfrm>
            <a:off x="6715489" y="4041880"/>
            <a:ext cx="1185135" cy="369332"/>
          </a:xfrm>
          <a:prstGeom prst="rect">
            <a:avLst/>
          </a:prstGeom>
          <a:noFill/>
        </p:spPr>
        <p:txBody>
          <a:bodyPr wrap="square" rtlCol="0">
            <a:spAutoFit/>
          </a:bodyPr>
          <a:lstStyle/>
          <a:p>
            <a:r>
              <a:rPr lang="en-US"/>
              <a:t>Back-end</a:t>
            </a:r>
          </a:p>
        </p:txBody>
      </p:sp>
      <p:pic>
        <p:nvPicPr>
          <p:cNvPr id="62" name="Picture 61">
            <a:extLst>
              <a:ext uri="{FF2B5EF4-FFF2-40B4-BE49-F238E27FC236}">
                <a16:creationId xmlns:a16="http://schemas.microsoft.com/office/drawing/2014/main" id="{525E0663-9585-EE46-F6B6-939CC79D5F1E}"/>
              </a:ext>
            </a:extLst>
          </p:cNvPr>
          <p:cNvPicPr>
            <a:picLocks noChangeAspect="1"/>
          </p:cNvPicPr>
          <p:nvPr/>
        </p:nvPicPr>
        <p:blipFill>
          <a:blip r:embed="rId6"/>
          <a:stretch>
            <a:fillRect/>
          </a:stretch>
        </p:blipFill>
        <p:spPr>
          <a:xfrm>
            <a:off x="617570" y="2686892"/>
            <a:ext cx="778500" cy="1304419"/>
          </a:xfrm>
          <a:prstGeom prst="rect">
            <a:avLst/>
          </a:prstGeom>
        </p:spPr>
      </p:pic>
      <p:sp>
        <p:nvSpPr>
          <p:cNvPr id="64" name="Arrow: Left-Right 63">
            <a:extLst>
              <a:ext uri="{FF2B5EF4-FFF2-40B4-BE49-F238E27FC236}">
                <a16:creationId xmlns:a16="http://schemas.microsoft.com/office/drawing/2014/main" id="{6F594548-4965-A899-5D5B-0E26E75DF897}"/>
              </a:ext>
            </a:extLst>
          </p:cNvPr>
          <p:cNvSpPr/>
          <p:nvPr/>
        </p:nvSpPr>
        <p:spPr>
          <a:xfrm>
            <a:off x="1450122" y="3225707"/>
            <a:ext cx="1604279" cy="554115"/>
          </a:xfrm>
          <a:prstGeom prst="leftRightArrow">
            <a:avLst/>
          </a:prstGeom>
          <a:solidFill>
            <a:srgbClr val="EDA1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Pub/Sub</a:t>
            </a:r>
            <a:endParaRPr lang="en-US" sz="2000" b="1"/>
          </a:p>
        </p:txBody>
      </p:sp>
      <p:sp>
        <p:nvSpPr>
          <p:cNvPr id="74" name="Arrow: Left-Right 73">
            <a:extLst>
              <a:ext uri="{FF2B5EF4-FFF2-40B4-BE49-F238E27FC236}">
                <a16:creationId xmlns:a16="http://schemas.microsoft.com/office/drawing/2014/main" id="{991C775F-7C97-2C1C-F4F6-BCC1CBA30C70}"/>
              </a:ext>
            </a:extLst>
          </p:cNvPr>
          <p:cNvSpPr/>
          <p:nvPr/>
        </p:nvSpPr>
        <p:spPr>
          <a:xfrm>
            <a:off x="4944342" y="3214831"/>
            <a:ext cx="1491439" cy="577122"/>
          </a:xfrm>
          <a:prstGeom prst="leftRightArrow">
            <a:avLst/>
          </a:prstGeom>
          <a:solidFill>
            <a:srgbClr val="EDA1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Pub/Sub</a:t>
            </a:r>
            <a:endParaRPr lang="en-US" sz="2000" b="1"/>
          </a:p>
        </p:txBody>
      </p:sp>
      <p:sp>
        <p:nvSpPr>
          <p:cNvPr id="9" name="Rectangle: Rounded Corners 8">
            <a:extLst>
              <a:ext uri="{FF2B5EF4-FFF2-40B4-BE49-F238E27FC236}">
                <a16:creationId xmlns:a16="http://schemas.microsoft.com/office/drawing/2014/main" id="{5E0F4100-B7FF-3F95-F0DE-438E481D0610}"/>
              </a:ext>
            </a:extLst>
          </p:cNvPr>
          <p:cNvSpPr/>
          <p:nvPr/>
        </p:nvSpPr>
        <p:spPr>
          <a:xfrm>
            <a:off x="3131274" y="1581831"/>
            <a:ext cx="5824442" cy="3841865"/>
          </a:xfrm>
          <a:prstGeom prst="roundRect">
            <a:avLst>
              <a:gd name="adj" fmla="val 8879"/>
            </a:avLst>
          </a:prstGeom>
          <a:noFill/>
          <a:ln w="28575">
            <a:solidFill>
              <a:srgbClr val="C0203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6">
            <a:extLst>
              <a:ext uri="{FF2B5EF4-FFF2-40B4-BE49-F238E27FC236}">
                <a16:creationId xmlns:a16="http://schemas.microsoft.com/office/drawing/2014/main" id="{678F0DA4-D28B-F956-31D5-C1B410CDB5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8522" y="2664837"/>
            <a:ext cx="1579084" cy="1579084"/>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Left-Right 73">
            <a:extLst>
              <a:ext uri="{FF2B5EF4-FFF2-40B4-BE49-F238E27FC236}">
                <a16:creationId xmlns:a16="http://schemas.microsoft.com/office/drawing/2014/main" id="{35F5DC5D-5892-0E9D-0B63-89147FB033B3}"/>
              </a:ext>
            </a:extLst>
          </p:cNvPr>
          <p:cNvSpPr/>
          <p:nvPr/>
        </p:nvSpPr>
        <p:spPr>
          <a:xfrm>
            <a:off x="9032589" y="3050538"/>
            <a:ext cx="1709289" cy="966769"/>
          </a:xfrm>
          <a:prstGeom prst="leftRightArrow">
            <a:avLst>
              <a:gd name="adj1" fmla="val 50000"/>
              <a:gd name="adj2" fmla="val 2638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HTTP Method/</a:t>
            </a:r>
          </a:p>
          <a:p>
            <a:pPr algn="ctr"/>
            <a:r>
              <a:rPr lang="en-US" sz="1400" b="1"/>
              <a:t>Response</a:t>
            </a:r>
            <a:endParaRPr lang="en-US" sz="2000" b="1"/>
          </a:p>
        </p:txBody>
      </p:sp>
      <p:sp>
        <p:nvSpPr>
          <p:cNvPr id="42" name="Hộp Văn bản 41">
            <a:extLst>
              <a:ext uri="{FF2B5EF4-FFF2-40B4-BE49-F238E27FC236}">
                <a16:creationId xmlns:a16="http://schemas.microsoft.com/office/drawing/2014/main" id="{96DDEFC3-C8F1-CAD7-7D6B-4402C34897C5}"/>
              </a:ext>
            </a:extLst>
          </p:cNvPr>
          <p:cNvSpPr txBox="1"/>
          <p:nvPr/>
        </p:nvSpPr>
        <p:spPr>
          <a:xfrm>
            <a:off x="3302641" y="6002589"/>
            <a:ext cx="5586716" cy="369332"/>
          </a:xfrm>
          <a:prstGeom prst="rect">
            <a:avLst/>
          </a:prstGeom>
          <a:noFill/>
        </p:spPr>
        <p:txBody>
          <a:bodyPr wrap="square" rtlCol="0">
            <a:spAutoFit/>
          </a:bodyPr>
          <a:lstStyle/>
          <a:p>
            <a:pPr algn="ctr"/>
            <a:r>
              <a:rPr lang="vi-VN" b="1">
                <a:latin typeface="Lato" panose="020F0502020204030203" pitchFamily="34" charset="0"/>
                <a:ea typeface="Lato" panose="020F0502020204030203" pitchFamily="34" charset="0"/>
                <a:cs typeface="Lato" panose="020F0502020204030203" pitchFamily="34" charset="0"/>
              </a:rPr>
              <a:t>Sơ đồ hệ thống và các công nghệ ứng dụng</a:t>
            </a:r>
          </a:p>
        </p:txBody>
      </p:sp>
      <p:sp>
        <p:nvSpPr>
          <p:cNvPr id="4" name="Chớp Sáng 3">
            <a:extLst>
              <a:ext uri="{FF2B5EF4-FFF2-40B4-BE49-F238E27FC236}">
                <a16:creationId xmlns:a16="http://schemas.microsoft.com/office/drawing/2014/main" id="{7E5B303D-A3C7-F020-2E22-FFC811024C31}"/>
              </a:ext>
            </a:extLst>
          </p:cNvPr>
          <p:cNvSpPr/>
          <p:nvPr/>
        </p:nvSpPr>
        <p:spPr>
          <a:xfrm rot="1593877" flipV="1">
            <a:off x="1606031" y="3744338"/>
            <a:ext cx="1216911" cy="48696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9296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054"/>
                                        </p:tgtEl>
                                        <p:attrNameLst>
                                          <p:attrName>style.visibility</p:attrName>
                                        </p:attrNameLst>
                                      </p:cBhvr>
                                      <p:to>
                                        <p:strVal val="visible"/>
                                      </p:to>
                                    </p:set>
                                    <p:animEffect transition="in" filter="fade">
                                      <p:cBhvr>
                                        <p:cTn id="10" dur="500"/>
                                        <p:tgtEl>
                                          <p:spTgt spid="20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fade">
                                      <p:cBhvr>
                                        <p:cTn id="16" dur="500"/>
                                        <p:tgtEl>
                                          <p:spTgt spid="2056"/>
                                        </p:tgtEl>
                                      </p:cBhvr>
                                    </p:animEffect>
                                  </p:childTnLst>
                                </p:cTn>
                              </p:par>
                              <p:par>
                                <p:cTn id="17" presetID="10"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
                                        <p:tgtEl>
                                          <p:spTgt spid="7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par>
                                <p:cTn id="40" presetID="10"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500"/>
                                        <p:tgtEl>
                                          <p:spTgt spid="6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fade">
                                      <p:cBhvr>
                                        <p:cTn id="56" dur="500"/>
                                        <p:tgtEl>
                                          <p:spTgt spid="6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9"/>
                                        </p:tgtEl>
                                        <p:attrNameLst>
                                          <p:attrName>style.visibility</p:attrName>
                                        </p:attrNameLst>
                                      </p:cBhvr>
                                      <p:to>
                                        <p:strVal val="visible"/>
                                      </p:to>
                                    </p:set>
                                    <p:animEffect transition="in" filter="fade">
                                      <p:cBhvr>
                                        <p:cTn id="59" dur="500"/>
                                        <p:tgtEl>
                                          <p:spTgt spid="9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7" grpId="0"/>
      <p:bldP spid="3" grpId="0" animBg="1"/>
      <p:bldP spid="92" grpId="0"/>
      <p:bldP spid="99" grpId="0"/>
      <p:bldP spid="54" grpId="0"/>
      <p:bldP spid="56" grpId="0"/>
      <p:bldP spid="64" grpId="0" animBg="1"/>
      <p:bldP spid="74" grpId="0" animBg="1"/>
      <p:bldP spid="9" grpId="0" animBg="1"/>
      <p:bldP spid="41" grpId="0" animBg="1"/>
      <p:bldP spid="42" grpId="0"/>
      <p:bldP spid="4" grpId="0" animBg="1"/>
    </p:bldLst>
  </p:timing>
  <p:extLst>
    <p:ext uri="{6950BFC3-D8DA-4A85-94F7-54DA5524770B}">
      <p188:commentRel xmlns:p188="http://schemas.microsoft.com/office/powerpoint/2018/8/main" xmlns="" r:id="rId8"/>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a:t>Giải pháp: Smart Bike Lock</a:t>
            </a:r>
            <a:endParaRPr lang="en-US" err="1"/>
          </a:p>
        </p:txBody>
      </p:sp>
      <p:sp>
        <p:nvSpPr>
          <p:cNvPr id="3" name="Content Placeholder 2">
            <a:extLst>
              <a:ext uri="{FF2B5EF4-FFF2-40B4-BE49-F238E27FC236}">
                <a16:creationId xmlns:a16="http://schemas.microsoft.com/office/drawing/2014/main" id="{3573E091-9DCD-4DE7-96D1-A93E44E0F5B9}"/>
              </a:ext>
            </a:extLst>
          </p:cNvPr>
          <p:cNvSpPr>
            <a:spLocks noGrp="1"/>
          </p:cNvSpPr>
          <p:nvPr>
            <p:ph sz="quarter" idx="13"/>
          </p:nvPr>
        </p:nvSpPr>
        <p:spPr>
          <a:xfrm>
            <a:off x="338735" y="1634508"/>
            <a:ext cx="6694363" cy="4681471"/>
          </a:xfrm>
        </p:spPr>
        <p:txBody>
          <a:bodyPr lIns="91440" tIns="45720" rIns="91440" bIns="45720" anchor="t"/>
          <a:lstStyle/>
          <a:p>
            <a:pPr marL="342900" lvl="0" indent="-342900" algn="just">
              <a:spcAft>
                <a:spcPts val="600"/>
              </a:spcAft>
              <a:buFont typeface="Symbol" panose="05050102010706020507" pitchFamily="18" charset="2"/>
              <a:buChar char=""/>
            </a:pPr>
            <a:r>
              <a:rPr lang="en-US" sz="2000" b="1">
                <a:solidFill>
                  <a:srgbClr val="C00000"/>
                </a:solidFill>
                <a:effectLst/>
              </a:rPr>
              <a:t>Khối </a:t>
            </a:r>
            <a:r>
              <a:rPr lang="en-US" sz="2000" b="1">
                <a:solidFill>
                  <a:srgbClr val="C02034"/>
                </a:solidFill>
                <a:effectLst/>
              </a:rPr>
              <a:t>định vị</a:t>
            </a:r>
            <a:r>
              <a:rPr lang="en-US" sz="2000">
                <a:solidFill>
                  <a:srgbClr val="C02034"/>
                </a:solidFill>
                <a:effectLst/>
              </a:rPr>
              <a:t>: </a:t>
            </a:r>
            <a:r>
              <a:rPr lang="en-US" sz="2000">
                <a:effectLst/>
              </a:rPr>
              <a:t>Định kỳ cung cấp dữ liệu vị trí và thời gian của thiết bị</a:t>
            </a:r>
          </a:p>
          <a:p>
            <a:pPr marL="342900" indent="-342900" algn="just">
              <a:spcAft>
                <a:spcPts val="600"/>
              </a:spcAft>
              <a:buFont typeface="Symbol" panose="05050102010706020507" pitchFamily="18" charset="2"/>
              <a:buChar char=""/>
            </a:pPr>
            <a:r>
              <a:rPr lang="en-US" sz="2000" b="1">
                <a:solidFill>
                  <a:srgbClr val="C00000"/>
                </a:solidFill>
              </a:rPr>
              <a:t>Khối điều khiển: </a:t>
            </a:r>
            <a:r>
              <a:rPr lang="en-US" sz="2000"/>
              <a:t>Xử lý các dữ liệu và điều khiển các thành phần khác của thiết bị thông qua các giao thức</a:t>
            </a:r>
            <a:endParaRPr lang="vi-VN" sz="2000">
              <a:effectLst/>
            </a:endParaRPr>
          </a:p>
          <a:p>
            <a:pPr marL="342900" indent="-342900" algn="just">
              <a:spcAft>
                <a:spcPts val="600"/>
              </a:spcAft>
              <a:buFont typeface="Symbol" panose="05050102010706020507" pitchFamily="18" charset="2"/>
              <a:buChar char=""/>
            </a:pPr>
            <a:r>
              <a:rPr lang="en-US" sz="2000" b="1">
                <a:solidFill>
                  <a:srgbClr val="C00000"/>
                </a:solidFill>
                <a:effectLst/>
              </a:rPr>
              <a:t>Khối truyền thông: </a:t>
            </a:r>
            <a:r>
              <a:rPr lang="en-US" sz="2000">
                <a:effectLst/>
              </a:rPr>
              <a:t>Truyền dữ liệu về server và nhận thông báo đóng mở khoá cho thiết </a:t>
            </a:r>
            <a:r>
              <a:rPr lang="en-US" sz="2000"/>
              <a:t>bị</a:t>
            </a:r>
          </a:p>
          <a:p>
            <a:pPr marL="342900" lvl="0" indent="-342900" algn="just">
              <a:spcAft>
                <a:spcPts val="600"/>
              </a:spcAft>
              <a:buFont typeface="Symbol" panose="05050102010706020507" pitchFamily="18" charset="2"/>
              <a:buChar char=""/>
            </a:pPr>
            <a:r>
              <a:rPr lang="en-US" sz="2000" b="1">
                <a:solidFill>
                  <a:srgbClr val="C02034"/>
                </a:solidFill>
              </a:rPr>
              <a:t>Khối khóa: </a:t>
            </a:r>
            <a:r>
              <a:rPr lang="en-US" sz="2000"/>
              <a:t>Mở khóa khi nhận lệnh từ khối điều khiển và gửi tín hiệu khóa khi người dùng nhấn khóa</a:t>
            </a:r>
            <a:endParaRPr lang="vi-VN" sz="2000">
              <a:effectLst/>
            </a:endParaRPr>
          </a:p>
          <a:p>
            <a:pPr marL="342900" lvl="0" indent="-342900" algn="just">
              <a:spcAft>
                <a:spcPts val="600"/>
              </a:spcAft>
              <a:buFont typeface="Symbol" panose="05050102010706020507" pitchFamily="18" charset="2"/>
              <a:buChar char=""/>
            </a:pPr>
            <a:r>
              <a:rPr lang="en-US" sz="2000" b="1">
                <a:solidFill>
                  <a:srgbClr val="C02034"/>
                </a:solidFill>
                <a:effectLst/>
              </a:rPr>
              <a:t>Khối nguồn: </a:t>
            </a:r>
            <a:r>
              <a:rPr lang="en-US" sz="2000">
                <a:effectLst/>
              </a:rPr>
              <a:t>Cung cấp nguồn cho toàn bộ hệ thống</a:t>
            </a:r>
            <a:endParaRPr lang="vi-VN" sz="2000">
              <a:effectLst/>
            </a:endParaRPr>
          </a:p>
          <a:p>
            <a:pPr marL="0" indent="0" algn="just">
              <a:buNone/>
            </a:pPr>
            <a:endParaRPr lang="en-US" sz="200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9</a:t>
            </a:fld>
            <a:endParaRPr lang="en-US"/>
          </a:p>
        </p:txBody>
      </p:sp>
      <p:sp>
        <p:nvSpPr>
          <p:cNvPr id="8" name="Content Placeholder 2">
            <a:extLst>
              <a:ext uri="{FF2B5EF4-FFF2-40B4-BE49-F238E27FC236}">
                <a16:creationId xmlns:a16="http://schemas.microsoft.com/office/drawing/2014/main" id="{22297E28-B626-6453-F3D7-73C175874AA6}"/>
              </a:ext>
            </a:extLst>
          </p:cNvPr>
          <p:cNvSpPr txBox="1">
            <a:spLocks/>
          </p:cNvSpPr>
          <p:nvPr/>
        </p:nvSpPr>
        <p:spPr>
          <a:xfrm>
            <a:off x="338736" y="3429000"/>
            <a:ext cx="7051620" cy="288697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a:p>
        </p:txBody>
      </p:sp>
      <p:sp>
        <p:nvSpPr>
          <p:cNvPr id="9" name="Hộp Văn bản 8">
            <a:extLst>
              <a:ext uri="{FF2B5EF4-FFF2-40B4-BE49-F238E27FC236}">
                <a16:creationId xmlns:a16="http://schemas.microsoft.com/office/drawing/2014/main" id="{EC2FBE76-FCC5-43C0-C9F9-2EBA9E89E5B0}"/>
              </a:ext>
            </a:extLst>
          </p:cNvPr>
          <p:cNvSpPr txBox="1"/>
          <p:nvPr/>
        </p:nvSpPr>
        <p:spPr>
          <a:xfrm>
            <a:off x="7848392" y="5058036"/>
            <a:ext cx="3668418" cy="369332"/>
          </a:xfrm>
          <a:prstGeom prst="rect">
            <a:avLst/>
          </a:prstGeom>
          <a:noFill/>
        </p:spPr>
        <p:txBody>
          <a:bodyPr wrap="square" rtlCol="0">
            <a:spAutoFit/>
          </a:bodyPr>
          <a:lstStyle/>
          <a:p>
            <a:pPr algn="ctr"/>
            <a:r>
              <a:rPr lang="en-US" b="1">
                <a:latin typeface="Lato" panose="020F0502020204030203" pitchFamily="34" charset="0"/>
                <a:ea typeface="Lato" panose="020F0502020204030203" pitchFamily="34" charset="0"/>
                <a:cs typeface="Lato" panose="020F0502020204030203" pitchFamily="34" charset="0"/>
              </a:rPr>
              <a:t>Sơ đồ khối thiết bị</a:t>
            </a:r>
            <a:endParaRPr lang="vi-VN" b="1">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69D1625C-7369-01BF-1C91-19CF1B2E2EBF}"/>
              </a:ext>
            </a:extLst>
          </p:cNvPr>
          <p:cNvPicPr>
            <a:picLocks noChangeAspect="1"/>
          </p:cNvPicPr>
          <p:nvPr/>
        </p:nvPicPr>
        <p:blipFill>
          <a:blip r:embed="rId3"/>
          <a:stretch>
            <a:fillRect/>
          </a:stretch>
        </p:blipFill>
        <p:spPr>
          <a:xfrm>
            <a:off x="7411937" y="1985509"/>
            <a:ext cx="4487774" cy="2766217"/>
          </a:xfrm>
          <a:prstGeom prst="rect">
            <a:avLst/>
          </a:prstGeom>
        </p:spPr>
      </p:pic>
    </p:spTree>
    <p:extLst>
      <p:ext uri="{BB962C8B-B14F-4D97-AF65-F5344CB8AC3E}">
        <p14:creationId xmlns:p14="http://schemas.microsoft.com/office/powerpoint/2010/main" val="1091274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ST PPT Template 2021 ( Red 16x9)" id="{ADE6FA1F-8289-41E0-A6FE-B8328D0F074A}" vid="{66A578F2-8D6B-400B-94F1-46AD1A5B4A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0D3E43CFCD8443B1FA7A8808A723A4" ma:contentTypeVersion="14" ma:contentTypeDescription="Create a new document." ma:contentTypeScope="" ma:versionID="9c080351cc66314d1683ad244fb99d1b">
  <xsd:schema xmlns:xsd="http://www.w3.org/2001/XMLSchema" xmlns:xs="http://www.w3.org/2001/XMLSchema" xmlns:p="http://schemas.microsoft.com/office/2006/metadata/properties" xmlns:ns3="048321e5-c008-4958-8f7a-daf0b6490e1c" xmlns:ns4="9729219c-0276-4ea2-85d4-22454d4ab818" targetNamespace="http://schemas.microsoft.com/office/2006/metadata/properties" ma:root="true" ma:fieldsID="7ea2eec6e4506963780ea6fcd0b6d437" ns3:_="" ns4:_="">
    <xsd:import namespace="048321e5-c008-4958-8f7a-daf0b6490e1c"/>
    <xsd:import namespace="9729219c-0276-4ea2-85d4-22454d4ab81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8321e5-c008-4958-8f7a-daf0b6490e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29219c-0276-4ea2-85d4-22454d4ab81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303446-174A-41DD-B4E0-C9EBA91C7BCD}">
  <ds:schemaRefs>
    <ds:schemaRef ds:uri="http://schemas.microsoft.com/sharepoint/v3/contenttype/forms"/>
  </ds:schemaRefs>
</ds:datastoreItem>
</file>

<file path=customXml/itemProps2.xml><?xml version="1.0" encoding="utf-8"?>
<ds:datastoreItem xmlns:ds="http://schemas.openxmlformats.org/officeDocument/2006/customXml" ds:itemID="{A93E41CA-E0A8-4EBB-A9BE-998E456A83FF}">
  <ds:schemaRefs>
    <ds:schemaRef ds:uri="9729219c-0276-4ea2-85d4-22454d4ab818"/>
    <ds:schemaRef ds:uri="048321e5-c008-4958-8f7a-daf0b6490e1c"/>
    <ds:schemaRef ds:uri="http://purl.org/dc/elements/1.1/"/>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E9278F57-F1D0-4AD8-BC94-ED531A8170F1}">
  <ds:schemaRefs>
    <ds:schemaRef ds:uri="048321e5-c008-4958-8f7a-daf0b6490e1c"/>
    <ds:schemaRef ds:uri="9729219c-0276-4ea2-85d4-22454d4ab8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HUST PPT Template 2021 ( Red 16x9)</Template>
  <TotalTime>277</TotalTime>
  <Words>1488</Words>
  <Application>Microsoft Office PowerPoint</Application>
  <PresentationFormat>Widescreen</PresentationFormat>
  <Paragraphs>253</Paragraphs>
  <Slides>24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Lato</vt:lpstr>
      <vt:lpstr>Symbol</vt:lpstr>
      <vt:lpstr>Times New Roman</vt:lpstr>
      <vt:lpstr>Office Theme</vt:lpstr>
      <vt:lpstr>PowerPoint Presentation</vt:lpstr>
      <vt:lpstr>PowerPoint Presentation</vt:lpstr>
      <vt:lpstr>Nội dung chính</vt:lpstr>
      <vt:lpstr>Đặt vấn đề</vt:lpstr>
      <vt:lpstr>Phân tích bài toán</vt:lpstr>
      <vt:lpstr>Phân tích bài toán</vt:lpstr>
      <vt:lpstr>PowerPoint Presentation</vt:lpstr>
      <vt:lpstr>Sơ đồ hệ thống và Các công nghệ ứng dụng</vt:lpstr>
      <vt:lpstr>Giải pháp: Smart Bike Lock</vt:lpstr>
      <vt:lpstr>Khối điều khiển và khối định vị</vt:lpstr>
      <vt:lpstr>Khối truyền thông và giao thức</vt:lpstr>
      <vt:lpstr>KHỐI NGUỒN</vt:lpstr>
      <vt:lpstr>KHÓA XE – CẤU TẠO</vt:lpstr>
      <vt:lpstr>KHÓA XE – CHẾ ĐỘ ĐÓNG KHÓA</vt:lpstr>
      <vt:lpstr>KHÓA XE – CHẾ ĐỘ MỞ KHÓA</vt:lpstr>
      <vt:lpstr>Chương trình nhúng trên SBL</vt:lpstr>
      <vt:lpstr>Chương trình quản lý đặt tại cloud/server</vt:lpstr>
      <vt:lpstr>Giải pháp:  Chương trình quản lý đặt tại cloud/server</vt:lpstr>
      <vt:lpstr>Giải pháp:  Mobile App - Sơ đồ giao tiếp giữa Mobile App và Server </vt:lpstr>
      <vt:lpstr>PowerPoint Presentation</vt:lpstr>
      <vt:lpstr>Kết quả</vt:lpstr>
      <vt:lpstr>Kết quả</vt:lpstr>
      <vt:lpstr>Bàn luận và hướng phát triển</vt:lpstr>
      <vt:lpstr>BikeShare ICDESIGN x SANSLAB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QUANG ANH 20182349</dc:creator>
  <cp:lastModifiedBy>Hoàng Hiếu</cp:lastModifiedBy>
  <cp:revision>9</cp:revision>
  <dcterms:created xsi:type="dcterms:W3CDTF">2022-05-27T02:48:50Z</dcterms:created>
  <dcterms:modified xsi:type="dcterms:W3CDTF">2022-06-06T10:53:40Z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0x0101000A0D3E43CFCD8443B1FA7A8808A723A4</vt:lpwstr>
  </property>
</Properties>
</file>