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0693400" cy="15125700"/>
  <p:notesSz cx="10693400" cy="15125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3C6E86"/>
    <a:srgbClr val="511A5A"/>
    <a:srgbClr val="FF9966"/>
    <a:srgbClr val="ECE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C9978-2B4F-40D6-A09E-9700DFF796C4}" v="446" dt="2022-05-29T11:56:24.214"/>
    <p1510:client id="{F6A5501C-BE14-4D4E-82B3-CF3A8EE42B3A}" v="1198" dt="2022-05-29T11:15:45.5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6" d="100"/>
          <a:sy n="36" d="100"/>
        </p:scale>
        <p:origin x="262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 y="2120392"/>
            <a:ext cx="10692130" cy="533400"/>
          </a:xfrm>
          <a:custGeom>
            <a:avLst/>
            <a:gdLst/>
            <a:ahLst/>
            <a:cxnLst/>
            <a:rect l="l" t="t" r="r" b="b"/>
            <a:pathLst>
              <a:path w="10692130" h="533400">
                <a:moveTo>
                  <a:pt x="0" y="533400"/>
                </a:moveTo>
                <a:lnTo>
                  <a:pt x="10691977" y="533400"/>
                </a:lnTo>
                <a:lnTo>
                  <a:pt x="10691977" y="0"/>
                </a:lnTo>
                <a:lnTo>
                  <a:pt x="0" y="0"/>
                </a:lnTo>
                <a:lnTo>
                  <a:pt x="0" y="533400"/>
                </a:lnTo>
                <a:close/>
              </a:path>
            </a:pathLst>
          </a:custGeom>
          <a:solidFill>
            <a:srgbClr val="E6E7E8"/>
          </a:solidFill>
        </p:spPr>
        <p:txBody>
          <a:bodyPr wrap="square" lIns="0" tIns="0" rIns="0" bIns="0" rtlCol="0"/>
          <a:lstStyle/>
          <a:p>
            <a:endParaRPr/>
          </a:p>
        </p:txBody>
      </p:sp>
      <p:sp>
        <p:nvSpPr>
          <p:cNvPr id="17" name="bk object 17"/>
          <p:cNvSpPr/>
          <p:nvPr/>
        </p:nvSpPr>
        <p:spPr>
          <a:xfrm>
            <a:off x="0" y="13277930"/>
            <a:ext cx="10692130" cy="1366520"/>
          </a:xfrm>
          <a:custGeom>
            <a:avLst/>
            <a:gdLst/>
            <a:ahLst/>
            <a:cxnLst/>
            <a:rect l="l" t="t" r="r" b="b"/>
            <a:pathLst>
              <a:path w="10692130" h="1366519">
                <a:moveTo>
                  <a:pt x="0" y="129560"/>
                </a:moveTo>
                <a:lnTo>
                  <a:pt x="0" y="1366502"/>
                </a:lnTo>
                <a:lnTo>
                  <a:pt x="4930953" y="1366502"/>
                </a:lnTo>
                <a:lnTo>
                  <a:pt x="2956576" y="1081153"/>
                </a:lnTo>
                <a:lnTo>
                  <a:pt x="0" y="129560"/>
                </a:lnTo>
                <a:close/>
              </a:path>
              <a:path w="10692130" h="1366519">
                <a:moveTo>
                  <a:pt x="10691990" y="0"/>
                </a:moveTo>
                <a:lnTo>
                  <a:pt x="7302823" y="1027723"/>
                </a:lnTo>
                <a:lnTo>
                  <a:pt x="5170739" y="1366502"/>
                </a:lnTo>
                <a:lnTo>
                  <a:pt x="10691990" y="1366502"/>
                </a:lnTo>
                <a:lnTo>
                  <a:pt x="10691990" y="0"/>
                </a:lnTo>
                <a:close/>
              </a:path>
            </a:pathLst>
          </a:custGeom>
          <a:solidFill>
            <a:srgbClr val="C7C8CA"/>
          </a:solidFill>
        </p:spPr>
        <p:txBody>
          <a:bodyPr wrap="square" lIns="0" tIns="0" rIns="0" bIns="0" rtlCol="0"/>
          <a:lstStyle/>
          <a:p>
            <a:endParaRPr/>
          </a:p>
        </p:txBody>
      </p:sp>
      <p:sp>
        <p:nvSpPr>
          <p:cNvPr id="18" name="bk object 18"/>
          <p:cNvSpPr/>
          <p:nvPr/>
        </p:nvSpPr>
        <p:spPr>
          <a:xfrm>
            <a:off x="0" y="13531722"/>
            <a:ext cx="10692130" cy="1280160"/>
          </a:xfrm>
          <a:custGeom>
            <a:avLst/>
            <a:gdLst/>
            <a:ahLst/>
            <a:cxnLst/>
            <a:rect l="l" t="t" r="r" b="b"/>
            <a:pathLst>
              <a:path w="10692130" h="1280159">
                <a:moveTo>
                  <a:pt x="6799324" y="1061369"/>
                </a:moveTo>
                <a:lnTo>
                  <a:pt x="3663232" y="1083802"/>
                </a:lnTo>
                <a:lnTo>
                  <a:pt x="4867268" y="1279829"/>
                </a:lnTo>
                <a:lnTo>
                  <a:pt x="6799324" y="1061369"/>
                </a:lnTo>
                <a:close/>
              </a:path>
              <a:path w="10692130" h="1280159">
                <a:moveTo>
                  <a:pt x="0" y="0"/>
                </a:moveTo>
                <a:lnTo>
                  <a:pt x="0" y="1110005"/>
                </a:lnTo>
                <a:lnTo>
                  <a:pt x="3663232" y="1083802"/>
                </a:lnTo>
                <a:lnTo>
                  <a:pt x="2813898" y="945523"/>
                </a:lnTo>
                <a:lnTo>
                  <a:pt x="0" y="0"/>
                </a:lnTo>
                <a:close/>
              </a:path>
              <a:path w="10692130" h="1280159">
                <a:moveTo>
                  <a:pt x="10691990" y="187417"/>
                </a:moveTo>
                <a:lnTo>
                  <a:pt x="7163973" y="1020138"/>
                </a:lnTo>
                <a:lnTo>
                  <a:pt x="6799324" y="1061369"/>
                </a:lnTo>
                <a:lnTo>
                  <a:pt x="10691990" y="1033525"/>
                </a:lnTo>
                <a:lnTo>
                  <a:pt x="10691990" y="187417"/>
                </a:lnTo>
                <a:close/>
              </a:path>
            </a:pathLst>
          </a:custGeom>
          <a:solidFill>
            <a:srgbClr val="3FA6C3"/>
          </a:solidFill>
        </p:spPr>
        <p:txBody>
          <a:bodyPr wrap="square" lIns="0" tIns="0" rIns="0" bIns="0" rtlCol="0"/>
          <a:lstStyle/>
          <a:p>
            <a:endParaRPr/>
          </a:p>
        </p:txBody>
      </p:sp>
      <p:sp>
        <p:nvSpPr>
          <p:cNvPr id="19" name="bk object 19"/>
          <p:cNvSpPr/>
          <p:nvPr/>
        </p:nvSpPr>
        <p:spPr>
          <a:xfrm>
            <a:off x="0" y="13796861"/>
            <a:ext cx="10694035" cy="1323340"/>
          </a:xfrm>
          <a:custGeom>
            <a:avLst/>
            <a:gdLst/>
            <a:ahLst/>
            <a:cxnLst/>
            <a:rect l="l" t="t" r="r" b="b"/>
            <a:pathLst>
              <a:path w="10694035" h="1323340">
                <a:moveTo>
                  <a:pt x="0" y="11645"/>
                </a:moveTo>
                <a:lnTo>
                  <a:pt x="0" y="1323124"/>
                </a:lnTo>
                <a:lnTo>
                  <a:pt x="10693831" y="1323124"/>
                </a:lnTo>
                <a:lnTo>
                  <a:pt x="10693831" y="742246"/>
                </a:lnTo>
                <a:lnTo>
                  <a:pt x="5273954" y="742246"/>
                </a:lnTo>
                <a:lnTo>
                  <a:pt x="4903741" y="737963"/>
                </a:lnTo>
                <a:lnTo>
                  <a:pt x="4536054" y="727083"/>
                </a:lnTo>
                <a:lnTo>
                  <a:pt x="4171023" y="709693"/>
                </a:lnTo>
                <a:lnTo>
                  <a:pt x="3808782" y="685879"/>
                </a:lnTo>
                <a:lnTo>
                  <a:pt x="3449460" y="655729"/>
                </a:lnTo>
                <a:lnTo>
                  <a:pt x="3093189" y="619328"/>
                </a:lnTo>
                <a:lnTo>
                  <a:pt x="2740102" y="576764"/>
                </a:lnTo>
                <a:lnTo>
                  <a:pt x="2390329" y="528122"/>
                </a:lnTo>
                <a:lnTo>
                  <a:pt x="2044002" y="473491"/>
                </a:lnTo>
                <a:lnTo>
                  <a:pt x="1701253" y="412957"/>
                </a:lnTo>
                <a:lnTo>
                  <a:pt x="1362213" y="346605"/>
                </a:lnTo>
                <a:lnTo>
                  <a:pt x="1027013" y="274524"/>
                </a:lnTo>
                <a:lnTo>
                  <a:pt x="695786" y="196799"/>
                </a:lnTo>
                <a:lnTo>
                  <a:pt x="415138" y="125752"/>
                </a:lnTo>
                <a:lnTo>
                  <a:pt x="137587" y="50676"/>
                </a:lnTo>
                <a:lnTo>
                  <a:pt x="0" y="11645"/>
                </a:lnTo>
                <a:close/>
              </a:path>
              <a:path w="10694035" h="1323340">
                <a:moveTo>
                  <a:pt x="10693831" y="0"/>
                </a:moveTo>
                <a:lnTo>
                  <a:pt x="10462582" y="65502"/>
                </a:lnTo>
                <a:lnTo>
                  <a:pt x="10182141" y="140392"/>
                </a:lnTo>
                <a:lnTo>
                  <a:pt x="9898571" y="211178"/>
                </a:lnTo>
                <a:lnTo>
                  <a:pt x="9563897" y="288499"/>
                </a:lnTo>
                <a:lnTo>
                  <a:pt x="9225213" y="360068"/>
                </a:lnTo>
                <a:lnTo>
                  <a:pt x="8882654" y="425797"/>
                </a:lnTo>
                <a:lnTo>
                  <a:pt x="8536354" y="485595"/>
                </a:lnTo>
                <a:lnTo>
                  <a:pt x="8186447" y="539375"/>
                </a:lnTo>
                <a:lnTo>
                  <a:pt x="7833067" y="587047"/>
                </a:lnTo>
                <a:lnTo>
                  <a:pt x="7476350" y="628522"/>
                </a:lnTo>
                <a:lnTo>
                  <a:pt x="7116429" y="663711"/>
                </a:lnTo>
                <a:lnTo>
                  <a:pt x="6753438" y="692524"/>
                </a:lnTo>
                <a:lnTo>
                  <a:pt x="6387513" y="714874"/>
                </a:lnTo>
                <a:lnTo>
                  <a:pt x="6018788" y="730670"/>
                </a:lnTo>
                <a:lnTo>
                  <a:pt x="5647396" y="739823"/>
                </a:lnTo>
                <a:lnTo>
                  <a:pt x="5273954" y="742246"/>
                </a:lnTo>
                <a:lnTo>
                  <a:pt x="10693831" y="742246"/>
                </a:lnTo>
                <a:lnTo>
                  <a:pt x="10693831" y="0"/>
                </a:lnTo>
                <a:close/>
              </a:path>
            </a:pathLst>
          </a:custGeom>
          <a:solidFill>
            <a:srgbClr val="1C6192"/>
          </a:solidFill>
        </p:spPr>
        <p:txBody>
          <a:bodyPr wrap="square" lIns="0" tIns="0" rIns="0" bIns="0" rtlCol="0"/>
          <a:lstStyle/>
          <a:p>
            <a:endParaRPr/>
          </a:p>
        </p:txBody>
      </p:sp>
      <p:sp>
        <p:nvSpPr>
          <p:cNvPr id="20" name="bk object 20"/>
          <p:cNvSpPr/>
          <p:nvPr/>
        </p:nvSpPr>
        <p:spPr>
          <a:xfrm>
            <a:off x="914840" y="455054"/>
            <a:ext cx="9777730" cy="1401445"/>
          </a:xfrm>
          <a:custGeom>
            <a:avLst/>
            <a:gdLst/>
            <a:ahLst/>
            <a:cxnLst/>
            <a:rect l="l" t="t" r="r" b="b"/>
            <a:pathLst>
              <a:path w="9777730" h="1401445">
                <a:moveTo>
                  <a:pt x="0" y="1401051"/>
                </a:moveTo>
                <a:lnTo>
                  <a:pt x="7835963" y="1401051"/>
                </a:lnTo>
                <a:lnTo>
                  <a:pt x="7909598" y="1400427"/>
                </a:lnTo>
                <a:lnTo>
                  <a:pt x="7947410" y="1373293"/>
                </a:lnTo>
                <a:lnTo>
                  <a:pt x="7961341" y="1295418"/>
                </a:lnTo>
                <a:lnTo>
                  <a:pt x="7963331" y="1142568"/>
                </a:lnTo>
                <a:lnTo>
                  <a:pt x="7963331" y="160019"/>
                </a:lnTo>
                <a:lnTo>
                  <a:pt x="7958896" y="67508"/>
                </a:lnTo>
                <a:lnTo>
                  <a:pt x="7976808" y="20002"/>
                </a:lnTo>
                <a:lnTo>
                  <a:pt x="8034517" y="2500"/>
                </a:lnTo>
                <a:lnTo>
                  <a:pt x="8149475" y="0"/>
                </a:lnTo>
                <a:lnTo>
                  <a:pt x="9777158" y="0"/>
                </a:lnTo>
              </a:path>
            </a:pathLst>
          </a:custGeom>
          <a:ln w="17995">
            <a:solidFill>
              <a:srgbClr val="939598"/>
            </a:solidFill>
            <a:prstDash val="lgDash"/>
          </a:ln>
        </p:spPr>
        <p:txBody>
          <a:bodyPr wrap="square" lIns="0" tIns="0" rIns="0" bIns="0" rtlCol="0"/>
          <a:lstStyle/>
          <a:p>
            <a:endParaRPr/>
          </a:p>
        </p:txBody>
      </p:sp>
      <p:sp>
        <p:nvSpPr>
          <p:cNvPr id="21" name="bk object 21"/>
          <p:cNvSpPr/>
          <p:nvPr/>
        </p:nvSpPr>
        <p:spPr>
          <a:xfrm>
            <a:off x="5999594" y="677558"/>
            <a:ext cx="4692650" cy="976630"/>
          </a:xfrm>
          <a:custGeom>
            <a:avLst/>
            <a:gdLst/>
            <a:ahLst/>
            <a:cxnLst/>
            <a:rect l="l" t="t" r="r" b="b"/>
            <a:pathLst>
              <a:path w="4692650" h="976630">
                <a:moveTo>
                  <a:pt x="0" y="976490"/>
                </a:moveTo>
                <a:lnTo>
                  <a:pt x="3235223" y="976490"/>
                </a:lnTo>
                <a:lnTo>
                  <a:pt x="3308858" y="975866"/>
                </a:lnTo>
                <a:lnTo>
                  <a:pt x="3346670" y="948734"/>
                </a:lnTo>
                <a:lnTo>
                  <a:pt x="3360601" y="870862"/>
                </a:lnTo>
                <a:lnTo>
                  <a:pt x="3362591" y="718019"/>
                </a:lnTo>
                <a:lnTo>
                  <a:pt x="3362591" y="138302"/>
                </a:lnTo>
                <a:lnTo>
                  <a:pt x="3352434" y="58346"/>
                </a:lnTo>
                <a:lnTo>
                  <a:pt x="3368440" y="17287"/>
                </a:lnTo>
                <a:lnTo>
                  <a:pt x="3428060" y="2160"/>
                </a:lnTo>
                <a:lnTo>
                  <a:pt x="3548748" y="0"/>
                </a:lnTo>
                <a:lnTo>
                  <a:pt x="4692396" y="0"/>
                </a:lnTo>
              </a:path>
            </a:pathLst>
          </a:custGeom>
          <a:ln w="17995">
            <a:solidFill>
              <a:srgbClr val="939598"/>
            </a:solidFill>
            <a:prstDash val="lgDash"/>
          </a:ln>
        </p:spPr>
        <p:txBody>
          <a:bodyPr wrap="square" lIns="0" tIns="0" rIns="0" bIns="0" rtlCol="0"/>
          <a:lstStyle/>
          <a:p>
            <a:endParaRPr/>
          </a:p>
        </p:txBody>
      </p:sp>
      <p:sp>
        <p:nvSpPr>
          <p:cNvPr id="22" name="bk object 22"/>
          <p:cNvSpPr/>
          <p:nvPr/>
        </p:nvSpPr>
        <p:spPr>
          <a:xfrm>
            <a:off x="4499533" y="251968"/>
            <a:ext cx="6192520" cy="976630"/>
          </a:xfrm>
          <a:custGeom>
            <a:avLst/>
            <a:gdLst/>
            <a:ahLst/>
            <a:cxnLst/>
            <a:rect l="l" t="t" r="r" b="b"/>
            <a:pathLst>
              <a:path w="6192520" h="976630">
                <a:moveTo>
                  <a:pt x="0" y="976503"/>
                </a:moveTo>
                <a:lnTo>
                  <a:pt x="3983520" y="976503"/>
                </a:lnTo>
                <a:lnTo>
                  <a:pt x="4057154" y="975878"/>
                </a:lnTo>
                <a:lnTo>
                  <a:pt x="4094967" y="948745"/>
                </a:lnTo>
                <a:lnTo>
                  <a:pt x="4108898" y="870870"/>
                </a:lnTo>
                <a:lnTo>
                  <a:pt x="4110888" y="718019"/>
                </a:lnTo>
                <a:lnTo>
                  <a:pt x="4110888" y="138303"/>
                </a:lnTo>
                <a:lnTo>
                  <a:pt x="4100731" y="58346"/>
                </a:lnTo>
                <a:lnTo>
                  <a:pt x="4116736" y="17287"/>
                </a:lnTo>
                <a:lnTo>
                  <a:pt x="4176357" y="2160"/>
                </a:lnTo>
                <a:lnTo>
                  <a:pt x="4297045" y="0"/>
                </a:lnTo>
                <a:lnTo>
                  <a:pt x="6192469" y="0"/>
                </a:lnTo>
              </a:path>
            </a:pathLst>
          </a:custGeom>
          <a:ln w="17995">
            <a:solidFill>
              <a:srgbClr val="939598"/>
            </a:solidFill>
            <a:prstDash val="lgDash"/>
          </a:ln>
        </p:spPr>
        <p:txBody>
          <a:bodyPr wrap="square" lIns="0" tIns="0" rIns="0" bIns="0" rtlCol="0"/>
          <a:lstStyle/>
          <a:p>
            <a:endParaRPr/>
          </a:p>
        </p:txBody>
      </p:sp>
      <p:sp>
        <p:nvSpPr>
          <p:cNvPr id="23" name="bk object 23"/>
          <p:cNvSpPr/>
          <p:nvPr/>
        </p:nvSpPr>
        <p:spPr>
          <a:xfrm>
            <a:off x="4464570" y="1195756"/>
            <a:ext cx="67310" cy="67310"/>
          </a:xfrm>
          <a:custGeom>
            <a:avLst/>
            <a:gdLst/>
            <a:ahLst/>
            <a:cxnLst/>
            <a:rect l="l" t="t" r="r" b="b"/>
            <a:pathLst>
              <a:path w="67310" h="67309">
                <a:moveTo>
                  <a:pt x="33489" y="0"/>
                </a:moveTo>
                <a:lnTo>
                  <a:pt x="20450" y="2630"/>
                </a:lnTo>
                <a:lnTo>
                  <a:pt x="9805" y="9804"/>
                </a:lnTo>
                <a:lnTo>
                  <a:pt x="2630" y="20445"/>
                </a:lnTo>
                <a:lnTo>
                  <a:pt x="0" y="33477"/>
                </a:lnTo>
                <a:lnTo>
                  <a:pt x="2630" y="46503"/>
                </a:lnTo>
                <a:lnTo>
                  <a:pt x="9805" y="57145"/>
                </a:lnTo>
                <a:lnTo>
                  <a:pt x="20450" y="64322"/>
                </a:lnTo>
                <a:lnTo>
                  <a:pt x="33489" y="66954"/>
                </a:lnTo>
                <a:lnTo>
                  <a:pt x="46514" y="64322"/>
                </a:lnTo>
                <a:lnTo>
                  <a:pt x="57151" y="57145"/>
                </a:lnTo>
                <a:lnTo>
                  <a:pt x="64324" y="46503"/>
                </a:lnTo>
                <a:lnTo>
                  <a:pt x="66954" y="33477"/>
                </a:lnTo>
                <a:lnTo>
                  <a:pt x="64324" y="20445"/>
                </a:lnTo>
                <a:lnTo>
                  <a:pt x="57151" y="9804"/>
                </a:lnTo>
                <a:lnTo>
                  <a:pt x="46514" y="2630"/>
                </a:lnTo>
                <a:lnTo>
                  <a:pt x="33489" y="0"/>
                </a:lnTo>
                <a:close/>
              </a:path>
            </a:pathLst>
          </a:custGeom>
          <a:solidFill>
            <a:srgbClr val="939598"/>
          </a:solidFill>
        </p:spPr>
        <p:txBody>
          <a:bodyPr wrap="square" lIns="0" tIns="0" rIns="0" bIns="0" rtlCol="0"/>
          <a:lstStyle/>
          <a:p>
            <a:endParaRPr/>
          </a:p>
        </p:txBody>
      </p:sp>
      <p:sp>
        <p:nvSpPr>
          <p:cNvPr id="24" name="bk object 24"/>
          <p:cNvSpPr/>
          <p:nvPr/>
        </p:nvSpPr>
        <p:spPr>
          <a:xfrm>
            <a:off x="879245" y="1824800"/>
            <a:ext cx="67310" cy="67310"/>
          </a:xfrm>
          <a:custGeom>
            <a:avLst/>
            <a:gdLst/>
            <a:ahLst/>
            <a:cxnLst/>
            <a:rect l="l" t="t" r="r" b="b"/>
            <a:pathLst>
              <a:path w="67309" h="67310">
                <a:moveTo>
                  <a:pt x="33477" y="0"/>
                </a:moveTo>
                <a:lnTo>
                  <a:pt x="20445" y="2630"/>
                </a:lnTo>
                <a:lnTo>
                  <a:pt x="9804" y="9802"/>
                </a:lnTo>
                <a:lnTo>
                  <a:pt x="2630" y="20440"/>
                </a:lnTo>
                <a:lnTo>
                  <a:pt x="0" y="33464"/>
                </a:lnTo>
                <a:lnTo>
                  <a:pt x="2630" y="46498"/>
                </a:lnTo>
                <a:lnTo>
                  <a:pt x="9804" y="57143"/>
                </a:lnTo>
                <a:lnTo>
                  <a:pt x="20445" y="64321"/>
                </a:lnTo>
                <a:lnTo>
                  <a:pt x="33477" y="66954"/>
                </a:lnTo>
                <a:lnTo>
                  <a:pt x="46508" y="64321"/>
                </a:lnTo>
                <a:lnTo>
                  <a:pt x="57150" y="57143"/>
                </a:lnTo>
                <a:lnTo>
                  <a:pt x="64323" y="46498"/>
                </a:lnTo>
                <a:lnTo>
                  <a:pt x="66954" y="33464"/>
                </a:lnTo>
                <a:lnTo>
                  <a:pt x="64323" y="20440"/>
                </a:lnTo>
                <a:lnTo>
                  <a:pt x="57150" y="9802"/>
                </a:lnTo>
                <a:lnTo>
                  <a:pt x="46508" y="2630"/>
                </a:lnTo>
                <a:lnTo>
                  <a:pt x="33477" y="0"/>
                </a:lnTo>
                <a:close/>
              </a:path>
            </a:pathLst>
          </a:custGeom>
          <a:solidFill>
            <a:srgbClr val="939598"/>
          </a:solidFill>
        </p:spPr>
        <p:txBody>
          <a:bodyPr wrap="square" lIns="0" tIns="0" rIns="0" bIns="0" rtlCol="0"/>
          <a:lstStyle/>
          <a:p>
            <a:endParaRPr/>
          </a:p>
        </p:txBody>
      </p:sp>
      <p:sp>
        <p:nvSpPr>
          <p:cNvPr id="25" name="bk object 25"/>
          <p:cNvSpPr/>
          <p:nvPr/>
        </p:nvSpPr>
        <p:spPr>
          <a:xfrm>
            <a:off x="5947473" y="1616202"/>
            <a:ext cx="71120" cy="76200"/>
          </a:xfrm>
          <a:custGeom>
            <a:avLst/>
            <a:gdLst/>
            <a:ahLst/>
            <a:cxnLst/>
            <a:rect l="l" t="t" r="r" b="b"/>
            <a:pathLst>
              <a:path w="71120" h="76200">
                <a:moveTo>
                  <a:pt x="71031" y="0"/>
                </a:moveTo>
                <a:lnTo>
                  <a:pt x="0" y="36741"/>
                </a:lnTo>
                <a:lnTo>
                  <a:pt x="71031" y="75933"/>
                </a:lnTo>
                <a:lnTo>
                  <a:pt x="71031" y="0"/>
                </a:lnTo>
                <a:close/>
              </a:path>
            </a:pathLst>
          </a:custGeom>
          <a:solidFill>
            <a:srgbClr val="939598"/>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9" name="object 69"/>
          <p:cNvSpPr/>
          <p:nvPr/>
        </p:nvSpPr>
        <p:spPr>
          <a:xfrm>
            <a:off x="3693819" y="6332534"/>
            <a:ext cx="3359290" cy="6107116"/>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rgbClr val="E6E7E8"/>
          </a:solidFill>
        </p:spPr>
        <p:txBody>
          <a:bodyPr wrap="square" lIns="0" tIns="0" rIns="0" bIns="0" rtlCol="0"/>
          <a:lstStyle/>
          <a:p>
            <a:endParaRPr/>
          </a:p>
        </p:txBody>
      </p:sp>
      <p:sp>
        <p:nvSpPr>
          <p:cNvPr id="70" name="object 70"/>
          <p:cNvSpPr/>
          <p:nvPr/>
        </p:nvSpPr>
        <p:spPr>
          <a:xfrm>
            <a:off x="7134314" y="6333180"/>
            <a:ext cx="3390900" cy="6104951"/>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a:p>
        </p:txBody>
      </p:sp>
      <p:sp>
        <p:nvSpPr>
          <p:cNvPr id="71" name="object 71"/>
          <p:cNvSpPr/>
          <p:nvPr/>
        </p:nvSpPr>
        <p:spPr>
          <a:xfrm>
            <a:off x="203200" y="6333180"/>
            <a:ext cx="3390900" cy="6104951"/>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a:p>
        </p:txBody>
      </p:sp>
      <p:sp>
        <p:nvSpPr>
          <p:cNvPr id="74" name="object 74"/>
          <p:cNvSpPr txBox="1"/>
          <p:nvPr/>
        </p:nvSpPr>
        <p:spPr>
          <a:xfrm>
            <a:off x="7240413" y="6512518"/>
            <a:ext cx="3151974" cy="6270947"/>
          </a:xfrm>
          <a:prstGeom prst="rect">
            <a:avLst/>
          </a:prstGeom>
        </p:spPr>
        <p:txBody>
          <a:bodyPr vert="horz" wrap="square" lIns="0" tIns="0" rIns="0" bIns="0" rtlCol="0">
            <a:spAutoFit/>
          </a:bodyPr>
          <a:lstStyle/>
          <a:p>
            <a:pPr marL="12700">
              <a:lnSpc>
                <a:spcPct val="100000"/>
              </a:lnSpc>
            </a:pPr>
            <a:r>
              <a:rPr sz="1600" b="1" spc="-5">
                <a:solidFill>
                  <a:srgbClr val="004261"/>
                </a:solidFill>
                <a:latin typeface="Arial"/>
                <a:cs typeface="Arial"/>
              </a:rPr>
              <a:t>Kết</a:t>
            </a:r>
            <a:r>
              <a:rPr sz="1600" b="1" spc="-85">
                <a:solidFill>
                  <a:srgbClr val="004261"/>
                </a:solidFill>
                <a:latin typeface="Arial"/>
                <a:cs typeface="Arial"/>
              </a:rPr>
              <a:t> </a:t>
            </a:r>
            <a:r>
              <a:rPr sz="1600" b="1">
                <a:solidFill>
                  <a:srgbClr val="004261"/>
                </a:solidFill>
                <a:latin typeface="Arial"/>
                <a:cs typeface="Arial"/>
              </a:rPr>
              <a:t>luận</a:t>
            </a:r>
            <a:r>
              <a:rPr lang="vi-VN" sz="1600" b="1">
                <a:solidFill>
                  <a:srgbClr val="004261"/>
                </a:solidFill>
                <a:latin typeface="Arial"/>
                <a:cs typeface="Arial"/>
              </a:rPr>
              <a:t> và hướng phát triển</a:t>
            </a:r>
            <a:endParaRPr sz="1600">
              <a:latin typeface="Arial"/>
              <a:cs typeface="Arial"/>
            </a:endParaRPr>
          </a:p>
          <a:p>
            <a:pPr marL="12700" marR="5080" indent="158115" algn="just">
              <a:lnSpc>
                <a:spcPct val="100000"/>
              </a:lnSpc>
              <a:spcBef>
                <a:spcPts val="920"/>
              </a:spcBef>
            </a:pPr>
            <a:r>
              <a:rPr lang="vi-VN" sz="1200" spc="10">
                <a:solidFill>
                  <a:srgbClr val="231F20"/>
                </a:solidFill>
                <a:latin typeface="Arial"/>
                <a:cs typeface="Arial"/>
              </a:rPr>
              <a:t>1. Kết luận:</a:t>
            </a:r>
          </a:p>
          <a:p>
            <a:pPr marL="12700" marR="5080" indent="158115" algn="just">
              <a:spcBef>
                <a:spcPts val="920"/>
              </a:spcBef>
            </a:pPr>
            <a:r>
              <a:rPr lang="vi-VN" sz="1200" spc="10">
                <a:solidFill>
                  <a:srgbClr val="231F20"/>
                </a:solidFill>
                <a:latin typeface="Arial"/>
                <a:cs typeface="Arial"/>
              </a:rPr>
              <a:t>Quản lý, theo dõi xe đạp công cộng vẫn đang là một vấn đề được nghiên cứu nhiều trên thế giới. Ưu điểm của mô hình là nhỏ gọn, dễ lắp đặt, tiết kiệm năng lượng, dễ dàng sử dụng cho người dùng. Tuy nhiên định vị GPS vẫn còn có những sai số nhỏ, khi thiết bị di chuyển qua các vị trí bị che tầm cao dễ bị mất tín hiệu.</a:t>
            </a:r>
          </a:p>
          <a:p>
            <a:pPr marL="12700" marR="5080" indent="158115" algn="just">
              <a:spcBef>
                <a:spcPts val="920"/>
              </a:spcBef>
            </a:pPr>
            <a:r>
              <a:rPr lang="vi-VN" sz="1200" spc="10">
                <a:solidFill>
                  <a:srgbClr val="231F20"/>
                </a:solidFill>
                <a:latin typeface="Arial"/>
                <a:cs typeface="Arial"/>
              </a:rPr>
              <a:t>Phương pháp đề xuất có tính ứng dụng cao, là giải pháp cho các hệ thống cho thuê – chia sẻ xe đạp công cộng, phù hợp với những đô thị lớn, người dân nhu cầu sử dụng phương tiện công cộng cao và là nơi có vùng phủ sóng NB-IoT rộng rãi.</a:t>
            </a:r>
          </a:p>
          <a:p>
            <a:pPr marL="12700" marR="5080" indent="158115" algn="just">
              <a:lnSpc>
                <a:spcPct val="100000"/>
              </a:lnSpc>
              <a:spcBef>
                <a:spcPts val="920"/>
              </a:spcBef>
            </a:pPr>
            <a:r>
              <a:rPr lang="vi-VN" sz="1200" spc="10">
                <a:solidFill>
                  <a:srgbClr val="231F20"/>
                </a:solidFill>
                <a:latin typeface="Arial"/>
                <a:cs typeface="Arial"/>
              </a:rPr>
              <a:t>2. Hướng phát triển:</a:t>
            </a:r>
          </a:p>
          <a:p>
            <a:pPr marL="184150" marR="5080" indent="-171450" algn="just">
              <a:lnSpc>
                <a:spcPct val="100000"/>
              </a:lnSpc>
              <a:spcBef>
                <a:spcPts val="920"/>
              </a:spcBef>
              <a:buFontTx/>
              <a:buChar char="-"/>
            </a:pPr>
            <a:r>
              <a:rPr lang="vi-VN" sz="1200" spc="10">
                <a:solidFill>
                  <a:srgbClr val="231F20"/>
                </a:solidFill>
                <a:latin typeface="Arial"/>
                <a:cs typeface="Arial"/>
              </a:rPr>
              <a:t>Triển khai lắp đặt hệ thống thực tế trên thành phố Hà Nội</a:t>
            </a:r>
          </a:p>
          <a:p>
            <a:pPr marL="184150" marR="5080" indent="-171450" algn="just">
              <a:lnSpc>
                <a:spcPct val="100000"/>
              </a:lnSpc>
              <a:spcBef>
                <a:spcPts val="920"/>
              </a:spcBef>
              <a:buFontTx/>
              <a:buChar char="-"/>
            </a:pPr>
            <a:r>
              <a:rPr lang="vi-VN" sz="1200" spc="10">
                <a:solidFill>
                  <a:srgbClr val="231F20"/>
                </a:solidFill>
                <a:latin typeface="Arial"/>
                <a:cs typeface="Arial"/>
              </a:rPr>
              <a:t>Nghiên cứu thu nhỏ thiết kế sản phẩm</a:t>
            </a:r>
            <a:endParaRPr lang="vi-VN" sz="1200" spc="20">
              <a:latin typeface="Arial"/>
              <a:cs typeface="Arial"/>
            </a:endParaRPr>
          </a:p>
          <a:p>
            <a:pPr marL="184150" marR="5080" indent="-171450" algn="just">
              <a:lnSpc>
                <a:spcPct val="100000"/>
              </a:lnSpc>
              <a:spcBef>
                <a:spcPts val="920"/>
              </a:spcBef>
              <a:buFontTx/>
              <a:buChar char="-"/>
            </a:pPr>
            <a:r>
              <a:rPr lang="vi-VN" sz="1200">
                <a:solidFill>
                  <a:srgbClr val="231F20"/>
                </a:solidFill>
                <a:latin typeface="Arial"/>
                <a:cs typeface="Arial"/>
              </a:rPr>
              <a:t>Phát triển tính năng tính vận tốc trung bình xe đã chạy, xác định thời lượng sử dụng pin dự phòng còn lại, tính lượng giảm calories của người đạp xe, tính năng cho thuê trả sau,…</a:t>
            </a:r>
            <a:endParaRPr lang="vi-VN" sz="1200">
              <a:latin typeface="Arial"/>
              <a:cs typeface="Arial"/>
            </a:endParaRPr>
          </a:p>
          <a:p>
            <a:pPr marL="12700" marR="5080" indent="158115" algn="just">
              <a:lnSpc>
                <a:spcPct val="100000"/>
              </a:lnSpc>
              <a:spcBef>
                <a:spcPts val="920"/>
              </a:spcBef>
            </a:pPr>
            <a:endParaRPr lang="vi-VN" sz="1200" spc="10">
              <a:solidFill>
                <a:srgbClr val="231F20"/>
              </a:solidFill>
              <a:latin typeface="Arial"/>
              <a:cs typeface="Arial"/>
            </a:endParaRPr>
          </a:p>
          <a:p>
            <a:pPr marL="12700" marR="5080" indent="158115" algn="just">
              <a:lnSpc>
                <a:spcPct val="100000"/>
              </a:lnSpc>
              <a:spcBef>
                <a:spcPts val="920"/>
              </a:spcBef>
            </a:pPr>
            <a:endParaRPr sz="1200">
              <a:latin typeface="Arial"/>
              <a:cs typeface="Arial"/>
            </a:endParaRPr>
          </a:p>
        </p:txBody>
      </p:sp>
      <p:sp>
        <p:nvSpPr>
          <p:cNvPr id="76" name="object 76"/>
          <p:cNvSpPr/>
          <p:nvPr/>
        </p:nvSpPr>
        <p:spPr>
          <a:xfrm>
            <a:off x="203200" y="3527877"/>
            <a:ext cx="3390900" cy="2663373"/>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a:p>
        </p:txBody>
      </p:sp>
      <p:sp>
        <p:nvSpPr>
          <p:cNvPr id="77" name="object 77"/>
          <p:cNvSpPr txBox="1"/>
          <p:nvPr/>
        </p:nvSpPr>
        <p:spPr>
          <a:xfrm>
            <a:off x="317500" y="3668323"/>
            <a:ext cx="3151280" cy="2392963"/>
          </a:xfrm>
          <a:prstGeom prst="rect">
            <a:avLst/>
          </a:prstGeom>
        </p:spPr>
        <p:txBody>
          <a:bodyPr vert="horz" wrap="square" lIns="0" tIns="0" rIns="0" bIns="0" rtlCol="0">
            <a:spAutoFit/>
          </a:bodyPr>
          <a:lstStyle/>
          <a:p>
            <a:pPr marL="12700">
              <a:lnSpc>
                <a:spcPct val="100000"/>
              </a:lnSpc>
            </a:pPr>
            <a:r>
              <a:rPr sz="1600" b="1" err="1">
                <a:solidFill>
                  <a:srgbClr val="004261"/>
                </a:solidFill>
                <a:latin typeface="Arial"/>
                <a:cs typeface="Arial"/>
              </a:rPr>
              <a:t>Giới</a:t>
            </a:r>
            <a:r>
              <a:rPr sz="1600" b="1">
                <a:solidFill>
                  <a:srgbClr val="004261"/>
                </a:solidFill>
                <a:latin typeface="Arial"/>
                <a:cs typeface="Arial"/>
              </a:rPr>
              <a:t> </a:t>
            </a:r>
            <a:r>
              <a:rPr sz="1600" b="1" err="1">
                <a:solidFill>
                  <a:srgbClr val="004261"/>
                </a:solidFill>
                <a:latin typeface="Arial"/>
                <a:cs typeface="Arial"/>
              </a:rPr>
              <a:t>thiệu</a:t>
            </a:r>
            <a:endParaRPr sz="1600">
              <a:latin typeface="Arial"/>
              <a:cs typeface="Arial"/>
            </a:endParaRPr>
          </a:p>
          <a:p>
            <a:pPr marL="12700" marR="5080" indent="156210" algn="just">
              <a:lnSpc>
                <a:spcPct val="100000"/>
              </a:lnSpc>
              <a:spcBef>
                <a:spcPts val="919"/>
              </a:spcBef>
            </a:pPr>
            <a:r>
              <a:rPr lang="vi-VN" sz="1200" err="1">
                <a:latin typeface="Arial"/>
                <a:cs typeface="Arial"/>
              </a:rPr>
              <a:t>Hiện</a:t>
            </a:r>
            <a:r>
              <a:rPr lang="vi-VN" sz="1200">
                <a:latin typeface="Arial"/>
                <a:cs typeface="Arial"/>
              </a:rPr>
              <a:t> nay, nhu </a:t>
            </a:r>
            <a:r>
              <a:rPr lang="vi-VN" sz="1200" err="1">
                <a:latin typeface="Arial"/>
                <a:cs typeface="Arial"/>
              </a:rPr>
              <a:t>cầu</a:t>
            </a:r>
            <a:r>
              <a:rPr lang="vi-VN" sz="1200">
                <a:latin typeface="Arial"/>
                <a:cs typeface="Arial"/>
              </a:rPr>
              <a:t> đi </a:t>
            </a:r>
            <a:r>
              <a:rPr lang="vi-VN" sz="1200" err="1">
                <a:latin typeface="Arial"/>
                <a:cs typeface="Arial"/>
              </a:rPr>
              <a:t>lại</a:t>
            </a:r>
            <a:r>
              <a:rPr lang="vi-VN" sz="1200">
                <a:latin typeface="Arial"/>
                <a:cs typeface="Arial"/>
              </a:rPr>
              <a:t> </a:t>
            </a:r>
            <a:r>
              <a:rPr lang="vi-VN" sz="1200" err="1">
                <a:latin typeface="Arial"/>
                <a:cs typeface="Arial"/>
              </a:rPr>
              <a:t>của</a:t>
            </a:r>
            <a:r>
              <a:rPr lang="vi-VN" sz="1200">
                <a:latin typeface="Arial"/>
                <a:cs typeface="Arial"/>
              </a:rPr>
              <a:t> </a:t>
            </a:r>
            <a:r>
              <a:rPr lang="vi-VN" sz="1200" err="1">
                <a:latin typeface="Arial"/>
                <a:cs typeface="Arial"/>
              </a:rPr>
              <a:t>người</a:t>
            </a:r>
            <a:r>
              <a:rPr lang="vi-VN" sz="1200">
                <a:latin typeface="Arial"/>
                <a:cs typeface="Arial"/>
              </a:rPr>
              <a:t> dân </a:t>
            </a:r>
            <a:r>
              <a:rPr lang="vi-VN" sz="1200" err="1">
                <a:latin typeface="Arial"/>
                <a:cs typeface="Arial"/>
              </a:rPr>
              <a:t>tại</a:t>
            </a:r>
            <a:r>
              <a:rPr lang="vi-VN" sz="1200">
                <a:latin typeface="Arial"/>
                <a:cs typeface="Arial"/>
              </a:rPr>
              <a:t> </a:t>
            </a:r>
            <a:r>
              <a:rPr lang="vi-VN" sz="1200" err="1">
                <a:latin typeface="Arial"/>
                <a:cs typeface="Arial"/>
              </a:rPr>
              <a:t>các</a:t>
            </a:r>
            <a:r>
              <a:rPr lang="vi-VN" sz="1200">
                <a:latin typeface="Arial"/>
                <a:cs typeface="Arial"/>
              </a:rPr>
              <a:t> </a:t>
            </a:r>
            <a:r>
              <a:rPr lang="vi-VN" sz="1200" err="1">
                <a:latin typeface="Arial"/>
                <a:cs typeface="Arial"/>
              </a:rPr>
              <a:t>thành</a:t>
            </a:r>
            <a:r>
              <a:rPr lang="vi-VN" sz="1200">
                <a:latin typeface="Arial"/>
                <a:cs typeface="Arial"/>
              </a:rPr>
              <a:t> </a:t>
            </a:r>
            <a:r>
              <a:rPr lang="vi-VN" sz="1200" err="1">
                <a:latin typeface="Arial"/>
                <a:cs typeface="Arial"/>
              </a:rPr>
              <a:t>phố</a:t>
            </a:r>
            <a:r>
              <a:rPr lang="vi-VN" sz="1200">
                <a:latin typeface="Arial"/>
                <a:cs typeface="Arial"/>
              </a:rPr>
              <a:t> </a:t>
            </a:r>
            <a:r>
              <a:rPr lang="vi-VN" sz="1200" err="1">
                <a:latin typeface="Arial"/>
                <a:cs typeface="Arial"/>
              </a:rPr>
              <a:t>lớn</a:t>
            </a:r>
            <a:r>
              <a:rPr lang="vi-VN" sz="1200">
                <a:latin typeface="Arial"/>
                <a:cs typeface="Arial"/>
              </a:rPr>
              <a:t> </a:t>
            </a:r>
            <a:r>
              <a:rPr lang="vi-VN" sz="1200" err="1">
                <a:latin typeface="Arial"/>
                <a:cs typeface="Arial"/>
              </a:rPr>
              <a:t>ngày</a:t>
            </a:r>
            <a:r>
              <a:rPr lang="vi-VN" sz="1200">
                <a:latin typeface="Arial"/>
                <a:cs typeface="Arial"/>
              </a:rPr>
              <a:t> </a:t>
            </a:r>
            <a:r>
              <a:rPr lang="vi-VN" sz="1200" err="1">
                <a:latin typeface="Arial"/>
                <a:cs typeface="Arial"/>
              </a:rPr>
              <a:t>càng</a:t>
            </a:r>
            <a:r>
              <a:rPr lang="vi-VN" sz="1200">
                <a:latin typeface="Arial"/>
                <a:cs typeface="Arial"/>
              </a:rPr>
              <a:t> tăng, các hệ </a:t>
            </a:r>
            <a:r>
              <a:rPr lang="vi-VN" sz="1200" err="1">
                <a:latin typeface="Arial"/>
                <a:cs typeface="Arial"/>
              </a:rPr>
              <a:t>thống</a:t>
            </a:r>
            <a:r>
              <a:rPr lang="vi-VN" sz="1200">
                <a:latin typeface="Arial"/>
                <a:cs typeface="Arial"/>
              </a:rPr>
              <a:t> giao thông công </a:t>
            </a:r>
            <a:r>
              <a:rPr lang="vi-VN" sz="1200" err="1">
                <a:latin typeface="Arial"/>
                <a:cs typeface="Arial"/>
              </a:rPr>
              <a:t>cộng</a:t>
            </a:r>
            <a:r>
              <a:rPr lang="vi-VN" sz="1200">
                <a:latin typeface="Arial"/>
                <a:cs typeface="Arial"/>
              </a:rPr>
              <a:t> vẫn chưa </a:t>
            </a:r>
            <a:r>
              <a:rPr lang="vi-VN" sz="1200" err="1">
                <a:latin typeface="Arial"/>
                <a:cs typeface="Arial"/>
              </a:rPr>
              <a:t>đáp</a:t>
            </a:r>
            <a:r>
              <a:rPr lang="vi-VN" sz="1200">
                <a:latin typeface="Arial"/>
                <a:cs typeface="Arial"/>
              </a:rPr>
              <a:t> </a:t>
            </a:r>
            <a:r>
              <a:rPr lang="vi-VN" sz="1200" err="1">
                <a:latin typeface="Arial"/>
                <a:cs typeface="Arial"/>
              </a:rPr>
              <a:t>ứng</a:t>
            </a:r>
            <a:r>
              <a:rPr lang="vi-VN" sz="1200">
                <a:latin typeface="Arial"/>
                <a:cs typeface="Arial"/>
              </a:rPr>
              <a:t> </a:t>
            </a:r>
            <a:r>
              <a:rPr lang="vi-VN" sz="1200" err="1">
                <a:latin typeface="Arial"/>
                <a:cs typeface="Arial"/>
              </a:rPr>
              <a:t>được</a:t>
            </a:r>
            <a:r>
              <a:rPr lang="vi-VN" sz="1200">
                <a:latin typeface="Arial"/>
                <a:cs typeface="Arial"/>
              </a:rPr>
              <a:t> nhu </a:t>
            </a:r>
            <a:r>
              <a:rPr lang="vi-VN" sz="1200" err="1">
                <a:latin typeface="Arial"/>
                <a:cs typeface="Arial"/>
              </a:rPr>
              <a:t>cầu</a:t>
            </a:r>
            <a:r>
              <a:rPr lang="vi-VN" sz="1200">
                <a:latin typeface="Arial"/>
                <a:cs typeface="Arial"/>
              </a:rPr>
              <a:t> tăng </a:t>
            </a:r>
            <a:r>
              <a:rPr lang="vi-VN" sz="1200" err="1">
                <a:latin typeface="Arial"/>
                <a:cs typeface="Arial"/>
              </a:rPr>
              <a:t>trưởng</a:t>
            </a:r>
            <a:r>
              <a:rPr lang="vi-VN" sz="1200">
                <a:latin typeface="Arial"/>
                <a:cs typeface="Arial"/>
              </a:rPr>
              <a:t> </a:t>
            </a:r>
            <a:r>
              <a:rPr lang="vi-VN" sz="1200" err="1">
                <a:latin typeface="Arial"/>
                <a:cs typeface="Arial"/>
              </a:rPr>
              <a:t>của</a:t>
            </a:r>
            <a:r>
              <a:rPr lang="vi-VN" sz="1200">
                <a:latin typeface="Arial"/>
                <a:cs typeface="Arial"/>
              </a:rPr>
              <a:t> </a:t>
            </a:r>
            <a:r>
              <a:rPr lang="vi-VN" sz="1200" err="1">
                <a:latin typeface="Arial"/>
                <a:cs typeface="Arial"/>
              </a:rPr>
              <a:t>thành</a:t>
            </a:r>
            <a:r>
              <a:rPr lang="vi-VN" sz="1200">
                <a:latin typeface="Arial"/>
                <a:cs typeface="Arial"/>
              </a:rPr>
              <a:t> </a:t>
            </a:r>
            <a:r>
              <a:rPr lang="vi-VN" sz="1200" err="1">
                <a:latin typeface="Arial"/>
                <a:cs typeface="Arial"/>
              </a:rPr>
              <a:t>phố</a:t>
            </a:r>
            <a:r>
              <a:rPr lang="vi-VN" sz="1200">
                <a:latin typeface="Arial"/>
                <a:cs typeface="Arial"/>
              </a:rPr>
              <a:t>. Bên </a:t>
            </a:r>
            <a:r>
              <a:rPr lang="vi-VN" sz="1200" err="1">
                <a:latin typeface="Arial"/>
                <a:cs typeface="Arial"/>
              </a:rPr>
              <a:t>cạnh</a:t>
            </a:r>
            <a:r>
              <a:rPr lang="vi-VN" sz="1200">
                <a:latin typeface="Arial"/>
                <a:cs typeface="Arial"/>
              </a:rPr>
              <a:t> </a:t>
            </a:r>
            <a:r>
              <a:rPr lang="vi-VN" sz="1200" err="1">
                <a:latin typeface="Arial"/>
                <a:cs typeface="Arial"/>
              </a:rPr>
              <a:t>đó</a:t>
            </a:r>
            <a:r>
              <a:rPr lang="vi-VN" sz="1200">
                <a:latin typeface="Arial"/>
                <a:cs typeface="Arial"/>
              </a:rPr>
              <a:t>, </a:t>
            </a:r>
            <a:r>
              <a:rPr lang="vi-VN" sz="1200" err="1">
                <a:latin typeface="Arial"/>
                <a:cs typeface="Arial"/>
              </a:rPr>
              <a:t>với</a:t>
            </a:r>
            <a:r>
              <a:rPr lang="vi-VN" sz="1200">
                <a:latin typeface="Arial"/>
                <a:cs typeface="Arial"/>
              </a:rPr>
              <a:t> xu </a:t>
            </a:r>
            <a:r>
              <a:rPr lang="vi-VN" sz="1200" err="1">
                <a:latin typeface="Arial"/>
                <a:cs typeface="Arial"/>
              </a:rPr>
              <a:t>hướng</a:t>
            </a:r>
            <a:r>
              <a:rPr lang="vi-VN" sz="1200">
                <a:latin typeface="Arial"/>
                <a:cs typeface="Arial"/>
              </a:rPr>
              <a:t> năng </a:t>
            </a:r>
            <a:r>
              <a:rPr lang="vi-VN" sz="1200" err="1">
                <a:latin typeface="Arial"/>
                <a:cs typeface="Arial"/>
              </a:rPr>
              <a:t>lượng</a:t>
            </a:r>
            <a:r>
              <a:rPr lang="vi-VN" sz="1200">
                <a:latin typeface="Arial"/>
                <a:cs typeface="Arial"/>
              </a:rPr>
              <a:t> xanh, </a:t>
            </a:r>
            <a:r>
              <a:rPr lang="vi-VN" sz="1200" err="1">
                <a:latin typeface="Arial"/>
                <a:cs typeface="Arial"/>
              </a:rPr>
              <a:t>giảm</a:t>
            </a:r>
            <a:r>
              <a:rPr lang="vi-VN" sz="1200">
                <a:latin typeface="Arial"/>
                <a:cs typeface="Arial"/>
              </a:rPr>
              <a:t> </a:t>
            </a:r>
            <a:r>
              <a:rPr lang="vi-VN" sz="1200" err="1">
                <a:latin typeface="Arial"/>
                <a:cs typeface="Arial"/>
              </a:rPr>
              <a:t>phát</a:t>
            </a:r>
            <a:r>
              <a:rPr lang="vi-VN" sz="1200">
                <a:latin typeface="Arial"/>
                <a:cs typeface="Arial"/>
              </a:rPr>
              <a:t> </a:t>
            </a:r>
            <a:r>
              <a:rPr lang="vi-VN" sz="1200" err="1">
                <a:latin typeface="Arial"/>
                <a:cs typeface="Arial"/>
              </a:rPr>
              <a:t>thải</a:t>
            </a:r>
            <a:r>
              <a:rPr lang="vi-VN" sz="1200">
                <a:latin typeface="Arial"/>
                <a:cs typeface="Arial"/>
              </a:rPr>
              <a:t> CO2, xe </a:t>
            </a:r>
            <a:r>
              <a:rPr lang="vi-VN" sz="1200" err="1">
                <a:latin typeface="Arial"/>
                <a:cs typeface="Arial"/>
              </a:rPr>
              <a:t>đạp</a:t>
            </a:r>
            <a:r>
              <a:rPr lang="vi-VN" sz="1200">
                <a:latin typeface="Arial"/>
                <a:cs typeface="Arial"/>
              </a:rPr>
              <a:t> </a:t>
            </a:r>
            <a:r>
              <a:rPr lang="vi-VN" sz="1200" err="1">
                <a:latin typeface="Arial"/>
                <a:cs typeface="Arial"/>
              </a:rPr>
              <a:t>là</a:t>
            </a:r>
            <a:r>
              <a:rPr lang="vi-VN" sz="1200">
                <a:latin typeface="Arial"/>
                <a:cs typeface="Arial"/>
              </a:rPr>
              <a:t> phương </a:t>
            </a:r>
            <a:r>
              <a:rPr lang="vi-VN" sz="1200" err="1">
                <a:latin typeface="Arial"/>
                <a:cs typeface="Arial"/>
              </a:rPr>
              <a:t>tiện</a:t>
            </a:r>
            <a:r>
              <a:rPr lang="vi-VN" sz="1200">
                <a:latin typeface="Arial"/>
                <a:cs typeface="Arial"/>
              </a:rPr>
              <a:t> giao thông đang </a:t>
            </a:r>
            <a:r>
              <a:rPr lang="vi-VN" sz="1200" err="1">
                <a:latin typeface="Arial"/>
                <a:cs typeface="Arial"/>
              </a:rPr>
              <a:t>được</a:t>
            </a:r>
            <a:r>
              <a:rPr lang="vi-VN" sz="1200">
                <a:latin typeface="Arial"/>
                <a:cs typeface="Arial"/>
              </a:rPr>
              <a:t> </a:t>
            </a:r>
            <a:r>
              <a:rPr lang="vi-VN" sz="1200" err="1">
                <a:latin typeface="Arial"/>
                <a:cs typeface="Arial"/>
              </a:rPr>
              <a:t>chú</a:t>
            </a:r>
            <a:r>
              <a:rPr lang="vi-VN" sz="1200">
                <a:latin typeface="Arial"/>
                <a:cs typeface="Arial"/>
              </a:rPr>
              <a:t> ý </a:t>
            </a:r>
            <a:r>
              <a:rPr lang="vi-VN" sz="1200" err="1">
                <a:latin typeface="Arial"/>
                <a:cs typeface="Arial"/>
              </a:rPr>
              <a:t>tại</a:t>
            </a:r>
            <a:r>
              <a:rPr lang="vi-VN" sz="1200">
                <a:latin typeface="Arial"/>
                <a:cs typeface="Arial"/>
              </a:rPr>
              <a:t> </a:t>
            </a:r>
            <a:r>
              <a:rPr lang="vi-VN" sz="1200" err="1">
                <a:latin typeface="Arial"/>
                <a:cs typeface="Arial"/>
              </a:rPr>
              <a:t>nhiều</a:t>
            </a:r>
            <a:r>
              <a:rPr lang="vi-VN" sz="1200">
                <a:latin typeface="Arial"/>
                <a:cs typeface="Arial"/>
              </a:rPr>
              <a:t> </a:t>
            </a:r>
            <a:r>
              <a:rPr lang="vi-VN" sz="1200" err="1">
                <a:latin typeface="Arial"/>
                <a:cs typeface="Arial"/>
              </a:rPr>
              <a:t>thành</a:t>
            </a:r>
            <a:r>
              <a:rPr lang="vi-VN" sz="1200">
                <a:latin typeface="Arial"/>
                <a:cs typeface="Arial"/>
              </a:rPr>
              <a:t> </a:t>
            </a:r>
            <a:r>
              <a:rPr lang="vi-VN" sz="1200" err="1">
                <a:latin typeface="Arial"/>
                <a:cs typeface="Arial"/>
              </a:rPr>
              <a:t>phố</a:t>
            </a:r>
            <a:r>
              <a:rPr lang="vi-VN" sz="1200">
                <a:latin typeface="Arial"/>
                <a:cs typeface="Arial"/>
              </a:rPr>
              <a:t>. </a:t>
            </a:r>
            <a:r>
              <a:rPr lang="vi-VN" sz="1200" err="1">
                <a:latin typeface="Arial"/>
                <a:cs typeface="Arial"/>
              </a:rPr>
              <a:t>Đặc</a:t>
            </a:r>
            <a:r>
              <a:rPr lang="vi-VN" sz="1200">
                <a:latin typeface="Arial"/>
                <a:cs typeface="Arial"/>
              </a:rPr>
              <a:t> </a:t>
            </a:r>
            <a:r>
              <a:rPr lang="vi-VN" sz="1200" err="1">
                <a:latin typeface="Arial"/>
                <a:cs typeface="Arial"/>
              </a:rPr>
              <a:t>biệt</a:t>
            </a:r>
            <a:r>
              <a:rPr lang="vi-VN" sz="1200">
                <a:latin typeface="Arial"/>
                <a:cs typeface="Arial"/>
              </a:rPr>
              <a:t>, </a:t>
            </a:r>
            <a:r>
              <a:rPr lang="vi-VN" sz="1200" err="1">
                <a:latin typeface="Arial"/>
                <a:cs typeface="Arial"/>
              </a:rPr>
              <a:t>nếu</a:t>
            </a:r>
            <a:r>
              <a:rPr lang="vi-VN" sz="1200">
                <a:latin typeface="Arial"/>
                <a:cs typeface="Arial"/>
              </a:rPr>
              <a:t> phương </a:t>
            </a:r>
            <a:r>
              <a:rPr lang="vi-VN" sz="1200" err="1">
                <a:latin typeface="Arial"/>
                <a:cs typeface="Arial"/>
              </a:rPr>
              <a:t>tiện</a:t>
            </a:r>
            <a:r>
              <a:rPr lang="vi-VN" sz="1200">
                <a:latin typeface="Arial"/>
                <a:cs typeface="Arial"/>
              </a:rPr>
              <a:t> xe </a:t>
            </a:r>
            <a:r>
              <a:rPr lang="vi-VN" sz="1200" err="1">
                <a:latin typeface="Arial"/>
                <a:cs typeface="Arial"/>
              </a:rPr>
              <a:t>đạp</a:t>
            </a:r>
            <a:r>
              <a:rPr lang="vi-VN" sz="1200">
                <a:latin typeface="Arial"/>
                <a:cs typeface="Arial"/>
              </a:rPr>
              <a:t> </a:t>
            </a:r>
            <a:r>
              <a:rPr lang="vi-VN" sz="1200" err="1">
                <a:latin typeface="Arial"/>
                <a:cs typeface="Arial"/>
              </a:rPr>
              <a:t>được</a:t>
            </a:r>
            <a:r>
              <a:rPr lang="vi-VN" sz="1200">
                <a:latin typeface="Arial"/>
                <a:cs typeface="Arial"/>
              </a:rPr>
              <a:t> cho thuê – chia </a:t>
            </a:r>
            <a:r>
              <a:rPr lang="vi-VN" sz="1200" err="1">
                <a:latin typeface="Arial"/>
                <a:cs typeface="Arial"/>
              </a:rPr>
              <a:t>sẻ</a:t>
            </a:r>
            <a:r>
              <a:rPr lang="vi-VN" sz="1200">
                <a:latin typeface="Arial"/>
                <a:cs typeface="Arial"/>
              </a:rPr>
              <a:t> như </a:t>
            </a:r>
            <a:r>
              <a:rPr lang="vi-VN" sz="1200" err="1">
                <a:latin typeface="Arial"/>
                <a:cs typeface="Arial"/>
              </a:rPr>
              <a:t>một</a:t>
            </a:r>
            <a:r>
              <a:rPr lang="vi-VN" sz="1200">
                <a:latin typeface="Arial"/>
                <a:cs typeface="Arial"/>
              </a:rPr>
              <a:t> phương </a:t>
            </a:r>
            <a:r>
              <a:rPr lang="vi-VN" sz="1200" err="1">
                <a:latin typeface="Arial"/>
                <a:cs typeface="Arial"/>
              </a:rPr>
              <a:t>tiện</a:t>
            </a:r>
            <a:r>
              <a:rPr lang="vi-VN" sz="1200">
                <a:latin typeface="Arial"/>
                <a:cs typeface="Arial"/>
              </a:rPr>
              <a:t> giao thông công cộng sẽ đem </a:t>
            </a:r>
            <a:r>
              <a:rPr lang="vi-VN" sz="1200" err="1">
                <a:latin typeface="Arial"/>
                <a:cs typeface="Arial"/>
              </a:rPr>
              <a:t>lại</a:t>
            </a:r>
            <a:r>
              <a:rPr lang="vi-VN" sz="1200">
                <a:latin typeface="Arial"/>
                <a:cs typeface="Arial"/>
              </a:rPr>
              <a:t> </a:t>
            </a:r>
            <a:r>
              <a:rPr lang="vi-VN" sz="1200" err="1">
                <a:latin typeface="Arial"/>
                <a:cs typeface="Arial"/>
              </a:rPr>
              <a:t>rất</a:t>
            </a:r>
            <a:r>
              <a:rPr lang="vi-VN" sz="1200">
                <a:latin typeface="Arial"/>
                <a:cs typeface="Arial"/>
              </a:rPr>
              <a:t> </a:t>
            </a:r>
            <a:r>
              <a:rPr lang="vi-VN" sz="1200" err="1">
                <a:latin typeface="Arial"/>
                <a:cs typeface="Arial"/>
              </a:rPr>
              <a:t>nhiều</a:t>
            </a:r>
            <a:r>
              <a:rPr lang="vi-VN" sz="1200">
                <a:latin typeface="Arial"/>
                <a:cs typeface="Arial"/>
              </a:rPr>
              <a:t> </a:t>
            </a:r>
            <a:r>
              <a:rPr lang="vi-VN" sz="1200" err="1">
                <a:latin typeface="Arial"/>
                <a:cs typeface="Arial"/>
              </a:rPr>
              <a:t>tiện</a:t>
            </a:r>
            <a:r>
              <a:rPr lang="vi-VN" sz="1200">
                <a:latin typeface="Arial"/>
                <a:cs typeface="Arial"/>
              </a:rPr>
              <a:t> </a:t>
            </a:r>
            <a:r>
              <a:rPr lang="vi-VN" sz="1200" err="1">
                <a:latin typeface="Arial"/>
                <a:cs typeface="Arial"/>
              </a:rPr>
              <a:t>ích</a:t>
            </a:r>
            <a:r>
              <a:rPr lang="vi-VN" sz="1200">
                <a:latin typeface="Arial"/>
                <a:cs typeface="Arial"/>
              </a:rPr>
              <a:t> cho </a:t>
            </a:r>
            <a:r>
              <a:rPr lang="vi-VN" sz="1200" err="1">
                <a:latin typeface="Arial"/>
                <a:cs typeface="Arial"/>
              </a:rPr>
              <a:t>người</a:t>
            </a:r>
            <a:r>
              <a:rPr lang="vi-VN" sz="1200">
                <a:latin typeface="Arial"/>
                <a:cs typeface="Arial"/>
              </a:rPr>
              <a:t> </a:t>
            </a:r>
            <a:r>
              <a:rPr lang="vi-VN" sz="1200" err="1">
                <a:latin typeface="Arial"/>
                <a:cs typeface="Arial"/>
              </a:rPr>
              <a:t>dùng</a:t>
            </a:r>
            <a:r>
              <a:rPr lang="vi-VN" sz="1200">
                <a:latin typeface="Arial"/>
                <a:cs typeface="Arial"/>
              </a:rPr>
              <a:t>.</a:t>
            </a:r>
          </a:p>
        </p:txBody>
      </p:sp>
      <p:sp>
        <p:nvSpPr>
          <p:cNvPr id="84" name="object 84"/>
          <p:cNvSpPr/>
          <p:nvPr/>
        </p:nvSpPr>
        <p:spPr>
          <a:xfrm>
            <a:off x="7134314" y="3527876"/>
            <a:ext cx="3390900" cy="2667336"/>
          </a:xfrm>
          <a:custGeom>
            <a:avLst/>
            <a:gdLst/>
            <a:ahLst/>
            <a:cxnLst/>
            <a:rect l="l" t="t" r="r" b="b"/>
            <a:pathLst>
              <a:path w="3390900" h="4530090">
                <a:moveTo>
                  <a:pt x="3390900" y="4529670"/>
                </a:moveTo>
                <a:lnTo>
                  <a:pt x="0" y="4529670"/>
                </a:lnTo>
                <a:lnTo>
                  <a:pt x="0" y="0"/>
                </a:lnTo>
                <a:lnTo>
                  <a:pt x="3390900" y="0"/>
                </a:lnTo>
                <a:lnTo>
                  <a:pt x="3390900" y="4529670"/>
                </a:lnTo>
                <a:close/>
              </a:path>
            </a:pathLst>
          </a:custGeom>
          <a:solidFill>
            <a:srgbClr val="E6E7E8"/>
          </a:solidFill>
        </p:spPr>
        <p:txBody>
          <a:bodyPr wrap="square" lIns="0" tIns="0" rIns="0" bIns="0" rtlCol="0"/>
          <a:lstStyle/>
          <a:p>
            <a:endParaRPr/>
          </a:p>
        </p:txBody>
      </p:sp>
      <p:sp>
        <p:nvSpPr>
          <p:cNvPr id="153" name="object 153"/>
          <p:cNvSpPr txBox="1"/>
          <p:nvPr/>
        </p:nvSpPr>
        <p:spPr>
          <a:xfrm>
            <a:off x="3790379" y="6514707"/>
            <a:ext cx="3151441" cy="915635"/>
          </a:xfrm>
          <a:prstGeom prst="rect">
            <a:avLst/>
          </a:prstGeom>
        </p:spPr>
        <p:txBody>
          <a:bodyPr vert="horz" wrap="square" lIns="0" tIns="0" rIns="0" bIns="0" rtlCol="0">
            <a:spAutoFit/>
          </a:bodyPr>
          <a:lstStyle/>
          <a:p>
            <a:pPr marL="12700">
              <a:lnSpc>
                <a:spcPct val="100000"/>
              </a:lnSpc>
            </a:pPr>
            <a:r>
              <a:rPr sz="1600" b="1" spc="-5">
                <a:solidFill>
                  <a:srgbClr val="004261"/>
                </a:solidFill>
                <a:latin typeface="Arial"/>
                <a:cs typeface="Arial"/>
              </a:rPr>
              <a:t>Kết </a:t>
            </a:r>
            <a:r>
              <a:rPr sz="1600" b="1">
                <a:solidFill>
                  <a:srgbClr val="004261"/>
                </a:solidFill>
                <a:latin typeface="Arial"/>
                <a:cs typeface="Arial"/>
              </a:rPr>
              <a:t>quả</a:t>
            </a:r>
            <a:endParaRPr sz="1600">
              <a:latin typeface="Arial"/>
              <a:cs typeface="Arial"/>
            </a:endParaRPr>
          </a:p>
          <a:p>
            <a:pPr marL="12700" marR="5080" indent="165735" algn="just">
              <a:lnSpc>
                <a:spcPct val="100000"/>
              </a:lnSpc>
              <a:spcBef>
                <a:spcPts val="920"/>
              </a:spcBef>
            </a:pPr>
            <a:r>
              <a:rPr lang="vi-VN" sz="1200" spc="10">
                <a:solidFill>
                  <a:srgbClr val="231F20"/>
                </a:solidFill>
                <a:latin typeface="Arial"/>
                <a:cs typeface="Arial"/>
              </a:rPr>
              <a:t>Sau khi lắp đặt và thử nghiệm, mô hình của khối mạch kèm theo kết quả theo </a:t>
            </a:r>
            <a:r>
              <a:rPr lang="vi-VN" sz="1200" spc="10" err="1">
                <a:solidFill>
                  <a:srgbClr val="231F20"/>
                </a:solidFill>
                <a:latin typeface="Arial"/>
                <a:cs typeface="Arial"/>
              </a:rPr>
              <a:t>dõi</a:t>
            </a:r>
            <a:r>
              <a:rPr lang="vi-VN" sz="1200" spc="10">
                <a:solidFill>
                  <a:srgbClr val="231F20"/>
                </a:solidFill>
                <a:latin typeface="Arial"/>
                <a:cs typeface="Arial"/>
              </a:rPr>
              <a:t> </a:t>
            </a:r>
            <a:r>
              <a:rPr lang="vi-VN" sz="1200" spc="10" err="1">
                <a:solidFill>
                  <a:srgbClr val="231F20"/>
                </a:solidFill>
                <a:latin typeface="Arial"/>
                <a:cs typeface="Arial"/>
              </a:rPr>
              <a:t>hành</a:t>
            </a:r>
            <a:r>
              <a:rPr lang="vi-VN" sz="1200" spc="10">
                <a:solidFill>
                  <a:srgbClr val="231F20"/>
                </a:solidFill>
                <a:latin typeface="Arial"/>
                <a:cs typeface="Arial"/>
              </a:rPr>
              <a:t> </a:t>
            </a:r>
            <a:r>
              <a:rPr lang="vi-VN" sz="1200" spc="10" err="1">
                <a:solidFill>
                  <a:srgbClr val="231F20"/>
                </a:solidFill>
                <a:latin typeface="Arial"/>
                <a:cs typeface="Arial"/>
              </a:rPr>
              <a:t>trình</a:t>
            </a:r>
            <a:r>
              <a:rPr lang="vi-VN" sz="1200" spc="10">
                <a:solidFill>
                  <a:srgbClr val="231F20"/>
                </a:solidFill>
                <a:latin typeface="Arial"/>
                <a:cs typeface="Arial"/>
              </a:rPr>
              <a:t> xe </a:t>
            </a:r>
            <a:r>
              <a:rPr lang="vi-VN" sz="1200" spc="10" err="1">
                <a:solidFill>
                  <a:srgbClr val="231F20"/>
                </a:solidFill>
                <a:latin typeface="Arial"/>
                <a:cs typeface="Arial"/>
              </a:rPr>
              <a:t>đạp</a:t>
            </a:r>
            <a:r>
              <a:rPr lang="vi-VN" sz="1200" spc="10">
                <a:solidFill>
                  <a:srgbClr val="231F20"/>
                </a:solidFill>
                <a:latin typeface="Arial"/>
                <a:cs typeface="Arial"/>
              </a:rPr>
              <a:t> thu </a:t>
            </a:r>
            <a:r>
              <a:rPr lang="vi-VN" sz="1200" spc="10" err="1">
                <a:solidFill>
                  <a:srgbClr val="231F20"/>
                </a:solidFill>
                <a:latin typeface="Arial"/>
                <a:cs typeface="Arial"/>
              </a:rPr>
              <a:t>được</a:t>
            </a:r>
            <a:r>
              <a:rPr lang="vi-VN" sz="1200" spc="10">
                <a:solidFill>
                  <a:srgbClr val="231F20"/>
                </a:solidFill>
                <a:latin typeface="Arial"/>
                <a:cs typeface="Arial"/>
              </a:rPr>
              <a:t> như hình dưới.</a:t>
            </a:r>
          </a:p>
        </p:txBody>
      </p:sp>
      <p:sp>
        <p:nvSpPr>
          <p:cNvPr id="155" name="object 155"/>
          <p:cNvSpPr txBox="1"/>
          <p:nvPr/>
        </p:nvSpPr>
        <p:spPr>
          <a:xfrm>
            <a:off x="3863785" y="9425059"/>
            <a:ext cx="2968549" cy="184666"/>
          </a:xfrm>
          <a:prstGeom prst="rect">
            <a:avLst/>
          </a:prstGeom>
        </p:spPr>
        <p:txBody>
          <a:bodyPr vert="horz" wrap="square" lIns="0" tIns="0" rIns="0" bIns="0" rtlCol="0">
            <a:spAutoFit/>
          </a:bodyPr>
          <a:lstStyle/>
          <a:p>
            <a:pPr marL="12700" algn="ctr">
              <a:lnSpc>
                <a:spcPct val="100000"/>
              </a:lnSpc>
            </a:pPr>
            <a:r>
              <a:rPr sz="1200">
                <a:solidFill>
                  <a:srgbClr val="231F20"/>
                </a:solidFill>
                <a:latin typeface="Arial"/>
                <a:cs typeface="Arial"/>
              </a:rPr>
              <a:t>Hình </a:t>
            </a:r>
            <a:r>
              <a:rPr lang="vi-VN" sz="1200">
                <a:solidFill>
                  <a:srgbClr val="231F20"/>
                </a:solidFill>
                <a:latin typeface="Arial"/>
                <a:cs typeface="Arial"/>
              </a:rPr>
              <a:t>1</a:t>
            </a:r>
            <a:r>
              <a:rPr sz="1200">
                <a:solidFill>
                  <a:srgbClr val="231F20"/>
                </a:solidFill>
                <a:latin typeface="Arial"/>
                <a:cs typeface="Arial"/>
              </a:rPr>
              <a:t>. </a:t>
            </a:r>
            <a:r>
              <a:rPr lang="vi-VN" sz="1200">
                <a:solidFill>
                  <a:srgbClr val="231F20"/>
                </a:solidFill>
                <a:latin typeface="Arial"/>
                <a:cs typeface="Arial"/>
              </a:rPr>
              <a:t>Khối mạch và vỏ hộp</a:t>
            </a:r>
            <a:endParaRPr sz="1200">
              <a:latin typeface="Arial"/>
              <a:cs typeface="Arial"/>
            </a:endParaRPr>
          </a:p>
        </p:txBody>
      </p:sp>
      <p:sp>
        <p:nvSpPr>
          <p:cNvPr id="161" name="object 70">
            <a:extLst>
              <a:ext uri="{FF2B5EF4-FFF2-40B4-BE49-F238E27FC236}">
                <a16:creationId xmlns:a16="http://schemas.microsoft.com/office/drawing/2014/main" id="{F1ABD347-4C91-4975-83D5-0D3717C877BD}"/>
              </a:ext>
            </a:extLst>
          </p:cNvPr>
          <p:cNvSpPr/>
          <p:nvPr/>
        </p:nvSpPr>
        <p:spPr>
          <a:xfrm>
            <a:off x="3693819" y="3518912"/>
            <a:ext cx="3347412" cy="2667336"/>
          </a:xfrm>
          <a:custGeom>
            <a:avLst/>
            <a:gdLst/>
            <a:ahLst/>
            <a:cxnLst/>
            <a:rect l="l" t="t" r="r" b="b"/>
            <a:pathLst>
              <a:path w="3390900" h="3580129">
                <a:moveTo>
                  <a:pt x="3390900" y="3579761"/>
                </a:moveTo>
                <a:lnTo>
                  <a:pt x="0" y="3579761"/>
                </a:lnTo>
                <a:lnTo>
                  <a:pt x="0" y="0"/>
                </a:lnTo>
                <a:lnTo>
                  <a:pt x="3390900" y="0"/>
                </a:lnTo>
                <a:lnTo>
                  <a:pt x="3390900" y="3579761"/>
                </a:lnTo>
                <a:close/>
              </a:path>
            </a:pathLst>
          </a:custGeom>
          <a:solidFill>
            <a:schemeClr val="accent1">
              <a:lumMod val="40000"/>
              <a:lumOff val="60000"/>
            </a:schemeClr>
          </a:solidFill>
        </p:spPr>
        <p:txBody>
          <a:bodyPr wrap="square" lIns="0" tIns="0" rIns="0" bIns="0" rtlCol="0"/>
          <a:lstStyle/>
          <a:p>
            <a:endParaRPr/>
          </a:p>
        </p:txBody>
      </p:sp>
      <p:sp>
        <p:nvSpPr>
          <p:cNvPr id="158" name="object 158"/>
          <p:cNvSpPr txBox="1"/>
          <p:nvPr/>
        </p:nvSpPr>
        <p:spPr>
          <a:xfrm>
            <a:off x="203199" y="12602685"/>
            <a:ext cx="5043359" cy="960456"/>
          </a:xfrm>
          <a:prstGeom prst="rect">
            <a:avLst/>
          </a:prstGeom>
        </p:spPr>
        <p:txBody>
          <a:bodyPr vert="horz" wrap="square" lIns="0" tIns="0" rIns="0" bIns="0" rtlCol="0">
            <a:spAutoFit/>
          </a:bodyPr>
          <a:lstStyle/>
          <a:p>
            <a:pPr marL="12700" algn="just">
              <a:lnSpc>
                <a:spcPct val="100000"/>
              </a:lnSpc>
            </a:pPr>
            <a:r>
              <a:rPr sz="1600" b="1">
                <a:solidFill>
                  <a:srgbClr val="004261"/>
                </a:solidFill>
                <a:latin typeface="Arial"/>
                <a:cs typeface="Arial"/>
              </a:rPr>
              <a:t>Tài liệu tham</a:t>
            </a:r>
            <a:r>
              <a:rPr sz="1600" b="1" spc="-100">
                <a:solidFill>
                  <a:srgbClr val="004261"/>
                </a:solidFill>
                <a:latin typeface="Arial"/>
                <a:cs typeface="Arial"/>
              </a:rPr>
              <a:t> </a:t>
            </a:r>
            <a:r>
              <a:rPr sz="1600" b="1">
                <a:solidFill>
                  <a:srgbClr val="004261"/>
                </a:solidFill>
                <a:latin typeface="Arial"/>
                <a:cs typeface="Arial"/>
              </a:rPr>
              <a:t>khảo</a:t>
            </a:r>
            <a:endParaRPr sz="1600">
              <a:latin typeface="Arial"/>
              <a:cs typeface="Arial"/>
            </a:endParaRPr>
          </a:p>
          <a:p>
            <a:pPr marL="12700" marR="5080" indent="126364" algn="just">
              <a:lnSpc>
                <a:spcPct val="111100"/>
              </a:lnSpc>
              <a:spcBef>
                <a:spcPts val="919"/>
              </a:spcBef>
              <a:buAutoNum type="arabicPeriod"/>
              <a:tabLst>
                <a:tab pos="314960" algn="l"/>
              </a:tabLst>
            </a:pPr>
            <a:r>
              <a:rPr lang="vi-VN" sz="1200">
                <a:latin typeface="Arial"/>
                <a:cs typeface="Arial"/>
              </a:rPr>
              <a:t> Emmanuel M. Migabo, Karim D. Djouani, Anish M. Kurien. “</a:t>
            </a:r>
            <a:r>
              <a:rPr lang="en-US" sz="1200">
                <a:latin typeface="Arial"/>
                <a:cs typeface="Arial"/>
              </a:rPr>
              <a:t>The Narrowband Internet of Things (NB-IoT) Resources Management Performance State of Art, Challenges, and Opportunities</a:t>
            </a:r>
            <a:r>
              <a:rPr lang="vi-VN" sz="1200">
                <a:latin typeface="Arial"/>
                <a:cs typeface="Arial"/>
              </a:rPr>
              <a:t>” (2020)</a:t>
            </a:r>
            <a:endParaRPr sz="1200">
              <a:latin typeface="Arial"/>
              <a:cs typeface="Arial"/>
            </a:endParaRPr>
          </a:p>
        </p:txBody>
      </p:sp>
      <p:sp>
        <p:nvSpPr>
          <p:cNvPr id="159" name="object 159"/>
          <p:cNvSpPr txBox="1"/>
          <p:nvPr/>
        </p:nvSpPr>
        <p:spPr>
          <a:xfrm>
            <a:off x="728395" y="1719101"/>
            <a:ext cx="9711056" cy="1600438"/>
          </a:xfrm>
          <a:prstGeom prst="rect">
            <a:avLst/>
          </a:prstGeom>
        </p:spPr>
        <p:txBody>
          <a:bodyPr vert="horz" wrap="square" lIns="0" tIns="0" rIns="0" bIns="0" rtlCol="0">
            <a:spAutoFit/>
          </a:bodyPr>
          <a:lstStyle/>
          <a:p>
            <a:pPr marL="12700">
              <a:lnSpc>
                <a:spcPct val="100000"/>
              </a:lnSpc>
              <a:tabLst>
                <a:tab pos="2176780" algn="l"/>
              </a:tabLst>
            </a:pPr>
            <a:r>
              <a:rPr sz="2700" b="1">
                <a:solidFill>
                  <a:schemeClr val="accent6">
                    <a:lumMod val="75000"/>
                  </a:schemeClr>
                </a:solidFill>
                <a:latin typeface="Arial"/>
                <a:cs typeface="Arial"/>
              </a:rPr>
              <a:t>TÊN </a:t>
            </a:r>
            <a:r>
              <a:rPr sz="2700" b="1" spc="-5">
                <a:solidFill>
                  <a:schemeClr val="accent6">
                    <a:lumMod val="75000"/>
                  </a:schemeClr>
                </a:solidFill>
                <a:latin typeface="Arial"/>
                <a:cs typeface="Arial"/>
              </a:rPr>
              <a:t>ĐỀ</a:t>
            </a:r>
            <a:r>
              <a:rPr sz="2700" b="1">
                <a:solidFill>
                  <a:schemeClr val="accent6">
                    <a:lumMod val="75000"/>
                  </a:schemeClr>
                </a:solidFill>
                <a:latin typeface="Arial"/>
                <a:cs typeface="Arial"/>
              </a:rPr>
              <a:t> TÀI:</a:t>
            </a:r>
            <a:r>
              <a:rPr lang="vi-VN" sz="2700" b="1">
                <a:solidFill>
                  <a:srgbClr val="EF4123"/>
                </a:solidFill>
                <a:latin typeface="Arial"/>
                <a:cs typeface="Arial"/>
              </a:rPr>
              <a:t>	</a:t>
            </a:r>
          </a:p>
          <a:p>
            <a:pPr marL="12700">
              <a:lnSpc>
                <a:spcPct val="100000"/>
              </a:lnSpc>
              <a:tabLst>
                <a:tab pos="2176780" algn="l"/>
              </a:tabLst>
            </a:pPr>
            <a:r>
              <a:rPr lang="vi-VN" sz="2700" b="1" spc="-5">
                <a:solidFill>
                  <a:schemeClr val="tx2">
                    <a:lumMod val="75000"/>
                  </a:schemeClr>
                </a:solidFill>
                <a:latin typeface="Arial"/>
                <a:cs typeface="Arial"/>
              </a:rPr>
              <a:t>HỆ THỐNG CHO THUÊ – CHIA SẺ XE ĐẠP CÔNG CỘNG</a:t>
            </a:r>
            <a:endParaRPr lang="vi-VN" sz="2700" b="1">
              <a:solidFill>
                <a:schemeClr val="tx2">
                  <a:lumMod val="75000"/>
                </a:schemeClr>
              </a:solidFill>
              <a:latin typeface="Arial"/>
              <a:cs typeface="Arial"/>
            </a:endParaRPr>
          </a:p>
          <a:p>
            <a:pPr marL="12700">
              <a:lnSpc>
                <a:spcPct val="100000"/>
              </a:lnSpc>
              <a:spcBef>
                <a:spcPts val="1405"/>
              </a:spcBef>
              <a:tabLst>
                <a:tab pos="6720840" algn="l"/>
              </a:tabLst>
            </a:pPr>
            <a:r>
              <a:rPr lang="vi-VN" sz="2100" b="1" baseline="1984">
                <a:solidFill>
                  <a:srgbClr val="004261"/>
                </a:solidFill>
                <a:latin typeface="Arial"/>
                <a:cs typeface="Arial"/>
              </a:rPr>
              <a:t>Sinh viên: </a:t>
            </a:r>
            <a:r>
              <a:rPr lang="vi-VN" sz="2100" b="1" spc="-7" baseline="1984" err="1">
                <a:solidFill>
                  <a:srgbClr val="231F20"/>
                </a:solidFill>
                <a:latin typeface="Arial"/>
                <a:cs typeface="Arial"/>
              </a:rPr>
              <a:t>Nguyễn</a:t>
            </a:r>
            <a:r>
              <a:rPr lang="vi-VN" sz="2100" b="1" spc="-7" baseline="1984">
                <a:solidFill>
                  <a:srgbClr val="231F20"/>
                </a:solidFill>
                <a:latin typeface="Arial"/>
                <a:cs typeface="Arial"/>
              </a:rPr>
              <a:t> Quang Anh</a:t>
            </a:r>
            <a:r>
              <a:rPr lang="vi-VN" sz="2100" b="1" baseline="1984">
                <a:solidFill>
                  <a:srgbClr val="231F20"/>
                </a:solidFill>
                <a:latin typeface="Arial"/>
                <a:cs typeface="Arial"/>
              </a:rPr>
              <a:t>, </a:t>
            </a:r>
            <a:r>
              <a:rPr lang="vi-VN" sz="2100" b="1" spc="-7" baseline="1984" err="1">
                <a:solidFill>
                  <a:srgbClr val="231F20"/>
                </a:solidFill>
                <a:latin typeface="Arial"/>
                <a:cs typeface="Arial"/>
              </a:rPr>
              <a:t>Phạm</a:t>
            </a:r>
            <a:r>
              <a:rPr lang="vi-VN" sz="2100" b="1" spc="-7" baseline="1984">
                <a:solidFill>
                  <a:srgbClr val="231F20"/>
                </a:solidFill>
                <a:latin typeface="Arial"/>
                <a:cs typeface="Arial"/>
              </a:rPr>
              <a:t> </a:t>
            </a:r>
            <a:r>
              <a:rPr lang="vi-VN" sz="2100" b="1" spc="-7" baseline="1984" err="1">
                <a:solidFill>
                  <a:srgbClr val="231F20"/>
                </a:solidFill>
                <a:latin typeface="Arial"/>
                <a:cs typeface="Arial"/>
              </a:rPr>
              <a:t>Hồng</a:t>
            </a:r>
            <a:r>
              <a:rPr lang="vi-VN" sz="2100" b="1" spc="-7" baseline="1984">
                <a:solidFill>
                  <a:srgbClr val="231F20"/>
                </a:solidFill>
                <a:latin typeface="Arial"/>
                <a:cs typeface="Arial"/>
              </a:rPr>
              <a:t> </a:t>
            </a:r>
            <a:r>
              <a:rPr lang="vi-VN" sz="2100" b="1" spc="-7" baseline="1984" err="1">
                <a:solidFill>
                  <a:srgbClr val="231F20"/>
                </a:solidFill>
                <a:latin typeface="Arial"/>
                <a:cs typeface="Arial"/>
              </a:rPr>
              <a:t>Đạt</a:t>
            </a:r>
            <a:r>
              <a:rPr lang="vi-VN" sz="2100" b="1" baseline="1984">
                <a:solidFill>
                  <a:srgbClr val="231F20"/>
                </a:solidFill>
                <a:latin typeface="Arial"/>
                <a:cs typeface="Arial"/>
              </a:rPr>
              <a:t>, </a:t>
            </a:r>
            <a:r>
              <a:rPr lang="vi-VN" sz="2100" b="1" spc="-7" baseline="1984" err="1">
                <a:solidFill>
                  <a:srgbClr val="231F20"/>
                </a:solidFill>
                <a:latin typeface="Arial"/>
                <a:cs typeface="Arial"/>
              </a:rPr>
              <a:t>Hoàng</a:t>
            </a:r>
            <a:r>
              <a:rPr lang="vi-VN" sz="2100" b="1" spc="-7" baseline="1984">
                <a:solidFill>
                  <a:srgbClr val="231F20"/>
                </a:solidFill>
                <a:latin typeface="Arial"/>
                <a:cs typeface="Arial"/>
              </a:rPr>
              <a:t> Trung </a:t>
            </a:r>
            <a:r>
              <a:rPr lang="vi-VN" sz="2100" b="1" spc="-7" baseline="1984" err="1">
                <a:solidFill>
                  <a:srgbClr val="231F20"/>
                </a:solidFill>
                <a:latin typeface="Arial"/>
                <a:cs typeface="Arial"/>
              </a:rPr>
              <a:t>Hiếu</a:t>
            </a:r>
            <a:r>
              <a:rPr lang="vi-VN" sz="2100" b="1" baseline="1984">
                <a:solidFill>
                  <a:srgbClr val="231F20"/>
                </a:solidFill>
                <a:latin typeface="Arial"/>
                <a:cs typeface="Arial"/>
              </a:rPr>
              <a:t>, </a:t>
            </a:r>
            <a:r>
              <a:rPr lang="vi-VN" sz="2100" b="1" spc="-7" baseline="1984" err="1">
                <a:solidFill>
                  <a:srgbClr val="231F20"/>
                </a:solidFill>
                <a:latin typeface="Arial"/>
                <a:cs typeface="Arial"/>
              </a:rPr>
              <a:t>Nguyễn</a:t>
            </a:r>
            <a:r>
              <a:rPr lang="vi-VN" sz="2100" b="1" spc="-7" baseline="1984">
                <a:solidFill>
                  <a:srgbClr val="231F20"/>
                </a:solidFill>
                <a:latin typeface="Arial"/>
                <a:cs typeface="Arial"/>
              </a:rPr>
              <a:t> </a:t>
            </a:r>
            <a:r>
              <a:rPr lang="vi-VN" sz="2100" b="1" spc="-7" baseline="1984" err="1">
                <a:solidFill>
                  <a:srgbClr val="231F20"/>
                </a:solidFill>
                <a:latin typeface="Arial"/>
                <a:cs typeface="Arial"/>
              </a:rPr>
              <a:t>Quốc</a:t>
            </a:r>
            <a:r>
              <a:rPr lang="vi-VN" sz="2100" b="1" spc="-7" baseline="1984">
                <a:solidFill>
                  <a:srgbClr val="231F20"/>
                </a:solidFill>
                <a:latin typeface="Arial"/>
                <a:cs typeface="Arial"/>
              </a:rPr>
              <a:t> </a:t>
            </a:r>
            <a:r>
              <a:rPr lang="vi-VN" sz="2100" b="1" spc="-7" baseline="1984" err="1">
                <a:solidFill>
                  <a:srgbClr val="231F20"/>
                </a:solidFill>
                <a:latin typeface="Arial"/>
                <a:cs typeface="Arial"/>
              </a:rPr>
              <a:t>Tuấn</a:t>
            </a:r>
            <a:r>
              <a:rPr lang="vi-VN" sz="2100" b="1" spc="-7" baseline="1984">
                <a:solidFill>
                  <a:srgbClr val="231F20"/>
                </a:solidFill>
                <a:latin typeface="Arial"/>
                <a:cs typeface="Arial"/>
              </a:rPr>
              <a:t>	</a:t>
            </a:r>
            <a:endParaRPr lang="vi-VN" sz="1400" b="1">
              <a:latin typeface="Arial"/>
              <a:cs typeface="Arial"/>
            </a:endParaRPr>
          </a:p>
          <a:p>
            <a:pPr marL="12700">
              <a:lnSpc>
                <a:spcPct val="100000"/>
              </a:lnSpc>
              <a:spcBef>
                <a:spcPts val="420"/>
              </a:spcBef>
              <a:tabLst>
                <a:tab pos="3994150" algn="l"/>
              </a:tabLst>
            </a:pPr>
            <a:r>
              <a:rPr lang="vi-VN" sz="2100" b="1" baseline="1984" err="1">
                <a:solidFill>
                  <a:srgbClr val="004261"/>
                </a:solidFill>
                <a:latin typeface="Arial"/>
                <a:cs typeface="Arial"/>
              </a:rPr>
              <a:t>Giáo</a:t>
            </a:r>
            <a:r>
              <a:rPr lang="vi-VN" sz="2100" b="1" baseline="1984">
                <a:solidFill>
                  <a:srgbClr val="004261"/>
                </a:solidFill>
                <a:latin typeface="Arial"/>
                <a:cs typeface="Arial"/>
              </a:rPr>
              <a:t> viên </a:t>
            </a:r>
            <a:r>
              <a:rPr lang="vi-VN" sz="2100" b="1" baseline="1984" err="1">
                <a:solidFill>
                  <a:srgbClr val="004261"/>
                </a:solidFill>
                <a:latin typeface="Arial"/>
                <a:cs typeface="Arial"/>
              </a:rPr>
              <a:t>hướng</a:t>
            </a:r>
            <a:r>
              <a:rPr lang="vi-VN" sz="2100" b="1" baseline="1984">
                <a:solidFill>
                  <a:srgbClr val="004261"/>
                </a:solidFill>
                <a:latin typeface="Arial"/>
                <a:cs typeface="Arial"/>
              </a:rPr>
              <a:t> </a:t>
            </a:r>
            <a:r>
              <a:rPr lang="vi-VN" sz="2100" b="1" baseline="1984" err="1">
                <a:solidFill>
                  <a:srgbClr val="004261"/>
                </a:solidFill>
                <a:latin typeface="Arial"/>
                <a:cs typeface="Arial"/>
              </a:rPr>
              <a:t>dẫn</a:t>
            </a:r>
            <a:r>
              <a:rPr lang="vi-VN" sz="2100" b="1" baseline="1984">
                <a:solidFill>
                  <a:srgbClr val="004261"/>
                </a:solidFill>
                <a:latin typeface="Arial"/>
                <a:cs typeface="Arial"/>
              </a:rPr>
              <a:t>: </a:t>
            </a:r>
            <a:r>
              <a:rPr lang="vi-VN" sz="2100" b="1" baseline="1984">
                <a:latin typeface="Arial"/>
                <a:cs typeface="Arial"/>
              </a:rPr>
              <a:t>TS. </a:t>
            </a:r>
            <a:r>
              <a:rPr lang="vi-VN" sz="2100" b="1" baseline="1984" err="1">
                <a:latin typeface="Arial"/>
                <a:cs typeface="Arial"/>
              </a:rPr>
              <a:t>Phùng</a:t>
            </a:r>
            <a:r>
              <a:rPr lang="vi-VN" sz="2100" b="1" baseline="1984">
                <a:latin typeface="Arial"/>
                <a:cs typeface="Arial"/>
              </a:rPr>
              <a:t> </a:t>
            </a:r>
            <a:r>
              <a:rPr lang="vi-VN" sz="2100" b="1" baseline="1984" err="1">
                <a:latin typeface="Arial"/>
                <a:cs typeface="Arial"/>
              </a:rPr>
              <a:t>Thị</a:t>
            </a:r>
            <a:r>
              <a:rPr lang="vi-VN" sz="2100" b="1" baseline="1984">
                <a:latin typeface="Arial"/>
                <a:cs typeface="Arial"/>
              </a:rPr>
              <a:t> </a:t>
            </a:r>
            <a:r>
              <a:rPr lang="vi-VN" sz="2100" b="1" baseline="1984" err="1">
                <a:latin typeface="Arial"/>
                <a:cs typeface="Arial"/>
              </a:rPr>
              <a:t>Kiều</a:t>
            </a:r>
            <a:r>
              <a:rPr lang="vi-VN" sz="2100" b="1" baseline="1984">
                <a:latin typeface="Arial"/>
                <a:cs typeface="Arial"/>
              </a:rPr>
              <a:t> </a:t>
            </a:r>
            <a:r>
              <a:rPr lang="vi-VN" sz="2100" b="1" baseline="1984" err="1">
                <a:latin typeface="Arial"/>
                <a:cs typeface="Arial"/>
              </a:rPr>
              <a:t>Hà</a:t>
            </a:r>
            <a:r>
              <a:rPr lang="vi-VN" sz="2100" b="1" spc="-7" baseline="1984">
                <a:solidFill>
                  <a:srgbClr val="231F20"/>
                </a:solidFill>
                <a:latin typeface="Arial"/>
                <a:cs typeface="Arial"/>
              </a:rPr>
              <a:t>		</a:t>
            </a:r>
            <a:r>
              <a:rPr lang="vi-VN" sz="1400" b="1" spc="-5" err="1">
                <a:solidFill>
                  <a:srgbClr val="004261"/>
                </a:solidFill>
                <a:latin typeface="Arial"/>
                <a:cs typeface="Arial"/>
              </a:rPr>
              <a:t>Trường</a:t>
            </a:r>
            <a:r>
              <a:rPr lang="vi-VN" sz="1400" b="1" spc="-5">
                <a:solidFill>
                  <a:srgbClr val="004261"/>
                </a:solidFill>
                <a:latin typeface="Arial"/>
                <a:cs typeface="Arial"/>
              </a:rPr>
              <a:t> </a:t>
            </a:r>
            <a:r>
              <a:rPr lang="vi-VN" sz="1400" b="1" spc="-5" err="1">
                <a:solidFill>
                  <a:srgbClr val="004261"/>
                </a:solidFill>
                <a:latin typeface="Arial"/>
                <a:cs typeface="Arial"/>
              </a:rPr>
              <a:t>Điện</a:t>
            </a:r>
            <a:r>
              <a:rPr lang="vi-VN" sz="1400" b="1" spc="-5">
                <a:solidFill>
                  <a:srgbClr val="004261"/>
                </a:solidFill>
                <a:latin typeface="Arial"/>
                <a:cs typeface="Arial"/>
              </a:rPr>
              <a:t> – </a:t>
            </a:r>
            <a:r>
              <a:rPr lang="vi-VN" sz="1400" b="1" spc="-5" err="1">
                <a:solidFill>
                  <a:srgbClr val="004261"/>
                </a:solidFill>
                <a:latin typeface="Arial"/>
                <a:cs typeface="Arial"/>
              </a:rPr>
              <a:t>Điện</a:t>
            </a:r>
            <a:r>
              <a:rPr lang="vi-VN" sz="1400" b="1" spc="-5">
                <a:solidFill>
                  <a:srgbClr val="004261"/>
                </a:solidFill>
                <a:latin typeface="Arial"/>
                <a:cs typeface="Arial"/>
              </a:rPr>
              <a:t> </a:t>
            </a:r>
            <a:r>
              <a:rPr lang="vi-VN" sz="1400" b="1" spc="-5" err="1">
                <a:solidFill>
                  <a:srgbClr val="004261"/>
                </a:solidFill>
                <a:latin typeface="Arial"/>
                <a:cs typeface="Arial"/>
              </a:rPr>
              <a:t>tử</a:t>
            </a:r>
            <a:r>
              <a:rPr lang="vi-VN" sz="1400" b="1" spc="-5">
                <a:solidFill>
                  <a:srgbClr val="004261"/>
                </a:solidFill>
                <a:latin typeface="Arial"/>
                <a:cs typeface="Arial"/>
              </a:rPr>
              <a:t>, </a:t>
            </a:r>
            <a:r>
              <a:rPr lang="vi-VN" sz="1400" b="1" spc="-5" err="1">
                <a:solidFill>
                  <a:srgbClr val="004261"/>
                </a:solidFill>
                <a:latin typeface="Arial"/>
                <a:cs typeface="Arial"/>
              </a:rPr>
              <a:t>Đại</a:t>
            </a:r>
            <a:r>
              <a:rPr lang="vi-VN" sz="1400" b="1" spc="-5">
                <a:solidFill>
                  <a:srgbClr val="004261"/>
                </a:solidFill>
                <a:latin typeface="Arial"/>
                <a:cs typeface="Arial"/>
              </a:rPr>
              <a:t> </a:t>
            </a:r>
            <a:r>
              <a:rPr lang="vi-VN" sz="1400" b="1" spc="-5" err="1">
                <a:solidFill>
                  <a:srgbClr val="004261"/>
                </a:solidFill>
                <a:latin typeface="Arial"/>
                <a:cs typeface="Arial"/>
              </a:rPr>
              <a:t>Học</a:t>
            </a:r>
            <a:r>
              <a:rPr lang="vi-VN" sz="1400" b="1" spc="-5">
                <a:solidFill>
                  <a:srgbClr val="004261"/>
                </a:solidFill>
                <a:latin typeface="Arial"/>
                <a:cs typeface="Arial"/>
              </a:rPr>
              <a:t> </a:t>
            </a:r>
            <a:r>
              <a:rPr lang="vi-VN" sz="1400" b="1" spc="-5" err="1">
                <a:solidFill>
                  <a:srgbClr val="004261"/>
                </a:solidFill>
                <a:latin typeface="Arial"/>
                <a:cs typeface="Arial"/>
              </a:rPr>
              <a:t>Bách</a:t>
            </a:r>
            <a:r>
              <a:rPr lang="vi-VN" sz="1400" b="1" spc="-5">
                <a:solidFill>
                  <a:srgbClr val="004261"/>
                </a:solidFill>
                <a:latin typeface="Arial"/>
                <a:cs typeface="Arial"/>
              </a:rPr>
              <a:t> khoa </a:t>
            </a:r>
            <a:r>
              <a:rPr lang="vi-VN" sz="1400" b="1" spc="-5" err="1">
                <a:solidFill>
                  <a:srgbClr val="004261"/>
                </a:solidFill>
                <a:latin typeface="Arial"/>
                <a:cs typeface="Arial"/>
              </a:rPr>
              <a:t>Hà</a:t>
            </a:r>
            <a:r>
              <a:rPr lang="vi-VN" sz="1400" b="1" spc="-5">
                <a:solidFill>
                  <a:srgbClr val="004261"/>
                </a:solidFill>
                <a:latin typeface="Arial"/>
                <a:cs typeface="Arial"/>
              </a:rPr>
              <a:t> </a:t>
            </a:r>
            <a:r>
              <a:rPr lang="vi-VN" sz="1400" b="1" spc="-5" err="1">
                <a:solidFill>
                  <a:srgbClr val="004261"/>
                </a:solidFill>
                <a:latin typeface="Arial"/>
                <a:cs typeface="Arial"/>
              </a:rPr>
              <a:t>N</a:t>
            </a:r>
            <a:r>
              <a:rPr lang="vi-VN" sz="1400" b="1" err="1">
                <a:solidFill>
                  <a:srgbClr val="004261"/>
                </a:solidFill>
                <a:latin typeface="Arial"/>
                <a:cs typeface="Arial"/>
              </a:rPr>
              <a:t>ội</a:t>
            </a:r>
            <a:endParaRPr lang="vi-VN" sz="1400" b="1">
              <a:latin typeface="Arial"/>
              <a:cs typeface="Arial"/>
            </a:endParaRPr>
          </a:p>
        </p:txBody>
      </p:sp>
      <p:pic>
        <p:nvPicPr>
          <p:cNvPr id="1026" name="Picture 3">
            <a:extLst>
              <a:ext uri="{FF2B5EF4-FFF2-40B4-BE49-F238E27FC236}">
                <a16:creationId xmlns:a16="http://schemas.microsoft.com/office/drawing/2014/main" id="{A9A74283-BC57-B2DC-8797-973B8F951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0185" t="6345" r="7076" b="13226"/>
          <a:stretch>
            <a:fillRect/>
          </a:stretch>
        </p:blipFill>
        <p:spPr bwMode="auto">
          <a:xfrm>
            <a:off x="4329648" y="7599204"/>
            <a:ext cx="1012767" cy="174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object 153">
            <a:extLst>
              <a:ext uri="{FF2B5EF4-FFF2-40B4-BE49-F238E27FC236}">
                <a16:creationId xmlns:a16="http://schemas.microsoft.com/office/drawing/2014/main" id="{811EE262-4A87-CABA-212F-173F775699B5}"/>
              </a:ext>
            </a:extLst>
          </p:cNvPr>
          <p:cNvSpPr txBox="1"/>
          <p:nvPr/>
        </p:nvSpPr>
        <p:spPr>
          <a:xfrm>
            <a:off x="7240412" y="3665198"/>
            <a:ext cx="3132136" cy="246221"/>
          </a:xfrm>
          <a:prstGeom prst="rect">
            <a:avLst/>
          </a:prstGeom>
        </p:spPr>
        <p:txBody>
          <a:bodyPr vert="horz" wrap="square" lIns="0" tIns="0" rIns="0" bIns="0" rtlCol="0">
            <a:spAutoFit/>
          </a:bodyPr>
          <a:lstStyle/>
          <a:p>
            <a:pPr marL="12700"/>
            <a:r>
              <a:rPr lang="vi-VN" sz="1600" b="1">
                <a:solidFill>
                  <a:srgbClr val="004261"/>
                </a:solidFill>
                <a:latin typeface="Arial"/>
                <a:cs typeface="Arial"/>
              </a:rPr>
              <a:t>Phương pháp</a:t>
            </a:r>
            <a:endParaRPr lang="vi-VN" sz="1200" spc="10">
              <a:solidFill>
                <a:srgbClr val="231F20"/>
              </a:solidFill>
              <a:latin typeface="Arial"/>
              <a:cs typeface="Arial"/>
            </a:endParaRPr>
          </a:p>
        </p:txBody>
      </p:sp>
      <p:sp>
        <p:nvSpPr>
          <p:cNvPr id="166" name="object 153">
            <a:extLst>
              <a:ext uri="{FF2B5EF4-FFF2-40B4-BE49-F238E27FC236}">
                <a16:creationId xmlns:a16="http://schemas.microsoft.com/office/drawing/2014/main" id="{FDD27FE0-7ABE-329B-CAE4-F46BFAD706C6}"/>
              </a:ext>
            </a:extLst>
          </p:cNvPr>
          <p:cNvSpPr txBox="1"/>
          <p:nvPr/>
        </p:nvSpPr>
        <p:spPr>
          <a:xfrm>
            <a:off x="312902" y="9737391"/>
            <a:ext cx="3132759" cy="923330"/>
          </a:xfrm>
          <a:prstGeom prst="rect">
            <a:avLst/>
          </a:prstGeom>
        </p:spPr>
        <p:txBody>
          <a:bodyPr vert="horz" wrap="square" lIns="0" tIns="0" rIns="0" bIns="0" rtlCol="0">
            <a:spAutoFit/>
          </a:bodyPr>
          <a:lstStyle/>
          <a:p>
            <a:pPr marL="12700" marR="5080" indent="165735" algn="just">
              <a:spcBef>
                <a:spcPts val="920"/>
              </a:spcBef>
            </a:pPr>
            <a:r>
              <a:rPr lang="vi-VN" sz="1200" spc="-20">
                <a:solidFill>
                  <a:srgbClr val="231F20"/>
                </a:solidFill>
                <a:latin typeface="Arial"/>
                <a:cs typeface="Arial"/>
              </a:rPr>
              <a:t>2. Chương trình quản lý đặt tại cloud/server: Chương trình trên server có nhiệm vụ xử lý thông tin xác thực người dùng đăng nhập, điều khiển mở khóa, kiểm tra trạng thái… Chương trình lưu trữ và xử lý thông tin người dùng.</a:t>
            </a:r>
            <a:endParaRPr lang="vi-VN" sz="1200" spc="10">
              <a:solidFill>
                <a:srgbClr val="231F20"/>
              </a:solidFill>
              <a:latin typeface="Arial"/>
              <a:cs typeface="Arial"/>
            </a:endParaRPr>
          </a:p>
        </p:txBody>
      </p:sp>
      <p:sp>
        <p:nvSpPr>
          <p:cNvPr id="167" name="object 153">
            <a:extLst>
              <a:ext uri="{FF2B5EF4-FFF2-40B4-BE49-F238E27FC236}">
                <a16:creationId xmlns:a16="http://schemas.microsoft.com/office/drawing/2014/main" id="{D1C76754-8469-DC59-19AA-664F87FEC1BA}"/>
              </a:ext>
            </a:extLst>
          </p:cNvPr>
          <p:cNvSpPr txBox="1"/>
          <p:nvPr/>
        </p:nvSpPr>
        <p:spPr>
          <a:xfrm>
            <a:off x="318249" y="10802651"/>
            <a:ext cx="3150532" cy="1777410"/>
          </a:xfrm>
          <a:prstGeom prst="rect">
            <a:avLst/>
          </a:prstGeom>
        </p:spPr>
        <p:txBody>
          <a:bodyPr vert="horz" wrap="square" lIns="0" tIns="0" rIns="0" bIns="0" rtlCol="0">
            <a:spAutoFit/>
          </a:bodyPr>
          <a:lstStyle/>
          <a:p>
            <a:pPr marL="12700" marR="5080" indent="165735" algn="just">
              <a:spcBef>
                <a:spcPts val="920"/>
              </a:spcBef>
            </a:pPr>
            <a:r>
              <a:rPr lang="vi-VN" sz="1200" spc="-20">
                <a:solidFill>
                  <a:srgbClr val="231F20"/>
                </a:solidFill>
                <a:latin typeface="Arial"/>
                <a:cs typeface="Arial"/>
              </a:rPr>
              <a:t>3. Ứng dụng được cài đặt trên mobile người dùng: Người dùng sử dụng mobileApp để đăng ký thuê xe xác định bởi mã QR gửi lên server. Để trả xe sau khi kết thúc hành trình, thì người dùng chủ động khóa xe và xác nhận ở mobile app. Các tiện ích theo dõi hành trình (tracklog), account thuê, lịch sử các hành trình đã từng đi…. được phát triển.</a:t>
            </a:r>
          </a:p>
          <a:p>
            <a:pPr marL="12700" marR="5080" indent="165735" algn="just">
              <a:lnSpc>
                <a:spcPct val="100000"/>
              </a:lnSpc>
              <a:spcBef>
                <a:spcPts val="920"/>
              </a:spcBef>
            </a:pPr>
            <a:endParaRPr lang="vi-VN" sz="1200" spc="10">
              <a:solidFill>
                <a:srgbClr val="231F20"/>
              </a:solidFill>
              <a:latin typeface="Arial"/>
              <a:cs typeface="Arial"/>
            </a:endParaRPr>
          </a:p>
        </p:txBody>
      </p:sp>
      <p:pic>
        <p:nvPicPr>
          <p:cNvPr id="1028" name="Picture 1">
            <a:extLst>
              <a:ext uri="{FF2B5EF4-FFF2-40B4-BE49-F238E27FC236}">
                <a16:creationId xmlns:a16="http://schemas.microsoft.com/office/drawing/2014/main" id="{6994E15A-1B44-99E4-5316-8EB3FF5FBB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3492" y="7598444"/>
            <a:ext cx="1012766" cy="174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object 77">
            <a:extLst>
              <a:ext uri="{FF2B5EF4-FFF2-40B4-BE49-F238E27FC236}">
                <a16:creationId xmlns:a16="http://schemas.microsoft.com/office/drawing/2014/main" id="{86B2282B-A54C-B8B7-7688-1EBA271A7389}"/>
              </a:ext>
            </a:extLst>
          </p:cNvPr>
          <p:cNvSpPr txBox="1"/>
          <p:nvPr/>
        </p:nvSpPr>
        <p:spPr>
          <a:xfrm>
            <a:off x="7241856" y="4024801"/>
            <a:ext cx="3151280" cy="1292662"/>
          </a:xfrm>
          <a:prstGeom prst="rect">
            <a:avLst/>
          </a:prstGeom>
        </p:spPr>
        <p:txBody>
          <a:bodyPr vert="horz" wrap="square" lIns="0" tIns="0" rIns="0" bIns="0" rtlCol="0">
            <a:spAutoFit/>
          </a:bodyPr>
          <a:lstStyle/>
          <a:p>
            <a:pPr marL="12700" marR="5080" indent="156210" algn="just">
              <a:lnSpc>
                <a:spcPct val="100000"/>
              </a:lnSpc>
              <a:spcBef>
                <a:spcPts val="919"/>
              </a:spcBef>
            </a:pPr>
            <a:r>
              <a:rPr lang="vi-VN" sz="1200">
                <a:latin typeface="Arial"/>
                <a:cs typeface="Arial"/>
              </a:rPr>
              <a:t>Hệ thống hoạt động như sau: người dùng sử dụng ứng dụng mobile quét mã QR trên xe, chọn gói cước và ấn thuê xe, server sau khi nhận được yêu cầu thuê xe sẽ gửi thông báo cho thiết bị mở khóa xe, để kết thúc chuyến đi người dùng khóa xe thủ công trên xe đạp rồi ấn xác nhận trên ứng dụng.</a:t>
            </a:r>
            <a:endParaRPr sz="1200">
              <a:latin typeface="Arial"/>
              <a:cs typeface="Arial"/>
            </a:endParaRPr>
          </a:p>
        </p:txBody>
      </p:sp>
      <p:sp>
        <p:nvSpPr>
          <p:cNvPr id="72" name="object 72"/>
          <p:cNvSpPr txBox="1"/>
          <p:nvPr/>
        </p:nvSpPr>
        <p:spPr>
          <a:xfrm>
            <a:off x="3805275" y="3665198"/>
            <a:ext cx="3151280" cy="1954381"/>
          </a:xfrm>
          <a:prstGeom prst="rect">
            <a:avLst/>
          </a:prstGeom>
        </p:spPr>
        <p:txBody>
          <a:bodyPr vert="horz" wrap="square" lIns="0" tIns="0" rIns="0" bIns="0" rtlCol="0">
            <a:spAutoFit/>
          </a:bodyPr>
          <a:lstStyle/>
          <a:p>
            <a:pPr marL="12700">
              <a:lnSpc>
                <a:spcPct val="100000"/>
              </a:lnSpc>
            </a:pPr>
            <a:r>
              <a:rPr sz="1600" b="1">
                <a:solidFill>
                  <a:srgbClr val="004261"/>
                </a:solidFill>
                <a:latin typeface="Arial"/>
                <a:cs typeface="Arial"/>
              </a:rPr>
              <a:t>Mục </a:t>
            </a:r>
            <a:r>
              <a:rPr lang="vi-VN" sz="1600" b="1">
                <a:solidFill>
                  <a:srgbClr val="004261"/>
                </a:solidFill>
                <a:latin typeface="Arial"/>
                <a:cs typeface="Arial"/>
              </a:rPr>
              <a:t>tiêu</a:t>
            </a:r>
            <a:endParaRPr sz="1600">
              <a:latin typeface="Arial"/>
              <a:cs typeface="Arial"/>
            </a:endParaRPr>
          </a:p>
          <a:p>
            <a:pPr marL="12700" marR="5080" indent="151130" algn="just">
              <a:lnSpc>
                <a:spcPct val="100000"/>
              </a:lnSpc>
              <a:spcBef>
                <a:spcPts val="920"/>
              </a:spcBef>
            </a:pPr>
            <a:r>
              <a:rPr lang="vi-VN" sz="1200" spc="-5" err="1">
                <a:solidFill>
                  <a:srgbClr val="231F20"/>
                </a:solidFill>
                <a:latin typeface="Arial"/>
                <a:cs typeface="Arial"/>
              </a:rPr>
              <a:t>Mục</a:t>
            </a:r>
            <a:r>
              <a:rPr lang="vi-VN" sz="1200" spc="-5">
                <a:solidFill>
                  <a:srgbClr val="231F20"/>
                </a:solidFill>
                <a:latin typeface="Arial"/>
                <a:cs typeface="Arial"/>
              </a:rPr>
              <a:t> </a:t>
            </a:r>
            <a:r>
              <a:rPr lang="vi-VN" sz="1200" spc="-5" err="1">
                <a:solidFill>
                  <a:srgbClr val="231F20"/>
                </a:solidFill>
                <a:latin typeface="Arial"/>
                <a:cs typeface="Arial"/>
              </a:rPr>
              <a:t>đích</a:t>
            </a:r>
            <a:r>
              <a:rPr lang="vi-VN" sz="1200" spc="-5">
                <a:solidFill>
                  <a:srgbClr val="231F20"/>
                </a:solidFill>
                <a:latin typeface="Arial"/>
                <a:cs typeface="Arial"/>
              </a:rPr>
              <a:t> </a:t>
            </a:r>
            <a:r>
              <a:rPr lang="vi-VN" sz="1200" spc="-5" err="1">
                <a:solidFill>
                  <a:srgbClr val="231F20"/>
                </a:solidFill>
                <a:latin typeface="Arial"/>
                <a:cs typeface="Arial"/>
              </a:rPr>
              <a:t>chính</a:t>
            </a:r>
            <a:r>
              <a:rPr lang="vi-VN" sz="1200" spc="-5">
                <a:solidFill>
                  <a:srgbClr val="231F20"/>
                </a:solidFill>
                <a:latin typeface="Arial"/>
                <a:cs typeface="Arial"/>
              </a:rPr>
              <a:t> </a:t>
            </a:r>
            <a:r>
              <a:rPr lang="vi-VN" sz="1200" spc="-5" err="1">
                <a:solidFill>
                  <a:srgbClr val="231F20"/>
                </a:solidFill>
                <a:latin typeface="Arial"/>
                <a:cs typeface="Arial"/>
              </a:rPr>
              <a:t>của</a:t>
            </a:r>
            <a:r>
              <a:rPr lang="vi-VN" sz="1200" spc="-5">
                <a:solidFill>
                  <a:srgbClr val="231F20"/>
                </a:solidFill>
                <a:latin typeface="Arial"/>
                <a:cs typeface="Arial"/>
              </a:rPr>
              <a:t> </a:t>
            </a:r>
            <a:r>
              <a:rPr lang="vi-VN" sz="1200" spc="-5" err="1">
                <a:solidFill>
                  <a:srgbClr val="231F20"/>
                </a:solidFill>
                <a:latin typeface="Arial"/>
                <a:cs typeface="Arial"/>
              </a:rPr>
              <a:t>đề</a:t>
            </a:r>
            <a:r>
              <a:rPr lang="vi-VN" sz="1200" spc="-5">
                <a:solidFill>
                  <a:srgbClr val="231F20"/>
                </a:solidFill>
                <a:latin typeface="Arial"/>
                <a:cs typeface="Arial"/>
              </a:rPr>
              <a:t> </a:t>
            </a:r>
            <a:r>
              <a:rPr lang="vi-VN" sz="1200" spc="-5" err="1">
                <a:solidFill>
                  <a:srgbClr val="231F20"/>
                </a:solidFill>
                <a:latin typeface="Arial"/>
                <a:cs typeface="Arial"/>
              </a:rPr>
              <a:t>tài</a:t>
            </a:r>
            <a:r>
              <a:rPr lang="vi-VN" sz="1200" spc="-5">
                <a:solidFill>
                  <a:srgbClr val="231F20"/>
                </a:solidFill>
                <a:latin typeface="Arial"/>
                <a:cs typeface="Arial"/>
              </a:rPr>
              <a:t> </a:t>
            </a:r>
            <a:r>
              <a:rPr lang="vi-VN" sz="1200" spc="-5" err="1">
                <a:solidFill>
                  <a:srgbClr val="231F20"/>
                </a:solidFill>
                <a:latin typeface="Arial"/>
                <a:cs typeface="Arial"/>
              </a:rPr>
              <a:t>là</a:t>
            </a:r>
            <a:r>
              <a:rPr lang="vi-VN" sz="1200" spc="-5">
                <a:solidFill>
                  <a:srgbClr val="231F20"/>
                </a:solidFill>
                <a:latin typeface="Arial"/>
                <a:cs typeface="Arial"/>
              </a:rPr>
              <a:t> </a:t>
            </a:r>
            <a:r>
              <a:rPr lang="vi-VN" sz="1200" spc="-5" err="1">
                <a:solidFill>
                  <a:srgbClr val="231F20"/>
                </a:solidFill>
                <a:latin typeface="Arial"/>
                <a:cs typeface="Arial"/>
              </a:rPr>
              <a:t>tìm</a:t>
            </a:r>
            <a:r>
              <a:rPr lang="vi-VN" sz="1200" spc="-5">
                <a:solidFill>
                  <a:srgbClr val="231F20"/>
                </a:solidFill>
                <a:latin typeface="Arial"/>
                <a:cs typeface="Arial"/>
              </a:rPr>
              <a:t> </a:t>
            </a:r>
            <a:r>
              <a:rPr lang="vi-VN" sz="1200" spc="-5" err="1">
                <a:solidFill>
                  <a:srgbClr val="231F20"/>
                </a:solidFill>
                <a:latin typeface="Arial"/>
                <a:cs typeface="Arial"/>
              </a:rPr>
              <a:t>được</a:t>
            </a:r>
            <a:r>
              <a:rPr lang="vi-VN" sz="1200" spc="-5">
                <a:solidFill>
                  <a:srgbClr val="231F20"/>
                </a:solidFill>
                <a:latin typeface="Arial"/>
                <a:cs typeface="Arial"/>
              </a:rPr>
              <a:t> </a:t>
            </a:r>
            <a:r>
              <a:rPr lang="vi-VN" sz="1200" spc="-5" err="1">
                <a:solidFill>
                  <a:srgbClr val="231F20"/>
                </a:solidFill>
                <a:latin typeface="Arial"/>
                <a:cs typeface="Arial"/>
              </a:rPr>
              <a:t>cách</a:t>
            </a:r>
            <a:r>
              <a:rPr lang="vi-VN" sz="1200" spc="-5">
                <a:solidFill>
                  <a:srgbClr val="231F20"/>
                </a:solidFill>
                <a:latin typeface="Arial"/>
                <a:cs typeface="Arial"/>
              </a:rPr>
              <a:t> </a:t>
            </a:r>
            <a:r>
              <a:rPr lang="vi-VN" sz="1200" spc="-5" err="1">
                <a:solidFill>
                  <a:srgbClr val="231F20"/>
                </a:solidFill>
                <a:latin typeface="Arial"/>
                <a:cs typeface="Arial"/>
              </a:rPr>
              <a:t>kiểm</a:t>
            </a:r>
            <a:r>
              <a:rPr lang="vi-VN" sz="1200" spc="-5">
                <a:solidFill>
                  <a:srgbClr val="231F20"/>
                </a:solidFill>
                <a:latin typeface="Arial"/>
                <a:cs typeface="Arial"/>
              </a:rPr>
              <a:t> </a:t>
            </a:r>
            <a:r>
              <a:rPr lang="vi-VN" sz="1200" spc="-5" err="1">
                <a:solidFill>
                  <a:srgbClr val="231F20"/>
                </a:solidFill>
                <a:latin typeface="Arial"/>
                <a:cs typeface="Arial"/>
              </a:rPr>
              <a:t>soát</a:t>
            </a:r>
            <a:r>
              <a:rPr lang="vi-VN" sz="1200" spc="-5">
                <a:solidFill>
                  <a:srgbClr val="231F20"/>
                </a:solidFill>
                <a:latin typeface="Arial"/>
                <a:cs typeface="Arial"/>
              </a:rPr>
              <a:t> </a:t>
            </a:r>
            <a:r>
              <a:rPr lang="vi-VN" sz="1200" spc="-5" err="1">
                <a:solidFill>
                  <a:srgbClr val="231F20"/>
                </a:solidFill>
                <a:latin typeface="Arial"/>
                <a:cs typeface="Arial"/>
              </a:rPr>
              <a:t>trạng</a:t>
            </a:r>
            <a:r>
              <a:rPr lang="vi-VN" sz="1200" spc="-5">
                <a:solidFill>
                  <a:srgbClr val="231F20"/>
                </a:solidFill>
                <a:latin typeface="Arial"/>
                <a:cs typeface="Arial"/>
              </a:rPr>
              <a:t> </a:t>
            </a:r>
            <a:r>
              <a:rPr lang="vi-VN" sz="1200" spc="-5" err="1">
                <a:solidFill>
                  <a:srgbClr val="231F20"/>
                </a:solidFill>
                <a:latin typeface="Arial"/>
                <a:cs typeface="Arial"/>
              </a:rPr>
              <a:t>thái</a:t>
            </a:r>
            <a:r>
              <a:rPr lang="vi-VN" sz="1200" spc="-5">
                <a:solidFill>
                  <a:srgbClr val="231F20"/>
                </a:solidFill>
                <a:latin typeface="Arial"/>
                <a:cs typeface="Arial"/>
              </a:rPr>
              <a:t> </a:t>
            </a:r>
            <a:r>
              <a:rPr lang="vi-VN" sz="1200" spc="-5" err="1">
                <a:solidFill>
                  <a:srgbClr val="231F20"/>
                </a:solidFill>
                <a:latin typeface="Arial"/>
                <a:cs typeface="Arial"/>
              </a:rPr>
              <a:t>đóng</a:t>
            </a:r>
            <a:r>
              <a:rPr lang="vi-VN" sz="1200" spc="-5">
                <a:solidFill>
                  <a:srgbClr val="231F20"/>
                </a:solidFill>
                <a:latin typeface="Arial"/>
                <a:cs typeface="Arial"/>
              </a:rPr>
              <a:t> </a:t>
            </a:r>
            <a:r>
              <a:rPr lang="vi-VN" sz="1200" spc="-5" err="1">
                <a:solidFill>
                  <a:srgbClr val="231F20"/>
                </a:solidFill>
                <a:latin typeface="Arial"/>
                <a:cs typeface="Arial"/>
              </a:rPr>
              <a:t>mở</a:t>
            </a:r>
            <a:r>
              <a:rPr lang="vi-VN" sz="1200" spc="-5">
                <a:solidFill>
                  <a:srgbClr val="231F20"/>
                </a:solidFill>
                <a:latin typeface="Arial"/>
                <a:cs typeface="Arial"/>
              </a:rPr>
              <a:t> </a:t>
            </a:r>
            <a:r>
              <a:rPr lang="vi-VN" sz="1200" spc="-5" err="1">
                <a:solidFill>
                  <a:srgbClr val="231F20"/>
                </a:solidFill>
                <a:latin typeface="Arial"/>
                <a:cs typeface="Arial"/>
              </a:rPr>
              <a:t>khóa</a:t>
            </a:r>
            <a:r>
              <a:rPr lang="vi-VN" sz="1200" spc="-5">
                <a:solidFill>
                  <a:srgbClr val="231F20"/>
                </a:solidFill>
                <a:latin typeface="Arial"/>
                <a:cs typeface="Arial"/>
              </a:rPr>
              <a:t> </a:t>
            </a:r>
            <a:r>
              <a:rPr lang="vi-VN" sz="1200" spc="-5" err="1">
                <a:solidFill>
                  <a:srgbClr val="231F20"/>
                </a:solidFill>
                <a:latin typeface="Arial"/>
                <a:cs typeface="Arial"/>
              </a:rPr>
              <a:t>của</a:t>
            </a:r>
            <a:r>
              <a:rPr lang="vi-VN" sz="1200" spc="-5">
                <a:solidFill>
                  <a:srgbClr val="231F20"/>
                </a:solidFill>
                <a:latin typeface="Arial"/>
                <a:cs typeface="Arial"/>
              </a:rPr>
              <a:t> xe </a:t>
            </a:r>
            <a:r>
              <a:rPr lang="vi-VN" sz="1200" spc="-5" err="1">
                <a:solidFill>
                  <a:srgbClr val="231F20"/>
                </a:solidFill>
                <a:latin typeface="Arial"/>
                <a:cs typeface="Arial"/>
              </a:rPr>
              <a:t>đạp</a:t>
            </a:r>
            <a:r>
              <a:rPr lang="vi-VN" sz="1200" spc="-5">
                <a:solidFill>
                  <a:srgbClr val="231F20"/>
                </a:solidFill>
                <a:latin typeface="Arial"/>
                <a:cs typeface="Arial"/>
              </a:rPr>
              <a:t>, </a:t>
            </a:r>
            <a:r>
              <a:rPr lang="vi-VN" sz="1200" spc="-5" err="1">
                <a:solidFill>
                  <a:srgbClr val="231F20"/>
                </a:solidFill>
                <a:latin typeface="Arial"/>
                <a:cs typeface="Arial"/>
              </a:rPr>
              <a:t>đồng</a:t>
            </a:r>
            <a:r>
              <a:rPr lang="vi-VN" sz="1200" spc="-5">
                <a:solidFill>
                  <a:srgbClr val="231F20"/>
                </a:solidFill>
                <a:latin typeface="Arial"/>
                <a:cs typeface="Arial"/>
              </a:rPr>
              <a:t> </a:t>
            </a:r>
            <a:r>
              <a:rPr lang="vi-VN" sz="1200" spc="-5" err="1">
                <a:solidFill>
                  <a:srgbClr val="231F20"/>
                </a:solidFill>
                <a:latin typeface="Arial"/>
                <a:cs typeface="Arial"/>
              </a:rPr>
              <a:t>thời</a:t>
            </a:r>
            <a:r>
              <a:rPr lang="vi-VN" sz="1200" spc="-5">
                <a:solidFill>
                  <a:srgbClr val="231F20"/>
                </a:solidFill>
                <a:latin typeface="Arial"/>
                <a:cs typeface="Arial"/>
              </a:rPr>
              <a:t> phải đảm bảo luôn theo </a:t>
            </a:r>
            <a:r>
              <a:rPr lang="vi-VN" sz="1200" spc="-5" err="1">
                <a:solidFill>
                  <a:srgbClr val="231F20"/>
                </a:solidFill>
                <a:latin typeface="Arial"/>
                <a:cs typeface="Arial"/>
              </a:rPr>
              <a:t>dõi</a:t>
            </a:r>
            <a:r>
              <a:rPr lang="vi-VN" sz="1200" spc="-5">
                <a:solidFill>
                  <a:srgbClr val="231F20"/>
                </a:solidFill>
                <a:latin typeface="Arial"/>
                <a:cs typeface="Arial"/>
              </a:rPr>
              <a:t> </a:t>
            </a:r>
            <a:r>
              <a:rPr lang="vi-VN" sz="1200" spc="-5" err="1">
                <a:solidFill>
                  <a:srgbClr val="231F20"/>
                </a:solidFill>
                <a:latin typeface="Arial"/>
                <a:cs typeface="Arial"/>
              </a:rPr>
              <a:t>được</a:t>
            </a:r>
            <a:r>
              <a:rPr lang="vi-VN" sz="1200" spc="-5">
                <a:solidFill>
                  <a:srgbClr val="231F20"/>
                </a:solidFill>
                <a:latin typeface="Arial"/>
                <a:cs typeface="Arial"/>
              </a:rPr>
              <a:t> </a:t>
            </a:r>
            <a:r>
              <a:rPr lang="vi-VN" sz="1200" spc="-5" err="1">
                <a:solidFill>
                  <a:srgbClr val="231F20"/>
                </a:solidFill>
                <a:latin typeface="Arial"/>
                <a:cs typeface="Arial"/>
              </a:rPr>
              <a:t>vị</a:t>
            </a:r>
            <a:r>
              <a:rPr lang="vi-VN" sz="1200" spc="-5">
                <a:solidFill>
                  <a:srgbClr val="231F20"/>
                </a:solidFill>
                <a:latin typeface="Arial"/>
                <a:cs typeface="Arial"/>
              </a:rPr>
              <a:t> </a:t>
            </a:r>
            <a:r>
              <a:rPr lang="vi-VN" sz="1200" spc="-5" err="1">
                <a:solidFill>
                  <a:srgbClr val="231F20"/>
                </a:solidFill>
                <a:latin typeface="Arial"/>
                <a:cs typeface="Arial"/>
              </a:rPr>
              <a:t>trí</a:t>
            </a:r>
            <a:r>
              <a:rPr lang="vi-VN" sz="1200" spc="-5">
                <a:solidFill>
                  <a:srgbClr val="231F20"/>
                </a:solidFill>
                <a:latin typeface="Arial"/>
                <a:cs typeface="Arial"/>
              </a:rPr>
              <a:t> </a:t>
            </a:r>
            <a:r>
              <a:rPr lang="vi-VN" sz="1200" spc="-5" err="1">
                <a:solidFill>
                  <a:srgbClr val="231F20"/>
                </a:solidFill>
                <a:latin typeface="Arial"/>
                <a:cs typeface="Arial"/>
              </a:rPr>
              <a:t>hiện</a:t>
            </a:r>
            <a:r>
              <a:rPr lang="vi-VN" sz="1200" spc="-5">
                <a:solidFill>
                  <a:srgbClr val="231F20"/>
                </a:solidFill>
                <a:latin typeface="Arial"/>
                <a:cs typeface="Arial"/>
              </a:rPr>
              <a:t> </a:t>
            </a:r>
            <a:r>
              <a:rPr lang="vi-VN" sz="1200" spc="-5" err="1">
                <a:solidFill>
                  <a:srgbClr val="231F20"/>
                </a:solidFill>
                <a:latin typeface="Arial"/>
                <a:cs typeface="Arial"/>
              </a:rPr>
              <a:t>tại</a:t>
            </a:r>
            <a:r>
              <a:rPr lang="vi-VN" sz="1200" spc="-5">
                <a:solidFill>
                  <a:srgbClr val="231F20"/>
                </a:solidFill>
                <a:latin typeface="Arial"/>
                <a:cs typeface="Arial"/>
              </a:rPr>
              <a:t> </a:t>
            </a:r>
            <a:r>
              <a:rPr lang="vi-VN" sz="1200" spc="-5" err="1">
                <a:solidFill>
                  <a:srgbClr val="231F20"/>
                </a:solidFill>
                <a:latin typeface="Arial"/>
                <a:cs typeface="Arial"/>
              </a:rPr>
              <a:t>của</a:t>
            </a:r>
            <a:r>
              <a:rPr lang="vi-VN" sz="1200" spc="-5">
                <a:solidFill>
                  <a:srgbClr val="231F20"/>
                </a:solidFill>
                <a:latin typeface="Arial"/>
                <a:cs typeface="Arial"/>
              </a:rPr>
              <a:t> xe.</a:t>
            </a:r>
          </a:p>
          <a:p>
            <a:pPr marL="12700" marR="5080" indent="151130" algn="just">
              <a:lnSpc>
                <a:spcPct val="100000"/>
              </a:lnSpc>
              <a:spcBef>
                <a:spcPts val="920"/>
              </a:spcBef>
            </a:pPr>
            <a:r>
              <a:rPr lang="vi-VN" sz="1200" spc="-5" err="1">
                <a:solidFill>
                  <a:srgbClr val="231F20"/>
                </a:solidFill>
                <a:latin typeface="Arial"/>
                <a:cs typeface="Arial"/>
              </a:rPr>
              <a:t>Đối</a:t>
            </a:r>
            <a:r>
              <a:rPr lang="vi-VN" sz="1200" spc="-5">
                <a:solidFill>
                  <a:srgbClr val="231F20"/>
                </a:solidFill>
                <a:latin typeface="Arial"/>
                <a:cs typeface="Arial"/>
              </a:rPr>
              <a:t> </a:t>
            </a:r>
            <a:r>
              <a:rPr lang="vi-VN" sz="1200" spc="-5" err="1">
                <a:solidFill>
                  <a:srgbClr val="231F20"/>
                </a:solidFill>
                <a:latin typeface="Arial"/>
                <a:cs typeface="Arial"/>
              </a:rPr>
              <a:t>tượng</a:t>
            </a:r>
            <a:r>
              <a:rPr lang="vi-VN" sz="1200" spc="-5">
                <a:solidFill>
                  <a:srgbClr val="231F20"/>
                </a:solidFill>
                <a:latin typeface="Arial"/>
                <a:cs typeface="Arial"/>
              </a:rPr>
              <a:t> chính </a:t>
            </a:r>
            <a:r>
              <a:rPr lang="vi-VN" sz="1200" spc="-5" err="1">
                <a:solidFill>
                  <a:srgbClr val="231F20"/>
                </a:solidFill>
                <a:latin typeface="Arial"/>
                <a:cs typeface="Arial"/>
              </a:rPr>
              <a:t>là</a:t>
            </a:r>
            <a:r>
              <a:rPr lang="vi-VN" sz="1200" spc="-5">
                <a:solidFill>
                  <a:srgbClr val="231F20"/>
                </a:solidFill>
                <a:latin typeface="Arial"/>
                <a:cs typeface="Arial"/>
              </a:rPr>
              <a:t> xe </a:t>
            </a:r>
            <a:r>
              <a:rPr lang="vi-VN" sz="1200" spc="-5" err="1">
                <a:solidFill>
                  <a:srgbClr val="231F20"/>
                </a:solidFill>
                <a:latin typeface="Arial"/>
                <a:cs typeface="Arial"/>
              </a:rPr>
              <a:t>đạp</a:t>
            </a:r>
            <a:r>
              <a:rPr lang="vi-VN" sz="1200" spc="-5">
                <a:solidFill>
                  <a:srgbClr val="231F20"/>
                </a:solidFill>
                <a:latin typeface="Arial"/>
                <a:cs typeface="Arial"/>
              </a:rPr>
              <a:t> công </a:t>
            </a:r>
            <a:r>
              <a:rPr lang="vi-VN" sz="1200" spc="-5" err="1">
                <a:solidFill>
                  <a:srgbClr val="231F20"/>
                </a:solidFill>
                <a:latin typeface="Arial"/>
                <a:cs typeface="Arial"/>
              </a:rPr>
              <a:t>cộng</a:t>
            </a:r>
            <a:r>
              <a:rPr lang="vi-VN" sz="1200" spc="-5">
                <a:solidFill>
                  <a:srgbClr val="231F20"/>
                </a:solidFill>
                <a:latin typeface="Arial"/>
                <a:cs typeface="Arial"/>
              </a:rPr>
              <a:t>, </a:t>
            </a:r>
            <a:r>
              <a:rPr lang="vi-VN" sz="1200" spc="-5" err="1">
                <a:solidFill>
                  <a:srgbClr val="231F20"/>
                </a:solidFill>
                <a:latin typeface="Arial"/>
                <a:cs typeface="Arial"/>
              </a:rPr>
              <a:t>là</a:t>
            </a:r>
            <a:r>
              <a:rPr lang="vi-VN" sz="1200" spc="-5">
                <a:solidFill>
                  <a:srgbClr val="231F20"/>
                </a:solidFill>
                <a:latin typeface="Arial"/>
                <a:cs typeface="Arial"/>
              </a:rPr>
              <a:t> </a:t>
            </a:r>
            <a:r>
              <a:rPr lang="vi-VN" sz="1200" spc="-5" err="1">
                <a:solidFill>
                  <a:srgbClr val="231F20"/>
                </a:solidFill>
                <a:latin typeface="Arial"/>
                <a:cs typeface="Arial"/>
              </a:rPr>
              <a:t>đối</a:t>
            </a:r>
            <a:r>
              <a:rPr lang="vi-VN" sz="1200" spc="-5">
                <a:solidFill>
                  <a:srgbClr val="231F20"/>
                </a:solidFill>
                <a:latin typeface="Arial"/>
                <a:cs typeface="Arial"/>
              </a:rPr>
              <a:t> </a:t>
            </a:r>
            <a:r>
              <a:rPr lang="vi-VN" sz="1200" spc="-5" err="1">
                <a:solidFill>
                  <a:srgbClr val="231F20"/>
                </a:solidFill>
                <a:latin typeface="Arial"/>
                <a:cs typeface="Arial"/>
              </a:rPr>
              <a:t>tượng</a:t>
            </a:r>
            <a:r>
              <a:rPr lang="vi-VN" sz="1200" spc="-5">
                <a:solidFill>
                  <a:srgbClr val="231F20"/>
                </a:solidFill>
                <a:latin typeface="Arial"/>
                <a:cs typeface="Arial"/>
              </a:rPr>
              <a:t> </a:t>
            </a:r>
            <a:r>
              <a:rPr lang="vi-VN" sz="1200" spc="-5" err="1">
                <a:solidFill>
                  <a:srgbClr val="231F20"/>
                </a:solidFill>
                <a:latin typeface="Arial"/>
                <a:cs typeface="Arial"/>
              </a:rPr>
              <a:t>có</a:t>
            </a:r>
            <a:r>
              <a:rPr lang="vi-VN" sz="1200" spc="-5">
                <a:solidFill>
                  <a:srgbClr val="231F20"/>
                </a:solidFill>
                <a:latin typeface="Arial"/>
                <a:cs typeface="Arial"/>
              </a:rPr>
              <a:t> </a:t>
            </a:r>
            <a:r>
              <a:rPr lang="vi-VN" sz="1200" spc="-5" err="1">
                <a:solidFill>
                  <a:srgbClr val="231F20"/>
                </a:solidFill>
                <a:latin typeface="Arial"/>
                <a:cs typeface="Arial"/>
              </a:rPr>
              <a:t>kích</a:t>
            </a:r>
            <a:r>
              <a:rPr lang="vi-VN" sz="1200" spc="-5">
                <a:solidFill>
                  <a:srgbClr val="231F20"/>
                </a:solidFill>
                <a:latin typeface="Arial"/>
                <a:cs typeface="Arial"/>
              </a:rPr>
              <a:t> </a:t>
            </a:r>
            <a:r>
              <a:rPr lang="vi-VN" sz="1200" spc="-5" err="1">
                <a:solidFill>
                  <a:srgbClr val="231F20"/>
                </a:solidFill>
                <a:latin typeface="Arial"/>
                <a:cs typeface="Arial"/>
              </a:rPr>
              <a:t>thước</a:t>
            </a:r>
            <a:r>
              <a:rPr lang="vi-VN" sz="1200" spc="-5">
                <a:solidFill>
                  <a:srgbClr val="231F20"/>
                </a:solidFill>
                <a:latin typeface="Arial"/>
                <a:cs typeface="Arial"/>
              </a:rPr>
              <a:t> </a:t>
            </a:r>
            <a:r>
              <a:rPr lang="vi-VN" sz="1200" spc="-5" err="1">
                <a:solidFill>
                  <a:srgbClr val="231F20"/>
                </a:solidFill>
                <a:latin typeface="Arial"/>
                <a:cs typeface="Arial"/>
              </a:rPr>
              <a:t>gọn</a:t>
            </a:r>
            <a:r>
              <a:rPr lang="vi-VN" sz="1200" spc="-5">
                <a:solidFill>
                  <a:srgbClr val="231F20"/>
                </a:solidFill>
                <a:latin typeface="Arial"/>
                <a:cs typeface="Arial"/>
              </a:rPr>
              <a:t> </a:t>
            </a:r>
            <a:r>
              <a:rPr lang="vi-VN" sz="1200" spc="-5" err="1">
                <a:solidFill>
                  <a:srgbClr val="231F20"/>
                </a:solidFill>
                <a:latin typeface="Arial"/>
                <a:cs typeface="Arial"/>
              </a:rPr>
              <a:t>nhẹ</a:t>
            </a:r>
            <a:r>
              <a:rPr lang="vi-VN" sz="1200" spc="-5">
                <a:solidFill>
                  <a:srgbClr val="231F20"/>
                </a:solidFill>
                <a:latin typeface="Arial"/>
                <a:cs typeface="Arial"/>
              </a:rPr>
              <a:t>, </a:t>
            </a:r>
            <a:r>
              <a:rPr lang="vi-VN" sz="1200" spc="-5" err="1">
                <a:solidFill>
                  <a:srgbClr val="231F20"/>
                </a:solidFill>
                <a:latin typeface="Arial"/>
                <a:cs typeface="Arial"/>
              </a:rPr>
              <a:t>có</a:t>
            </a:r>
            <a:r>
              <a:rPr lang="vi-VN" sz="1200" spc="-5">
                <a:solidFill>
                  <a:srgbClr val="231F20"/>
                </a:solidFill>
                <a:latin typeface="Arial"/>
                <a:cs typeface="Arial"/>
              </a:rPr>
              <a:t> </a:t>
            </a:r>
            <a:r>
              <a:rPr lang="vi-VN" sz="1200" spc="-5" err="1">
                <a:solidFill>
                  <a:srgbClr val="231F20"/>
                </a:solidFill>
                <a:latin typeface="Arial"/>
                <a:cs typeface="Arial"/>
              </a:rPr>
              <a:t>số</a:t>
            </a:r>
            <a:r>
              <a:rPr lang="vi-VN" sz="1200" spc="-5">
                <a:solidFill>
                  <a:srgbClr val="231F20"/>
                </a:solidFill>
                <a:latin typeface="Arial"/>
                <a:cs typeface="Arial"/>
              </a:rPr>
              <a:t> </a:t>
            </a:r>
            <a:r>
              <a:rPr lang="vi-VN" sz="1200" spc="-5" err="1">
                <a:solidFill>
                  <a:srgbClr val="231F20"/>
                </a:solidFill>
                <a:latin typeface="Arial"/>
                <a:cs typeface="Arial"/>
              </a:rPr>
              <a:t>lượng</a:t>
            </a:r>
            <a:r>
              <a:rPr lang="vi-VN" sz="1200" spc="-5">
                <a:solidFill>
                  <a:srgbClr val="231F20"/>
                </a:solidFill>
                <a:latin typeface="Arial"/>
                <a:cs typeface="Arial"/>
              </a:rPr>
              <a:t> lớn, phạm vi kiểm soát vị trí rộng và gần như liên tục thay đổi vị trí.</a:t>
            </a:r>
          </a:p>
        </p:txBody>
      </p:sp>
      <p:sp>
        <p:nvSpPr>
          <p:cNvPr id="25" name="object 153">
            <a:extLst>
              <a:ext uri="{FF2B5EF4-FFF2-40B4-BE49-F238E27FC236}">
                <a16:creationId xmlns:a16="http://schemas.microsoft.com/office/drawing/2014/main" id="{843F73BD-4F8E-E894-E06D-67D8285EF1A4}"/>
              </a:ext>
            </a:extLst>
          </p:cNvPr>
          <p:cNvSpPr txBox="1"/>
          <p:nvPr/>
        </p:nvSpPr>
        <p:spPr>
          <a:xfrm>
            <a:off x="317500" y="6512518"/>
            <a:ext cx="3132136" cy="3162404"/>
          </a:xfrm>
          <a:prstGeom prst="rect">
            <a:avLst/>
          </a:prstGeom>
        </p:spPr>
        <p:txBody>
          <a:bodyPr vert="horz" wrap="square" lIns="0" tIns="0" rIns="0" bIns="0" rtlCol="0">
            <a:spAutoFit/>
          </a:bodyPr>
          <a:lstStyle/>
          <a:p>
            <a:pPr marL="12700" marR="5080" indent="165735" algn="just">
              <a:lnSpc>
                <a:spcPct val="100000"/>
              </a:lnSpc>
              <a:spcBef>
                <a:spcPts val="920"/>
              </a:spcBef>
            </a:pPr>
            <a:r>
              <a:rPr lang="vi-VN" sz="1200" spc="-20">
                <a:solidFill>
                  <a:srgbClr val="231F20"/>
                </a:solidFill>
                <a:latin typeface="Arial"/>
                <a:cs typeface="Arial"/>
              </a:rPr>
              <a:t>Hệ thống bao gồm 03 thành phần:</a:t>
            </a:r>
            <a:endParaRPr lang="en-US" sz="1200" spc="-20">
              <a:solidFill>
                <a:srgbClr val="231F20"/>
              </a:solidFill>
              <a:latin typeface="Arial"/>
              <a:cs typeface="Arial"/>
            </a:endParaRPr>
          </a:p>
          <a:p>
            <a:pPr marL="12700" marR="5080" indent="165735" algn="just">
              <a:lnSpc>
                <a:spcPct val="100000"/>
              </a:lnSpc>
              <a:spcBef>
                <a:spcPts val="920"/>
              </a:spcBef>
            </a:pPr>
            <a:r>
              <a:rPr lang="en-US" sz="1200" spc="-20">
                <a:solidFill>
                  <a:srgbClr val="231F20"/>
                </a:solidFill>
                <a:latin typeface="Arial"/>
                <a:cs typeface="Arial"/>
              </a:rPr>
              <a:t>1. </a:t>
            </a:r>
            <a:r>
              <a:rPr lang="sv-SE" sz="1200" spc="-20">
                <a:solidFill>
                  <a:srgbClr val="231F20"/>
                </a:solidFill>
                <a:latin typeface="Arial"/>
                <a:cs typeface="Arial"/>
              </a:rPr>
              <a:t>Thiết bị Smart Bike Lock (SBL)</a:t>
            </a:r>
            <a:r>
              <a:rPr lang="vi-VN" sz="1200" spc="-20">
                <a:solidFill>
                  <a:srgbClr val="231F20"/>
                </a:solidFill>
                <a:latin typeface="Arial"/>
                <a:cs typeface="Arial"/>
              </a:rPr>
              <a:t>: là thiết bị được gắn vào mỗi xe đạp, gồm </a:t>
            </a:r>
            <a:r>
              <a:rPr lang="en-US" sz="1200" spc="-20">
                <a:solidFill>
                  <a:srgbClr val="231F20"/>
                </a:solidFill>
                <a:latin typeface="Arial"/>
                <a:cs typeface="Arial"/>
              </a:rPr>
              <a:t>4 khối chính: </a:t>
            </a:r>
          </a:p>
          <a:p>
            <a:pPr marL="184150" marR="5080" indent="-171450" algn="just">
              <a:lnSpc>
                <a:spcPct val="100000"/>
              </a:lnSpc>
              <a:spcBef>
                <a:spcPts val="920"/>
              </a:spcBef>
              <a:buFontTx/>
              <a:buChar char="-"/>
            </a:pPr>
            <a:r>
              <a:rPr lang="en-US" sz="1200" spc="-20">
                <a:solidFill>
                  <a:srgbClr val="231F20"/>
                </a:solidFill>
                <a:latin typeface="Arial"/>
                <a:cs typeface="Arial"/>
              </a:rPr>
              <a:t>Khối định vị: Kết nối vệ tinh GPS, tính toán vị trí hiện tại và gửi thông tin định dạng NMEA đến khối điều khiển</a:t>
            </a:r>
          </a:p>
          <a:p>
            <a:pPr marL="184150" marR="5080" indent="-171450" algn="just">
              <a:lnSpc>
                <a:spcPct val="100000"/>
              </a:lnSpc>
              <a:spcBef>
                <a:spcPts val="920"/>
              </a:spcBef>
              <a:buFontTx/>
              <a:buChar char="-"/>
            </a:pPr>
            <a:r>
              <a:rPr lang="en-US" sz="1200" spc="-20">
                <a:solidFill>
                  <a:srgbClr val="231F20"/>
                </a:solidFill>
                <a:latin typeface="Arial"/>
                <a:cs typeface="Arial"/>
              </a:rPr>
              <a:t>Khối điều khiển: Xử lý thông tin GPS, điều khiển khoá, truyền nhận thông tin đến server qua khối truyền thông</a:t>
            </a:r>
          </a:p>
          <a:p>
            <a:pPr marL="184150" marR="5080" indent="-171450" algn="just">
              <a:lnSpc>
                <a:spcPct val="100000"/>
              </a:lnSpc>
              <a:spcBef>
                <a:spcPts val="920"/>
              </a:spcBef>
              <a:buFontTx/>
              <a:buChar char="-"/>
            </a:pPr>
            <a:r>
              <a:rPr lang="en-US" sz="1200" spc="-20">
                <a:solidFill>
                  <a:srgbClr val="231F20"/>
                </a:solidFill>
                <a:latin typeface="Arial"/>
                <a:cs typeface="Arial"/>
              </a:rPr>
              <a:t>Khối truyền thông: Sử dụng giao thức MQTT trên công nghệ NB-IoT để trao đổi thông tin với server</a:t>
            </a:r>
          </a:p>
          <a:p>
            <a:pPr marL="184150" marR="5080" indent="-171450" algn="just">
              <a:lnSpc>
                <a:spcPct val="100000"/>
              </a:lnSpc>
              <a:spcBef>
                <a:spcPts val="920"/>
              </a:spcBef>
              <a:buFontTx/>
              <a:buChar char="-"/>
            </a:pPr>
            <a:r>
              <a:rPr lang="en-US" sz="1200" spc="-20">
                <a:solidFill>
                  <a:srgbClr val="231F20"/>
                </a:solidFill>
                <a:latin typeface="Arial"/>
                <a:cs typeface="Arial"/>
              </a:rPr>
              <a:t>Khối khoá: Nhận thông tin mở khoá, tạo tín hiệu khi người nhấn khoá</a:t>
            </a:r>
          </a:p>
        </p:txBody>
      </p:sp>
      <p:pic>
        <p:nvPicPr>
          <p:cNvPr id="3" name="Hình ảnh 2">
            <a:extLst>
              <a:ext uri="{FF2B5EF4-FFF2-40B4-BE49-F238E27FC236}">
                <a16:creationId xmlns:a16="http://schemas.microsoft.com/office/drawing/2014/main" id="{F2144CEB-1635-C183-3D71-ABF687B3D5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8342" y="9799785"/>
            <a:ext cx="1001022" cy="2223457"/>
          </a:xfrm>
          <a:prstGeom prst="rect">
            <a:avLst/>
          </a:prstGeom>
        </p:spPr>
      </p:pic>
      <p:pic>
        <p:nvPicPr>
          <p:cNvPr id="6" name="Hình ảnh 5" descr="Ảnh có chứa bản đồ&#10;&#10;Mô tả được tạo tự động">
            <a:extLst>
              <a:ext uri="{FF2B5EF4-FFF2-40B4-BE49-F238E27FC236}">
                <a16:creationId xmlns:a16="http://schemas.microsoft.com/office/drawing/2014/main" id="{97A36C5D-B14F-6075-A61A-AC87E38CCE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49364" y="9799784"/>
            <a:ext cx="1001021" cy="2223457"/>
          </a:xfrm>
          <a:prstGeom prst="rect">
            <a:avLst/>
          </a:prstGeom>
        </p:spPr>
      </p:pic>
      <p:sp>
        <p:nvSpPr>
          <p:cNvPr id="31" name="object 155">
            <a:extLst>
              <a:ext uri="{FF2B5EF4-FFF2-40B4-BE49-F238E27FC236}">
                <a16:creationId xmlns:a16="http://schemas.microsoft.com/office/drawing/2014/main" id="{9342A5DB-72CA-6331-428B-97788523EA81}"/>
              </a:ext>
            </a:extLst>
          </p:cNvPr>
          <p:cNvSpPr txBox="1"/>
          <p:nvPr/>
        </p:nvSpPr>
        <p:spPr>
          <a:xfrm>
            <a:off x="3863785" y="12093943"/>
            <a:ext cx="2968549" cy="184666"/>
          </a:xfrm>
          <a:prstGeom prst="rect">
            <a:avLst/>
          </a:prstGeom>
        </p:spPr>
        <p:txBody>
          <a:bodyPr vert="horz" wrap="square" lIns="0" tIns="0" rIns="0" bIns="0" rtlCol="0">
            <a:spAutoFit/>
          </a:bodyPr>
          <a:lstStyle/>
          <a:p>
            <a:pPr marL="12700" algn="ctr">
              <a:lnSpc>
                <a:spcPct val="100000"/>
              </a:lnSpc>
            </a:pPr>
            <a:r>
              <a:rPr sz="1200">
                <a:solidFill>
                  <a:srgbClr val="231F20"/>
                </a:solidFill>
                <a:latin typeface="Arial"/>
                <a:cs typeface="Arial"/>
              </a:rPr>
              <a:t>Hình </a:t>
            </a:r>
            <a:r>
              <a:rPr lang="vi-VN" sz="1200">
                <a:solidFill>
                  <a:srgbClr val="231F20"/>
                </a:solidFill>
                <a:latin typeface="Arial"/>
                <a:cs typeface="Arial"/>
              </a:rPr>
              <a:t>2</a:t>
            </a:r>
            <a:r>
              <a:rPr sz="1200">
                <a:solidFill>
                  <a:srgbClr val="231F20"/>
                </a:solidFill>
                <a:latin typeface="Arial"/>
                <a:cs typeface="Arial"/>
              </a:rPr>
              <a:t>. </a:t>
            </a:r>
            <a:r>
              <a:rPr lang="vi-VN" sz="1200">
                <a:solidFill>
                  <a:srgbClr val="231F20"/>
                </a:solidFill>
                <a:latin typeface="Arial"/>
                <a:cs typeface="Arial"/>
              </a:rPr>
              <a:t>Kết </a:t>
            </a:r>
            <a:r>
              <a:rPr lang="vi-VN" sz="1200" spc="-5">
                <a:solidFill>
                  <a:srgbClr val="231F20"/>
                </a:solidFill>
                <a:latin typeface="Arial"/>
                <a:cs typeface="Arial"/>
              </a:rPr>
              <a:t>quả theo dõi hành trình</a:t>
            </a:r>
            <a:endParaRPr sz="1200">
              <a:latin typeface="Arial"/>
              <a:cs typeface="Arial"/>
            </a:endParaRPr>
          </a:p>
        </p:txBody>
      </p:sp>
      <p:sp>
        <p:nvSpPr>
          <p:cNvPr id="33" name="object 158">
            <a:extLst>
              <a:ext uri="{FF2B5EF4-FFF2-40B4-BE49-F238E27FC236}">
                <a16:creationId xmlns:a16="http://schemas.microsoft.com/office/drawing/2014/main" id="{03CA3183-A75E-C386-EEB0-87B64313C017}"/>
              </a:ext>
            </a:extLst>
          </p:cNvPr>
          <p:cNvSpPr txBox="1"/>
          <p:nvPr/>
        </p:nvSpPr>
        <p:spPr>
          <a:xfrm>
            <a:off x="5476239" y="12962019"/>
            <a:ext cx="5043359" cy="598818"/>
          </a:xfrm>
          <a:prstGeom prst="rect">
            <a:avLst/>
          </a:prstGeom>
        </p:spPr>
        <p:txBody>
          <a:bodyPr vert="horz" wrap="square" lIns="0" tIns="0" rIns="0" bIns="0" rtlCol="0">
            <a:spAutoFit/>
          </a:bodyPr>
          <a:lstStyle/>
          <a:p>
            <a:pPr marL="12700" marR="5080" algn="just">
              <a:lnSpc>
                <a:spcPct val="111100"/>
              </a:lnSpc>
              <a:spcBef>
                <a:spcPts val="919"/>
              </a:spcBef>
              <a:tabLst>
                <a:tab pos="314960" algn="l"/>
              </a:tabLst>
            </a:pPr>
            <a:r>
              <a:rPr lang="vi-VN" sz="1200">
                <a:latin typeface="Arial"/>
                <a:cs typeface="Arial"/>
              </a:rPr>
              <a:t>2. I-Lin Wang, Chun-Wei Wang. “Analyzing Bike Repositioning Strategies Based on Simulations for Public Bike Sharing Systems: Simulating Bike Repositioning Strategies for Bike Sharing Systems” (2013)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D73DF96024544FA79FDC867D1BABB3" ma:contentTypeVersion="11" ma:contentTypeDescription="Create a new document." ma:contentTypeScope="" ma:versionID="066cfab3c30826cc22d1266df3862407">
  <xsd:schema xmlns:xsd="http://www.w3.org/2001/XMLSchema" xmlns:xs="http://www.w3.org/2001/XMLSchema" xmlns:p="http://schemas.microsoft.com/office/2006/metadata/properties" xmlns:ns3="c2789afe-e671-4f33-b609-81accfcf5258" xmlns:ns4="7871b3a2-fa86-447a-b485-a037d6092110" targetNamespace="http://schemas.microsoft.com/office/2006/metadata/properties" ma:root="true" ma:fieldsID="5d0dde9bd9a21cec577c913cb1123407" ns3:_="" ns4:_="">
    <xsd:import namespace="c2789afe-e671-4f33-b609-81accfcf5258"/>
    <xsd:import namespace="7871b3a2-fa86-447a-b485-a037d60921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789afe-e671-4f33-b609-81accfcf52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71b3a2-fa86-447a-b485-a037d609211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97F3AD-CE4B-44F8-B9CB-5E80554AF1DF}">
  <ds:schemaRefs>
    <ds:schemaRef ds:uri="7871b3a2-fa86-447a-b485-a037d6092110"/>
    <ds:schemaRef ds:uri="c2789afe-e671-4f33-b609-81accfcf52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436E2A3-2E07-4A5A-9088-66518500C22D}">
  <ds:schemaRefs>
    <ds:schemaRef ds:uri="7871b3a2-fa86-447a-b485-a037d6092110"/>
    <ds:schemaRef ds:uri="c2789afe-e671-4f33-b609-81accfcf525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6DE962A-4564-4CA0-BBAC-1D2E4A7A81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512</TotalTime>
  <Words>914</Words>
  <Application>Microsoft Office PowerPoint</Application>
  <PresentationFormat>Tùy chỉnh</PresentationFormat>
  <Paragraphs>34</Paragraphs>
  <Slides>1</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1</vt:i4>
      </vt:variant>
    </vt:vector>
  </HeadingPairs>
  <TitlesOfParts>
    <vt:vector size="4" baseType="lpstr">
      <vt:lpstr>Arial</vt:lpstr>
      <vt:lpstr>Calibri</vt:lpstr>
      <vt:lpstr>Office Theme</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SVNCKH</dc:title>
  <dc:creator>admin</dc:creator>
  <cp:lastModifiedBy>NGUYEN QUOC TUAN 20182864</cp:lastModifiedBy>
  <cp:revision>41</cp:revision>
  <dcterms:created xsi:type="dcterms:W3CDTF">2016-05-10T09:15:57Z</dcterms:created>
  <dcterms:modified xsi:type="dcterms:W3CDTF">2022-05-31T12:08:47Z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2016-05-10T00:00:00Z</vt:filetime>
  </property>
  <property fmtid="{D5CDD505-2E9C-101B-9397-08002B2CF9AE}" pid="3" name="Creator">
    <vt:lpwstr>Adobe Illustrator CS6 (Windows)</vt:lpwstr>
  </property>
  <property fmtid="{D5CDD505-2E9C-101B-9397-08002B2CF9AE}" pid="4" name="LastSaved">
    <vt:filetime>2016-05-10T00:00:00Z</vt:filetime>
  </property>
  <property fmtid="{D5CDD505-2E9C-101B-9397-08002B2CF9AE}" pid="5" name="ContentTypeId">
    <vt:lpwstr>0x0101007CD73DF96024544FA79FDC867D1BABB3</vt:lpwstr>
  </property>
</Properties>
</file>