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E35DFA-9E36-4030-8CEC-F86D6BB346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04E089-2881-4F1A-AC8B-62507B3D6D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effectLst/>
              </a:rPr>
              <a:t>COMPLEXITÉ ET ALGORITHMES</a:t>
            </a:r>
            <a:r>
              <a:rPr lang="fr-FR" sz="2800" dirty="0" smtClean="0">
                <a:solidFill>
                  <a:schemeClr val="tx1"/>
                </a:solidFill>
                <a:effectLst/>
              </a:rPr>
              <a:t/>
            </a:r>
            <a:br>
              <a:rPr lang="fr-FR" sz="2800" dirty="0" smtClean="0">
                <a:solidFill>
                  <a:schemeClr val="tx1"/>
                </a:solidFill>
                <a:effectLst/>
              </a:rPr>
            </a:br>
            <a:r>
              <a:rPr lang="fr-FR" sz="2800" dirty="0" smtClean="0">
                <a:solidFill>
                  <a:schemeClr val="tx1"/>
                </a:solidFill>
                <a:effectLst/>
              </a:rPr>
              <a:t>Sujet : “La solution du problème de mobile d'équilibré  utilisant l’arbre binaire”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43652"/>
              </p:ext>
            </p:extLst>
          </p:nvPr>
        </p:nvGraphicFramePr>
        <p:xfrm>
          <a:off x="1752600" y="3886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Enseignant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Prof.DO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Phan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Thuan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É</a:t>
                      </a:r>
                      <a:r>
                        <a:rPr lang="en-US" b="1" baseline="0" dirty="0" err="1" smtClean="0"/>
                        <a:t>tudiante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: </a:t>
                      </a:r>
                      <a:r>
                        <a:rPr lang="en-US" b="0" dirty="0" smtClean="0"/>
                        <a:t>DAO </a:t>
                      </a:r>
                      <a:r>
                        <a:rPr lang="en-US" b="0" dirty="0" err="1" smtClean="0"/>
                        <a:t>Thuy</a:t>
                      </a:r>
                      <a:r>
                        <a:rPr lang="en-US" b="0" dirty="0" smtClean="0"/>
                        <a:t> Hong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Promotion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: 20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81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Pour stocker des </a:t>
            </a:r>
            <a:r>
              <a:rPr lang="en-US" dirty="0" err="1"/>
              <a:t>arbres</a:t>
            </a:r>
            <a:r>
              <a:rPr lang="en-US" dirty="0"/>
              <a:t> </a:t>
            </a:r>
            <a:r>
              <a:rPr lang="en-US" dirty="0" err="1"/>
              <a:t>binaires</a:t>
            </a:r>
            <a:r>
              <a:rPr lang="en-US" dirty="0"/>
              <a:t>,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le </a:t>
            </a:r>
            <a:r>
              <a:rPr lang="en-US" dirty="0" err="1"/>
              <a:t>pointeur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le </a:t>
            </a:r>
            <a:r>
              <a:rPr lang="en-US" dirty="0" smtClean="0"/>
              <a:t>tableau</a:t>
            </a:r>
          </a:p>
          <a:p>
            <a:pPr algn="just"/>
            <a:r>
              <a:rPr lang="fr-FR" dirty="0" smtClean="0"/>
              <a:t>Chaque nœud de l’</a:t>
            </a:r>
            <a:r>
              <a:rPr lang="fr-FR" dirty="0" err="1" smtClean="0"/>
              <a:t>arbare</a:t>
            </a:r>
            <a:r>
              <a:rPr lang="fr-FR" dirty="0" smtClean="0"/>
              <a:t> </a:t>
            </a:r>
            <a:r>
              <a:rPr lang="fr-FR" dirty="0"/>
              <a:t>binaire stocké utilisant le </a:t>
            </a:r>
            <a:r>
              <a:rPr lang="fr-FR" dirty="0" smtClean="0"/>
              <a:t>pointeur :</a:t>
            </a:r>
          </a:p>
          <a:p>
            <a:pPr lvl="1" algn="just"/>
            <a:r>
              <a:rPr lang="fr-FR" dirty="0"/>
              <a:t>Q</a:t>
            </a:r>
            <a:r>
              <a:rPr lang="fr-FR" dirty="0" smtClean="0"/>
              <a:t>uelques données.</a:t>
            </a:r>
          </a:p>
          <a:p>
            <a:pPr lvl="1" algn="just"/>
            <a:r>
              <a:rPr lang="fr-FR" dirty="0" smtClean="0"/>
              <a:t>Pointeurs </a:t>
            </a:r>
            <a:r>
              <a:rPr lang="fr-FR" dirty="0"/>
              <a:t>vers son fils droit et son fils </a:t>
            </a:r>
            <a:r>
              <a:rPr lang="fr-FR" dirty="0" smtClean="0"/>
              <a:t>gauche.</a:t>
            </a:r>
          </a:p>
          <a:p>
            <a:pPr algn="just"/>
            <a:r>
              <a:rPr lang="fr-FR" dirty="0" smtClean="0"/>
              <a:t>Des ordres pour parcourir des </a:t>
            </a:r>
            <a:r>
              <a:rPr lang="fr-FR" dirty="0" err="1" smtClean="0"/>
              <a:t>noeuds</a:t>
            </a:r>
            <a:r>
              <a:rPr lang="fr-FR" dirty="0" smtClean="0"/>
              <a:t> </a:t>
            </a:r>
            <a:r>
              <a:rPr lang="fr-FR" dirty="0"/>
              <a:t>: </a:t>
            </a:r>
            <a:endParaRPr lang="fr-FR" dirty="0" smtClean="0"/>
          </a:p>
          <a:p>
            <a:pPr lvl="1" algn="just"/>
            <a:r>
              <a:rPr lang="fr-FR" dirty="0"/>
              <a:t>P</a:t>
            </a:r>
            <a:r>
              <a:rPr lang="fr-FR" dirty="0" smtClean="0"/>
              <a:t>arcours </a:t>
            </a:r>
            <a:r>
              <a:rPr lang="fr-FR" dirty="0"/>
              <a:t>préfixe, infixe et </a:t>
            </a:r>
            <a:r>
              <a:rPr lang="fr-FR" dirty="0" err="1" smtClean="0"/>
              <a:t>postfixe</a:t>
            </a:r>
            <a:r>
              <a:rPr lang="fr-FR" dirty="0"/>
              <a:t>.</a:t>
            </a:r>
            <a:endParaRPr lang="fr-FR" dirty="0" smtClean="0"/>
          </a:p>
          <a:p>
            <a:pPr lvl="1" algn="just"/>
            <a:r>
              <a:rPr lang="fr-FR" dirty="0"/>
              <a:t>P</a:t>
            </a:r>
            <a:r>
              <a:rPr lang="fr-FR" dirty="0" smtClean="0"/>
              <a:t>arcours </a:t>
            </a:r>
            <a:r>
              <a:rPr lang="fr-FR" dirty="0"/>
              <a:t>en </a:t>
            </a:r>
            <a:r>
              <a:rPr lang="fr-FR" dirty="0" smtClean="0"/>
              <a:t>profondeur</a:t>
            </a:r>
            <a:r>
              <a:rPr lang="fr-FR" dirty="0"/>
              <a:t>.</a:t>
            </a:r>
            <a:endParaRPr lang="fr-FR" dirty="0" smtClean="0"/>
          </a:p>
          <a:p>
            <a:pPr lvl="1" algn="just"/>
            <a:r>
              <a:rPr lang="fr-FR" dirty="0"/>
              <a:t>P</a:t>
            </a:r>
            <a:r>
              <a:rPr lang="fr-FR" dirty="0" smtClean="0"/>
              <a:t>arcours </a:t>
            </a:r>
            <a:r>
              <a:rPr lang="fr-FR" dirty="0"/>
              <a:t>en </a:t>
            </a:r>
            <a:r>
              <a:rPr lang="fr-FR" dirty="0" smtClean="0"/>
              <a:t>largeur.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DE L’ARBRE BINAIRE</a:t>
            </a:r>
          </a:p>
        </p:txBody>
      </p:sp>
    </p:spTree>
    <p:extLst>
      <p:ext uri="{BB962C8B-B14F-4D97-AF65-F5344CB8AC3E}">
        <p14:creationId xmlns:p14="http://schemas.microsoft.com/office/powerpoint/2010/main" val="136460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 algn="ctr">
              <a:buNone/>
            </a:pPr>
            <a:endParaRPr lang="fr-FR" dirty="0" smtClean="0"/>
          </a:p>
          <a:p>
            <a:pPr marL="109728" indent="0" algn="ctr">
              <a:buNone/>
            </a:pPr>
            <a:endParaRPr lang="fr-FR" dirty="0"/>
          </a:p>
          <a:p>
            <a:pPr marL="109728" indent="0" algn="ctr">
              <a:buNone/>
            </a:pPr>
            <a:r>
              <a:rPr lang="fr-FR" b="1" dirty="0" smtClean="0"/>
              <a:t>Figure </a:t>
            </a:r>
            <a:r>
              <a:rPr lang="fr-FR" b="1" dirty="0"/>
              <a:t>5 : Un arbre binaire  </a:t>
            </a:r>
            <a:r>
              <a:rPr lang="fr-FR" b="1" dirty="0" err="1"/>
              <a:t>binaire</a:t>
            </a:r>
            <a:r>
              <a:rPr lang="fr-FR" b="1" dirty="0"/>
              <a:t> stocké utilisant le pointeur.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DE L’ARBRE BINAIRE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5618"/>
            <a:ext cx="7543800" cy="3167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51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Description du </a:t>
            </a:r>
            <a:r>
              <a:rPr lang="en-US" dirty="0" err="1" smtClean="0"/>
              <a:t>problème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Introduction de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 smtClean="0"/>
              <a:t>binaire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FF0000"/>
                </a:solidFill>
              </a:rPr>
              <a:t>Algorithme du problème et mis en place </a:t>
            </a:r>
            <a:endParaRPr lang="fr-F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Résultat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4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oids </a:t>
            </a:r>
            <a:r>
              <a:rPr lang="fr-FR" dirty="0"/>
              <a:t>d’objet </a:t>
            </a:r>
            <a:r>
              <a:rPr lang="fr-FR" dirty="0" smtClean="0"/>
              <a:t>W.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istance </a:t>
            </a:r>
            <a:r>
              <a:rPr lang="fr-FR" dirty="0"/>
              <a:t>par rapport au point d'appui </a:t>
            </a:r>
            <a:r>
              <a:rPr lang="fr-FR" dirty="0" smtClean="0"/>
              <a:t>D.</a:t>
            </a:r>
          </a:p>
          <a:p>
            <a:pPr lvl="1"/>
            <a:r>
              <a:rPr lang="fr-FR" dirty="0" smtClean="0"/>
              <a:t>Pointeurs </a:t>
            </a:r>
            <a:r>
              <a:rPr lang="fr-FR" dirty="0"/>
              <a:t>qui citent le </a:t>
            </a:r>
            <a:r>
              <a:rPr lang="fr-FR" dirty="0" err="1"/>
              <a:t>noeud</a:t>
            </a:r>
            <a:r>
              <a:rPr lang="fr-FR" dirty="0"/>
              <a:t> gauche et le </a:t>
            </a:r>
            <a:r>
              <a:rPr lang="fr-FR" dirty="0" err="1"/>
              <a:t>noeud</a:t>
            </a:r>
            <a:r>
              <a:rPr lang="fr-FR" dirty="0"/>
              <a:t> de droit.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93192" lvl="1" indent="0" algn="ctr">
              <a:buNone/>
            </a:pPr>
            <a:r>
              <a:rPr lang="fr-FR" b="1" dirty="0" smtClean="0"/>
              <a:t>Figure </a:t>
            </a:r>
            <a:r>
              <a:rPr lang="fr-FR" b="1" dirty="0"/>
              <a:t>6 : La structure du </a:t>
            </a:r>
            <a:r>
              <a:rPr lang="fr-FR" b="1" dirty="0" err="1"/>
              <a:t>noeud</a:t>
            </a:r>
            <a:r>
              <a:rPr lang="fr-FR" b="1" dirty="0"/>
              <a:t>.</a:t>
            </a:r>
            <a:endParaRPr lang="fr-FR" b="1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ALGORITHME DU PROBLÈME ET MIS EN PLACE 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69" y="3394364"/>
            <a:ext cx="444313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09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les information dans chaque ligne dans l’entrée, on va créer deux </a:t>
            </a:r>
            <a:r>
              <a:rPr lang="fr-FR" dirty="0" err="1"/>
              <a:t>noeuds</a:t>
            </a:r>
            <a:r>
              <a:rPr lang="fr-FR" dirty="0"/>
              <a:t> : </a:t>
            </a:r>
            <a:r>
              <a:rPr lang="fr-FR" dirty="0" err="1"/>
              <a:t>noeud</a:t>
            </a:r>
            <a:r>
              <a:rPr lang="fr-FR" dirty="0"/>
              <a:t> gauche et </a:t>
            </a:r>
            <a:r>
              <a:rPr lang="fr-FR" dirty="0" err="1"/>
              <a:t>noeud</a:t>
            </a:r>
            <a:r>
              <a:rPr lang="fr-FR" dirty="0"/>
              <a:t> droit et attacher ces </a:t>
            </a:r>
            <a:r>
              <a:rPr lang="fr-FR" dirty="0" err="1"/>
              <a:t>noeuds</a:t>
            </a:r>
            <a:r>
              <a:rPr lang="fr-FR" dirty="0"/>
              <a:t> à le </a:t>
            </a:r>
            <a:r>
              <a:rPr lang="fr-FR" dirty="0" err="1"/>
              <a:t>noeud</a:t>
            </a:r>
            <a:r>
              <a:rPr lang="fr-FR" dirty="0"/>
              <a:t> de parent courant.  </a:t>
            </a:r>
            <a:endParaRPr lang="fr-FR" dirty="0" smtClean="0"/>
          </a:p>
          <a:p>
            <a:r>
              <a:rPr lang="fr-FR" dirty="0"/>
              <a:t>C</a:t>
            </a:r>
            <a:r>
              <a:rPr lang="fr-FR" dirty="0" smtClean="0"/>
              <a:t>onsidérer s’il </a:t>
            </a:r>
            <a:r>
              <a:rPr lang="fr-FR" dirty="0"/>
              <a:t>y a le sous-mobiles. Si le poids (W) de </a:t>
            </a:r>
            <a:r>
              <a:rPr lang="fr-FR" dirty="0" err="1"/>
              <a:t>noeud</a:t>
            </a:r>
            <a:r>
              <a:rPr lang="fr-FR" dirty="0"/>
              <a:t> est égal zéro, la ligne suivante va être lu pour les information de ce sous-mobile. </a:t>
            </a:r>
            <a:endParaRPr lang="fr-FR" dirty="0" smtClean="0"/>
          </a:p>
          <a:p>
            <a:r>
              <a:rPr lang="fr-FR" dirty="0" smtClean="0"/>
              <a:t>Au </a:t>
            </a:r>
            <a:r>
              <a:rPr lang="fr-FR" dirty="0"/>
              <a:t>niveau de codage, le processus est implémenté  par une procédure récursive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ALGORITHME DU PROBLÈME ET MIS EN PLACE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764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C</a:t>
            </a:r>
            <a:r>
              <a:rPr lang="en-US" dirty="0" err="1" smtClean="0"/>
              <a:t>onsidérer</a:t>
            </a:r>
            <a:r>
              <a:rPr lang="en-US" dirty="0" smtClean="0"/>
              <a:t> </a:t>
            </a:r>
            <a:r>
              <a:rPr lang="en-US" dirty="0" err="1"/>
              <a:t>l’équilibre</a:t>
            </a:r>
            <a:r>
              <a:rPr lang="en-US" dirty="0"/>
              <a:t> du sous- mobile en premier. </a:t>
            </a:r>
            <a:endParaRPr lang="en-US" dirty="0" smtClean="0"/>
          </a:p>
          <a:p>
            <a:pPr algn="just"/>
            <a:r>
              <a:rPr lang="en-US" dirty="0" smtClean="0"/>
              <a:t>Des </a:t>
            </a:r>
            <a:r>
              <a:rPr lang="en-US" dirty="0"/>
              <a:t>sous-mobiles </a:t>
            </a:r>
            <a:r>
              <a:rPr lang="en-US" dirty="0" err="1"/>
              <a:t>vont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considéré</a:t>
            </a:r>
            <a:r>
              <a:rPr lang="en-US" dirty="0"/>
              <a:t> de la gauche du </a:t>
            </a:r>
            <a:r>
              <a:rPr lang="en-US" dirty="0" err="1"/>
              <a:t>droit</a:t>
            </a:r>
            <a:r>
              <a:rPr lang="en-US" dirty="0"/>
              <a:t>, de bas en haut. </a:t>
            </a:r>
            <a:endParaRPr lang="en-US" dirty="0" smtClean="0"/>
          </a:p>
          <a:p>
            <a:pPr algn="just"/>
            <a:r>
              <a:rPr lang="en-US" dirty="0" smtClean="0"/>
              <a:t>Pour </a:t>
            </a:r>
            <a:r>
              <a:rPr lang="en-US" dirty="0"/>
              <a:t>faire </a:t>
            </a:r>
            <a:r>
              <a:rPr lang="en-US" dirty="0" err="1"/>
              <a:t>ça</a:t>
            </a:r>
            <a:r>
              <a:rPr lang="en-US" dirty="0"/>
              <a:t>, </a:t>
            </a:r>
            <a:r>
              <a:rPr lang="en-US" dirty="0" smtClean="0"/>
              <a:t>on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parcourir</a:t>
            </a:r>
            <a:r>
              <a:rPr lang="en-US" dirty="0" smtClean="0"/>
              <a:t>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ordre</a:t>
            </a:r>
            <a:r>
              <a:rPr lang="en-US" dirty="0"/>
              <a:t> </a:t>
            </a:r>
            <a:r>
              <a:rPr lang="en-US" dirty="0" err="1"/>
              <a:t>postfixe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le </a:t>
            </a:r>
            <a:r>
              <a:rPr lang="en-US" dirty="0" err="1"/>
              <a:t>somme</a:t>
            </a:r>
            <a:r>
              <a:rPr lang="en-US" dirty="0"/>
              <a:t> des </a:t>
            </a:r>
            <a:r>
              <a:rPr lang="en-US" dirty="0" err="1"/>
              <a:t>poids</a:t>
            </a:r>
            <a:r>
              <a:rPr lang="en-US" dirty="0"/>
              <a:t> des </a:t>
            </a:r>
            <a:r>
              <a:rPr lang="en-US" dirty="0" err="1"/>
              <a:t>objets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sous-mobile et  le </a:t>
            </a:r>
            <a:r>
              <a:rPr lang="en-US" dirty="0" smtClean="0"/>
              <a:t>stocker </a:t>
            </a:r>
            <a:r>
              <a:rPr lang="en-US" dirty="0" err="1" smtClean="0"/>
              <a:t>dans</a:t>
            </a:r>
            <a:r>
              <a:rPr lang="en-US" dirty="0" smtClean="0"/>
              <a:t> stack.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ALGORITHME DU PROBLÈME ET MIS EN PLACE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080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ALGORITHME DU PROBLÈME ET MIS EN PLACE </a:t>
            </a:r>
            <a:endParaRPr lang="en-US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39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63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Description du </a:t>
            </a:r>
            <a:r>
              <a:rPr lang="en-US" dirty="0" err="1" smtClean="0"/>
              <a:t>problème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Introduction de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 smtClean="0"/>
              <a:t>binaire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fr-FR" dirty="0"/>
              <a:t>Algorithme du problème et mis en place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Résultat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9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 algn="ctr">
              <a:buNone/>
            </a:pPr>
            <a:endParaRPr lang="fr-FR" b="1" dirty="0" smtClean="0"/>
          </a:p>
          <a:p>
            <a:pPr marL="109728" indent="0" algn="ctr">
              <a:buNone/>
            </a:pPr>
            <a:endParaRPr lang="fr-FR" b="1" dirty="0"/>
          </a:p>
          <a:p>
            <a:pPr marL="109728" indent="0" algn="ctr">
              <a:buNone/>
            </a:pPr>
            <a:endParaRPr lang="fr-FR" b="1" dirty="0" smtClean="0"/>
          </a:p>
          <a:p>
            <a:pPr marL="109728" indent="0" algn="ctr">
              <a:buNone/>
            </a:pPr>
            <a:r>
              <a:rPr lang="fr-FR" b="1" dirty="0" smtClean="0"/>
              <a:t>Le </a:t>
            </a:r>
            <a:r>
              <a:rPr lang="fr-FR" b="1" dirty="0"/>
              <a:t>résultat sur  https://uva.onlinejudge.org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RÉSULTAT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46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 algn="ctr">
              <a:buNone/>
            </a:pPr>
            <a:endParaRPr lang="fr-FR" b="1" dirty="0" smtClean="0"/>
          </a:p>
          <a:p>
            <a:pPr marL="109728" indent="0" algn="ctr">
              <a:buNone/>
            </a:pPr>
            <a:endParaRPr lang="fr-FR" b="1" dirty="0"/>
          </a:p>
          <a:p>
            <a:pPr marL="109728" indent="0" algn="ctr">
              <a:buNone/>
            </a:pPr>
            <a:endParaRPr lang="fr-FR" b="1" dirty="0" smtClean="0"/>
          </a:p>
          <a:p>
            <a:pPr marL="109728" indent="0" algn="ctr">
              <a:buNone/>
            </a:pPr>
            <a:r>
              <a:rPr lang="fr-FR" b="1" dirty="0" smtClean="0"/>
              <a:t>Le </a:t>
            </a:r>
            <a:r>
              <a:rPr lang="fr-FR" b="1" dirty="0"/>
              <a:t>résultat </a:t>
            </a:r>
            <a:r>
              <a:rPr lang="fr-FR" b="1" dirty="0" smtClean="0"/>
              <a:t>par </a:t>
            </a:r>
            <a:r>
              <a:rPr lang="fr-FR" b="1" dirty="0" err="1" smtClean="0"/>
              <a:t>Themis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RÉSULTAT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7543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Description du </a:t>
            </a:r>
            <a:r>
              <a:rPr lang="en-US" dirty="0" err="1" smtClean="0"/>
              <a:t>problème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Introduction de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 smtClean="0"/>
              <a:t>binaire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fr-FR" dirty="0"/>
              <a:t>Algorithme du problème et mis en place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Résultat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4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VOTRE ATTENTION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Description du </a:t>
            </a:r>
            <a:r>
              <a:rPr lang="en-US" dirty="0" err="1" smtClean="0">
                <a:solidFill>
                  <a:srgbClr val="FF0000"/>
                </a:solidFill>
              </a:rPr>
              <a:t>problème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Introduction de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 smtClean="0"/>
              <a:t>binaire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fr-FR" dirty="0"/>
              <a:t>Algorithme du problème et mis en place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Résultat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DESCRIPTION DU PROBLÈME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n </a:t>
            </a:r>
            <a:r>
              <a:rPr lang="en-US" dirty="0" err="1" smtClean="0"/>
              <a:t>proplème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site </a:t>
            </a:r>
            <a:r>
              <a:rPr lang="en-US" dirty="0" err="1" smtClean="0"/>
              <a:t>Uva</a:t>
            </a:r>
            <a:r>
              <a:rPr lang="en-US" dirty="0" smtClean="0"/>
              <a:t> Online Judge.</a:t>
            </a:r>
          </a:p>
          <a:p>
            <a:r>
              <a:rPr lang="en-US" dirty="0" err="1" smtClean="0"/>
              <a:t>Aborde</a:t>
            </a:r>
            <a:r>
              <a:rPr lang="en-US" dirty="0" smtClean="0"/>
              <a:t> </a:t>
            </a:r>
            <a:r>
              <a:rPr lang="en-US" dirty="0"/>
              <a:t>le mobile </a:t>
            </a:r>
            <a:r>
              <a:rPr lang="en-US" dirty="0" err="1" smtClean="0"/>
              <a:t>d'équilibre</a:t>
            </a:r>
            <a:r>
              <a:rPr lang="en-US" dirty="0" smtClean="0"/>
              <a:t> :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Times New Roman"/>
              </a:rPr>
              <a:t>W</a:t>
            </a:r>
            <a:r>
              <a:rPr lang="en-US" sz="2000" baseline="-25000" dirty="0" err="1">
                <a:solidFill>
                  <a:srgbClr val="000000"/>
                </a:solidFill>
                <a:ea typeface="Calibri"/>
                <a:cs typeface="Times New Roman"/>
              </a:rPr>
              <a:t>l</a:t>
            </a:r>
            <a:r>
              <a:rPr lang="en-US" sz="2800" dirty="0">
                <a:solidFill>
                  <a:srgbClr val="000000"/>
                </a:solidFill>
                <a:ea typeface="Calibri"/>
                <a:cs typeface="Times New Roman"/>
              </a:rPr>
              <a:t>× D</a:t>
            </a:r>
            <a:r>
              <a:rPr lang="en-US" sz="2000" baseline="-25000" dirty="0">
                <a:solidFill>
                  <a:srgbClr val="000000"/>
                </a:solidFill>
                <a:ea typeface="Calibri"/>
                <a:cs typeface="Times New Roman"/>
              </a:rPr>
              <a:t>l</a:t>
            </a:r>
            <a:r>
              <a:rPr lang="en-US" sz="2800" dirty="0">
                <a:solidFill>
                  <a:srgbClr val="000000"/>
                </a:solidFill>
                <a:ea typeface="Calibri"/>
                <a:cs typeface="Times New Roman"/>
              </a:rPr>
              <a:t> =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Times New Roman"/>
              </a:rPr>
              <a:t>W</a:t>
            </a:r>
            <a:r>
              <a:rPr lang="en-US" sz="2000" baseline="-25000" dirty="0" err="1">
                <a:solidFill>
                  <a:srgbClr val="000000"/>
                </a:solidFill>
                <a:ea typeface="Calibri"/>
                <a:cs typeface="Times New Roman"/>
              </a:rPr>
              <a:t>r</a:t>
            </a:r>
            <a:r>
              <a:rPr lang="en-US" sz="2800" dirty="0">
                <a:solidFill>
                  <a:srgbClr val="000000"/>
                </a:solidFill>
                <a:ea typeface="Calibri"/>
                <a:cs typeface="Times New Roman"/>
              </a:rPr>
              <a:t>×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Times New Roman"/>
              </a:rPr>
              <a:t>D</a:t>
            </a:r>
            <a:r>
              <a:rPr lang="en-US" sz="2000" baseline="-25000" dirty="0" err="1">
                <a:solidFill>
                  <a:srgbClr val="000000"/>
                </a:solidFill>
                <a:ea typeface="Calibri"/>
                <a:cs typeface="Times New Roman"/>
              </a:rPr>
              <a:t>r</a:t>
            </a:r>
            <a:r>
              <a:rPr lang="en-US" sz="20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Times New Roman"/>
              </a:rPr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 algn="ctr">
              <a:buNone/>
            </a:pPr>
            <a:r>
              <a:rPr lang="en-US" b="1" dirty="0"/>
              <a:t>Figure 1 : Un mobile simple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86400" cy="220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99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DESCRIPTION DU PROBLÈME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60" y="1676400"/>
            <a:ext cx="747884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5626572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Figure 2 : Un mobile </a:t>
            </a:r>
            <a:r>
              <a:rPr lang="en-US" sz="2800" b="1" dirty="0" err="1" smtClean="0"/>
              <a:t>complexe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 algn="ctr">
              <a:buNone/>
            </a:pPr>
            <a:r>
              <a:rPr lang="fr-FR" dirty="0" smtClean="0"/>
              <a:t>Figure </a:t>
            </a:r>
            <a:r>
              <a:rPr lang="fr-FR" dirty="0"/>
              <a:t>3 : L’</a:t>
            </a:r>
            <a:r>
              <a:rPr lang="fr-FR" dirty="0" err="1"/>
              <a:t>example</a:t>
            </a:r>
            <a:r>
              <a:rPr lang="fr-FR" dirty="0"/>
              <a:t> de l’entrée.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DESCRIPTION DU PROBLÈME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2438400" cy="249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9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Description du </a:t>
            </a:r>
            <a:r>
              <a:rPr lang="en-US" dirty="0" err="1" smtClean="0"/>
              <a:t>problème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Introduction de </a:t>
            </a:r>
            <a:r>
              <a:rPr lang="en-US" dirty="0" err="1">
                <a:solidFill>
                  <a:srgbClr val="FF0000"/>
                </a:solidFill>
              </a:rPr>
              <a:t>l’arbre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binaire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/>
              <a:t>Algorithme du problème et mis en place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Résultat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6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type </a:t>
            </a:r>
            <a:r>
              <a:rPr lang="fr-FR" dirty="0" err="1"/>
              <a:t>special</a:t>
            </a:r>
            <a:r>
              <a:rPr lang="fr-FR" dirty="0"/>
              <a:t> de la </a:t>
            </a:r>
            <a:r>
              <a:rPr lang="fr-FR" dirty="0" smtClean="0"/>
              <a:t>graphe.</a:t>
            </a:r>
          </a:p>
          <a:p>
            <a:pPr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n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connexe</a:t>
            </a:r>
            <a:r>
              <a:rPr lang="en-US" dirty="0"/>
              <a:t> </a:t>
            </a:r>
            <a:r>
              <a:rPr lang="en-US" dirty="0" err="1" smtClean="0"/>
              <a:t>acyclique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/>
              <a:t>nœud</a:t>
            </a:r>
            <a:r>
              <a:rPr lang="en-US" dirty="0"/>
              <a:t> aura un unique parent </a:t>
            </a:r>
            <a:r>
              <a:rPr lang="en-US" dirty="0" err="1"/>
              <a:t>défini</a:t>
            </a:r>
            <a:r>
              <a:rPr lang="en-US" dirty="0"/>
              <a:t> et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fils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DE L’ARBRE BINAIRE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939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 algn="ctr">
              <a:buNone/>
            </a:pPr>
            <a:r>
              <a:rPr lang="fr-FR" b="1" dirty="0"/>
              <a:t>Figure 4 : Un arbre binaire.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DE L’ARBRE BINAIRE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4" y="1828800"/>
            <a:ext cx="599611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79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460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COMPLEXITÉ ET ALGORITHMES Sujet : “La solution du problème de mobile d'équilibré  utilisant l’arbre binaire” </vt:lpstr>
      <vt:lpstr>PLAN</vt:lpstr>
      <vt:lpstr>PLAN</vt:lpstr>
      <vt:lpstr>DESCRIPTION DU PROBLÈME</vt:lpstr>
      <vt:lpstr>DESCRIPTION DU PROBLÈME</vt:lpstr>
      <vt:lpstr>DESCRIPTION DU PROBLÈME</vt:lpstr>
      <vt:lpstr>PLAN</vt:lpstr>
      <vt:lpstr>INTRODUCTION DE L’ARBRE BINAIRE</vt:lpstr>
      <vt:lpstr>INTRODUCTION DE L’ARBRE BINAIRE</vt:lpstr>
      <vt:lpstr>INTRODUCTION DE L’ARBRE BINAIRE</vt:lpstr>
      <vt:lpstr>INTRODUCTION DE L’ARBRE BINAIRE</vt:lpstr>
      <vt:lpstr>PLAN</vt:lpstr>
      <vt:lpstr>ALGORITHME DU PROBLÈME ET MIS EN PLACE </vt:lpstr>
      <vt:lpstr>ALGORITHME DU PROBLÈME ET MIS EN PLACE </vt:lpstr>
      <vt:lpstr>ALGORITHME DU PROBLÈME ET MIS EN PLACE </vt:lpstr>
      <vt:lpstr>ALGORITHME DU PROBLÈME ET MIS EN PLACE </vt:lpstr>
      <vt:lpstr>PLAN</vt:lpstr>
      <vt:lpstr>RÉSULTAT</vt:lpstr>
      <vt:lpstr>RÉSULTAT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COMPLEXITÉ ET ALGORITHMES Sujet : “La solution du problème de mobile d'équilibré  utilisant l’arbre binaire”</dc:title>
  <dc:creator>Admin</dc:creator>
  <cp:lastModifiedBy>Admin</cp:lastModifiedBy>
  <cp:revision>7</cp:revision>
  <dcterms:created xsi:type="dcterms:W3CDTF">2016-09-04T15:08:48Z</dcterms:created>
  <dcterms:modified xsi:type="dcterms:W3CDTF">2016-09-04T16:00:18Z</dcterms:modified>
</cp:coreProperties>
</file>