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8" r:id="rId19"/>
    <p:sldId id="275" r:id="rId20"/>
    <p:sldId id="274" r:id="rId21"/>
    <p:sldId id="277" r:id="rId22"/>
    <p:sldId id="276" r:id="rId23"/>
    <p:sldId id="282" r:id="rId24"/>
    <p:sldId id="283" r:id="rId25"/>
    <p:sldId id="284" r:id="rId26"/>
    <p:sldId id="285" r:id="rId27"/>
    <p:sldId id="286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0284" autoAdjust="0"/>
  </p:normalViewPr>
  <p:slideViewPr>
    <p:cSldViewPr>
      <p:cViewPr varScale="1">
        <p:scale>
          <a:sx n="58" d="100"/>
          <a:sy n="58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334A7-396A-4131-827E-16C7E15912D5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B58B-4071-4394-8BA0-21B74E336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Fausses</a:t>
            </a:r>
            <a:r>
              <a:rPr lang="en-US" dirty="0" smtClean="0"/>
              <a:t> </a:t>
            </a:r>
            <a:r>
              <a:rPr lang="en-US" dirty="0" err="1" smtClean="0"/>
              <a:t>fautes</a:t>
            </a:r>
            <a:r>
              <a:rPr lang="en-US" dirty="0" smtClean="0"/>
              <a:t> et parties du code de </a:t>
            </a:r>
            <a:r>
              <a:rPr lang="en-US" dirty="0" err="1" smtClean="0"/>
              <a:t>nécessitant</a:t>
            </a:r>
            <a:r>
              <a:rPr lang="en-US" baseline="0" dirty="0" smtClean="0"/>
              <a:t> pas de refactoring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B58B-4071-4394-8BA0-21B74E336F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B58B-4071-4394-8BA0-21B74E336F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B58B-4071-4394-8BA0-21B74E336FF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7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jEdit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https://sourceforge.net/p/jedit/bugs/?source=navbar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https://sourceforge.net/p/jedit/jeditlauncher-bugs/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https://sourceforge.net/p/jedit/plugin-bugs/</a:t>
            </a:r>
          </a:p>
          <a:p>
            <a:pPr marL="0" indent="0">
              <a:buFontTx/>
              <a:buNone/>
            </a:pPr>
            <a:r>
              <a:rPr lang="en-US" dirty="0" err="1" smtClean="0"/>
              <a:t>jEdit</a:t>
            </a:r>
            <a:r>
              <a:rPr lang="en-US" baseline="0" dirty="0" smtClean="0"/>
              <a:t> link https://github.com/romuloceccon/jedit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jText</a:t>
            </a:r>
            <a:r>
              <a:rPr lang="en-US" baseline="0" dirty="0" smtClean="0"/>
              <a:t> link https://github.com/itext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B58B-4071-4394-8BA0-21B74E336F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F3860BE-868E-4F35-AAAC-50192DD8E4E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CAC8BD9-158B-419E-8EC6-1CBED9660F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3"/>
          </p:nvPr>
        </p:nvSpPr>
        <p:spPr>
          <a:xfrm>
            <a:off x="609600" y="3810000"/>
            <a:ext cx="3733800" cy="190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L’auteur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Fadi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Wedyan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Dalal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Alrmuny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James </a:t>
            </a:r>
            <a:r>
              <a:rPr lang="en-US" dirty="0">
                <a:solidFill>
                  <a:schemeClr val="tx1"/>
                </a:solidFill>
              </a:rPr>
              <a:t>M. </a:t>
            </a:r>
            <a:r>
              <a:rPr lang="en-US" dirty="0" err="1" smtClean="0">
                <a:solidFill>
                  <a:schemeClr val="tx1"/>
                </a:solidFill>
              </a:rPr>
              <a:t>Bieman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886200" y="3810000"/>
            <a:ext cx="46482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Présentateur</a:t>
            </a:r>
            <a:r>
              <a:rPr lang="en-US" dirty="0" smtClean="0"/>
              <a:t> :  Dao </a:t>
            </a:r>
            <a:r>
              <a:rPr lang="en-US" dirty="0" err="1" smtClean="0"/>
              <a:t>Thuy</a:t>
            </a:r>
            <a:r>
              <a:rPr lang="en-US" dirty="0" smtClean="0"/>
              <a:t> Hong</a:t>
            </a:r>
          </a:p>
          <a:p>
            <a:pPr marL="0" indent="0">
              <a:buNone/>
            </a:pPr>
            <a:r>
              <a:rPr lang="en-US" dirty="0"/>
              <a:t>	       FOTSING </a:t>
            </a:r>
            <a:r>
              <a:rPr lang="en-US" dirty="0" smtClean="0"/>
              <a:t>SIKADIE </a:t>
            </a:r>
            <a:r>
              <a:rPr lang="en-US" dirty="0" err="1" smtClean="0"/>
              <a:t>Gervais</a:t>
            </a:r>
            <a:r>
              <a:rPr lang="en-US" dirty="0" smtClean="0"/>
              <a:t> </a:t>
            </a:r>
            <a:r>
              <a:rPr lang="en-US" dirty="0" err="1" smtClean="0"/>
              <a:t>Sertilange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924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L’</a:t>
            </a:r>
            <a:r>
              <a:rPr lang="fr-FR" b="1" dirty="0" err="1" smtClean="0"/>
              <a:t>éfficacité</a:t>
            </a:r>
            <a:r>
              <a:rPr lang="fr-FR" b="1" dirty="0" smtClean="0"/>
              <a:t> des outils de  détection de fautes et prédiction des modifications      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 smtClean="0"/>
              <a:t>Méthodologie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 questions de </a:t>
            </a:r>
            <a:r>
              <a:rPr lang="en-US" sz="2800" dirty="0" err="1" smtClean="0"/>
              <a:t>recherche</a:t>
            </a:r>
            <a:r>
              <a:rPr lang="en-US" sz="2800" dirty="0" smtClean="0"/>
              <a:t> et des </a:t>
            </a:r>
            <a:r>
              <a:rPr lang="en-US" sz="2800" dirty="0" err="1" smtClean="0"/>
              <a:t>mesures</a:t>
            </a:r>
            <a:r>
              <a:rPr lang="en-US" sz="2800" dirty="0" smtClean="0"/>
              <a:t> </a:t>
            </a:r>
            <a:r>
              <a:rPr lang="en-US" sz="2800" dirty="0" err="1" smtClean="0"/>
              <a:t>d’évaluation</a:t>
            </a:r>
            <a:endParaRPr lang="en-US" sz="2800" dirty="0" smtClean="0"/>
          </a:p>
          <a:p>
            <a:r>
              <a:rPr lang="en-US" sz="2800" dirty="0" smtClean="0"/>
              <a:t>Des </a:t>
            </a:r>
            <a:r>
              <a:rPr lang="en-US" sz="2800" dirty="0" err="1" smtClean="0"/>
              <a:t>systèmes</a:t>
            </a:r>
            <a:r>
              <a:rPr lang="en-US" sz="2800" dirty="0" smtClean="0"/>
              <a:t> </a:t>
            </a:r>
            <a:r>
              <a:rPr lang="en-US" sz="2800" dirty="0" err="1" smtClean="0"/>
              <a:t>étudiés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Des </a:t>
            </a:r>
            <a:r>
              <a:rPr lang="en-US" sz="2800" dirty="0" err="1" smtClean="0"/>
              <a:t>outils</a:t>
            </a:r>
            <a:r>
              <a:rPr lang="en-US" sz="2800" dirty="0" smtClean="0"/>
              <a:t> </a:t>
            </a:r>
            <a:r>
              <a:rPr lang="en-US" sz="2800" dirty="0" err="1" smtClean="0"/>
              <a:t>d’analyse</a:t>
            </a:r>
            <a:r>
              <a:rPr lang="en-US" sz="2800" dirty="0" smtClean="0"/>
              <a:t> </a:t>
            </a:r>
            <a:r>
              <a:rPr lang="en-US" sz="2800" dirty="0" err="1" smtClean="0"/>
              <a:t>statique</a:t>
            </a:r>
            <a:endParaRPr lang="en-US" sz="2800" dirty="0" smtClean="0"/>
          </a:p>
          <a:p>
            <a:r>
              <a:rPr lang="en-US" sz="2800" dirty="0" smtClean="0"/>
              <a:t>La collection de </a:t>
            </a:r>
            <a:r>
              <a:rPr lang="en-US" sz="2800" dirty="0" err="1" smtClean="0"/>
              <a:t>donnée</a:t>
            </a:r>
            <a:r>
              <a:rPr lang="en-US" sz="2800" dirty="0" smtClean="0"/>
              <a:t> et detection de </a:t>
            </a:r>
            <a:r>
              <a:rPr lang="en-US" sz="2800" dirty="0" err="1" smtClean="0"/>
              <a:t>fautes</a:t>
            </a:r>
            <a:r>
              <a:rPr lang="en-US" sz="2800" dirty="0" smtClean="0"/>
              <a:t> et refactoring </a:t>
            </a:r>
            <a:r>
              <a:rPr lang="en-US" sz="2800" dirty="0" err="1" smtClean="0"/>
              <a:t>correspondants</a:t>
            </a:r>
            <a:r>
              <a:rPr lang="en-US" sz="2800" dirty="0" smtClean="0"/>
              <a:t>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8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Des questions de </a:t>
            </a:r>
            <a:r>
              <a:rPr lang="en-US" sz="3200" b="1" dirty="0" err="1"/>
              <a:t>recherche</a:t>
            </a:r>
            <a:r>
              <a:rPr lang="en-US" sz="3200" b="1" dirty="0"/>
              <a:t> et des </a:t>
            </a:r>
            <a:r>
              <a:rPr lang="en-US" sz="3200" b="1" dirty="0" err="1"/>
              <a:t>mesures</a:t>
            </a:r>
            <a:r>
              <a:rPr lang="en-US" sz="3200" b="1" dirty="0"/>
              <a:t> </a:t>
            </a:r>
            <a:r>
              <a:rPr lang="en-US" sz="3200" b="1" dirty="0" err="1"/>
              <a:t>d’évaluation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b="1" dirty="0" smtClean="0"/>
                  <a:t>Q1 :</a:t>
                </a:r>
                <a:r>
                  <a:rPr lang="en-US" sz="2800" dirty="0" smtClean="0"/>
                  <a:t> </a:t>
                </a:r>
                <a:r>
                  <a:rPr lang="fr-FR" sz="2800" dirty="0"/>
                  <a:t>Quelle est l’</a:t>
                </a:r>
                <a:r>
                  <a:rPr lang="fr-FR" sz="2800" dirty="0" err="1"/>
                  <a:t>éfficacité</a:t>
                </a:r>
                <a:r>
                  <a:rPr lang="fr-FR" sz="2800" dirty="0"/>
                  <a:t> ces outils dans la détection des fautes?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i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800" i="1" dirty="0" err="1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détection</a:t>
                </a:r>
                <a:r>
                  <a:rPr lang="en-US" sz="2800" i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𝑁𝑜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𝑓𝑎𝑢𝑡𝑒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𝑐𝑜𝑟𝑟𝑒𝑐𝑡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é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𝑝𝑎𝑟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𝑑𝑒𝑠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𝑜𝑢𝑡𝑖𝑙𝑠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𝑇𝑜𝑡𝑎𝑙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𝑛𝑜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𝑓𝑎𝑢𝑡𝑒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𝑐𝑜𝑟𝑟𝑒𝑐𝑡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é 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538" t="-1481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6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Des questions de </a:t>
            </a:r>
            <a:r>
              <a:rPr lang="en-US" sz="3200" b="1" dirty="0" err="1"/>
              <a:t>recherche</a:t>
            </a:r>
            <a:r>
              <a:rPr lang="en-US" sz="3200" b="1" dirty="0"/>
              <a:t> et des </a:t>
            </a:r>
            <a:r>
              <a:rPr lang="en-US" sz="3200" b="1" dirty="0" err="1"/>
              <a:t>mesures</a:t>
            </a:r>
            <a:r>
              <a:rPr lang="en-US" sz="3200" b="1" dirty="0"/>
              <a:t> </a:t>
            </a:r>
            <a:r>
              <a:rPr lang="en-US" sz="3200" b="1" dirty="0" err="1"/>
              <a:t>d’évaluation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b="1" dirty="0" smtClean="0"/>
                  <a:t>Q2 :</a:t>
                </a:r>
                <a:r>
                  <a:rPr lang="en-US" sz="2800" dirty="0" smtClean="0"/>
                  <a:t> </a:t>
                </a:r>
                <a:r>
                  <a:rPr lang="fr-FR" sz="2800" dirty="0"/>
                  <a:t>Quelle est l’</a:t>
                </a:r>
                <a:r>
                  <a:rPr lang="fr-FR" sz="2800" dirty="0" err="1"/>
                  <a:t>éfficacité</a:t>
                </a:r>
                <a:r>
                  <a:rPr lang="fr-FR" sz="2800" dirty="0"/>
                  <a:t> ces outils dans les prédictions de modification de code (</a:t>
                </a:r>
                <a:r>
                  <a:rPr lang="fr-FR" sz="2800" dirty="0" err="1"/>
                  <a:t>refactoring</a:t>
                </a:r>
                <a:r>
                  <a:rPr lang="fr-FR" sz="2800" dirty="0"/>
                  <a:t>)?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Ratio de refactoring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𝑁𝑜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. 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𝑟𝑒𝑓𝑎𝑐𝑡𝑜𝑟𝑖𝑛𝑔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𝑟𝑒𝑐𝑜𝑚𝑚𝑎𝑛𝑑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é 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𝑝𝑎𝑟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𝑑𝑒𝑠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𝑜𝑢𝑡𝑖𝑙𝑠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𝑇𝑜𝑡𝑎𝑙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𝑛𝑜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𝑟𝑒𝑓𝑎𝑡𝑜𝑟𝑖𝑛𝑔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538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4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Des questions de </a:t>
            </a:r>
            <a:r>
              <a:rPr lang="en-US" sz="3200" b="1" dirty="0" err="1"/>
              <a:t>recherche</a:t>
            </a:r>
            <a:r>
              <a:rPr lang="en-US" sz="3200" b="1" dirty="0"/>
              <a:t> et des </a:t>
            </a:r>
            <a:r>
              <a:rPr lang="en-US" sz="3200" b="1" dirty="0" err="1"/>
              <a:t>mesures</a:t>
            </a:r>
            <a:r>
              <a:rPr lang="en-US" sz="3200" b="1" dirty="0"/>
              <a:t> </a:t>
            </a:r>
            <a:r>
              <a:rPr lang="en-US" sz="3200" b="1" dirty="0" err="1"/>
              <a:t>d’évaluation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 smtClean="0"/>
                  <a:t>Q3 :</a:t>
                </a:r>
                <a:r>
                  <a:rPr lang="en-US" sz="2800" dirty="0" smtClean="0"/>
                  <a:t> </a:t>
                </a:r>
                <a:r>
                  <a:rPr lang="fr-FR" sz="2800" dirty="0"/>
                  <a:t>Quelle est la proportion de faux résultats fournis par ces outils?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400" i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400" i="1" dirty="0" err="1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faute</a:t>
                </a:r>
                <a:r>
                  <a:rPr lang="en-US" sz="2400" i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 positive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𝑁𝑜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𝑓𝑎𝑢𝑡𝑒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𝑝𝑜𝑠𝑖𝑡𝑖𝑣𝑒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𝑇𝑜𝑡𝑎𝑙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𝑛𝑜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𝑐𝑜𝑑𝑎𝑔𝑒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𝑐𝑜𝑛𝑐𝑒𝑟𝑛𝑎𝑛𝑡𝑒</m:t>
                        </m:r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538" t="-1481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8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Des questions de </a:t>
            </a:r>
            <a:r>
              <a:rPr lang="en-US" sz="3200" b="1" dirty="0" err="1"/>
              <a:t>recherche</a:t>
            </a:r>
            <a:r>
              <a:rPr lang="en-US" sz="3200" b="1" dirty="0"/>
              <a:t> et des </a:t>
            </a:r>
            <a:r>
              <a:rPr lang="en-US" sz="3200" b="1" dirty="0" err="1"/>
              <a:t>mesures</a:t>
            </a:r>
            <a:r>
              <a:rPr lang="en-US" sz="3200" b="1" dirty="0"/>
              <a:t> </a:t>
            </a:r>
            <a:r>
              <a:rPr lang="en-US" sz="3200" b="1" dirty="0" err="1"/>
              <a:t>d’évaluation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b="1" dirty="0" smtClean="0"/>
                  <a:t>Q4 :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Quelle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est</a:t>
                </a:r>
                <a:r>
                  <a:rPr lang="en-US" sz="2800" dirty="0"/>
                  <a:t> la proportion de </a:t>
                </a:r>
                <a:r>
                  <a:rPr lang="en-US" sz="2800" dirty="0" err="1"/>
                  <a:t>fautes</a:t>
                </a:r>
                <a:r>
                  <a:rPr lang="en-US" sz="2800" dirty="0"/>
                  <a:t> et anomalies non </a:t>
                </a:r>
                <a:r>
                  <a:rPr lang="en-US" sz="2800" dirty="0" err="1"/>
                  <a:t>détectées</a:t>
                </a:r>
                <a:r>
                  <a:rPr lang="en-US" sz="2800" dirty="0"/>
                  <a:t> par </a:t>
                </a:r>
                <a:r>
                  <a:rPr lang="en-US" sz="2800" dirty="0" err="1"/>
                  <a:t>ces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outils</a:t>
                </a:r>
                <a:r>
                  <a:rPr lang="en-US" sz="2800" dirty="0"/>
                  <a:t>? </a:t>
                </a:r>
                <a:endParaRPr lang="fr-FR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i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800" i="1" dirty="0" err="1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faute</a:t>
                </a:r>
                <a:r>
                  <a:rPr lang="en-US" sz="2800" i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i="1" dirty="0" err="1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négative</a:t>
                </a:r>
                <a:r>
                  <a:rPr lang="en-US" sz="2800" i="1" dirty="0" smtClean="0">
                    <a:solidFill>
                      <a:srgbClr val="FFFF00"/>
                    </a:solidFill>
                    <a:latin typeface="Cambria Math" pitchFamily="18" charset="0"/>
                    <a:ea typeface="Cambria Math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𝑁𝑜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𝑓𝑎𝑢𝑡𝑒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é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𝑔𝑎𝑡𝑖𝑣𝑒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 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𝑁𝑜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𝑚𝑜𝑑𝑖𝑓𝑖𝑐𝑎𝑡𝑖𝑜𝑛𝑠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538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5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 smtClean="0"/>
              <a:t>Systèmes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étudiés</a:t>
            </a:r>
            <a:r>
              <a:rPr lang="en-US" sz="3600" b="1" dirty="0" smtClean="0"/>
              <a:t>  </a:t>
            </a:r>
            <a:endParaRPr lang="en-U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1"/>
            <a:ext cx="5486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5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outils</a:t>
            </a:r>
            <a:r>
              <a:rPr lang="en-US" sz="3600" b="1" dirty="0"/>
              <a:t> </a:t>
            </a:r>
            <a:r>
              <a:rPr lang="en-US" sz="3600" b="1" dirty="0" err="1"/>
              <a:t>d’analyse</a:t>
            </a:r>
            <a:r>
              <a:rPr lang="en-US" sz="3600" b="1" dirty="0"/>
              <a:t> </a:t>
            </a:r>
            <a:r>
              <a:rPr lang="en-US" sz="3600" b="1" dirty="0" err="1"/>
              <a:t>statique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IntelliJ</a:t>
            </a:r>
            <a:r>
              <a:rPr lang="en-US" sz="2800" dirty="0" smtClean="0"/>
              <a:t> ® IDEA</a:t>
            </a:r>
          </a:p>
          <a:p>
            <a:r>
              <a:rPr lang="en-US" sz="2800" dirty="0" err="1" smtClean="0"/>
              <a:t>FindBugs</a:t>
            </a:r>
            <a:endParaRPr lang="en-US" sz="2800" dirty="0" smtClean="0"/>
          </a:p>
          <a:p>
            <a:r>
              <a:rPr lang="en-US" sz="2800" dirty="0" err="1" smtClean="0"/>
              <a:t>Jlint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8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/>
              <a:t>La collection de </a:t>
            </a:r>
            <a:r>
              <a:rPr lang="en-US" sz="2400" b="1" dirty="0" err="1"/>
              <a:t>donnée</a:t>
            </a:r>
            <a:r>
              <a:rPr lang="en-US" sz="2400" b="1" dirty="0"/>
              <a:t> et detection de </a:t>
            </a:r>
            <a:r>
              <a:rPr lang="en-US" sz="2400" b="1" dirty="0" err="1"/>
              <a:t>fautes</a:t>
            </a:r>
            <a:r>
              <a:rPr lang="en-US" sz="2400" b="1" dirty="0"/>
              <a:t> et refactoring </a:t>
            </a:r>
            <a:r>
              <a:rPr lang="en-US" sz="2400" b="1" dirty="0" err="1"/>
              <a:t>correspondants</a:t>
            </a:r>
            <a:r>
              <a:rPr lang="en-US" sz="2400" b="1" dirty="0"/>
              <a:t>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Obtenir</a:t>
            </a:r>
            <a:r>
              <a:rPr lang="en-US" sz="2800" dirty="0" smtClean="0"/>
              <a:t> des </a:t>
            </a:r>
            <a:r>
              <a:rPr lang="en-US" sz="2800" dirty="0" err="1" smtClean="0"/>
              <a:t>données</a:t>
            </a:r>
            <a:r>
              <a:rPr lang="en-US" sz="2800" dirty="0" smtClean="0"/>
              <a:t> de </a:t>
            </a:r>
            <a:r>
              <a:rPr lang="en-US" sz="2800" dirty="0" err="1" smtClean="0"/>
              <a:t>faute</a:t>
            </a:r>
            <a:r>
              <a:rPr lang="en-US" sz="2800" dirty="0" smtClean="0"/>
              <a:t> de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- </a:t>
            </a:r>
            <a:r>
              <a:rPr lang="en-US" sz="2800" dirty="0" smtClean="0"/>
              <a:t>CVS </a:t>
            </a:r>
            <a:r>
              <a:rPr lang="en-US" altLang="zh-CN" sz="2800" dirty="0" err="1" smtClean="0"/>
              <a:t>dépôt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- </a:t>
            </a:r>
            <a:r>
              <a:rPr lang="fr-FR" altLang="zh-CN" sz="2800" dirty="0"/>
              <a:t>B</a:t>
            </a:r>
            <a:r>
              <a:rPr lang="fr-FR" altLang="zh-CN" sz="2800" dirty="0" smtClean="0"/>
              <a:t>ases </a:t>
            </a:r>
            <a:r>
              <a:rPr lang="fr-FR" altLang="zh-CN" sz="2800" dirty="0"/>
              <a:t>de données de rapport </a:t>
            </a:r>
            <a:r>
              <a:rPr lang="fr-FR" altLang="zh-CN" sz="2800" dirty="0" smtClean="0"/>
              <a:t>d'échec</a:t>
            </a:r>
            <a:endParaRPr lang="en-US" altLang="zh-CN" sz="2800" dirty="0"/>
          </a:p>
          <a:p>
            <a:r>
              <a:rPr lang="fr-FR" sz="2800" dirty="0" smtClean="0"/>
              <a:t>En </a:t>
            </a:r>
            <a:r>
              <a:rPr lang="fr-FR" sz="2800" dirty="0" err="1"/>
              <a:t>SourceForge</a:t>
            </a:r>
            <a:r>
              <a:rPr lang="fr-FR" sz="2800" dirty="0"/>
              <a:t>, les utilisateurs signalent des </a:t>
            </a:r>
            <a:r>
              <a:rPr lang="fr-FR" sz="2800" dirty="0" smtClean="0"/>
              <a:t>échecs</a:t>
            </a:r>
          </a:p>
          <a:p>
            <a:r>
              <a:rPr lang="fr-FR" sz="2800" dirty="0" smtClean="0"/>
              <a:t>Tracer des </a:t>
            </a:r>
            <a:r>
              <a:rPr lang="fr-FR" sz="2800" dirty="0" err="1" smtClean="0"/>
              <a:t>modifcation</a:t>
            </a:r>
            <a:r>
              <a:rPr lang="fr-FR" sz="2800" dirty="0" smtClean="0"/>
              <a:t> entre des versions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8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plan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err="1" smtClean="0"/>
              <a:t>Méthodologie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0070C0"/>
                </a:solidFill>
              </a:rPr>
              <a:t>Étude</a:t>
            </a:r>
            <a:r>
              <a:rPr lang="en-US" sz="2800" dirty="0" smtClean="0">
                <a:solidFill>
                  <a:srgbClr val="0070C0"/>
                </a:solidFill>
              </a:rPr>
              <a:t> de </a:t>
            </a:r>
            <a:r>
              <a:rPr lang="en-US" sz="2800" dirty="0" err="1" smtClean="0">
                <a:solidFill>
                  <a:srgbClr val="0070C0"/>
                </a:solidFill>
              </a:rPr>
              <a:t>cas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err="1" smtClean="0"/>
              <a:t>Résultat</a:t>
            </a:r>
            <a:endParaRPr lang="en-US" sz="2800" dirty="0" smtClean="0"/>
          </a:p>
          <a:p>
            <a:r>
              <a:rPr lang="en-US" sz="2800" dirty="0" err="1"/>
              <a:t>Facteurs</a:t>
            </a:r>
            <a:r>
              <a:rPr lang="en-US" sz="2800" dirty="0"/>
              <a:t> </a:t>
            </a:r>
            <a:r>
              <a:rPr lang="en-US" sz="2800" dirty="0" err="1"/>
              <a:t>remettants</a:t>
            </a:r>
            <a:r>
              <a:rPr lang="en-US" sz="2800" dirty="0"/>
              <a:t> en cause </a:t>
            </a:r>
            <a:r>
              <a:rPr lang="en-US" sz="2800" dirty="0" err="1"/>
              <a:t>l’étude</a:t>
            </a:r>
            <a:endParaRPr lang="en-US" sz="2800" dirty="0"/>
          </a:p>
          <a:p>
            <a:r>
              <a:rPr lang="en-US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353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plan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err="1" smtClean="0"/>
              <a:t>Méthodologie</a:t>
            </a:r>
            <a:endParaRPr lang="en-US" sz="2800" dirty="0" smtClean="0"/>
          </a:p>
          <a:p>
            <a:r>
              <a:rPr lang="en-US" sz="2800" dirty="0" err="1" smtClean="0"/>
              <a:t>Étude</a:t>
            </a:r>
            <a:r>
              <a:rPr lang="en-US" sz="2800" dirty="0" smtClean="0"/>
              <a:t> de </a:t>
            </a:r>
            <a:r>
              <a:rPr lang="en-US" sz="2800" dirty="0" err="1" smtClean="0"/>
              <a:t>cas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0070C0"/>
                </a:solidFill>
              </a:rPr>
              <a:t>Résultat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err="1"/>
              <a:t>Facteurs</a:t>
            </a:r>
            <a:r>
              <a:rPr lang="en-US" sz="2800" dirty="0"/>
              <a:t> </a:t>
            </a:r>
            <a:r>
              <a:rPr lang="en-US" sz="2800" dirty="0" err="1"/>
              <a:t>remettants</a:t>
            </a:r>
            <a:r>
              <a:rPr lang="en-US" sz="2800" dirty="0"/>
              <a:t> en cause </a:t>
            </a:r>
            <a:r>
              <a:rPr lang="en-US" sz="2800" dirty="0" err="1"/>
              <a:t>l’étude</a:t>
            </a:r>
            <a:endParaRPr lang="en-US" sz="2800" dirty="0"/>
          </a:p>
          <a:p>
            <a:r>
              <a:rPr lang="en-US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6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plan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  <a:p>
            <a:r>
              <a:rPr lang="en-US" sz="2800" dirty="0" err="1" smtClean="0"/>
              <a:t>Méthodologie</a:t>
            </a:r>
            <a:endParaRPr lang="en-US" sz="2800" dirty="0" smtClean="0"/>
          </a:p>
          <a:p>
            <a:r>
              <a:rPr lang="en-US" sz="2800" dirty="0" err="1" smtClean="0"/>
              <a:t>Étude</a:t>
            </a:r>
            <a:r>
              <a:rPr lang="en-US" sz="2800" dirty="0" smtClean="0"/>
              <a:t> de </a:t>
            </a:r>
            <a:r>
              <a:rPr lang="en-US" sz="2800" dirty="0" err="1" smtClean="0"/>
              <a:t>cas</a:t>
            </a:r>
            <a:endParaRPr lang="en-US" sz="2800" dirty="0" smtClean="0"/>
          </a:p>
          <a:p>
            <a:r>
              <a:rPr lang="en-US" sz="2800" dirty="0" err="1" smtClean="0"/>
              <a:t>Résultat</a:t>
            </a:r>
            <a:endParaRPr lang="en-US" sz="2800" dirty="0" smtClean="0"/>
          </a:p>
          <a:p>
            <a:r>
              <a:rPr lang="en-US" sz="2800" dirty="0" err="1" smtClean="0"/>
              <a:t>Facteurs</a:t>
            </a:r>
            <a:r>
              <a:rPr lang="en-US" sz="2800" dirty="0" smtClean="0"/>
              <a:t> </a:t>
            </a:r>
            <a:r>
              <a:rPr lang="en-US" sz="2800" dirty="0" err="1" smtClean="0"/>
              <a:t>remettants</a:t>
            </a:r>
            <a:r>
              <a:rPr lang="en-US" sz="2800" dirty="0" smtClean="0"/>
              <a:t> en cause </a:t>
            </a:r>
            <a:r>
              <a:rPr lang="en-US" sz="2800" dirty="0" err="1" smtClean="0"/>
              <a:t>l’étude</a:t>
            </a:r>
            <a:endParaRPr lang="en-US" sz="2800" dirty="0" smtClean="0"/>
          </a:p>
          <a:p>
            <a:r>
              <a:rPr lang="en-US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332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 smtClean="0"/>
              <a:t>Résultat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1053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524375" cy="376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828800"/>
            <a:ext cx="7010401" cy="353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590"/>
            <a:ext cx="7239000" cy="413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47339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48291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57" y="3862323"/>
            <a:ext cx="37338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16928"/>
            <a:ext cx="46863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37" y="1670596"/>
            <a:ext cx="5785525" cy="407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3562"/>
            <a:ext cx="5766974" cy="407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plan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err="1" smtClean="0"/>
              <a:t>Méthodologie</a:t>
            </a:r>
            <a:endParaRPr lang="en-US" sz="2800" dirty="0" smtClean="0"/>
          </a:p>
          <a:p>
            <a:r>
              <a:rPr lang="en-US" sz="2800" dirty="0" err="1" smtClean="0"/>
              <a:t>Étude</a:t>
            </a:r>
            <a:r>
              <a:rPr lang="en-US" sz="2800" dirty="0" smtClean="0"/>
              <a:t> de </a:t>
            </a:r>
            <a:r>
              <a:rPr lang="en-US" sz="2800" dirty="0" err="1" smtClean="0"/>
              <a:t>cas</a:t>
            </a:r>
            <a:endParaRPr lang="en-US" sz="2800" dirty="0" smtClean="0"/>
          </a:p>
          <a:p>
            <a:r>
              <a:rPr lang="en-US" sz="2800" dirty="0" err="1" smtClean="0"/>
              <a:t>Résultat</a:t>
            </a:r>
            <a:endParaRPr lang="en-US" sz="2800" dirty="0" smtClean="0"/>
          </a:p>
          <a:p>
            <a:r>
              <a:rPr lang="en-US" sz="2800" dirty="0" err="1">
                <a:solidFill>
                  <a:srgbClr val="0070C0"/>
                </a:solidFill>
              </a:rPr>
              <a:t>Facteurs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remettants</a:t>
            </a:r>
            <a:r>
              <a:rPr lang="en-US" sz="2800" dirty="0">
                <a:solidFill>
                  <a:srgbClr val="0070C0"/>
                </a:solidFill>
              </a:rPr>
              <a:t> en cause </a:t>
            </a:r>
            <a:r>
              <a:rPr lang="en-US" sz="2800" dirty="0" err="1">
                <a:solidFill>
                  <a:srgbClr val="0070C0"/>
                </a:solidFill>
              </a:rPr>
              <a:t>l’étude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619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err="1"/>
              <a:t>Facteurs</a:t>
            </a:r>
            <a:r>
              <a:rPr lang="en-US" sz="3200" b="1" dirty="0"/>
              <a:t> </a:t>
            </a:r>
            <a:r>
              <a:rPr lang="en-US" sz="3200" b="1" dirty="0" err="1"/>
              <a:t>remettants</a:t>
            </a:r>
            <a:r>
              <a:rPr lang="en-US" sz="3200" b="1" dirty="0"/>
              <a:t> en cause </a:t>
            </a:r>
            <a:r>
              <a:rPr lang="en-US" sz="3200" b="1" dirty="0" err="1" smtClean="0"/>
              <a:t>l’étude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err="1" smtClean="0"/>
              <a:t>Validité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smtClean="0"/>
              <a:t>construction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Validité</a:t>
            </a:r>
            <a:r>
              <a:rPr lang="en-US" sz="2800" dirty="0" smtClean="0"/>
              <a:t> de </a:t>
            </a:r>
            <a:r>
              <a:rPr lang="en-US" sz="2800" dirty="0" err="1" smtClean="0"/>
              <a:t>contenu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err="1" smtClean="0"/>
              <a:t>Validité</a:t>
            </a:r>
            <a:r>
              <a:rPr lang="en-US" sz="2800" dirty="0" smtClean="0"/>
              <a:t> interne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Validité</a:t>
            </a:r>
            <a:r>
              <a:rPr lang="en-US" sz="2800" dirty="0" smtClean="0"/>
              <a:t> </a:t>
            </a:r>
            <a:r>
              <a:rPr lang="en-US" sz="2800" dirty="0" err="1" smtClean="0"/>
              <a:t>externe</a:t>
            </a:r>
            <a:r>
              <a:rPr lang="en-US" sz="2800" dirty="0" smtClean="0"/>
              <a:t>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72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Validité</a:t>
            </a:r>
            <a:r>
              <a:rPr lang="en-US" sz="3600" b="1" dirty="0"/>
              <a:t> de </a:t>
            </a:r>
            <a:r>
              <a:rPr lang="en-US" sz="3600" b="1" dirty="0" smtClean="0"/>
              <a:t>construction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Se </a:t>
            </a:r>
            <a:r>
              <a:rPr lang="fr-FR" sz="2800" dirty="0"/>
              <a:t>rapporte à la signification des </a:t>
            </a:r>
            <a:r>
              <a:rPr lang="fr-FR" sz="2800" dirty="0" smtClean="0"/>
              <a:t>mesures</a:t>
            </a:r>
          </a:p>
          <a:p>
            <a:r>
              <a:rPr lang="en-US" sz="2800" dirty="0" err="1" smtClean="0"/>
              <a:t>Deux</a:t>
            </a:r>
            <a:r>
              <a:rPr lang="en-US" sz="2800" dirty="0"/>
              <a:t> variables </a:t>
            </a:r>
            <a:r>
              <a:rPr lang="en-US" sz="2800" dirty="0" err="1" smtClean="0"/>
              <a:t>dépendantes</a:t>
            </a:r>
            <a:r>
              <a:rPr lang="en-US" sz="2800" dirty="0" smtClean="0"/>
              <a:t> 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fr-FR" sz="2800" dirty="0" smtClean="0"/>
              <a:t>Les </a:t>
            </a:r>
            <a:r>
              <a:rPr lang="fr-FR" sz="2800" dirty="0"/>
              <a:t>corrections de défauts </a:t>
            </a:r>
            <a:r>
              <a:rPr lang="fr-FR" sz="2800" dirty="0" smtClean="0"/>
              <a:t>réels</a:t>
            </a:r>
          </a:p>
          <a:p>
            <a:pPr marL="0" indent="0">
              <a:buNone/>
            </a:pPr>
            <a:r>
              <a:rPr lang="fr-FR" sz="2800" dirty="0"/>
              <a:t>	- </a:t>
            </a:r>
            <a:r>
              <a:rPr lang="fr-FR" sz="2800" dirty="0" smtClean="0"/>
              <a:t>Changements </a:t>
            </a:r>
            <a:r>
              <a:rPr lang="fr-FR" sz="2800" dirty="0"/>
              <a:t>de </a:t>
            </a:r>
            <a:r>
              <a:rPr lang="fr-FR" sz="2800" dirty="0" err="1" smtClean="0"/>
              <a:t>refactoring</a:t>
            </a:r>
            <a:endParaRPr lang="fr-FR" sz="2800" dirty="0" smtClean="0"/>
          </a:p>
          <a:p>
            <a:r>
              <a:rPr lang="fr-FR" sz="2800" dirty="0" smtClean="0"/>
              <a:t>Utilise beaucoup version pour </a:t>
            </a:r>
            <a:r>
              <a:rPr lang="fr-FR" sz="2800" dirty="0"/>
              <a:t>minimiser l’impact de variabilité entre toutes les corrections d'erreur, les changements de </a:t>
            </a:r>
            <a:r>
              <a:rPr lang="fr-FR" sz="2800" dirty="0" err="1" smtClean="0"/>
              <a:t>refactoring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10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Validité</a:t>
            </a:r>
            <a:r>
              <a:rPr lang="en-US" sz="3600" b="1" dirty="0"/>
              <a:t> de </a:t>
            </a:r>
            <a:r>
              <a:rPr lang="en-US" sz="3600" b="1" dirty="0" err="1" smtClean="0"/>
              <a:t>contenu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Se </a:t>
            </a:r>
            <a:r>
              <a:rPr lang="en-US" sz="2800" dirty="0" err="1" smtClean="0"/>
              <a:t>rapporte</a:t>
            </a:r>
            <a:r>
              <a:rPr lang="en-US" sz="2800" dirty="0" smtClean="0"/>
              <a:t> </a:t>
            </a:r>
            <a:r>
              <a:rPr lang="fr-FR" sz="2800" dirty="0"/>
              <a:t> à la pertinence d'échantillonnage du </a:t>
            </a:r>
            <a:r>
              <a:rPr lang="fr-FR" sz="2800" dirty="0" smtClean="0"/>
              <a:t>contenu</a:t>
            </a:r>
          </a:p>
          <a:p>
            <a:r>
              <a:rPr lang="fr-FR" sz="2800" dirty="0" smtClean="0"/>
              <a:t>Dépend </a:t>
            </a:r>
            <a:r>
              <a:rPr lang="fr-FR" sz="2800" dirty="0"/>
              <a:t>du fait que les mesures individuelles de corrections de défauts réels et les changements de </a:t>
            </a:r>
            <a:r>
              <a:rPr lang="fr-FR" sz="2800" dirty="0" err="1"/>
              <a:t>refactoring</a:t>
            </a:r>
            <a:r>
              <a:rPr lang="fr-FR" sz="2800" dirty="0"/>
              <a:t> couvrent de manière adéquate la notion de défauts et </a:t>
            </a:r>
            <a:r>
              <a:rPr lang="fr-FR" sz="2800" dirty="0" err="1"/>
              <a:t>refactoring</a:t>
            </a:r>
            <a:r>
              <a:rPr lang="fr-FR" sz="2800" dirty="0"/>
              <a:t> </a:t>
            </a:r>
            <a:r>
              <a:rPr lang="fr-FR" sz="2800" dirty="0" smtClean="0"/>
              <a:t>nécessaire</a:t>
            </a:r>
          </a:p>
          <a:p>
            <a:r>
              <a:rPr lang="fr-FR" sz="2800" dirty="0" smtClean="0"/>
              <a:t>Faute </a:t>
            </a:r>
            <a:r>
              <a:rPr lang="fr-FR" sz="2800" dirty="0"/>
              <a:t>corrections et </a:t>
            </a:r>
            <a:r>
              <a:rPr lang="fr-FR" sz="2800" dirty="0" err="1"/>
              <a:t>refactorings</a:t>
            </a:r>
            <a:r>
              <a:rPr lang="fr-FR" sz="2800" dirty="0"/>
              <a:t> qui ont été réellement effectuées représentent </a:t>
            </a:r>
            <a:r>
              <a:rPr lang="fr-FR" sz="2800" dirty="0" smtClean="0"/>
              <a:t>la partie </a:t>
            </a:r>
            <a:r>
              <a:rPr lang="fr-FR" sz="2800" dirty="0"/>
              <a:t>des défauts et </a:t>
            </a:r>
            <a:r>
              <a:rPr lang="fr-FR" sz="2800" dirty="0" err="1"/>
              <a:t>refactorings</a:t>
            </a:r>
            <a:r>
              <a:rPr lang="fr-FR" sz="2800" dirty="0"/>
              <a:t> possibles que les </a:t>
            </a:r>
            <a:r>
              <a:rPr lang="fr-FR" sz="2800" dirty="0" smtClean="0"/>
              <a:t>développeurs jugent </a:t>
            </a:r>
            <a:r>
              <a:rPr lang="fr-FR" sz="2800" dirty="0"/>
              <a:t>le plus </a:t>
            </a:r>
            <a:r>
              <a:rPr lang="fr-FR" sz="2800" dirty="0" smtClean="0"/>
              <a:t>important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33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Validité</a:t>
            </a:r>
            <a:r>
              <a:rPr lang="en-US" sz="3600" b="1" dirty="0"/>
              <a:t> </a:t>
            </a:r>
            <a:r>
              <a:rPr lang="en-US" sz="3600" b="1" dirty="0" smtClean="0"/>
              <a:t>interne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Met </a:t>
            </a:r>
            <a:r>
              <a:rPr lang="fr-FR" sz="2800" dirty="0"/>
              <a:t>l'accent sur les </a:t>
            </a:r>
            <a:r>
              <a:rPr lang="fr-FR" sz="2800" dirty="0" smtClean="0"/>
              <a:t>relations entre la </a:t>
            </a:r>
            <a:r>
              <a:rPr lang="fr-FR" sz="2800" dirty="0"/>
              <a:t>cause </a:t>
            </a:r>
            <a:r>
              <a:rPr lang="fr-FR" sz="2800" dirty="0" smtClean="0"/>
              <a:t>et l’effet</a:t>
            </a:r>
          </a:p>
          <a:p>
            <a:r>
              <a:rPr lang="fr-FR" sz="2800" dirty="0" smtClean="0"/>
              <a:t>On applique ces outils </a:t>
            </a:r>
            <a:r>
              <a:rPr lang="fr-FR" sz="2800" dirty="0"/>
              <a:t>à des versions de logiciels et </a:t>
            </a:r>
            <a:r>
              <a:rPr lang="fr-FR" sz="2800" dirty="0" smtClean="0"/>
              <a:t>regarde </a:t>
            </a:r>
            <a:r>
              <a:rPr lang="fr-FR" sz="2800" dirty="0"/>
              <a:t>les corrections d'erreur et </a:t>
            </a:r>
            <a:r>
              <a:rPr lang="fr-FR" sz="2800" dirty="0" err="1"/>
              <a:t>refactorings</a:t>
            </a:r>
            <a:r>
              <a:rPr lang="fr-FR" sz="2800" dirty="0"/>
              <a:t> qui ont été effectués pour développer les versions </a:t>
            </a:r>
            <a:r>
              <a:rPr lang="fr-FR" sz="2800" dirty="0" smtClean="0"/>
              <a:t>ultérieures</a:t>
            </a:r>
          </a:p>
          <a:p>
            <a:r>
              <a:rPr lang="fr-FR" sz="2800" dirty="0"/>
              <a:t>Dans le cas </a:t>
            </a:r>
            <a:r>
              <a:rPr lang="fr-FR" sz="2800" dirty="0" smtClean="0"/>
              <a:t>le défaut </a:t>
            </a:r>
            <a:r>
              <a:rPr lang="fr-FR" sz="2800" dirty="0"/>
              <a:t>corrections et </a:t>
            </a:r>
            <a:r>
              <a:rPr lang="fr-FR" sz="2800" dirty="0" err="1"/>
              <a:t>refactorings</a:t>
            </a:r>
            <a:r>
              <a:rPr lang="fr-FR" sz="2800" dirty="0"/>
              <a:t> peuvent encore être effectués sur les </a:t>
            </a:r>
            <a:r>
              <a:rPr lang="fr-FR" sz="2800" dirty="0" smtClean="0"/>
              <a:t>versions qui </a:t>
            </a:r>
            <a:r>
              <a:rPr lang="fr-FR" sz="2800" dirty="0"/>
              <a:t>suivent ceux qui sont inclus dans l'étude, ces préoccupations ne doivent pas être considérés comme des faux positifs</a:t>
            </a:r>
            <a:endParaRPr lang="fr-FR" sz="2800" dirty="0" smtClean="0"/>
          </a:p>
          <a:p>
            <a:endParaRPr lang="fr-FR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51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1143000"/>
          </a:xfrm>
        </p:spPr>
        <p:txBody>
          <a:bodyPr/>
          <a:lstStyle/>
          <a:p>
            <a:pPr algn="ctr"/>
            <a:r>
              <a:rPr lang="en-US" sz="3600" b="1" dirty="0" err="1"/>
              <a:t>Validité</a:t>
            </a:r>
            <a:r>
              <a:rPr lang="en-US" sz="3600" b="1" dirty="0"/>
              <a:t> </a:t>
            </a:r>
            <a:r>
              <a:rPr lang="en-US" sz="3600" b="1" dirty="0" err="1" smtClean="0"/>
              <a:t>externe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 </a:t>
            </a:r>
            <a:r>
              <a:rPr lang="en-US" sz="2800" dirty="0" err="1" smtClean="0"/>
              <a:t>rapporte</a:t>
            </a:r>
            <a:r>
              <a:rPr lang="en-US" sz="2800" dirty="0" smtClean="0"/>
              <a:t> </a:t>
            </a:r>
            <a:r>
              <a:rPr lang="fr-FR" sz="2800" dirty="0"/>
              <a:t>à la façon dont les résultats de l'étude peuvent être généralisés en dehors de la portée de </a:t>
            </a:r>
            <a:r>
              <a:rPr lang="fr-FR" sz="2800" dirty="0" smtClean="0"/>
              <a:t>l'étude</a:t>
            </a:r>
          </a:p>
          <a:p>
            <a:r>
              <a:rPr lang="fr-FR" sz="2800" dirty="0" smtClean="0"/>
              <a:t>Cette </a:t>
            </a:r>
            <a:r>
              <a:rPr lang="fr-FR" sz="2800" dirty="0"/>
              <a:t>l’étude est limitée par trois facteurs : </a:t>
            </a:r>
          </a:p>
          <a:p>
            <a:pPr marL="0" indent="0">
              <a:buNone/>
            </a:pPr>
            <a:r>
              <a:rPr lang="fr-FR" sz="2800" dirty="0"/>
              <a:t>	- Les ensembles de données</a:t>
            </a:r>
          </a:p>
          <a:p>
            <a:pPr marL="0" indent="0">
              <a:buNone/>
            </a:pPr>
            <a:r>
              <a:rPr lang="fr-FR" sz="2800" dirty="0"/>
              <a:t>	- Les outils de l'ASA</a:t>
            </a:r>
          </a:p>
          <a:p>
            <a:pPr marL="0" indent="0">
              <a:buNone/>
            </a:pPr>
            <a:r>
              <a:rPr lang="fr-FR" sz="2800" dirty="0"/>
              <a:t>	- Les sources de données de </a:t>
            </a:r>
            <a:r>
              <a:rPr lang="fr-FR" sz="2800" dirty="0" smtClean="0"/>
              <a:t>défauts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37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Validité</a:t>
            </a:r>
            <a:r>
              <a:rPr lang="en-US" sz="3600" b="1" dirty="0"/>
              <a:t> </a:t>
            </a:r>
            <a:r>
              <a:rPr lang="en-US" sz="3600" b="1" dirty="0" err="1"/>
              <a:t>externe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Étudie seulement </a:t>
            </a:r>
            <a:r>
              <a:rPr lang="fr-FR" sz="2800" dirty="0"/>
              <a:t>deux projets pour une langage Java</a:t>
            </a:r>
          </a:p>
          <a:p>
            <a:pPr marL="0" indent="0">
              <a:buNone/>
            </a:pPr>
            <a:r>
              <a:rPr lang="fr-FR" sz="2800" dirty="0"/>
              <a:t>     =&gt; </a:t>
            </a:r>
            <a:r>
              <a:rPr lang="fr-FR" sz="2800" dirty="0" err="1"/>
              <a:t>selectionner</a:t>
            </a:r>
            <a:r>
              <a:rPr lang="fr-FR" sz="2800" dirty="0"/>
              <a:t> les projets de différents </a:t>
            </a:r>
            <a:r>
              <a:rPr lang="fr-FR" sz="2800" dirty="0" smtClean="0"/>
              <a:t>domaines</a:t>
            </a:r>
          </a:p>
          <a:p>
            <a:r>
              <a:rPr lang="fr-FR" sz="2800" dirty="0" smtClean="0"/>
              <a:t>Utilise seulement trois outils =&gt; limiter dans l’évaluation</a:t>
            </a:r>
          </a:p>
          <a:p>
            <a:pPr marL="0" indent="0">
              <a:buNone/>
            </a:pPr>
            <a:r>
              <a:rPr lang="fr-FR" sz="2800" dirty="0"/>
              <a:t>    =&gt; </a:t>
            </a:r>
            <a:r>
              <a:rPr lang="fr-FR" sz="2800" dirty="0" smtClean="0"/>
              <a:t>utilise </a:t>
            </a:r>
            <a:r>
              <a:rPr lang="fr-FR" sz="2800" dirty="0"/>
              <a:t>de trois outils différents </a:t>
            </a:r>
            <a:r>
              <a:rPr lang="fr-FR" sz="2800" dirty="0" smtClean="0"/>
              <a:t>avec des     caractéristiques </a:t>
            </a:r>
            <a:r>
              <a:rPr lang="fr-FR" sz="2800" dirty="0"/>
              <a:t>différentes  </a:t>
            </a:r>
            <a:endParaRPr lang="fr-FR" sz="2800" dirty="0" smtClean="0"/>
          </a:p>
          <a:p>
            <a:endParaRPr lang="fr-FR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60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plan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err="1" smtClean="0"/>
              <a:t>Méthodologie</a:t>
            </a:r>
            <a:endParaRPr lang="en-US" sz="2800" dirty="0" smtClean="0"/>
          </a:p>
          <a:p>
            <a:r>
              <a:rPr lang="en-US" sz="2800" dirty="0" err="1" smtClean="0"/>
              <a:t>Étude</a:t>
            </a:r>
            <a:r>
              <a:rPr lang="en-US" sz="2800" dirty="0" smtClean="0"/>
              <a:t> de </a:t>
            </a:r>
            <a:r>
              <a:rPr lang="en-US" sz="2800" dirty="0" err="1" smtClean="0"/>
              <a:t>cas</a:t>
            </a:r>
            <a:endParaRPr lang="en-US" sz="2800" dirty="0" smtClean="0"/>
          </a:p>
          <a:p>
            <a:r>
              <a:rPr lang="en-US" sz="2800" dirty="0" err="1" smtClean="0"/>
              <a:t>Résultat</a:t>
            </a:r>
            <a:endParaRPr lang="en-US" sz="2800" dirty="0" smtClean="0"/>
          </a:p>
          <a:p>
            <a:r>
              <a:rPr lang="en-US" sz="2800" dirty="0" err="1"/>
              <a:t>Facteurs</a:t>
            </a:r>
            <a:r>
              <a:rPr lang="en-US" sz="2800" dirty="0"/>
              <a:t> </a:t>
            </a:r>
            <a:r>
              <a:rPr lang="en-US" sz="2800" dirty="0" err="1"/>
              <a:t>remettants</a:t>
            </a:r>
            <a:r>
              <a:rPr lang="en-US" sz="2800" dirty="0"/>
              <a:t> en cause </a:t>
            </a:r>
            <a:r>
              <a:rPr lang="en-US" sz="2800" dirty="0" err="1"/>
              <a:t>l’étude</a:t>
            </a:r>
            <a:endParaRPr lang="en-US" sz="2800" dirty="0"/>
          </a:p>
          <a:p>
            <a:r>
              <a:rPr lang="en-US" sz="2800" dirty="0" smtClean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52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Conclusion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fr-FR" sz="2800" dirty="0" smtClean="0"/>
          </a:p>
          <a:p>
            <a:r>
              <a:rPr lang="fr-FR" sz="2800" dirty="0" smtClean="0"/>
              <a:t>Ces outils ne </a:t>
            </a:r>
            <a:r>
              <a:rPr lang="fr-FR" sz="2800" dirty="0"/>
              <a:t>sont pas efficaces pour détecter les défauts qui sont finalement </a:t>
            </a:r>
            <a:r>
              <a:rPr lang="fr-FR" sz="2800" dirty="0" smtClean="0"/>
              <a:t>déclarés</a:t>
            </a:r>
          </a:p>
          <a:p>
            <a:r>
              <a:rPr lang="fr-FR" sz="2800" dirty="0"/>
              <a:t>Deux des outils </a:t>
            </a:r>
            <a:r>
              <a:rPr lang="fr-FR" sz="2800" dirty="0" smtClean="0"/>
              <a:t>peuvent </a:t>
            </a:r>
            <a:r>
              <a:rPr lang="fr-FR" sz="2800" dirty="0"/>
              <a:t>trouver des structures de programme qui sont candidats pour </a:t>
            </a:r>
            <a:r>
              <a:rPr lang="fr-FR" sz="2800" dirty="0" err="1"/>
              <a:t>refactoring</a:t>
            </a:r>
            <a:endParaRPr lang="fr-FR" sz="2800" dirty="0" smtClean="0"/>
          </a:p>
          <a:p>
            <a:r>
              <a:rPr lang="fr-FR" sz="2800" dirty="0"/>
              <a:t>Le coût de l'utilisation de ces outils peut être interdite en raison du </a:t>
            </a:r>
            <a:r>
              <a:rPr lang="fr-FR" sz="2800" dirty="0" smtClean="0"/>
              <a:t>grand nombre </a:t>
            </a:r>
            <a:r>
              <a:rPr lang="fr-FR" sz="2800" dirty="0"/>
              <a:t>de faux </a:t>
            </a:r>
            <a:r>
              <a:rPr lang="fr-FR" sz="2800" dirty="0" smtClean="0"/>
              <a:t>positifs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49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plan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Introduction</a:t>
            </a:r>
            <a:endParaRPr lang="en-US" sz="2800" dirty="0"/>
          </a:p>
          <a:p>
            <a:r>
              <a:rPr lang="en-US" sz="2800" dirty="0" err="1" smtClean="0"/>
              <a:t>Méthodologie</a:t>
            </a:r>
            <a:endParaRPr lang="en-US" sz="2800" dirty="0" smtClean="0"/>
          </a:p>
          <a:p>
            <a:r>
              <a:rPr lang="en-US" sz="2800" dirty="0" err="1" smtClean="0"/>
              <a:t>Étude</a:t>
            </a:r>
            <a:r>
              <a:rPr lang="en-US" sz="2800" dirty="0" smtClean="0"/>
              <a:t> de </a:t>
            </a:r>
            <a:r>
              <a:rPr lang="en-US" sz="2800" dirty="0" err="1" smtClean="0"/>
              <a:t>cas</a:t>
            </a:r>
            <a:endParaRPr lang="en-US" sz="2800" dirty="0" smtClean="0"/>
          </a:p>
          <a:p>
            <a:r>
              <a:rPr lang="en-US" sz="2800" dirty="0" err="1" smtClean="0"/>
              <a:t>Résultat</a:t>
            </a:r>
            <a:endParaRPr lang="en-US" sz="2800" dirty="0" smtClean="0"/>
          </a:p>
          <a:p>
            <a:r>
              <a:rPr lang="en-US" sz="2800" dirty="0" err="1"/>
              <a:t>Facteurs</a:t>
            </a:r>
            <a:r>
              <a:rPr lang="en-US" sz="2800" dirty="0"/>
              <a:t> </a:t>
            </a:r>
            <a:r>
              <a:rPr lang="en-US" sz="2800" dirty="0" err="1"/>
              <a:t>remettants</a:t>
            </a:r>
            <a:r>
              <a:rPr lang="en-US" sz="2800" dirty="0"/>
              <a:t> en cause </a:t>
            </a:r>
            <a:r>
              <a:rPr lang="en-US" sz="2800" dirty="0" err="1"/>
              <a:t>l’étude</a:t>
            </a:r>
            <a:endParaRPr lang="en-US" sz="2800" dirty="0"/>
          </a:p>
          <a:p>
            <a:r>
              <a:rPr lang="en-US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839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entrypoint.cz/files/2814/4240/8640/questions-reponses-profi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974232" cy="523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9835bb9feb9fb776ffeb-8512833177f375bfc9e117209d1deddc.r20.cf2.rackcdn.com/BC1E3011-76D3-438B-9BB6-E3A68BEEFC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44" y="-171450"/>
            <a:ext cx="9372600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b="1" dirty="0" err="1" smtClean="0"/>
              <a:t>Éfficacité</a:t>
            </a:r>
            <a:r>
              <a:rPr lang="fr-FR" sz="3200" b="1" dirty="0" smtClean="0"/>
              <a:t> des </a:t>
            </a:r>
            <a:r>
              <a:rPr lang="fr-FR" sz="3200" b="1" dirty="0"/>
              <a:t>outils de  détection de fautes et prédiction des modifications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err="1" smtClean="0"/>
              <a:t>Leur</a:t>
            </a:r>
            <a:r>
              <a:rPr lang="en-US" sz="2400" dirty="0" smtClean="0"/>
              <a:t> but </a:t>
            </a:r>
            <a:r>
              <a:rPr lang="en-US" sz="2400" dirty="0"/>
              <a:t>: </a:t>
            </a:r>
            <a:r>
              <a:rPr lang="en-US" sz="2400" dirty="0" smtClean="0"/>
              <a:t>aide les </a:t>
            </a:r>
            <a:r>
              <a:rPr lang="en-US" sz="2400" dirty="0" err="1"/>
              <a:t>développeurs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fr-FR" sz="2400" dirty="0"/>
              <a:t> </a:t>
            </a:r>
            <a:r>
              <a:rPr lang="fr-FR" sz="2400" dirty="0" smtClean="0"/>
              <a:t>À  </a:t>
            </a:r>
            <a:r>
              <a:rPr lang="fr-FR" sz="2400" dirty="0"/>
              <a:t>éliminer les défauts logiciels au </a:t>
            </a:r>
            <a:r>
              <a:rPr lang="fr-FR" sz="2400" dirty="0" smtClean="0"/>
              <a:t>début</a:t>
            </a:r>
          </a:p>
          <a:p>
            <a:pPr marL="0" indent="0">
              <a:buNone/>
            </a:pPr>
            <a:r>
              <a:rPr lang="fr-FR" sz="2400" dirty="0"/>
              <a:t>	 </a:t>
            </a:r>
            <a:r>
              <a:rPr lang="fr-FR" sz="2400" dirty="0" smtClean="0"/>
              <a:t>À  </a:t>
            </a:r>
            <a:r>
              <a:rPr lang="fr-FR" sz="2400" dirty="0"/>
              <a:t>produire des logiciels plus fiables à un coût </a:t>
            </a:r>
            <a:r>
              <a:rPr lang="fr-FR" sz="2400" dirty="0" smtClean="0"/>
              <a:t>moindre</a:t>
            </a:r>
          </a:p>
          <a:p>
            <a:r>
              <a:rPr lang="fr-FR" sz="2400" dirty="0"/>
              <a:t>Leur capacité : identifier </a:t>
            </a:r>
            <a:r>
              <a:rPr lang="fr-FR" sz="2400" dirty="0" smtClean="0"/>
              <a:t>beaucoup d'anomalies de logicielle comme </a:t>
            </a:r>
            <a:r>
              <a:rPr lang="fr-FR" sz="2400" dirty="0"/>
              <a:t>le code </a:t>
            </a:r>
            <a:r>
              <a:rPr lang="fr-FR" sz="2400" dirty="0" smtClean="0"/>
              <a:t>mort, </a:t>
            </a:r>
            <a:r>
              <a:rPr lang="fr-FR" sz="2400" dirty="0"/>
              <a:t>les données non utilisées, des fuites de sécurité, </a:t>
            </a:r>
            <a:r>
              <a:rPr lang="fr-FR" sz="2400" dirty="0" smtClean="0"/>
              <a:t>……</a:t>
            </a:r>
          </a:p>
          <a:p>
            <a:r>
              <a:rPr lang="fr-FR" sz="2400" dirty="0"/>
              <a:t>En effet : </a:t>
            </a:r>
            <a:r>
              <a:rPr lang="fr-FR" sz="2400" dirty="0" smtClean="0"/>
              <a:t>ils n’ont </a:t>
            </a:r>
            <a:r>
              <a:rPr lang="fr-FR" sz="2400" dirty="0"/>
              <a:t>pas atteint le succès </a:t>
            </a:r>
            <a:r>
              <a:rPr lang="fr-FR" sz="2400" dirty="0" smtClean="0"/>
              <a:t>attendu </a:t>
            </a:r>
            <a:r>
              <a:rPr lang="fr-FR" sz="2400" dirty="0"/>
              <a:t>par leurs concepteurs	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=&gt; On va évaluer l'utilité des </a:t>
            </a:r>
            <a:r>
              <a:rPr lang="fr-FR" sz="2400" dirty="0"/>
              <a:t>outils de  détection de fautes et prédiction des modifications</a:t>
            </a:r>
            <a:r>
              <a:rPr lang="fr-FR" sz="2400" dirty="0" smtClean="0"/>
              <a:t> pour le code 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but de </a:t>
            </a:r>
            <a:r>
              <a:rPr lang="en-US" sz="3600" b="1" dirty="0" err="1" smtClean="0"/>
              <a:t>l’étude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3200" dirty="0" smtClean="0"/>
              <a:t>déterminer </a:t>
            </a:r>
            <a:r>
              <a:rPr lang="fr-FR" sz="3200" dirty="0"/>
              <a:t>les capacités de ces outils </a:t>
            </a:r>
          </a:p>
          <a:p>
            <a:r>
              <a:rPr lang="fr-FR" sz="3200" dirty="0"/>
              <a:t>déterminer </a:t>
            </a:r>
            <a:r>
              <a:rPr lang="fr-FR" sz="3200" dirty="0" smtClean="0"/>
              <a:t>les </a:t>
            </a:r>
            <a:r>
              <a:rPr lang="fr-FR" sz="3200" dirty="0"/>
              <a:t>coûts d'utilisation de ces outils </a:t>
            </a:r>
          </a:p>
          <a:p>
            <a:pPr marL="0" indent="0">
              <a:buNone/>
            </a:pPr>
            <a:r>
              <a:rPr lang="fr-FR" sz="3200" dirty="0" smtClean="0"/>
              <a:t>pour </a:t>
            </a:r>
            <a:r>
              <a:rPr lang="fr-FR" sz="3200" dirty="0"/>
              <a:t>identifier les défauts réels dans le logiciel, </a:t>
            </a:r>
            <a:r>
              <a:rPr lang="fr-FR" sz="3200" dirty="0" smtClean="0"/>
              <a:t>ainsi que des </a:t>
            </a:r>
            <a:r>
              <a:rPr lang="fr-FR" sz="3200" dirty="0" err="1" smtClean="0"/>
              <a:t>refactorings</a:t>
            </a:r>
            <a:r>
              <a:rPr lang="fr-FR" sz="3200" dirty="0" smtClean="0"/>
              <a:t> </a:t>
            </a:r>
            <a:r>
              <a:rPr lang="fr-FR" sz="3200" dirty="0"/>
              <a:t>nécessaires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82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quatre</a:t>
            </a:r>
            <a:r>
              <a:rPr lang="en-US" sz="3600" b="1" dirty="0"/>
              <a:t> questions de </a:t>
            </a:r>
            <a:r>
              <a:rPr lang="en-US" sz="3600" b="1" dirty="0" err="1"/>
              <a:t>recherche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smtClean="0"/>
              <a:t>Quelle est l’</a:t>
            </a:r>
            <a:r>
              <a:rPr lang="fr-FR" sz="2400" dirty="0" err="1" smtClean="0"/>
              <a:t>éfficacité</a:t>
            </a:r>
            <a:r>
              <a:rPr lang="fr-FR" sz="2400" dirty="0" smtClean="0"/>
              <a:t> ces outils dans la détection des fautes? </a:t>
            </a:r>
          </a:p>
          <a:p>
            <a:r>
              <a:rPr lang="fr-FR" sz="2400" dirty="0"/>
              <a:t>Quelle est l’</a:t>
            </a:r>
            <a:r>
              <a:rPr lang="fr-FR" sz="2400" dirty="0" err="1"/>
              <a:t>éfficacité</a:t>
            </a:r>
            <a:r>
              <a:rPr lang="fr-FR" sz="2400" dirty="0"/>
              <a:t> </a:t>
            </a:r>
            <a:r>
              <a:rPr lang="fr-FR" sz="2400" dirty="0" smtClean="0"/>
              <a:t>ces outils </a:t>
            </a:r>
            <a:r>
              <a:rPr lang="fr-FR" sz="2400" dirty="0"/>
              <a:t>dans </a:t>
            </a:r>
            <a:r>
              <a:rPr lang="fr-FR" sz="2400" dirty="0" smtClean="0"/>
              <a:t>les prédictions</a:t>
            </a:r>
            <a:r>
              <a:rPr lang="fr-FR" sz="2400" dirty="0"/>
              <a:t> </a:t>
            </a:r>
            <a:r>
              <a:rPr lang="fr-FR" sz="2400" dirty="0" smtClean="0"/>
              <a:t>de</a:t>
            </a:r>
            <a:r>
              <a:rPr lang="fr-FR" sz="2400" dirty="0"/>
              <a:t> </a:t>
            </a:r>
            <a:r>
              <a:rPr lang="fr-FR" sz="2400" dirty="0" smtClean="0"/>
              <a:t>modification</a:t>
            </a:r>
            <a:r>
              <a:rPr lang="fr-FR" sz="2400" dirty="0"/>
              <a:t> </a:t>
            </a:r>
            <a:r>
              <a:rPr lang="fr-FR" sz="2400" dirty="0" smtClean="0"/>
              <a:t>de code</a:t>
            </a:r>
            <a:r>
              <a:rPr lang="fr-FR" sz="2400" dirty="0"/>
              <a:t> (</a:t>
            </a:r>
            <a:r>
              <a:rPr lang="fr-FR" sz="2400" dirty="0" err="1" smtClean="0"/>
              <a:t>refactoring</a:t>
            </a:r>
            <a:r>
              <a:rPr lang="fr-FR" sz="2400" dirty="0" smtClean="0"/>
              <a:t>)?</a:t>
            </a:r>
          </a:p>
          <a:p>
            <a:r>
              <a:rPr lang="fr-FR" sz="2400" dirty="0" smtClean="0"/>
              <a:t>Quelle est la proportion de faux résultats fournis par ces outils? </a:t>
            </a:r>
            <a:endParaRPr lang="en-US" dirty="0"/>
          </a:p>
          <a:p>
            <a:r>
              <a:rPr lang="en-US" sz="2400" dirty="0" err="1" smtClean="0"/>
              <a:t>Quelle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la proportion de </a:t>
            </a:r>
            <a:r>
              <a:rPr lang="en-US" sz="2400" dirty="0" err="1" smtClean="0"/>
              <a:t>fautes</a:t>
            </a:r>
            <a:r>
              <a:rPr lang="en-US" sz="2400" dirty="0" smtClean="0"/>
              <a:t> et anomalies non </a:t>
            </a:r>
            <a:r>
              <a:rPr lang="en-US" sz="2400" dirty="0" err="1" smtClean="0"/>
              <a:t>détectées</a:t>
            </a:r>
            <a:r>
              <a:rPr lang="en-US" sz="2400" dirty="0" smtClean="0"/>
              <a:t> par </a:t>
            </a:r>
            <a:r>
              <a:rPr lang="en-US" sz="2400" dirty="0" err="1" smtClean="0"/>
              <a:t>ces</a:t>
            </a:r>
            <a:r>
              <a:rPr lang="en-US" sz="2400" dirty="0" smtClean="0"/>
              <a:t> </a:t>
            </a:r>
            <a:r>
              <a:rPr lang="en-US" sz="2400" dirty="0" err="1" smtClean="0"/>
              <a:t>outils</a:t>
            </a:r>
            <a:r>
              <a:rPr lang="en-US" sz="2400" dirty="0" smtClean="0"/>
              <a:t>? 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501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 smtClean="0"/>
              <a:t>Méthodologie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Étudier</a:t>
            </a:r>
            <a:r>
              <a:rPr lang="en-US" sz="2400" dirty="0" smtClean="0"/>
              <a:t> </a:t>
            </a:r>
            <a:r>
              <a:rPr lang="en-US" sz="2400" dirty="0" err="1" smtClean="0"/>
              <a:t>deux</a:t>
            </a:r>
            <a:r>
              <a:rPr lang="en-US" sz="2400" dirty="0" smtClean="0"/>
              <a:t> </a:t>
            </a:r>
            <a:r>
              <a:rPr lang="en-US" sz="2400" dirty="0" err="1" smtClean="0"/>
              <a:t>logiciels</a:t>
            </a:r>
            <a:r>
              <a:rPr lang="en-US" sz="2400" dirty="0" smtClean="0"/>
              <a:t> </a:t>
            </a:r>
            <a:r>
              <a:rPr lang="en-US" sz="2400" dirty="0" err="1" smtClean="0"/>
              <a:t>libres</a:t>
            </a:r>
            <a:r>
              <a:rPr lang="en-US" sz="2400" dirty="0" smtClean="0"/>
              <a:t> : </a:t>
            </a:r>
            <a:r>
              <a:rPr lang="en-US" sz="2400" dirty="0" err="1" smtClean="0"/>
              <a:t>iText</a:t>
            </a:r>
            <a:r>
              <a:rPr lang="en-US" sz="2400" dirty="0" smtClean="0"/>
              <a:t> et </a:t>
            </a:r>
            <a:r>
              <a:rPr lang="en-US" sz="2400" dirty="0" err="1" smtClean="0"/>
              <a:t>jEdit</a:t>
            </a:r>
            <a:r>
              <a:rPr lang="en-US" sz="2400" dirty="0" smtClean="0"/>
              <a:t> </a:t>
            </a:r>
          </a:p>
          <a:p>
            <a:r>
              <a:rPr lang="fr-FR" sz="2400" dirty="0" smtClean="0"/>
              <a:t>Les </a:t>
            </a:r>
            <a:r>
              <a:rPr lang="fr-FR" sz="2400" dirty="0"/>
              <a:t>développeurs </a:t>
            </a:r>
            <a:r>
              <a:rPr lang="fr-FR" sz="2400" dirty="0" smtClean="0"/>
              <a:t>de ces </a:t>
            </a:r>
            <a:r>
              <a:rPr lang="fr-FR" sz="2400" dirty="0"/>
              <a:t>systèmes </a:t>
            </a:r>
            <a:r>
              <a:rPr lang="fr-FR" sz="2400" dirty="0" smtClean="0"/>
              <a:t>n’ont pas utilisé </a:t>
            </a:r>
            <a:r>
              <a:rPr lang="fr-FR" sz="2400" dirty="0"/>
              <a:t>des outils de  détection de fautes et prédiction des modifications</a:t>
            </a:r>
            <a:r>
              <a:rPr lang="fr-FR" sz="2400" dirty="0" smtClean="0"/>
              <a:t> dans </a:t>
            </a:r>
            <a:r>
              <a:rPr lang="fr-FR" sz="2400" dirty="0"/>
              <a:t>le processus de conception et de mise en </a:t>
            </a:r>
            <a:r>
              <a:rPr lang="fr-FR" sz="2400" dirty="0" smtClean="0"/>
              <a:t>œuvre</a:t>
            </a:r>
          </a:p>
          <a:p>
            <a:r>
              <a:rPr lang="fr-FR" sz="2400" dirty="0" smtClean="0"/>
              <a:t>Hypothèse </a:t>
            </a:r>
            <a:r>
              <a:rPr lang="fr-FR" sz="2400" dirty="0"/>
              <a:t>: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1. Les </a:t>
            </a:r>
            <a:r>
              <a:rPr lang="fr-FR" sz="2400" dirty="0"/>
              <a:t>développeurs utilisent </a:t>
            </a:r>
            <a:r>
              <a:rPr lang="fr-FR" sz="2400" dirty="0" smtClean="0"/>
              <a:t>ces outils pour </a:t>
            </a:r>
            <a:r>
              <a:rPr lang="fr-FR" sz="2400" dirty="0"/>
              <a:t>développer une première </a:t>
            </a:r>
            <a:r>
              <a:rPr lang="fr-FR" sz="2400" dirty="0" smtClean="0"/>
              <a:t>version du système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2. </a:t>
            </a:r>
            <a:r>
              <a:rPr lang="fr-FR" sz="2400" dirty="0"/>
              <a:t>Les développeurs </a:t>
            </a:r>
            <a:r>
              <a:rPr lang="fr-FR" sz="2400" dirty="0" smtClean="0"/>
              <a:t>peuvent </a:t>
            </a:r>
            <a:r>
              <a:rPr lang="fr-FR" sz="2400" dirty="0"/>
              <a:t>immédiatement </a:t>
            </a:r>
            <a:r>
              <a:rPr lang="fr-FR" sz="2400" dirty="0" smtClean="0"/>
              <a:t>faire </a:t>
            </a:r>
            <a:r>
              <a:rPr lang="fr-FR" sz="2400" dirty="0"/>
              <a:t>des modifications en </a:t>
            </a:r>
            <a:r>
              <a:rPr lang="fr-FR" sz="2400" dirty="0" smtClean="0"/>
              <a:t>réponse aux </a:t>
            </a:r>
            <a:r>
              <a:rPr lang="fr-FR" sz="2400" dirty="0"/>
              <a:t>préoccupations signalées par </a:t>
            </a:r>
            <a:r>
              <a:rPr lang="fr-FR" sz="2400" dirty="0" smtClean="0"/>
              <a:t>ces outils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9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 smtClean="0"/>
              <a:t>Méthodologie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On va appliquer trois outils : </a:t>
            </a:r>
            <a:r>
              <a:rPr lang="fr-FR" sz="2800" dirty="0" err="1" smtClean="0"/>
              <a:t>FindBugs</a:t>
            </a:r>
            <a:r>
              <a:rPr lang="fr-FR" sz="2800" dirty="0" smtClean="0"/>
              <a:t>, </a:t>
            </a:r>
            <a:r>
              <a:rPr lang="fr-FR" sz="2800" dirty="0" err="1" smtClean="0"/>
              <a:t>IntelliJ</a:t>
            </a:r>
            <a:r>
              <a:rPr lang="fr-FR" sz="2800" dirty="0" smtClean="0"/>
              <a:t> IDEA et </a:t>
            </a:r>
            <a:r>
              <a:rPr lang="fr-FR" sz="2800" dirty="0" err="1" smtClean="0"/>
              <a:t>Jlint</a:t>
            </a:r>
            <a:r>
              <a:rPr lang="fr-FR" sz="2800" dirty="0" smtClean="0"/>
              <a:t> pour 13 versions de </a:t>
            </a:r>
            <a:r>
              <a:rPr lang="fr-FR" sz="2800" dirty="0" err="1" smtClean="0"/>
              <a:t>iText</a:t>
            </a:r>
            <a:r>
              <a:rPr lang="fr-FR" sz="2800" dirty="0" smtClean="0"/>
              <a:t> et 7 versions de </a:t>
            </a:r>
            <a:r>
              <a:rPr lang="fr-FR" sz="2800" dirty="0" err="1" smtClean="0"/>
              <a:t>jEdit</a:t>
            </a:r>
            <a:r>
              <a:rPr lang="fr-FR" sz="2800" dirty="0" smtClean="0"/>
              <a:t>.</a:t>
            </a:r>
          </a:p>
          <a:p>
            <a:r>
              <a:rPr lang="en-US" sz="2800" dirty="0" smtClean="0"/>
              <a:t>Pour </a:t>
            </a:r>
            <a:r>
              <a:rPr lang="en-US" sz="2800" dirty="0" err="1" smtClean="0"/>
              <a:t>chaque</a:t>
            </a:r>
            <a:r>
              <a:rPr lang="en-US" sz="2800" dirty="0" smtClean="0"/>
              <a:t> version, on </a:t>
            </a:r>
            <a:r>
              <a:rPr lang="en-US" sz="2800" dirty="0" err="1" smtClean="0"/>
              <a:t>va</a:t>
            </a:r>
            <a:r>
              <a:rPr lang="en-US" sz="2800" dirty="0" smtClean="0"/>
              <a:t> identifier correction de </a:t>
            </a:r>
            <a:r>
              <a:rPr lang="en-US" sz="2800" dirty="0" err="1" smtClean="0"/>
              <a:t>fautes</a:t>
            </a:r>
            <a:r>
              <a:rPr lang="en-US" sz="2800" dirty="0" smtClean="0"/>
              <a:t> et </a:t>
            </a:r>
            <a:r>
              <a:rPr lang="en-US" sz="2800" dirty="0" err="1" smtClean="0"/>
              <a:t>refactorings</a:t>
            </a:r>
            <a:r>
              <a:rPr lang="en-US" sz="2800" dirty="0" smtClean="0"/>
              <a:t> pour comparer avec  des codes </a:t>
            </a:r>
            <a:r>
              <a:rPr lang="en-US" sz="2800" dirty="0" err="1" smtClean="0"/>
              <a:t>concernants</a:t>
            </a:r>
            <a:r>
              <a:rPr lang="en-US" sz="2800" dirty="0" smtClean="0"/>
              <a:t> </a:t>
            </a:r>
            <a:r>
              <a:rPr lang="en-US" sz="2800" dirty="0" err="1" smtClean="0"/>
              <a:t>reporté</a:t>
            </a:r>
            <a:r>
              <a:rPr lang="en-US" sz="2800" dirty="0" smtClean="0"/>
              <a:t> par </a:t>
            </a:r>
            <a:r>
              <a:rPr lang="fr-FR" sz="2800" dirty="0"/>
              <a:t>des outils de  détection de fautes et prédiction des </a:t>
            </a:r>
            <a:r>
              <a:rPr lang="fr-FR" sz="2800" dirty="0" smtClean="0"/>
              <a:t>modifications.</a:t>
            </a: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plan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err="1" smtClean="0">
                <a:solidFill>
                  <a:srgbClr val="0070C0"/>
                </a:solidFill>
              </a:rPr>
              <a:t>Méthodologie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err="1" smtClean="0"/>
              <a:t>Étude</a:t>
            </a:r>
            <a:r>
              <a:rPr lang="en-US" sz="2800" dirty="0" smtClean="0"/>
              <a:t> de </a:t>
            </a:r>
            <a:r>
              <a:rPr lang="en-US" sz="2800" dirty="0" err="1" smtClean="0"/>
              <a:t>cas</a:t>
            </a:r>
            <a:endParaRPr lang="en-US" sz="2800" dirty="0" smtClean="0"/>
          </a:p>
          <a:p>
            <a:r>
              <a:rPr lang="en-US" sz="2800" dirty="0" err="1" smtClean="0"/>
              <a:t>Résultat</a:t>
            </a:r>
            <a:endParaRPr lang="en-US" sz="2800" dirty="0" smtClean="0"/>
          </a:p>
          <a:p>
            <a:r>
              <a:rPr lang="en-US" sz="2800" dirty="0" err="1"/>
              <a:t>Facteurs</a:t>
            </a:r>
            <a:r>
              <a:rPr lang="en-US" sz="2800" dirty="0"/>
              <a:t> </a:t>
            </a:r>
            <a:r>
              <a:rPr lang="en-US" sz="2800" dirty="0" err="1"/>
              <a:t>remettants</a:t>
            </a:r>
            <a:r>
              <a:rPr lang="en-US" sz="2800" dirty="0"/>
              <a:t> en cause </a:t>
            </a:r>
            <a:r>
              <a:rPr lang="en-US" sz="2800" dirty="0" err="1"/>
              <a:t>l’étude</a:t>
            </a:r>
            <a:endParaRPr lang="en-US" sz="2800" dirty="0"/>
          </a:p>
          <a:p>
            <a:r>
              <a:rPr lang="en-US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31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1082</TotalTime>
  <Words>753</Words>
  <Application>Microsoft Office PowerPoint</Application>
  <PresentationFormat>On-screen Show (4:3)</PresentationFormat>
  <Paragraphs>167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Horizon</vt:lpstr>
      <vt:lpstr>         L’éfficacité des outils de  détection de fautes et prédiction des modifications         </vt:lpstr>
      <vt:lpstr>plan</vt:lpstr>
      <vt:lpstr>plan</vt:lpstr>
      <vt:lpstr>Éfficacité des outils de  détection de fautes et prédiction des modifications</vt:lpstr>
      <vt:lpstr>but de l’étude </vt:lpstr>
      <vt:lpstr>quatre questions de recherche</vt:lpstr>
      <vt:lpstr>Méthodologie </vt:lpstr>
      <vt:lpstr>Méthodologie </vt:lpstr>
      <vt:lpstr>plan</vt:lpstr>
      <vt:lpstr>Méthodologie</vt:lpstr>
      <vt:lpstr>Des questions de recherche et des mesures d’évaluation</vt:lpstr>
      <vt:lpstr>Des questions de recherche et des mesures d’évaluation</vt:lpstr>
      <vt:lpstr>Des questions de recherche et des mesures d’évaluation</vt:lpstr>
      <vt:lpstr>Des questions de recherche et des mesures d’évaluation</vt:lpstr>
      <vt:lpstr>Systèmes étudiés  </vt:lpstr>
      <vt:lpstr>outils d’analyse statique</vt:lpstr>
      <vt:lpstr>La collection de donnée et detection de fautes et refactoring correspondants    </vt:lpstr>
      <vt:lpstr>plan</vt:lpstr>
      <vt:lpstr>plan</vt:lpstr>
      <vt:lpstr>Résultat </vt:lpstr>
      <vt:lpstr>plan</vt:lpstr>
      <vt:lpstr>Facteurs remettants en cause l’étude</vt:lpstr>
      <vt:lpstr>Validité de construction</vt:lpstr>
      <vt:lpstr>Validité de contenu</vt:lpstr>
      <vt:lpstr>Validité interne</vt:lpstr>
      <vt:lpstr>Validité externe</vt:lpstr>
      <vt:lpstr>Validité externe</vt:lpstr>
      <vt:lpstr>plan</vt:lpstr>
      <vt:lpstr>Conclusion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L’éfficacité de l’analyse staticque automa</dc:title>
  <dc:creator>Admin</dc:creator>
  <cp:lastModifiedBy>Admin</cp:lastModifiedBy>
  <cp:revision>46</cp:revision>
  <dcterms:created xsi:type="dcterms:W3CDTF">2016-07-28T03:24:36Z</dcterms:created>
  <dcterms:modified xsi:type="dcterms:W3CDTF">2016-08-14T03:57:22Z</dcterms:modified>
</cp:coreProperties>
</file>