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6"/>
  </p:notesMasterIdLst>
  <p:sldIdLst>
    <p:sldId id="256" r:id="rId3"/>
    <p:sldId id="257" r:id="rId4"/>
    <p:sldId id="283" r:id="rId5"/>
    <p:sldId id="259" r:id="rId6"/>
    <p:sldId id="260" r:id="rId7"/>
    <p:sldId id="284" r:id="rId8"/>
    <p:sldId id="262" r:id="rId9"/>
    <p:sldId id="263" r:id="rId10"/>
    <p:sldId id="264" r:id="rId11"/>
    <p:sldId id="290" r:id="rId12"/>
    <p:sldId id="265" r:id="rId13"/>
    <p:sldId id="291" r:id="rId14"/>
    <p:sldId id="266" r:id="rId15"/>
    <p:sldId id="292" r:id="rId16"/>
    <p:sldId id="289" r:id="rId17"/>
    <p:sldId id="293" r:id="rId18"/>
    <p:sldId id="267" r:id="rId19"/>
    <p:sldId id="285" r:id="rId20"/>
    <p:sldId id="269" r:id="rId21"/>
    <p:sldId id="294" r:id="rId22"/>
    <p:sldId id="286" r:id="rId23"/>
    <p:sldId id="271" r:id="rId24"/>
    <p:sldId id="272" r:id="rId25"/>
    <p:sldId id="273" r:id="rId26"/>
    <p:sldId id="274" r:id="rId27"/>
    <p:sldId id="287" r:id="rId28"/>
    <p:sldId id="276" r:id="rId29"/>
    <p:sldId id="277" r:id="rId30"/>
    <p:sldId id="278" r:id="rId31"/>
    <p:sldId id="279" r:id="rId32"/>
    <p:sldId id="288" r:id="rId33"/>
    <p:sldId id="281" r:id="rId34"/>
    <p:sldId id="282" r:id="rId35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588" autoAdjust="0"/>
  </p:normalViewPr>
  <p:slideViewPr>
    <p:cSldViewPr>
      <p:cViewPr>
        <p:scale>
          <a:sx n="69" d="100"/>
          <a:sy n="69" d="100"/>
        </p:scale>
        <p:origin x="-1212" y="12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0A29C-C225-4D08-91B9-ADB9E0201D20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E5F95-24B5-442B-B6E7-6D69DC2D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52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IntelijIDEA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un ide qui </a:t>
            </a:r>
            <a:r>
              <a:rPr lang="en-US" baseline="0" dirty="0" err="1" smtClean="0"/>
              <a:t>offre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possibilite</a:t>
            </a:r>
            <a:r>
              <a:rPr lang="en-US" baseline="0" dirty="0" smtClean="0"/>
              <a:t> d </a:t>
            </a:r>
            <a:r>
              <a:rPr lang="en-US" baseline="0" dirty="0" err="1" smtClean="0"/>
              <a:t>analyser</a:t>
            </a:r>
            <a:r>
              <a:rPr lang="en-US" baseline="0" dirty="0" smtClean="0"/>
              <a:t> le code java </a:t>
            </a:r>
            <a:r>
              <a:rPr lang="en-US" baseline="0" dirty="0" err="1" smtClean="0"/>
              <a:t>afin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detecter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fautes</a:t>
            </a:r>
            <a:r>
              <a:rPr lang="en-US" baseline="0" dirty="0" smtClean="0"/>
              <a:t> et les </a:t>
            </a:r>
            <a:r>
              <a:rPr lang="en-US" baseline="0" dirty="0" err="1" smtClean="0"/>
              <a:t>problemes</a:t>
            </a:r>
            <a:r>
              <a:rPr lang="en-US" baseline="0" dirty="0" smtClean="0"/>
              <a:t> de refactoring </a:t>
            </a:r>
            <a:r>
              <a:rPr lang="en-US" baseline="0" dirty="0" err="1" smtClean="0"/>
              <a:t>ici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seulement</a:t>
            </a:r>
            <a:r>
              <a:rPr lang="en-US" baseline="0" dirty="0" smtClean="0"/>
              <a:t> s </a:t>
            </a:r>
            <a:r>
              <a:rPr lang="en-US" baseline="0" dirty="0" err="1" smtClean="0"/>
              <a:t>iinteresser</a:t>
            </a:r>
            <a:r>
              <a:rPr lang="en-US" baseline="0" dirty="0" smtClean="0"/>
              <a:t> a la </a:t>
            </a:r>
            <a:r>
              <a:rPr lang="en-US" baseline="0" dirty="0" err="1" smtClean="0"/>
              <a:t>fonction</a:t>
            </a:r>
            <a:r>
              <a:rPr lang="en-US" baseline="0" smtClean="0"/>
              <a:t> inspect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E5F95-24B5-442B-B6E7-6D69DC2DED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46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err="1" smtClean="0"/>
              <a:t>jEdit</a:t>
            </a:r>
            <a:r>
              <a:rPr lang="en-US" baseline="0" dirty="0" smtClean="0"/>
              <a:t> :</a:t>
            </a:r>
          </a:p>
          <a:p>
            <a:pPr marL="0" indent="0">
              <a:buFontTx/>
              <a:buNone/>
            </a:pPr>
            <a:r>
              <a:rPr lang="en-US" dirty="0" smtClean="0"/>
              <a:t>	https://sourceforge.net/p/jedit/bugs/?source=navbar</a:t>
            </a:r>
          </a:p>
          <a:p>
            <a:pPr marL="0" indent="0">
              <a:buFontTx/>
              <a:buNone/>
            </a:pPr>
            <a:r>
              <a:rPr lang="en-US" dirty="0" smtClean="0"/>
              <a:t>	https://sourceforge.net/p/jedit/jeditlauncher-bugs/</a:t>
            </a:r>
          </a:p>
          <a:p>
            <a:pPr marL="0" indent="0">
              <a:buFontTx/>
              <a:buNone/>
            </a:pPr>
            <a:r>
              <a:rPr lang="en-US" dirty="0" smtClean="0"/>
              <a:t>	https://sourceforge.net/p/jedit/plugin-bugs/</a:t>
            </a:r>
          </a:p>
          <a:p>
            <a:pPr marL="0" indent="0">
              <a:buFontTx/>
              <a:buNone/>
            </a:pPr>
            <a:r>
              <a:rPr lang="en-US" dirty="0" smtClean="0"/>
              <a:t>	https://sourceforge.net/p/jedit/svn/HEAD/tree/jEdit/trunk/doc/CHANGES.txt</a:t>
            </a:r>
          </a:p>
          <a:p>
            <a:pPr marL="0" indent="0">
              <a:buFontTx/>
              <a:buNone/>
            </a:pPr>
            <a:r>
              <a:rPr lang="en-US" dirty="0" smtClean="0"/>
              <a:t>	https://sourceforge.net/projects/jedit/files/jedit-devel/</a:t>
            </a:r>
          </a:p>
          <a:p>
            <a:pPr marL="0" indent="0">
              <a:buFontTx/>
              <a:buNone/>
            </a:pPr>
            <a:r>
              <a:rPr lang="en-US" dirty="0" err="1" smtClean="0"/>
              <a:t>jEdit</a:t>
            </a:r>
            <a:r>
              <a:rPr lang="en-US" baseline="0" dirty="0" smtClean="0"/>
              <a:t> link https://github.com/romuloceccon/jedit</a:t>
            </a:r>
          </a:p>
          <a:p>
            <a:pPr marL="0" indent="0">
              <a:buFontTx/>
              <a:buNone/>
            </a:pPr>
            <a:r>
              <a:rPr lang="en-US" baseline="0" dirty="0" err="1" smtClean="0"/>
              <a:t>jText</a:t>
            </a:r>
            <a:r>
              <a:rPr lang="en-US" baseline="0" dirty="0" smtClean="0"/>
              <a:t> link https://github.com/itext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E5F95-24B5-442B-B6E7-6D69DC2DED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6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292120" y="176868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292120" y="1768680"/>
            <a:ext cx="5494320" cy="438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292120" y="176868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292120" y="1768680"/>
            <a:ext cx="5494320" cy="438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findbugs1.pptx" TargetMode="External"/><Relationship Id="rId2" Type="http://schemas.openxmlformats.org/officeDocument/2006/relationships/hyperlink" Target="IDEA.ppt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1797480"/>
            <a:ext cx="9070920" cy="511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                  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80476" y="503237"/>
            <a:ext cx="9070920" cy="308232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L’</a:t>
            </a:r>
            <a:r>
              <a:rPr lang="fr-FR" sz="600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éfficacité</a:t>
            </a:r>
            <a:r>
              <a:rPr lang="fr-FR" sz="60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60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 outils de détection de fautes et de prédiction de </a:t>
            </a:r>
            <a:r>
              <a:rPr lang="fr-FR" sz="60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refactoring</a:t>
            </a:r>
            <a:endParaRPr lang="fr-F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738039" y="4770437"/>
            <a:ext cx="3671640" cy="13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fr-FR" sz="2800" b="1" strike="noStrike" spc="-1" dirty="0" smtClean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Auteurs</a:t>
            </a:r>
            <a:endParaRPr lang="fr-FR" sz="2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Fadi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Wedyan</a:t>
            </a:r>
            <a:endParaRPr lang="fr-F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Dalal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Alrmuny</a:t>
            </a:r>
            <a:endParaRPr lang="fr-F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James M,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Bieman</a:t>
            </a:r>
            <a:endParaRPr lang="fr-F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4391640" y="4770437"/>
            <a:ext cx="5688985" cy="13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fr-FR" sz="2800" b="1" strike="noStrike" spc="-1" dirty="0" smtClean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Présentateurs</a:t>
            </a:r>
            <a:r>
              <a:rPr lang="fr-FR" sz="2800" b="0" strike="noStrike" spc="-1" dirty="0" smtClean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fr-F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Dao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Thuy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Hong</a:t>
            </a:r>
          </a:p>
          <a:p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Fotsing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Sikadie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Gervais </a:t>
            </a:r>
            <a:r>
              <a:rPr lang="fr-FR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Sertilange</a:t>
            </a:r>
            <a:endParaRPr lang="fr-F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274637"/>
            <a:ext cx="9070920" cy="114372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Méthodologie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TextShape 4"/>
          <p:cNvSpPr txBox="1"/>
          <p:nvPr/>
        </p:nvSpPr>
        <p:spPr>
          <a:xfrm>
            <a:off x="504000" y="1731950"/>
            <a:ext cx="9070920" cy="5185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4586"/>
              </a:buClr>
            </a:pPr>
            <a:endParaRPr lang="fr-FR" sz="3200" b="0" strike="noStrike" spc="-1" dirty="0" smtClean="0">
              <a:solidFill>
                <a:srgbClr val="00458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  <a:buClr>
                <a:srgbClr val="004586"/>
              </a:buClr>
            </a:pPr>
            <a:r>
              <a:rPr lang="fr-F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algn="ctr">
              <a:lnSpc>
                <a:spcPct val="100000"/>
              </a:lnSpc>
              <a:buClr>
                <a:srgbClr val="004586"/>
              </a:buClr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12" y="1729496"/>
            <a:ext cx="7086600" cy="2206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2" y="4618037"/>
            <a:ext cx="3733800" cy="2045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2" y="4324490"/>
            <a:ext cx="4419600" cy="166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4360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4000" y="350837"/>
            <a:ext cx="9070920" cy="121572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Méthodologie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Shape 4"/>
              <p:cNvSpPr txBox="1"/>
              <p:nvPr/>
            </p:nvSpPr>
            <p:spPr>
              <a:xfrm>
                <a:off x="515112" y="2051460"/>
                <a:ext cx="9070920" cy="5185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  <a:buClr>
                    <a:srgbClr val="004586"/>
                  </a:buClr>
                </a:pPr>
                <a:r>
                  <a:rPr lang="fr-FR" sz="3200" b="1" strike="noStrike" spc="-1" dirty="0" smtClean="0">
                    <a:solidFill>
                      <a:srgbClr val="004586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Indicateurs de performance des outils ASA</a:t>
                </a:r>
                <a:endParaRPr lang="fr-FR" sz="1800" b="1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Noto Sans CJK SC Regular"/>
                </a:endParaRPr>
              </a:p>
              <a:p>
                <a:pPr>
                  <a:lnSpc>
                    <a:spcPct val="100000"/>
                  </a:lnSpc>
                  <a:buClr>
                    <a:srgbClr val="004586"/>
                  </a:buClr>
                </a:pPr>
                <a:r>
                  <a:rPr lang="fr-FR" sz="2800" b="1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Q2 :</a:t>
                </a:r>
                <a:r>
                  <a:rPr lang="fr-FR" sz="28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 Quelle est l’efficacité des outils dans la prédiction des </a:t>
                </a:r>
                <a:r>
                  <a:rPr lang="fr-FR" sz="2800" b="0" strike="noStrike" spc="-1" dirty="0" err="1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refactorings</a:t>
                </a:r>
                <a:r>
                  <a:rPr lang="fr-FR" sz="28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?</a:t>
                </a:r>
              </a:p>
              <a:p>
                <a:pPr>
                  <a:lnSpc>
                    <a:spcPct val="100000"/>
                  </a:lnSpc>
                  <a:buClr>
                    <a:srgbClr val="004586"/>
                  </a:buClr>
                </a:pPr>
                <a:endParaRPr lang="fr-FR" sz="28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endParaRPr>
              </a:p>
              <a:p>
                <a:pPr>
                  <a:lnSpc>
                    <a:spcPct val="100000"/>
                  </a:lnSpc>
                  <a:buClr>
                    <a:srgbClr val="004586"/>
                  </a:buClr>
                </a:pPr>
                <a:endParaRPr lang="fr-FR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endParaRPr>
              </a:p>
              <a:p>
                <a:pPr>
                  <a:lnSpc>
                    <a:spcPct val="100000"/>
                  </a:lnSpc>
                  <a:buClr>
                    <a:srgbClr val="004586"/>
                  </a:buClr>
                </a:pPr>
                <a:r>
                  <a:rPr lang="en-US" sz="2400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Ratio de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refactoring 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prstClr val="black"/>
                            </a:solidFill>
                            <a:latin typeface="Cambria Math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bre</m:t>
                        </m:r>
                        <m: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de</m:t>
                        </m:r>
                        <m: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refactoring</m:t>
                        </m:r>
                        <m: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recommand</m:t>
                        </m:r>
                        <m: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s</m:t>
                        </m:r>
                        <m: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par</m:t>
                        </m:r>
                        <m: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l</m:t>
                            </m:r>
                          </m:e>
                          <m:sup>
                            <m:r>
                              <a:rPr lang="en-US" sz="2400" b="0" i="0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outil</m:t>
                        </m:r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/>
                          </a:rPr>
                          <m:t> 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Nbre</m:t>
                        </m:r>
                        <m:r>
                          <a:rPr lang="fr-FR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total</m:t>
                        </m:r>
                        <m:r>
                          <a:rPr lang="fr-FR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de</m:t>
                        </m:r>
                        <m:r>
                          <a:rPr lang="fr-FR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refactoring</m:t>
                        </m:r>
                        <m:r>
                          <a:rPr lang="fr-FR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effectu</m:t>
                        </m:r>
                        <m:r>
                          <a:rPr lang="fr-FR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fr-FR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s</m:t>
                        </m:r>
                        <m:r>
                          <a:rPr lang="fr-FR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dans</m:t>
                        </m:r>
                        <m:r>
                          <a:rPr lang="fr-FR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le</m:t>
                        </m:r>
                        <m:r>
                          <a:rPr lang="fr-FR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cas</m:t>
                        </m:r>
                        <m:r>
                          <a:rPr lang="fr-FR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r</m:t>
                        </m:r>
                        <m:r>
                          <a:rPr lang="fr-FR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fr-FR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el</m:t>
                        </m:r>
                        <m:r>
                          <a:rPr lang="fr-FR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</m:den>
                    </m:f>
                  </m:oMath>
                </a14:m>
                <a:endParaRPr lang="fr-FR" sz="2400" b="0" strike="noStrike" spc="-1" dirty="0" smtClean="0"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endParaRPr>
              </a:p>
              <a:p>
                <a:pPr>
                  <a:lnSpc>
                    <a:spcPct val="100000"/>
                  </a:lnSpc>
                  <a:buClr>
                    <a:srgbClr val="004586"/>
                  </a:buClr>
                </a:pPr>
                <a:endParaRPr lang="fr-FR" sz="2800" spc="-1" dirty="0"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endParaRPr>
              </a:p>
              <a:p>
                <a:pPr>
                  <a:lnSpc>
                    <a:spcPct val="100000"/>
                  </a:lnSpc>
                  <a:buClr>
                    <a:srgbClr val="004586"/>
                  </a:buClr>
                </a:pPr>
                <a:endParaRPr lang="fr-F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Noto Sans CJK SC Regular"/>
                </a:endParaRPr>
              </a:p>
              <a:p>
                <a:pPr algn="ctr">
                  <a:lnSpc>
                    <a:spcPct val="100000"/>
                  </a:lnSpc>
                  <a:buClr>
                    <a:srgbClr val="004586"/>
                  </a:buClr>
                </a:pPr>
                <a:r>
                  <a:rPr lang="fr-FR" sz="28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 </a:t>
                </a:r>
                <a:endParaRPr lang="fr-F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Noto Sans CJK SC Regular"/>
                </a:endParaRPr>
              </a:p>
            </p:txBody>
          </p:sp>
        </mc:Choice>
        <mc:Fallback xmlns="">
          <p:sp>
            <p:nvSpPr>
              <p:cNvPr id="130" name="TextShap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12" y="2051460"/>
                <a:ext cx="9070920" cy="5185080"/>
              </a:xfrm>
              <a:prstGeom prst="rect">
                <a:avLst/>
              </a:prstGeom>
              <a:blipFill rotWithShape="1">
                <a:blip r:embed="rId2"/>
                <a:stretch>
                  <a:fillRect l="-1747" t="-1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4000" y="350837"/>
            <a:ext cx="9070920" cy="121572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Méthodologie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4"/>
          <p:cNvSpPr txBox="1"/>
          <p:nvPr/>
        </p:nvSpPr>
        <p:spPr>
          <a:xfrm>
            <a:off x="515112" y="2051460"/>
            <a:ext cx="9070920" cy="5185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4586"/>
              </a:buClr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algn="ctr">
              <a:lnSpc>
                <a:spcPct val="100000"/>
              </a:lnSpc>
              <a:buClr>
                <a:srgbClr val="004586"/>
              </a:buClr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044" y="2255837"/>
            <a:ext cx="5995792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2" y="3475037"/>
            <a:ext cx="5226456" cy="1285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24" y="5075237"/>
            <a:ext cx="5029200" cy="1646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8687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04000" y="350837"/>
            <a:ext cx="9070920" cy="121572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Méthodologie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04000" y="2215800"/>
            <a:ext cx="9070920" cy="46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Shape 4"/>
              <p:cNvSpPr txBox="1"/>
              <p:nvPr/>
            </p:nvSpPr>
            <p:spPr>
              <a:xfrm>
                <a:off x="504000" y="1769040"/>
                <a:ext cx="9070920" cy="5185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  <a:buClr>
                    <a:srgbClr val="004586"/>
                  </a:buClr>
                </a:pPr>
                <a:endParaRPr lang="fr-FR" sz="3200" b="1" strike="noStrike" spc="-1" dirty="0" smtClean="0">
                  <a:solidFill>
                    <a:srgbClr val="004586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endParaRPr>
              </a:p>
              <a:p>
                <a:pPr>
                  <a:lnSpc>
                    <a:spcPct val="100000"/>
                  </a:lnSpc>
                  <a:buClr>
                    <a:srgbClr val="004586"/>
                  </a:buClr>
                </a:pPr>
                <a:r>
                  <a:rPr lang="fr-FR" sz="3200" b="1" strike="noStrike" spc="-1" dirty="0" smtClean="0">
                    <a:solidFill>
                      <a:srgbClr val="004586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Indicateurs </a:t>
                </a:r>
                <a:r>
                  <a:rPr lang="fr-FR" sz="3200" b="1" strike="noStrike" spc="-1" dirty="0">
                    <a:solidFill>
                      <a:srgbClr val="004586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de performance des outils </a:t>
                </a:r>
                <a:r>
                  <a:rPr lang="fr-FR" sz="3200" b="1" strike="noStrike" spc="-1" dirty="0" smtClean="0">
                    <a:solidFill>
                      <a:srgbClr val="004586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ASA</a:t>
                </a:r>
                <a:endParaRPr lang="fr-FR" sz="1800" b="1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Noto Sans CJK SC Regular"/>
                </a:endParaRPr>
              </a:p>
              <a:p>
                <a:pPr>
                  <a:lnSpc>
                    <a:spcPct val="100000"/>
                  </a:lnSpc>
                  <a:buClr>
                    <a:srgbClr val="004586"/>
                  </a:buClr>
                </a:pPr>
                <a:r>
                  <a:rPr lang="fr-FR" sz="2800" b="1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Q3 :</a:t>
                </a:r>
                <a:r>
                  <a:rPr lang="fr-FR" sz="28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 Quelle est la proportion de faux résultats fournis par ces outils </a:t>
                </a:r>
                <a:r>
                  <a:rPr lang="fr-FR" sz="28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?</a:t>
                </a:r>
              </a:p>
              <a:p>
                <a:pPr>
                  <a:lnSpc>
                    <a:spcPct val="100000"/>
                  </a:lnSpc>
                  <a:buClr>
                    <a:srgbClr val="004586"/>
                  </a:buClr>
                </a:pPr>
                <a:endParaRPr lang="fr-FR" sz="28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Noto Sans CJK SC Regular"/>
                </a:endParaRPr>
              </a:p>
              <a:p>
                <a:pPr>
                  <a:lnSpc>
                    <a:spcPct val="100000"/>
                  </a:lnSpc>
                  <a:buClr>
                    <a:srgbClr val="004586"/>
                  </a:buClr>
                </a:pPr>
                <a:endParaRPr lang="fr-F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Noto Sans CJK SC Regular"/>
                </a:endParaRPr>
              </a:p>
              <a:p>
                <a:pPr>
                  <a:lnSpc>
                    <a:spcPct val="100000"/>
                  </a:lnSpc>
                  <a:buClr>
                    <a:srgbClr val="004586"/>
                  </a:buClr>
                </a:pPr>
                <a:r>
                  <a:rPr lang="en-US" sz="2800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Ratio de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faux </a:t>
                </a:r>
                <a:r>
                  <a:rPr lang="en-US" sz="2800" dirty="0" err="1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positifs</a:t>
                </a:r>
                <a:r>
                  <a:rPr lang="en-US" sz="28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  </a:t>
                </a:r>
                <a:r>
                  <a:rPr lang="en-US" sz="2800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prstClr val="black"/>
                            </a:solidFill>
                            <a:latin typeface="Cambria Math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bre</m:t>
                        </m:r>
                        <m: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de</m:t>
                        </m:r>
                        <m: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faux</m:t>
                        </m:r>
                        <m: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positifs</m:t>
                        </m:r>
                        <m:r>
                          <a:rPr lang="en-US" sz="280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prstClr val="black"/>
                            </a:solidFill>
                            <a:latin typeface="Cambria Math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bre</m:t>
                        </m:r>
                        <m: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total</m:t>
                        </m:r>
                        <m: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de</m:t>
                        </m:r>
                        <m: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fautes</m:t>
                        </m:r>
                        <m: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d</m:t>
                        </m:r>
                        <m: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tect</m:t>
                        </m:r>
                        <m: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es</m:t>
                        </m:r>
                        <m: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par</m:t>
                        </m:r>
                        <m: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l</m:t>
                            </m:r>
                          </m:e>
                          <m:sup>
                            <m:r>
                              <a:rPr lang="en-US" sz="2800" b="0" i="0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outil</m:t>
                        </m:r>
                        <m: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 </m:t>
                        </m:r>
                      </m:den>
                    </m:f>
                  </m:oMath>
                </a14:m>
                <a:endParaRPr lang="fr-FR" sz="2800" b="0" strike="noStrike" spc="-1" dirty="0" smtClean="0">
                  <a:solidFill>
                    <a:srgbClr val="004586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endParaRPr>
              </a:p>
              <a:p>
                <a:pPr algn="ctr">
                  <a:lnSpc>
                    <a:spcPct val="100000"/>
                  </a:lnSpc>
                  <a:buClr>
                    <a:srgbClr val="004586"/>
                  </a:buClr>
                </a:pPr>
                <a:r>
                  <a:rPr lang="fr-FR" sz="28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 </a:t>
                </a:r>
                <a:endParaRPr lang="fr-F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Noto Sans CJK SC Regular"/>
                </a:endParaRPr>
              </a:p>
            </p:txBody>
          </p:sp>
        </mc:Choice>
        <mc:Fallback xmlns="">
          <p:sp>
            <p:nvSpPr>
              <p:cNvPr id="137" name="TextShap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" y="1769040"/>
                <a:ext cx="9070920" cy="5185080"/>
              </a:xfrm>
              <a:prstGeom prst="rect">
                <a:avLst/>
              </a:prstGeom>
              <a:blipFill rotWithShape="1">
                <a:blip r:embed="rId2"/>
                <a:stretch>
                  <a:fillRect l="-1747" t="-1528" r="-18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04000" y="350837"/>
            <a:ext cx="9070920" cy="121572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Méthodologie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04000" y="2215800"/>
            <a:ext cx="9070920" cy="46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TextShape 4"/>
          <p:cNvSpPr txBox="1"/>
          <p:nvPr/>
        </p:nvSpPr>
        <p:spPr>
          <a:xfrm>
            <a:off x="504000" y="1769040"/>
            <a:ext cx="9070920" cy="5185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4586"/>
              </a:buClr>
            </a:pPr>
            <a:endParaRPr lang="fr-FR" sz="3200" b="1" strike="noStrike" spc="-1" dirty="0" smtClean="0">
              <a:solidFill>
                <a:srgbClr val="00458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  <a:buClr>
                <a:srgbClr val="004586"/>
              </a:buClr>
            </a:pPr>
            <a:r>
              <a:rPr lang="fr-F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2" y="2103437"/>
            <a:ext cx="9182808" cy="1123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31" y="3937664"/>
            <a:ext cx="5217170" cy="2458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83646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04000" y="274637"/>
            <a:ext cx="9070920" cy="121572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fr-FR" sz="60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Méthodologie</a:t>
            </a:r>
            <a:endParaRPr lang="fr-FR" spc="-1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04000" y="2215800"/>
            <a:ext cx="9070920" cy="46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7" name="TextShape 4"/>
          <p:cNvSpPr txBox="1"/>
          <p:nvPr/>
        </p:nvSpPr>
        <p:spPr>
          <a:xfrm>
            <a:off x="504000" y="1769040"/>
            <a:ext cx="9070920" cy="5185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buClr>
                <a:srgbClr val="004586"/>
              </a:buClr>
            </a:pPr>
            <a:endParaRPr lang="fr-FR" sz="3200" b="1" spc="-1" dirty="0" smtClean="0">
              <a:solidFill>
                <a:srgbClr val="004586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buClr>
                <a:srgbClr val="004586"/>
              </a:buClr>
            </a:pPr>
            <a:r>
              <a:rPr lang="fr-FR" sz="3200" b="1" spc="-1" dirty="0" smtClean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Indicateurs </a:t>
            </a:r>
            <a:r>
              <a:rPr lang="fr-FR" sz="3200" b="1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de performance des outils </a:t>
            </a:r>
            <a:r>
              <a:rPr lang="fr-FR" sz="3200" b="1" spc="-1" dirty="0" smtClean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ASA</a:t>
            </a:r>
            <a:endParaRPr lang="fr-F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Noto Sans CJK SC Regular"/>
            </a:endParaRPr>
          </a:p>
          <a:p>
            <a:pPr>
              <a:buClr>
                <a:srgbClr val="004586"/>
              </a:buClr>
            </a:pP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Noto Sans CJK SC Regular"/>
            </a:endParaRPr>
          </a:p>
          <a:p>
            <a:pPr algn="ctr">
              <a:buClr>
                <a:srgbClr val="004586"/>
              </a:buClr>
            </a:pPr>
            <a:r>
              <a:rPr lang="fr-F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Noto Sans CJK SC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04000" y="2789237"/>
                <a:ext cx="9070920" cy="24948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 smtClean="0"/>
                  <a:t>Q4 :</a:t>
                </a:r>
                <a:r>
                  <a:rPr lang="en-US" sz="2800" dirty="0"/>
                  <a:t> </a:t>
                </a:r>
                <a:r>
                  <a:rPr lang="en-US" sz="2800" dirty="0" err="1"/>
                  <a:t>Quelle</a:t>
                </a:r>
                <a:r>
                  <a:rPr lang="en-US" sz="2800" dirty="0"/>
                  <a:t> </a:t>
                </a:r>
                <a:r>
                  <a:rPr lang="en-US" sz="2800" dirty="0" err="1"/>
                  <a:t>est</a:t>
                </a:r>
                <a:r>
                  <a:rPr lang="en-US" sz="2800" dirty="0"/>
                  <a:t> la proportion de </a:t>
                </a:r>
                <a:r>
                  <a:rPr lang="en-US" sz="2800" dirty="0" err="1"/>
                  <a:t>fautes</a:t>
                </a:r>
                <a:r>
                  <a:rPr lang="en-US" sz="2800" dirty="0"/>
                  <a:t> et anomalies non </a:t>
                </a:r>
                <a:r>
                  <a:rPr lang="en-US" sz="2800" dirty="0" err="1"/>
                  <a:t>détectées</a:t>
                </a:r>
                <a:r>
                  <a:rPr lang="en-US" sz="2800" dirty="0"/>
                  <a:t> par </a:t>
                </a:r>
                <a:r>
                  <a:rPr lang="en-US" sz="2800" dirty="0" err="1"/>
                  <a:t>ces</a:t>
                </a:r>
                <a:r>
                  <a:rPr lang="en-US" sz="2800" dirty="0"/>
                  <a:t> </a:t>
                </a:r>
                <a:r>
                  <a:rPr lang="en-US" sz="2800" dirty="0" err="1"/>
                  <a:t>outils</a:t>
                </a:r>
                <a:r>
                  <a:rPr lang="en-US" sz="2800" dirty="0"/>
                  <a:t>? </a:t>
                </a:r>
                <a:endParaRPr lang="en-US" sz="2800" dirty="0" smtClean="0"/>
              </a:p>
              <a:p>
                <a:endParaRPr lang="fr-FR" sz="2800" dirty="0"/>
              </a:p>
              <a:p>
                <a:endParaRPr lang="en-US" sz="2800" dirty="0"/>
              </a:p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Ratio de faux </a:t>
                </a:r>
                <a:r>
                  <a:rPr lang="en-US" sz="2800" dirty="0" err="1" smtClean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négatifs</a:t>
                </a:r>
                <a:r>
                  <a:rPr lang="en-US" sz="2800" dirty="0" smtClean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bre</m:t>
                        </m:r>
                        <m: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de</m:t>
                        </m:r>
                        <m: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fau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x</m:t>
                        </m:r>
                        <m:r>
                          <a:rPr lang="en-US" sz="28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n</m:t>
                        </m:r>
                        <m:r>
                          <a:rPr lang="en-US" sz="28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gatifs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tx1"/>
                            </a:solidFill>
                            <a:latin typeface="Cambria Math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bre</m:t>
                        </m:r>
                        <m: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de</m:t>
                        </m:r>
                        <m: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bugs</m:t>
                        </m:r>
                        <m: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corrig</m:t>
                        </m:r>
                        <m: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s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" y="2789237"/>
                <a:ext cx="9070920" cy="2494850"/>
              </a:xfrm>
              <a:prstGeom prst="rect">
                <a:avLst/>
              </a:prstGeom>
              <a:blipFill rotWithShape="1">
                <a:blip r:embed="rId2"/>
                <a:stretch>
                  <a:fillRect l="-1411" t="-2445" r="-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0567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04000" y="274637"/>
            <a:ext cx="9070920" cy="121572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fr-FR" sz="60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Méthodologie</a:t>
            </a:r>
            <a:endParaRPr lang="fr-FR" spc="-1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04000" y="2215800"/>
            <a:ext cx="9070920" cy="46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7" name="TextShape 4"/>
          <p:cNvSpPr txBox="1"/>
          <p:nvPr/>
        </p:nvSpPr>
        <p:spPr>
          <a:xfrm>
            <a:off x="504000" y="1769040"/>
            <a:ext cx="9070920" cy="5185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buClr>
                <a:srgbClr val="004586"/>
              </a:buClr>
            </a:pPr>
            <a:endParaRPr lang="fr-FR" sz="3200" b="1" spc="-1" dirty="0" smtClean="0">
              <a:solidFill>
                <a:srgbClr val="004586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2215800"/>
            <a:ext cx="9070920" cy="119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12" y="4175125"/>
            <a:ext cx="6543879" cy="210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8764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504000" y="274637"/>
            <a:ext cx="9070920" cy="121572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Méthodologie</a:t>
            </a:r>
            <a:endParaRPr lang="fr-FR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TextShape 4"/>
          <p:cNvSpPr txBox="1"/>
          <p:nvPr/>
        </p:nvSpPr>
        <p:spPr>
          <a:xfrm>
            <a:off x="504000" y="2255837"/>
            <a:ext cx="9070920" cy="403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4586"/>
              </a:buClr>
            </a:pPr>
            <a:r>
              <a:rPr lang="fr-FR" sz="3200" strike="noStrike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Comment compter le nombre de fautes </a:t>
            </a:r>
            <a:r>
              <a:rPr lang="fr-FR" sz="3200" strike="noStrike" spc="-1" dirty="0" smtClean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réelles pour une version de </a:t>
            </a:r>
            <a:r>
              <a:rPr lang="fr-FR" sz="3200" strike="noStrike" spc="-1" dirty="0" err="1" smtClean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jEdit</a:t>
            </a:r>
            <a:r>
              <a:rPr lang="fr-FR" sz="3200" strike="noStrike" spc="-1" dirty="0" smtClean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ou </a:t>
            </a:r>
            <a:r>
              <a:rPr lang="fr-FR" sz="3200" strike="noStrike" spc="-1" dirty="0" err="1" smtClean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iText</a:t>
            </a:r>
            <a:r>
              <a:rPr lang="fr-FR" sz="3200" strike="noStrike" spc="-1" dirty="0" smtClean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3200" strike="noStrike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r>
              <a:rPr lang="fr-FR" sz="3200" strike="noStrike" spc="-1" dirty="0" smtClean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?</a:t>
            </a:r>
            <a:endParaRPr lang="fr-F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buClr>
                <a:srgbClr val="004586"/>
              </a:buClr>
            </a:pPr>
            <a:r>
              <a:rPr lang="fr-FR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</a:t>
            </a:r>
            <a:r>
              <a:rPr lang="fr-F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CVS.</a:t>
            </a:r>
            <a:endParaRPr lang="fr-F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buClr>
                <a:srgbClr val="004586"/>
              </a:buClr>
            </a:pPr>
            <a:r>
              <a:rPr lang="fr-F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- Les bugs reportés dans </a:t>
            </a:r>
            <a:r>
              <a:rPr lang="fr-FR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SourceForge</a:t>
            </a:r>
            <a:r>
              <a:rPr lang="fr-F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301320"/>
            <a:ext cx="9070920" cy="106668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fr-FR" sz="60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Plan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504360" y="23094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504360" y="2090160"/>
            <a:ext cx="9070920" cy="511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r>
              <a:rPr lang="fr-FR" sz="3600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   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r>
              <a:rPr lang="fr-FR" sz="3600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888132" y="2090160"/>
            <a:ext cx="8111147" cy="420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Introduction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Méthodologie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Outils utilisés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Résultats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Facteurs remettant en cause l’étude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Conclusion</a:t>
            </a: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r-FR" sz="3600" spc="-1" dirty="0">
              <a:solidFill>
                <a:srgbClr val="004586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925512" y="2848495"/>
            <a:ext cx="6814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2" name="CustomShape 7"/>
          <p:cNvSpPr/>
          <p:nvPr/>
        </p:nvSpPr>
        <p:spPr>
          <a:xfrm>
            <a:off x="925512" y="3659940"/>
            <a:ext cx="6742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942133" y="4348620"/>
            <a:ext cx="6670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4" name="CustomShape 9"/>
          <p:cNvSpPr/>
          <p:nvPr/>
        </p:nvSpPr>
        <p:spPr>
          <a:xfrm>
            <a:off x="942133" y="5243400"/>
            <a:ext cx="8254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925512" y="6300000"/>
            <a:ext cx="807376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3373925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04000" y="350837"/>
            <a:ext cx="9070920" cy="114372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Outils ASA utilisés</a:t>
            </a:r>
            <a:endParaRPr lang="fr-FR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TextShape 4"/>
          <p:cNvSpPr txBox="1"/>
          <p:nvPr/>
        </p:nvSpPr>
        <p:spPr>
          <a:xfrm>
            <a:off x="504000" y="1769040"/>
            <a:ext cx="9070920" cy="4938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  <a:buClr>
                <a:srgbClr val="004586"/>
              </a:buClr>
            </a:pPr>
            <a:r>
              <a:rPr lang="fr-FR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 action="ppaction://hlinkpres?slideindex=1&amp;slidetitle="/>
              </a:rPr>
              <a:t>1. </a:t>
            </a:r>
            <a:r>
              <a:rPr lang="fr-FR" sz="4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 action="ppaction://hlinkpres?slideindex=1&amp;slidetitle="/>
              </a:rPr>
              <a:t>IntelliJ</a:t>
            </a:r>
            <a:r>
              <a:rPr lang="fr-FR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 action="ppaction://hlinkpres?slideindex=1&amp;slidetitle="/>
              </a:rPr>
              <a:t> IDEA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50000"/>
              </a:lnSpc>
              <a:buClr>
                <a:srgbClr val="004586"/>
              </a:buClr>
            </a:pPr>
            <a:r>
              <a:rPr lang="fr-FR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 action="ppaction://hlinkpres?slideindex=1&amp;slidetitle="/>
              </a:rPr>
              <a:t>2. </a:t>
            </a:r>
            <a:r>
              <a:rPr lang="fr-FR" sz="4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 action="ppaction://hlinkpres?slideindex=1&amp;slidetitle="/>
              </a:rPr>
              <a:t>FindBugs</a:t>
            </a: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50000"/>
              </a:lnSpc>
              <a:buClr>
                <a:srgbClr val="004586"/>
              </a:buClr>
            </a:pPr>
            <a:r>
              <a:rPr lang="fr-FR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</a:t>
            </a:r>
            <a:r>
              <a:rPr lang="fr-FR" sz="4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Jlint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301320"/>
            <a:ext cx="9070920" cy="106668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Plan</a:t>
            </a:r>
            <a:endParaRPr lang="fr-F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504360" y="23094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504360" y="2090160"/>
            <a:ext cx="9070920" cy="511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888132" y="2090160"/>
            <a:ext cx="8111147" cy="420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b="0" strike="noStrike" spc="-1" dirty="0" smtClean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 smtClean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Méthodologie</a:t>
            </a:r>
          </a:p>
          <a:p>
            <a:pPr marL="571500" lvl="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Outils </a:t>
            </a:r>
            <a:r>
              <a:rPr lang="fr-FR" sz="3600" spc="-1" dirty="0" smtClean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utilisés</a:t>
            </a:r>
          </a:p>
          <a:p>
            <a:pPr marL="571500" lvl="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 smtClean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Résultats</a:t>
            </a:r>
          </a:p>
          <a:p>
            <a:pPr marL="571500" lvl="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Facteurs remettant en cause </a:t>
            </a:r>
            <a:r>
              <a:rPr lang="fr-FR" sz="3600" spc="-1" dirty="0" smtClean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l’étude</a:t>
            </a:r>
          </a:p>
          <a:p>
            <a:pPr marL="571500" lvl="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 smtClean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Conclusion</a:t>
            </a: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0"/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0"/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fr-FR" sz="3600" b="0" strike="noStrike" spc="-1" dirty="0">
              <a:solidFill>
                <a:srgbClr val="00458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925512" y="2848495"/>
            <a:ext cx="6814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7"/>
          <p:cNvSpPr/>
          <p:nvPr/>
        </p:nvSpPr>
        <p:spPr>
          <a:xfrm>
            <a:off x="925512" y="3659940"/>
            <a:ext cx="6742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942133" y="4348620"/>
            <a:ext cx="6670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9"/>
          <p:cNvSpPr/>
          <p:nvPr/>
        </p:nvSpPr>
        <p:spPr>
          <a:xfrm>
            <a:off x="942133" y="5243400"/>
            <a:ext cx="8254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925512" y="6300000"/>
            <a:ext cx="807376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04000" y="350837"/>
            <a:ext cx="9070920" cy="114372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Outils ASA utilisés</a:t>
            </a:r>
            <a:endParaRPr lang="fr-FR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TextShape 4"/>
          <p:cNvSpPr txBox="1"/>
          <p:nvPr/>
        </p:nvSpPr>
        <p:spPr>
          <a:xfrm>
            <a:off x="504000" y="1752732"/>
            <a:ext cx="9070920" cy="4938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  <a:buClr>
                <a:srgbClr val="004586"/>
              </a:buClr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065040"/>
              </p:ext>
            </p:extLst>
          </p:nvPr>
        </p:nvGraphicFramePr>
        <p:xfrm>
          <a:off x="924660" y="2941637"/>
          <a:ext cx="8229600" cy="2313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1981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FindBugs</a:t>
                      </a:r>
                      <a:endParaRPr lang="en-US" dirty="0"/>
                    </a:p>
                  </a:txBody>
                  <a:tcPr/>
                </a:tc>
              </a:tr>
              <a:tr h="459565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Companie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JetBrains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Universit</a:t>
                      </a:r>
                      <a:r>
                        <a:rPr lang="en-US" baseline="0" dirty="0" err="1" smtClean="0"/>
                        <a:t>é</a:t>
                      </a:r>
                      <a:r>
                        <a:rPr lang="en-US" baseline="0" dirty="0" smtClean="0"/>
                        <a:t> Maryland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Libre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Oui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Type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  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Nbre</a:t>
                      </a:r>
                      <a:r>
                        <a:rPr lang="en-US" b="1" dirty="0" smtClean="0"/>
                        <a:t> de </a:t>
                      </a:r>
                      <a:r>
                        <a:rPr lang="en-US" b="1" dirty="0" err="1" smtClean="0"/>
                        <a:t>Cathégorie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detectees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Extensible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baseline="0" dirty="0" err="1" smtClean="0"/>
                        <a:t>Langage</a:t>
                      </a:r>
                      <a:r>
                        <a:rPr lang="en-US" b="1" baseline="0" dirty="0" smtClean="0"/>
                        <a:t> de </a:t>
                      </a:r>
                      <a:r>
                        <a:rPr lang="en-US" b="1" baseline="0" dirty="0" err="1" smtClean="0"/>
                        <a:t>développement</a:t>
                      </a:r>
                      <a:r>
                        <a:rPr lang="en-US" b="1" baseline="0" dirty="0" smtClean="0"/>
                        <a:t> 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5164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301320"/>
            <a:ext cx="9070920" cy="106668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fr-FR" sz="60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Plan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504360" y="23094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504360" y="2090160"/>
            <a:ext cx="9070920" cy="511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r>
              <a:rPr lang="fr-FR" sz="3600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   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r>
              <a:rPr lang="fr-FR" sz="3600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888132" y="2090160"/>
            <a:ext cx="8111147" cy="420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Introduction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Méthodologie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Outils utilisés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Résultats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Facteurs remettant en cause l’étude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Conclusion</a:t>
            </a: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r-FR" sz="3600" spc="-1" dirty="0">
              <a:solidFill>
                <a:srgbClr val="004586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925512" y="2848495"/>
            <a:ext cx="6814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2" name="CustomShape 7"/>
          <p:cNvSpPr/>
          <p:nvPr/>
        </p:nvSpPr>
        <p:spPr>
          <a:xfrm>
            <a:off x="925512" y="3659940"/>
            <a:ext cx="6742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942133" y="4348620"/>
            <a:ext cx="6670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4" name="CustomShape 9"/>
          <p:cNvSpPr/>
          <p:nvPr/>
        </p:nvSpPr>
        <p:spPr>
          <a:xfrm>
            <a:off x="942133" y="5243400"/>
            <a:ext cx="8254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925512" y="6300000"/>
            <a:ext cx="807376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3373925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04000" y="80280"/>
            <a:ext cx="9070920" cy="114372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Résultats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504000" y="2215800"/>
            <a:ext cx="9070920" cy="46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Picture 172"/>
          <p:cNvPicPr/>
          <p:nvPr/>
        </p:nvPicPr>
        <p:blipFill>
          <a:blip r:embed="rId2"/>
          <a:srcRect l="13358" t="15635" r="9501" b="11944"/>
          <a:stretch/>
        </p:blipFill>
        <p:spPr>
          <a:xfrm>
            <a:off x="504000" y="1769040"/>
            <a:ext cx="9072360" cy="4926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04000" y="80280"/>
            <a:ext cx="9070920" cy="114372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Résultats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504000" y="2215800"/>
            <a:ext cx="9070920" cy="46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Picture 177"/>
          <p:cNvPicPr/>
          <p:nvPr/>
        </p:nvPicPr>
        <p:blipFill>
          <a:blip r:embed="rId2"/>
          <a:srcRect l="13358" t="19892" r="8788" b="20910"/>
          <a:stretch/>
        </p:blipFill>
        <p:spPr>
          <a:xfrm>
            <a:off x="504000" y="1951037"/>
            <a:ext cx="9070920" cy="434339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504000" y="80280"/>
            <a:ext cx="9070920" cy="114372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Résultats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504000" y="2215800"/>
            <a:ext cx="9070920" cy="46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3" name="Picture 182"/>
          <p:cNvPicPr/>
          <p:nvPr/>
        </p:nvPicPr>
        <p:blipFill>
          <a:blip r:embed="rId2"/>
          <a:srcRect l="11350" t="19892" r="47933" b="27264"/>
          <a:stretch/>
        </p:blipFill>
        <p:spPr>
          <a:xfrm>
            <a:off x="1152000" y="1469520"/>
            <a:ext cx="7488000" cy="546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04000" y="80280"/>
            <a:ext cx="9070920" cy="114372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Résultats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504000" y="2215800"/>
            <a:ext cx="9070920" cy="46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8" name="Picture 187"/>
          <p:cNvPicPr/>
          <p:nvPr/>
        </p:nvPicPr>
        <p:blipFill>
          <a:blip r:embed="rId2"/>
          <a:srcRect l="52775" t="21624" r="7938" b="23455"/>
          <a:stretch/>
        </p:blipFill>
        <p:spPr>
          <a:xfrm>
            <a:off x="1152000" y="1333440"/>
            <a:ext cx="7703640" cy="6054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301320"/>
            <a:ext cx="9070920" cy="106668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fr-FR" sz="60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Plan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504360" y="23094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504360" y="2090160"/>
            <a:ext cx="9070920" cy="511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r>
              <a:rPr lang="fr-FR" sz="3600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   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r>
              <a:rPr lang="fr-FR" sz="3600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888132" y="2090160"/>
            <a:ext cx="8111147" cy="420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Introduction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Méthodologie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Outils utilisés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Résultats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Facteurs remettant en cause l’étude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Conclusion</a:t>
            </a: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r-FR" sz="3600" spc="-1" dirty="0">
              <a:solidFill>
                <a:srgbClr val="004586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925512" y="2848495"/>
            <a:ext cx="6814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2" name="CustomShape 7"/>
          <p:cNvSpPr/>
          <p:nvPr/>
        </p:nvSpPr>
        <p:spPr>
          <a:xfrm>
            <a:off x="925512" y="3659940"/>
            <a:ext cx="6742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942133" y="4348620"/>
            <a:ext cx="6670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4" name="CustomShape 9"/>
          <p:cNvSpPr/>
          <p:nvPr/>
        </p:nvSpPr>
        <p:spPr>
          <a:xfrm>
            <a:off x="942133" y="5243400"/>
            <a:ext cx="8254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925512" y="6300000"/>
            <a:ext cx="807376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3373925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504000" y="301320"/>
            <a:ext cx="9070920" cy="1040117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Facteurs remettant en cause l’étude</a:t>
            </a:r>
            <a:endParaRPr lang="fr-FR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504360" y="23094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504360" y="2090160"/>
            <a:ext cx="9070920" cy="511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TextShape 5"/>
          <p:cNvSpPr txBox="1"/>
          <p:nvPr/>
        </p:nvSpPr>
        <p:spPr>
          <a:xfrm>
            <a:off x="504360" y="2052000"/>
            <a:ext cx="9070560" cy="472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4586"/>
              </a:buClr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50000"/>
              </a:lnSpc>
              <a:buClr>
                <a:srgbClr val="004586"/>
              </a:buClr>
              <a:buFont typeface="Symbol" charset="2"/>
              <a:buChar char=""/>
            </a:pPr>
            <a:r>
              <a:rPr lang="fr-FR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Validité de construction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50000"/>
              </a:lnSpc>
              <a:buClr>
                <a:srgbClr val="004586"/>
              </a:buClr>
              <a:buFont typeface="Symbol" charset="2"/>
              <a:buChar char=""/>
            </a:pPr>
            <a:r>
              <a:rPr lang="fr-FR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Validité de </a:t>
            </a:r>
            <a:r>
              <a:rPr lang="fr-FR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contenue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50000"/>
              </a:lnSpc>
              <a:buClr>
                <a:srgbClr val="004586"/>
              </a:buClr>
              <a:buFont typeface="Symbol" charset="2"/>
              <a:buChar char=""/>
            </a:pPr>
            <a:r>
              <a:rPr lang="fr-FR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Validité </a:t>
            </a:r>
            <a:r>
              <a:rPr lang="fr-FR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interne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50000"/>
              </a:lnSpc>
              <a:buClr>
                <a:srgbClr val="004586"/>
              </a:buClr>
              <a:buFont typeface="Symbol" charset="2"/>
              <a:buChar char=""/>
            </a:pPr>
            <a:r>
              <a:rPr lang="fr-FR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Validité externe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504000" y="301320"/>
            <a:ext cx="9070920" cy="113868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Validité de construction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504360" y="23094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504360" y="2090160"/>
            <a:ext cx="9070920" cy="511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TextShape 5"/>
          <p:cNvSpPr txBox="1"/>
          <p:nvPr/>
        </p:nvSpPr>
        <p:spPr>
          <a:xfrm>
            <a:off x="504000" y="1874837"/>
            <a:ext cx="9070920" cy="5029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4586"/>
              </a:buClr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lang="fr-FR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 rapporte à la signification même des mesures.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lang="fr-FR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 ce que les mesures quantifient vraiment ce pour quoi elles ont été crées ?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lang="fr-FR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Nombre de faux positifs par exemple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504000" y="301320"/>
            <a:ext cx="9070920" cy="113868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Validité de contenue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504360" y="23094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504360" y="2090160"/>
            <a:ext cx="9070920" cy="511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TextShape 5"/>
          <p:cNvSpPr txBox="1"/>
          <p:nvPr/>
        </p:nvSpPr>
        <p:spPr>
          <a:xfrm>
            <a:off x="87312" y="1769040"/>
            <a:ext cx="10134600" cy="5439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4586"/>
              </a:buClr>
            </a:pPr>
            <a:endParaRPr lang="fr-FR" sz="3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lang="fr-F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 rapporte à la pertinence </a:t>
            </a:r>
            <a:r>
              <a:rPr lang="fr-FR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 l’échantillonnage </a:t>
            </a:r>
            <a:r>
              <a:rPr lang="fr-F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 contenue</a:t>
            </a:r>
            <a:endParaRPr lang="fr-FR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lang="fr-F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 ce que les </a:t>
            </a:r>
            <a:r>
              <a:rPr lang="fr-FR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</a:t>
            </a:r>
            <a:r>
              <a:rPr lang="fr-F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mesures de corrections de défauts réels  couvrent la totalité des défauts identifiables ?</a:t>
            </a:r>
            <a:endParaRPr lang="fr-FR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lang="fr-F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Non les développeurs n’ont corrigé que les fautes qu’ils sont trouvé les </a:t>
            </a:r>
            <a:r>
              <a:rPr lang="fr-FR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plus importantes </a:t>
            </a:r>
            <a:r>
              <a:rPr lang="fr-F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dans le développement réel.</a:t>
            </a:r>
            <a:endParaRPr lang="fr-FR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301320"/>
            <a:ext cx="9070920" cy="106668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fr-FR" sz="6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Plan</a:t>
            </a: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504360" y="23094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504360" y="2090160"/>
            <a:ext cx="9070920" cy="511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r>
              <a:rPr lang="fr-FR" sz="3600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   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r>
              <a:rPr lang="fr-FR" sz="3600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888132" y="2090160"/>
            <a:ext cx="8111147" cy="420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Introduction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Méthodologie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Outils utilisés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Résultats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Facteurs remettant en cause l’étude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Conclusion</a:t>
            </a: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r-FR" sz="3600" spc="-1" dirty="0">
              <a:solidFill>
                <a:srgbClr val="004586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925512" y="2848495"/>
            <a:ext cx="6814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2" name="CustomShape 7"/>
          <p:cNvSpPr/>
          <p:nvPr/>
        </p:nvSpPr>
        <p:spPr>
          <a:xfrm>
            <a:off x="925512" y="3659940"/>
            <a:ext cx="6742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942133" y="4348620"/>
            <a:ext cx="6670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4" name="CustomShape 9"/>
          <p:cNvSpPr/>
          <p:nvPr/>
        </p:nvSpPr>
        <p:spPr>
          <a:xfrm>
            <a:off x="942133" y="5243400"/>
            <a:ext cx="8254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925512" y="6300000"/>
            <a:ext cx="807376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3373925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504000" y="301320"/>
            <a:ext cx="9070920" cy="128268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Validité externe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504360" y="23094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504360" y="2090160"/>
            <a:ext cx="9070920" cy="511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TextShape 5"/>
          <p:cNvSpPr txBox="1"/>
          <p:nvPr/>
        </p:nvSpPr>
        <p:spPr>
          <a:xfrm>
            <a:off x="473908" y="1769040"/>
            <a:ext cx="9336912" cy="550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4586"/>
              </a:buClr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lang="fr-FR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 rapporte à la façon dont les résultats de l’étude peuvent être généralisés en dehors de la portée de l’étude</a:t>
            </a:r>
            <a:r>
              <a:rPr lang="fr-FR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lang="fr-FR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Cette étude porte sur deux projets Java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lang="fr-FR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Elle utilise seulement 3 outils ASA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301320"/>
            <a:ext cx="9070920" cy="106668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fr-FR" sz="60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Plan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504360" y="23094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504360" y="2090160"/>
            <a:ext cx="9070920" cy="511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r>
              <a:rPr lang="fr-FR" sz="3600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   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r>
              <a:rPr lang="fr-FR" sz="3600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888132" y="2090160"/>
            <a:ext cx="8111147" cy="420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Introduction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Méthodologie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Outils utilisés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Résultats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Facteurs remettant en cause l’étude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Conclusion</a:t>
            </a:r>
            <a:endParaRPr lang="fr-FR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r-FR" sz="3600" spc="-1" dirty="0">
              <a:solidFill>
                <a:srgbClr val="004586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925512" y="2848495"/>
            <a:ext cx="6814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2" name="CustomShape 7"/>
          <p:cNvSpPr/>
          <p:nvPr/>
        </p:nvSpPr>
        <p:spPr>
          <a:xfrm>
            <a:off x="925512" y="3659940"/>
            <a:ext cx="6742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942133" y="4348620"/>
            <a:ext cx="6670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4" name="CustomShape 9"/>
          <p:cNvSpPr/>
          <p:nvPr/>
        </p:nvSpPr>
        <p:spPr>
          <a:xfrm>
            <a:off x="942133" y="5243400"/>
            <a:ext cx="8254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925512" y="6300000"/>
            <a:ext cx="807376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3373925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504000" y="301320"/>
            <a:ext cx="9070920" cy="113868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504360" y="23094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504360" y="2090160"/>
            <a:ext cx="9070920" cy="511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TextShape 5"/>
          <p:cNvSpPr txBox="1"/>
          <p:nvPr/>
        </p:nvSpPr>
        <p:spPr>
          <a:xfrm>
            <a:off x="480836" y="1701360"/>
            <a:ext cx="9155160" cy="550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4586"/>
              </a:buClr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lang="fr-FR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 outils étudiés ne sont pas efficaces pour détecter les défauts de </a:t>
            </a:r>
            <a:r>
              <a:rPr lang="fr-FR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code.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lang="fr-FR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 outils sont plus efficaces pour détecter les erreurs de </a:t>
            </a:r>
            <a:r>
              <a:rPr lang="fr-FR" sz="4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refactoring</a:t>
            </a:r>
            <a:r>
              <a:rPr lang="fr-FR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lang="fr-FR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 coût d’utilisation de ces outils est très élevé en raison du nombre trop grand de faux </a:t>
            </a:r>
            <a:r>
              <a:rPr lang="fr-FR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positifs.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04360" y="23094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504360" y="2090160"/>
            <a:ext cx="9070920" cy="511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TextShape 4"/>
          <p:cNvSpPr txBox="1"/>
          <p:nvPr/>
        </p:nvSpPr>
        <p:spPr>
          <a:xfrm>
            <a:off x="163512" y="2304000"/>
            <a:ext cx="9753600" cy="54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sz="3200" b="1" strike="noStrike" spc="-1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MERCI POUR VOTRE BIEN AIMABLE ATTENTION</a:t>
            </a:r>
          </a:p>
        </p:txBody>
      </p:sp>
      <p:pic>
        <p:nvPicPr>
          <p:cNvPr id="238" name="Picture 237"/>
          <p:cNvPicPr/>
          <p:nvPr/>
        </p:nvPicPr>
        <p:blipFill>
          <a:blip r:embed="rId2"/>
          <a:stretch/>
        </p:blipFill>
        <p:spPr>
          <a:xfrm>
            <a:off x="4195440" y="3996720"/>
            <a:ext cx="1299960" cy="1299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4000" y="301320"/>
            <a:ext cx="9070920" cy="106668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Introduction</a:t>
            </a:r>
            <a:endParaRPr lang="fr-F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504360" y="1769040"/>
            <a:ext cx="9070920" cy="547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ASA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Automated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Static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Analysis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Tools For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Fault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Detection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Blip>
                <a:blip r:embed="rId2"/>
              </a:buBlip>
            </a:pPr>
            <a:r>
              <a:rPr lang="fr-FR" sz="2800" b="1" strike="noStrike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Leur But </a:t>
            </a:r>
            <a:r>
              <a:rPr lang="fr-FR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</a:t>
            </a:r>
            <a:r>
              <a:rPr lang="fr-FR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r>
              <a:rPr lang="fr-F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ider 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 développeurs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r>
              <a:rPr lang="fr-F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- À 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éliminer les défauts logiciels au </a:t>
            </a:r>
            <a:r>
              <a:rPr lang="fr-F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début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r>
              <a:rPr lang="fr-F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- </a:t>
            </a:r>
            <a:r>
              <a:rPr lang="fr-F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À </a:t>
            </a:r>
            <a:r>
              <a:rPr lang="fr-F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produire 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 logiciels plus fiables à un coût </a:t>
            </a:r>
            <a:r>
              <a:rPr lang="fr-F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  moindre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Blip>
                <a:blip r:embed="rId2"/>
              </a:buBlip>
            </a:pPr>
            <a:r>
              <a:rPr lang="fr-FR" sz="2800" b="1" strike="noStrike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Problème : 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Ils n’ont pas atteint le succès attendu par leurs </a:t>
            </a:r>
            <a:r>
              <a:rPr lang="fr-F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concepteurs.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Blip>
                <a:blip r:embed="rId2"/>
              </a:buBlip>
            </a:pPr>
            <a:r>
              <a:rPr lang="fr-FR" sz="2800" b="1" strike="noStrike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Objectif de l’étude:</a:t>
            </a:r>
            <a:r>
              <a:rPr lang="fr-FR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Évaluer l’efficacité des outils ASA dans la détections de problèmes(code et de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refactoring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pour les applications Java. 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04000" y="301320"/>
            <a:ext cx="9070920" cy="106668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Introduction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504360" y="1769040"/>
            <a:ext cx="9070920" cy="547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Pour évaluer l’efficacité des outils ASA, on doit répondre aux questions suivantes :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Quelle est l’efficacité des outils ASA dans la détection des fautes ?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Quelle est l’efficacité de ces outils dans la détection des </a:t>
            </a:r>
            <a:r>
              <a:rPr lang="fr-FR" sz="2800" b="0" strike="noStrike" spc="-1" dirty="0" err="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refactorings</a:t>
            </a:r>
            <a:r>
              <a:rPr lang="fr-FR" sz="2800" b="0" strike="noStrike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?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Quelle est la proportion de faux résultats fournis par ces outils ?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Quelle est la proportion de fautes et anomalies non détectées par ces outils ?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301320"/>
            <a:ext cx="9070920" cy="106668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fr-FR" sz="60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Plan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504360" y="23094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504360" y="2090160"/>
            <a:ext cx="9070920" cy="511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r>
              <a:rPr lang="fr-FR" sz="3600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   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r>
              <a:rPr lang="fr-FR" sz="3600" spc="-1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fr-F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888132" y="2090160"/>
            <a:ext cx="8111147" cy="420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Introduction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Méthodologie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Outils utilisés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Résultats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Facteurs remettant en cause l’étude</a:t>
            </a:r>
          </a:p>
          <a:p>
            <a:pPr marL="571500" indent="-571500">
              <a:lnSpc>
                <a:spcPts val="5200"/>
              </a:lnSpc>
              <a:buFont typeface="Arial" pitchFamily="34" charset="0"/>
              <a:buChar char="•"/>
            </a:pPr>
            <a:r>
              <a:rPr lang="fr-FR" sz="3600" spc="-1" dirty="0">
                <a:solidFill>
                  <a:srgbClr val="004586"/>
                </a:solidFill>
                <a:uFill>
                  <a:solidFill>
                    <a:srgbClr val="FFFFFF"/>
                  </a:solidFill>
                </a:uFill>
              </a:rPr>
              <a:t>Conclusion</a:t>
            </a: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fr-FR" sz="3600" spc="-1" dirty="0">
              <a:solidFill>
                <a:srgbClr val="004586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925512" y="2848495"/>
            <a:ext cx="6814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2" name="CustomShape 7"/>
          <p:cNvSpPr/>
          <p:nvPr/>
        </p:nvSpPr>
        <p:spPr>
          <a:xfrm>
            <a:off x="925512" y="3659940"/>
            <a:ext cx="6742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942133" y="4348620"/>
            <a:ext cx="6670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4" name="CustomShape 9"/>
          <p:cNvSpPr/>
          <p:nvPr/>
        </p:nvSpPr>
        <p:spPr>
          <a:xfrm>
            <a:off x="942133" y="5243400"/>
            <a:ext cx="825412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925512" y="6300000"/>
            <a:ext cx="8073768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3373925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87403" y="274637"/>
            <a:ext cx="9070920" cy="114372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Méthodologie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4"/>
          <p:cNvSpPr txBox="1"/>
          <p:nvPr/>
        </p:nvSpPr>
        <p:spPr>
          <a:xfrm>
            <a:off x="504000" y="1773513"/>
            <a:ext cx="9070920" cy="565636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lang="fr-FR" sz="2800" b="1" strike="noStrike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Étudier deux logiciels libres :</a:t>
            </a:r>
            <a:r>
              <a:rPr lang="fr-FR" sz="2800" b="0" strike="noStrike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iText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et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jEdit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buClr>
                <a:srgbClr val="004586"/>
              </a:buClr>
            </a:pPr>
            <a:r>
              <a:rPr lang="fr-F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- Les 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développeurs de ces systèmes n’ont pas </a:t>
            </a:r>
            <a:r>
              <a:rPr lang="fr-F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utilisé 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 outils ASA dans le processus de </a:t>
            </a:r>
            <a:r>
              <a:rPr lang="fr-F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 	développement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buClr>
                <a:srgbClr val="004586"/>
              </a:buClr>
            </a:pPr>
            <a:r>
              <a:rPr lang="fr-F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- On 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développe une autre version de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iText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et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jEdit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cette 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fois ci en utilisant les outils ASA.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>
              <a:lnSpc>
                <a:spcPct val="100000"/>
              </a:lnSpc>
              <a:buClr>
                <a:srgbClr val="004586"/>
              </a:buClr>
              <a:buFont typeface="Symbol" charset="2"/>
              <a:buChar char=""/>
            </a:pPr>
            <a:r>
              <a:rPr lang="fr-FR" sz="2800" b="1" strike="noStrike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Hypothèses :</a:t>
            </a:r>
            <a:endParaRPr lang="fr-FR" sz="1800" b="1" strike="noStrike" spc="-1" dirty="0"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buClr>
                <a:srgbClr val="004586"/>
              </a:buClr>
            </a:pPr>
            <a:r>
              <a:rPr lang="fr-F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- Les 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développeurs utilisent ces outils depuis la </a:t>
            </a:r>
            <a:r>
              <a:rPr lang="fr-F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première 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version du système(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iText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et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JEdit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).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buClr>
                <a:srgbClr val="004586"/>
              </a:buClr>
            </a:pPr>
            <a:r>
              <a:rPr lang="fr-F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- Les 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développeurs peuvent immédiatement faire </a:t>
            </a:r>
            <a:r>
              <a:rPr lang="fr-F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des 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modifications en réponse aux </a:t>
            </a:r>
            <a:r>
              <a:rPr lang="fr-F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préoccupations 	signalées 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 ces outils</a:t>
            </a:r>
            <a:r>
              <a:rPr lang="fr-F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274637"/>
            <a:ext cx="9070920" cy="114372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Méthodologie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4"/>
          <p:cNvSpPr txBox="1"/>
          <p:nvPr/>
        </p:nvSpPr>
        <p:spPr>
          <a:xfrm>
            <a:off x="504000" y="1874837"/>
            <a:ext cx="9070920" cy="5185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 algn="just">
              <a:lnSpc>
                <a:spcPts val="4000"/>
              </a:lnSpc>
              <a:buClr>
                <a:srgbClr val="004586"/>
              </a:buClr>
              <a:buFont typeface="Symbol" charset="2"/>
              <a:buChar char="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 va appliquer 3 outils ASA :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FindBugs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IntelliJ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IDEA et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Jlint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pour 13 versions de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iText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et 7 versions de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jEdit</a:t>
            </a:r>
            <a:r>
              <a:rPr lang="fr-F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 algn="just">
              <a:lnSpc>
                <a:spcPts val="4000"/>
              </a:lnSpc>
              <a:buClr>
                <a:srgbClr val="004586"/>
              </a:buClr>
              <a:buFont typeface="Symbol" charset="2"/>
              <a:buChar char="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Pour chaque version, on va identifier les corrections de fautes et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refactorings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faites lors du développement de ces systèmes réels et les comparer avec les résultats fournis par les outils ASA.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16000" indent="-216000" algn="just">
              <a:lnSpc>
                <a:spcPts val="4000"/>
              </a:lnSpc>
              <a:buClr>
                <a:srgbClr val="004586"/>
              </a:buClr>
              <a:buFont typeface="Symbol" charset="2"/>
              <a:buChar char="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Ceci peut être vu comme une comparaison entre la compétence de développeurs expérimentés et la performance des outils ASA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algn="ctr">
              <a:lnSpc>
                <a:spcPct val="100000"/>
              </a:lnSpc>
              <a:buClr>
                <a:srgbClr val="004586"/>
              </a:buClr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274637"/>
            <a:ext cx="9070920" cy="114372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Méthodologie</a:t>
            </a:r>
            <a:endParaRPr lang="fr-FR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Shape 4"/>
              <p:cNvSpPr txBox="1"/>
              <p:nvPr/>
            </p:nvSpPr>
            <p:spPr>
              <a:xfrm>
                <a:off x="504000" y="1731950"/>
                <a:ext cx="9070920" cy="5185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pPr>
                  <a:lnSpc>
                    <a:spcPct val="100000"/>
                  </a:lnSpc>
                  <a:buClr>
                    <a:srgbClr val="004586"/>
                  </a:buClr>
                </a:pPr>
                <a:endParaRPr lang="fr-FR" sz="3200" b="0" strike="noStrike" spc="-1" dirty="0" smtClean="0">
                  <a:solidFill>
                    <a:srgbClr val="004586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endParaRPr>
              </a:p>
              <a:p>
                <a:pPr>
                  <a:lnSpc>
                    <a:spcPct val="100000"/>
                  </a:lnSpc>
                  <a:buClr>
                    <a:srgbClr val="004586"/>
                  </a:buClr>
                </a:pPr>
                <a:r>
                  <a:rPr lang="fr-FR" sz="3200" b="1" strike="noStrike" spc="-1" dirty="0" smtClean="0">
                    <a:solidFill>
                      <a:srgbClr val="004586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Indicateurs </a:t>
                </a:r>
                <a:r>
                  <a:rPr lang="fr-FR" sz="3200" b="1" strike="noStrike" spc="-1" dirty="0">
                    <a:solidFill>
                      <a:srgbClr val="004586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de performance des outils </a:t>
                </a:r>
                <a:r>
                  <a:rPr lang="fr-FR" sz="3200" b="1" strike="noStrike" spc="-1" dirty="0" smtClean="0">
                    <a:solidFill>
                      <a:srgbClr val="004586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ASA</a:t>
                </a:r>
                <a:endParaRPr lang="fr-FR" sz="2800" b="1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endParaRPr>
              </a:p>
              <a:p>
                <a:pPr>
                  <a:lnSpc>
                    <a:spcPct val="100000"/>
                  </a:lnSpc>
                  <a:buClr>
                    <a:srgbClr val="004586"/>
                  </a:buClr>
                </a:pPr>
                <a:r>
                  <a:rPr lang="fr-FR" sz="2800" b="1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Q1 :</a:t>
                </a:r>
                <a:r>
                  <a:rPr lang="fr-FR" sz="28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 Quelle est l’efficacité des outils dans la détection des fautes</a:t>
                </a:r>
                <a:r>
                  <a:rPr lang="fr-FR" sz="28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 </a:t>
                </a:r>
                <a:r>
                  <a:rPr lang="fr-FR" sz="28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?</a:t>
                </a:r>
              </a:p>
              <a:p>
                <a:pPr>
                  <a:lnSpc>
                    <a:spcPct val="100000"/>
                  </a:lnSpc>
                  <a:buClr>
                    <a:srgbClr val="004586"/>
                  </a:buClr>
                </a:pPr>
                <a:endParaRPr lang="fr-FR" sz="28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endParaRPr>
              </a:p>
              <a:p>
                <a:pPr>
                  <a:lnSpc>
                    <a:spcPct val="100000"/>
                  </a:lnSpc>
                  <a:buClr>
                    <a:srgbClr val="004586"/>
                  </a:buClr>
                </a:pPr>
                <a:r>
                  <a:rPr lang="en-US" sz="2400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Ratio de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faute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Nbre</m:t>
                        </m:r>
                        <m:r>
                          <a:rPr lang="fr-FR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de</m:t>
                        </m:r>
                        <m:r>
                          <a:rPr lang="fr-FR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fautes</m:t>
                        </m:r>
                        <m:r>
                          <a:rPr lang="fr-FR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corrig</m:t>
                        </m:r>
                        <m:r>
                          <a:rPr lang="fr-FR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fr-FR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es</m:t>
                        </m:r>
                        <m:r>
                          <a:rPr lang="fr-FR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d</m:t>
                        </m:r>
                        <m:r>
                          <a:rPr lang="fr-FR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fr-FR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tect</m:t>
                        </m:r>
                        <m:r>
                          <a:rPr lang="fr-FR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fr-FR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es</m:t>
                        </m:r>
                        <m:r>
                          <a:rPr lang="fr-FR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par</m:t>
                        </m:r>
                        <m:r>
                          <a:rPr lang="fr-FR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l</m:t>
                        </m:r>
                        <m:r>
                          <a:rPr lang="fr-FR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’</m:t>
                        </m:r>
                        <m:r>
                          <m:rPr>
                            <m:sty m:val="p"/>
                          </m:rPr>
                          <a:rPr lang="fr-FR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outil</m:t>
                        </m:r>
                        <m:r>
                          <a:rPr lang="fr-FR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sz="22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Nbre</m:t>
                        </m:r>
                        <m:r>
                          <a:rPr lang="fr-FR" sz="22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2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de</m:t>
                        </m:r>
                        <m:r>
                          <a:rPr lang="fr-FR" sz="22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2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fautes</m:t>
                        </m:r>
                        <m:r>
                          <a:rPr lang="fr-FR" sz="22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2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corrig</m:t>
                        </m:r>
                        <m:r>
                          <a:rPr lang="fr-FR" sz="22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fr-FR" sz="22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es</m:t>
                        </m:r>
                        <m:r>
                          <a:rPr lang="fr-FR" sz="22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2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par</m:t>
                        </m:r>
                        <m:r>
                          <a:rPr lang="fr-FR" sz="22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2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les</m:t>
                        </m:r>
                        <m:r>
                          <a:rPr lang="fr-FR" sz="22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2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d</m:t>
                        </m:r>
                        <m:r>
                          <a:rPr lang="fr-FR" sz="22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fr-FR" sz="22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veloppeurs</m:t>
                        </m:r>
                        <m:r>
                          <a:rPr lang="fr-FR" sz="22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2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sans</m:t>
                        </m:r>
                        <m:r>
                          <a:rPr lang="fr-FR" sz="22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2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outils</m:t>
                        </m:r>
                        <m:r>
                          <a:rPr lang="fr-FR" sz="2200" i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</m:den>
                    </m:f>
                  </m:oMath>
                </a14:m>
                <a:endParaRPr lang="fr-FR" sz="2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Noto Sans CJK SC Regular"/>
                </a:endParaRPr>
              </a:p>
              <a:p>
                <a:pPr>
                  <a:lnSpc>
                    <a:spcPct val="100000"/>
                  </a:lnSpc>
                  <a:buClr>
                    <a:srgbClr val="004586"/>
                  </a:buClr>
                </a:pPr>
                <a:endParaRPr lang="fr-FR" sz="2800" b="0" strike="noStrike" spc="-1" dirty="0" smtClean="0">
                  <a:solidFill>
                    <a:srgbClr val="004586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endParaRPr>
              </a:p>
              <a:p>
                <a:pPr>
                  <a:lnSpc>
                    <a:spcPct val="100000"/>
                  </a:lnSpc>
                  <a:buClr>
                    <a:srgbClr val="004586"/>
                  </a:buClr>
                </a:pPr>
                <a:r>
                  <a:rPr lang="fr-FR" sz="28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 </a:t>
                </a:r>
                <a:endParaRPr lang="fr-F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Noto Sans CJK SC Regular"/>
                </a:endParaRPr>
              </a:p>
              <a:p>
                <a:pPr algn="ctr">
                  <a:lnSpc>
                    <a:spcPct val="100000"/>
                  </a:lnSpc>
                  <a:buClr>
                    <a:srgbClr val="004586"/>
                  </a:buClr>
                </a:pPr>
                <a:endParaRPr lang="fr-F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Noto Sans CJK SC Regular"/>
                </a:endParaRPr>
              </a:p>
            </p:txBody>
          </p:sp>
        </mc:Choice>
        <mc:Fallback xmlns="">
          <p:sp>
            <p:nvSpPr>
              <p:cNvPr id="123" name="TextShap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" y="1731950"/>
                <a:ext cx="9070920" cy="5185080"/>
              </a:xfrm>
              <a:prstGeom prst="rect">
                <a:avLst/>
              </a:prstGeom>
              <a:blipFill rotWithShape="1">
                <a:blip r:embed="rId2"/>
                <a:stretch>
                  <a:fillRect l="-1747" t="-15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</TotalTime>
  <Words>508</Words>
  <Application>Microsoft Office PowerPoint</Application>
  <PresentationFormat>Custom</PresentationFormat>
  <Paragraphs>469</Paragraphs>
  <Slides>33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91</cp:revision>
  <dcterms:created xsi:type="dcterms:W3CDTF">2016-08-12T23:16:39Z</dcterms:created>
  <dcterms:modified xsi:type="dcterms:W3CDTF">2016-08-25T04:16:10Z</dcterms:modified>
  <dc:language>fr-FR</dc:language>
</cp:coreProperties>
</file>