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83" r:id="rId5"/>
    <p:sldId id="259" r:id="rId6"/>
    <p:sldId id="260" r:id="rId7"/>
    <p:sldId id="284" r:id="rId8"/>
    <p:sldId id="262" r:id="rId9"/>
    <p:sldId id="263" r:id="rId10"/>
    <p:sldId id="264" r:id="rId11"/>
    <p:sldId id="290" r:id="rId12"/>
    <p:sldId id="265" r:id="rId13"/>
    <p:sldId id="291" r:id="rId14"/>
    <p:sldId id="266" r:id="rId15"/>
    <p:sldId id="292" r:id="rId16"/>
    <p:sldId id="289" r:id="rId17"/>
    <p:sldId id="293" r:id="rId18"/>
    <p:sldId id="267" r:id="rId19"/>
    <p:sldId id="285" r:id="rId20"/>
    <p:sldId id="269" r:id="rId21"/>
    <p:sldId id="294" r:id="rId22"/>
    <p:sldId id="286" r:id="rId23"/>
    <p:sldId id="271" r:id="rId24"/>
    <p:sldId id="272" r:id="rId25"/>
    <p:sldId id="273" r:id="rId26"/>
    <p:sldId id="274" r:id="rId27"/>
    <p:sldId id="287" r:id="rId28"/>
    <p:sldId id="276" r:id="rId29"/>
    <p:sldId id="277" r:id="rId30"/>
    <p:sldId id="278" r:id="rId31"/>
    <p:sldId id="279" r:id="rId32"/>
    <p:sldId id="288" r:id="rId33"/>
    <p:sldId id="281" r:id="rId34"/>
    <p:sldId id="282" r:id="rId3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2" autoAdjust="0"/>
  </p:normalViewPr>
  <p:slideViewPr>
    <p:cSldViewPr>
      <p:cViewPr>
        <p:scale>
          <a:sx n="69" d="100"/>
          <a:sy n="69" d="100"/>
        </p:scale>
        <p:origin x="-1212" y="12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0A29C-C225-4D08-91B9-ADB9E0201D20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E5F95-24B5-442B-B6E7-6D69DC2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jEdit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https://sourceforge.net/p/jedit/bugs/?source=navbar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https://sourceforge.net/p/jedit/jeditlauncher-bugs/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https://sourceforge.net/p/jedit/plugin-bugs/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https://sourceforge.net/p/jedit/svn/HEAD/tree/jEdit/trunk/doc/CHANGES.txt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https://sourceforge.net/projects/jedit/files/jedit-devel/</a:t>
            </a:r>
          </a:p>
          <a:p>
            <a:pPr marL="0" indent="0">
              <a:buFontTx/>
              <a:buNone/>
            </a:pPr>
            <a:r>
              <a:rPr lang="en-US" dirty="0" err="1" smtClean="0"/>
              <a:t>jEdit</a:t>
            </a:r>
            <a:r>
              <a:rPr lang="en-US" baseline="0" dirty="0" smtClean="0"/>
              <a:t> link https://github.com/romuloceccon/jedit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jText</a:t>
            </a:r>
            <a:r>
              <a:rPr lang="en-US" baseline="0" dirty="0" smtClean="0"/>
              <a:t> link https://github.com/itext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E5F95-24B5-442B-B6E7-6D69DC2DE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ndbugs1.pptx" TargetMode="External"/><Relationship Id="rId2" Type="http://schemas.openxmlformats.org/officeDocument/2006/relationships/hyperlink" Target="IDEA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9748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80476" y="503237"/>
            <a:ext cx="9070920" cy="30823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L’efficacité des outils de détection de fautes et de prédiction de </a:t>
            </a:r>
            <a:r>
              <a:rPr lang="fr-FR" sz="6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38039" y="4770437"/>
            <a:ext cx="367164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1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Auteurs</a:t>
            </a:r>
            <a:endParaRPr lang="fr-FR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Wedyan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Dalal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Alrmuny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James M,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Bieman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391640" y="4770437"/>
            <a:ext cx="5688985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1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Présentateurs</a:t>
            </a:r>
            <a:r>
              <a:rPr lang="fr-FR" sz="2800" b="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Dao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Hong</a:t>
            </a:r>
          </a:p>
          <a:p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Fotsing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Sikadie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Gervais </a:t>
            </a:r>
            <a:r>
              <a:rPr lang="fr-FR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Sertilange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04000" y="173195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200" b="0" strike="noStrike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" y="1729496"/>
            <a:ext cx="7086600" cy="220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2" y="4618037"/>
            <a:ext cx="3733800" cy="204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4324490"/>
            <a:ext cx="4419600" cy="166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436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Shape 4"/>
              <p:cNvSpPr txBox="1"/>
              <p:nvPr/>
            </p:nvSpPr>
            <p:spPr>
              <a:xfrm>
                <a:off x="515112" y="205146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de performance des outils ASA</a:t>
                </a:r>
                <a:endParaRPr lang="fr-FR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Q2 :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l’efficacité des outils dans la prédiction des </a:t>
                </a:r>
                <a:r>
                  <a:rPr lang="fr-FR" sz="28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refactorings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refactoring 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refactoring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recommand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total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refactoring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effectu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dans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le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cas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r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el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fr-FR" sz="24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 xmlns="">
          <p:sp>
            <p:nvSpPr>
              <p:cNvPr id="130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" y="205146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515112" y="205146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44" y="2255837"/>
            <a:ext cx="599579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3475037"/>
            <a:ext cx="5226456" cy="12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4" y="5075237"/>
            <a:ext cx="5029200" cy="164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68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Shape 4"/>
              <p:cNvSpPr txBox="1"/>
              <p:nvPr/>
            </p:nvSpPr>
            <p:spPr>
              <a:xfrm>
                <a:off x="504000" y="176904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3200" b="1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</a:t>
                </a:r>
                <a:r>
                  <a:rPr lang="fr-FR" sz="3200" b="1" strike="noStrike" spc="-1" dirty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de performance des outils </a:t>
                </a: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ASA</a:t>
                </a:r>
                <a:endParaRPr lang="fr-FR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Q3 :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la proportion de faux résultats fournis par ces outils 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8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faux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positifs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faux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positifs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total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tect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p>
                            <m: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</m:den>
                    </m:f>
                  </m:oMath>
                </a14:m>
                <a:endParaRPr lang="fr-FR" sz="28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 xmlns="">
          <p:sp>
            <p:nvSpPr>
              <p:cNvPr id="137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528" r="-1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200" b="1" strike="noStrike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2103437"/>
            <a:ext cx="9182808" cy="112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31" y="3937664"/>
            <a:ext cx="5217170" cy="2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36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  <a:endParaRPr lang="fr-FR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4586"/>
              </a:buClr>
            </a:pPr>
            <a:endParaRPr lang="fr-FR" sz="3200" b="1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Clr>
                <a:srgbClr val="004586"/>
              </a:buClr>
            </a:pPr>
            <a:r>
              <a:rPr lang="fr-FR" sz="3200" b="1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Indicateurs </a:t>
            </a:r>
            <a:r>
              <a:rPr lang="fr-FR" sz="3200" b="1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de performance des outils </a:t>
            </a:r>
            <a:r>
              <a:rPr lang="fr-FR" sz="3200" b="1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ASA</a:t>
            </a:r>
            <a:endParaRPr lang="fr-F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>
              <a:buClr>
                <a:srgbClr val="004586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 algn="ctr">
              <a:buClr>
                <a:srgbClr val="004586"/>
              </a:buClr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04000" y="2789237"/>
                <a:ext cx="9070920" cy="2494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Q4 :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Quelle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est</a:t>
                </a:r>
                <a:r>
                  <a:rPr lang="en-US" sz="2800" dirty="0"/>
                  <a:t> la proportion de </a:t>
                </a:r>
                <a:r>
                  <a:rPr lang="en-US" sz="2800" dirty="0" err="1"/>
                  <a:t>fautes</a:t>
                </a:r>
                <a:r>
                  <a:rPr lang="en-US" sz="2800" dirty="0"/>
                  <a:t> et anomalies non </a:t>
                </a:r>
                <a:r>
                  <a:rPr lang="en-US" sz="2800" dirty="0" err="1"/>
                  <a:t>détectées</a:t>
                </a:r>
                <a:r>
                  <a:rPr lang="en-US" sz="2800" dirty="0"/>
                  <a:t> par </a:t>
                </a:r>
                <a:r>
                  <a:rPr lang="en-US" sz="2800" dirty="0" err="1"/>
                  <a:t>ces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outils</a:t>
                </a:r>
                <a:r>
                  <a:rPr lang="en-US" sz="2800" dirty="0"/>
                  <a:t>? </a:t>
                </a:r>
                <a:endParaRPr lang="en-US" sz="2800" dirty="0" smtClean="0"/>
              </a:p>
              <a:p>
                <a:endParaRPr lang="fr-FR" sz="2800" dirty="0"/>
              </a:p>
              <a:p>
                <a:endParaRPr lang="en-US" sz="2800" dirty="0"/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faux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négatifs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fau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gatifs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bugs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2789237"/>
                <a:ext cx="9070920" cy="2494850"/>
              </a:xfrm>
              <a:prstGeom prst="rect">
                <a:avLst/>
              </a:prstGeom>
              <a:blipFill rotWithShape="1">
                <a:blip r:embed="rId2"/>
                <a:stretch>
                  <a:fillRect l="-1411" t="-2445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056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  <a:endParaRPr lang="fr-FR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4586"/>
              </a:buClr>
            </a:pPr>
            <a:endParaRPr lang="fr-FR" sz="3200" b="1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215800"/>
            <a:ext cx="907092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4175125"/>
            <a:ext cx="6543879" cy="210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7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04000" y="2255837"/>
            <a:ext cx="9070920" cy="403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compter le nombre de fautes 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réelles pour une version de </a:t>
            </a:r>
            <a:r>
              <a:rPr lang="fr-FR" sz="3200" strike="noStrike" spc="-1" dirty="0" err="1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ou </a:t>
            </a:r>
            <a:r>
              <a:rPr lang="fr-FR" sz="3200" strike="noStrike" spc="-1" dirty="0" err="1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320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CVS.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Les bugs reportés dans </a:t>
            </a:r>
            <a:r>
              <a:rPr lang="fr-F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SourceForge</a:t>
            </a: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508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 ASA utilisés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04000" y="1769040"/>
            <a:ext cx="90709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1.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IntelliJ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 IDEA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 action="ppaction://hlinkpres?slideindex=1&amp;slidetitle="/>
              </a:rPr>
              <a:t>2.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 action="ppaction://hlinkpres?slideindex=1&amp;slidetitle="/>
              </a:rPr>
              <a:t>FindBugs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Jlint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b="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</a:t>
            </a: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utilisés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</a:t>
            </a: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l’étude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fr-FR" sz="3600" b="0" strike="noStrike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508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 ASA utilisés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04000" y="1752732"/>
            <a:ext cx="90709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65040"/>
              </p:ext>
            </p:extLst>
          </p:nvPr>
        </p:nvGraphicFramePr>
        <p:xfrm>
          <a:off x="924660" y="2941637"/>
          <a:ext cx="8229600" cy="231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1981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FindBugs</a:t>
                      </a:r>
                      <a:endParaRPr lang="en-US" dirty="0"/>
                    </a:p>
                  </a:txBody>
                  <a:tcPr/>
                </a:tc>
              </a:tr>
              <a:tr h="45956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Companie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JetBrains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Universit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Maryland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Libre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 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Nbre</a:t>
                      </a:r>
                      <a:r>
                        <a:rPr lang="en-US" b="1" dirty="0" smtClean="0"/>
                        <a:t> de </a:t>
                      </a:r>
                      <a:r>
                        <a:rPr lang="en-US" b="1" dirty="0" err="1" smtClean="0"/>
                        <a:t>Cathégorie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detectees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err="1" smtClean="0"/>
                        <a:t>Langage</a:t>
                      </a:r>
                      <a:r>
                        <a:rPr lang="en-US" b="1" baseline="0" dirty="0" smtClean="0"/>
                        <a:t> de </a:t>
                      </a:r>
                      <a:r>
                        <a:rPr lang="en-US" b="1" baseline="0" dirty="0" err="1" smtClean="0"/>
                        <a:t>développement</a:t>
                      </a:r>
                      <a:r>
                        <a:rPr lang="en-US" b="1" baseline="0" dirty="0" smtClean="0"/>
                        <a:t>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16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rcRect l="13358" t="15635" r="9501" b="11944"/>
          <a:stretch/>
        </p:blipFill>
        <p:spPr>
          <a:xfrm>
            <a:off x="504000" y="1769040"/>
            <a:ext cx="9072360" cy="492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rcRect l="13358" t="19892" r="8788" b="20910"/>
          <a:stretch/>
        </p:blipFill>
        <p:spPr>
          <a:xfrm>
            <a:off x="504000" y="1951037"/>
            <a:ext cx="9070920" cy="43433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rcRect l="11350" t="19892" r="47933" b="27264"/>
          <a:stretch/>
        </p:blipFill>
        <p:spPr>
          <a:xfrm>
            <a:off x="1152000" y="1469520"/>
            <a:ext cx="7488000" cy="546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rcRect l="52775" t="21624" r="7938" b="23455"/>
          <a:stretch/>
        </p:blipFill>
        <p:spPr>
          <a:xfrm>
            <a:off x="1152000" y="1333440"/>
            <a:ext cx="7703640" cy="605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301320"/>
            <a:ext cx="9070920" cy="1040117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Facteurs remettant en cause l’étude</a:t>
            </a:r>
            <a:endParaRPr lang="fr-FR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504360" y="2052000"/>
            <a:ext cx="9070560" cy="472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504000" y="1874837"/>
            <a:ext cx="9070920" cy="502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signification même des mesures.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mesures quantifient vraiment ce pour quoi elles ont été crées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de faux positifs par exemple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contenue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87312" y="1769040"/>
            <a:ext cx="10134600" cy="543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pertinence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l’échantillonnage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 contenue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mesures de corrections de défauts réels  couvrent la totalité des défauts identifiables ?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 les développeurs n’ont corrigé que les fautes qu’ils sont trouvé les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plus importantes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le développement réel.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301320"/>
            <a:ext cx="9070920" cy="1282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473908" y="1769040"/>
            <a:ext cx="9336912" cy="55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façon dont les résultats de l’étude peuvent être généralisés en dehors de la portée de l’étude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Cette étude porte sur deux projets Java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Elle utilise seulement 3 outils ASA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480836" y="1701360"/>
            <a:ext cx="9155160" cy="55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étudiés ne sont pas efficaces pour détecter les défauts de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sont plus efficaces pour détecter les erreurs de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coût d’utilisation de ces outils est très élevé en raison du nombre trop grand de faux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positifs.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163512" y="2304000"/>
            <a:ext cx="975360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32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MERCI POUR VOTRE BIEN AIMABLE ATTENTION</a:t>
            </a: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4195440" y="3996720"/>
            <a:ext cx="1299960" cy="129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04360" y="1769040"/>
            <a:ext cx="9070920" cy="54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ASA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Automated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Tools For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Fault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Leur But 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fr-F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ider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développeurs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À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éliminer les défauts logiciels au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début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</a:t>
            </a: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À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produire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logiciels plus fiables à un coût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moindre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 :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Ils n’ont pas atteint le succès attendu par leurs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concepteurs.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Objectif de l’étude: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Évaluer l’efficacité des outils ASA dans la détections de problèmes(code et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pour les applications Java.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4360" y="1769040"/>
            <a:ext cx="9070920" cy="54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évaluer l’efficacité des outils ASA, on doit répondre aux questions suivantes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des outils ASA dans la détection des fautes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 ces outils dans la détection des </a:t>
            </a:r>
            <a:r>
              <a:rPr lang="fr-FR" sz="2800" b="0" strike="noStrike" spc="-1" dirty="0" err="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refactorings</a:t>
            </a: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faux résultats fournis par ces outils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fautes et anomalies non détectées par ces outils ?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87403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504000" y="1773513"/>
            <a:ext cx="9070920" cy="56563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Étudier deux logiciels libres :</a:t>
            </a:r>
            <a:r>
              <a:rPr lang="fr-FR" sz="2800" b="0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de ces systèmes n’ont pas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utilisé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outils ASA dans le processus de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	développement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On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 une autre version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cette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fois ci en utilisant les outils ASA.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Hypothèses :</a:t>
            </a:r>
            <a:endParaRPr lang="fr-FR" sz="1800" b="1" strike="noStrike" spc="-1" dirty="0"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utilisent ces outils depuis la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première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 du système(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peuvent immédiatement faire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modifications en réponse aux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préoccupations 	signalées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 ces outils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04000" y="1874837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va appliquer 3 outils ASA :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IntelliJ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IDEA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Jlint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pour 13 versions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7 versions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chaque version, on va identifier les corrections de fautes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faites lors du développement de ces systèmes réels et les comparer avec les résultats fournis par les outils ASA.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Ceci peut être vu comme une comparaison entre la compétence de développeurs expérimentés et la performance des outils ASA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Shape 4"/>
              <p:cNvSpPr txBox="1"/>
              <p:nvPr/>
            </p:nvSpPr>
            <p:spPr>
              <a:xfrm>
                <a:off x="504000" y="173195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32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</a:t>
                </a:r>
                <a:r>
                  <a:rPr lang="fr-FR" sz="3200" b="1" strike="noStrike" spc="-1" dirty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de performance des outils </a:t>
                </a: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ASA</a:t>
                </a:r>
                <a:endParaRPr lang="fr-FR" sz="2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Q1 :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l’efficacité des outils dans la détection des fautes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 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faute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tect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’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les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veloppeurs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sans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fr-FR" sz="2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>
          <p:sp>
            <p:nvSpPr>
              <p:cNvPr id="123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3195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473</Words>
  <Application>Microsoft Office PowerPoint</Application>
  <PresentationFormat>Custom</PresentationFormat>
  <Paragraphs>467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88</cp:revision>
  <dcterms:created xsi:type="dcterms:W3CDTF">2016-08-12T23:16:39Z</dcterms:created>
  <dcterms:modified xsi:type="dcterms:W3CDTF">2016-08-18T04:25:03Z</dcterms:modified>
  <dc:language>fr-FR</dc:language>
</cp:coreProperties>
</file>