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40"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504000" y="1768680"/>
            <a:ext cx="907200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504000" y="1768680"/>
            <a:ext cx="442692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45" name="PlaceHolder 3"/>
          <p:cNvSpPr>
            <a:spLocks noGrp="1"/>
          </p:cNvSpPr>
          <p:nvPr>
            <p:ph type="body"/>
          </p:nvPr>
        </p:nvSpPr>
        <p:spPr>
          <a:xfrm>
            <a:off x="5152680" y="1768680"/>
            <a:ext cx="442692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04000" y="405864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51" name="PlaceHolder 4"/>
          <p:cNvSpPr>
            <a:spLocks noGrp="1"/>
          </p:cNvSpPr>
          <p:nvPr>
            <p:ph type="body"/>
          </p:nvPr>
        </p:nvSpPr>
        <p:spPr>
          <a:xfrm>
            <a:off x="5152680" y="1768680"/>
            <a:ext cx="442692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504000" y="1768680"/>
            <a:ext cx="442692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515268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5152680" y="405864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50400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504000" y="4058640"/>
            <a:ext cx="907200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504000" y="1768680"/>
            <a:ext cx="907200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504000" y="4058640"/>
            <a:ext cx="907200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515268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5152680" y="405864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67" name="PlaceHolder 5"/>
          <p:cNvSpPr>
            <a:spLocks noGrp="1"/>
          </p:cNvSpPr>
          <p:nvPr>
            <p:ph type="body"/>
          </p:nvPr>
        </p:nvSpPr>
        <p:spPr>
          <a:xfrm>
            <a:off x="504000" y="405864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8680"/>
            <a:ext cx="907200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04000" y="1768680"/>
            <a:ext cx="907200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pic>
        <p:nvPicPr>
          <p:cNvPr id="71" name="" descr=""/>
          <p:cNvPicPr/>
          <p:nvPr/>
        </p:nvPicPr>
        <p:blipFill>
          <a:blip r:embed="rId2"/>
          <a:stretch/>
        </p:blipFill>
        <p:spPr>
          <a:xfrm>
            <a:off x="2292480" y="1768680"/>
            <a:ext cx="5494680" cy="4384080"/>
          </a:xfrm>
          <a:prstGeom prst="rect">
            <a:avLst/>
          </a:prstGeom>
          <a:ln>
            <a:noFill/>
          </a:ln>
        </p:spPr>
      </p:pic>
      <p:pic>
        <p:nvPicPr>
          <p:cNvPr id="72"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fr-F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fr-FR"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fr-FR"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3720"/>
          </a:xfrm>
          <a:prstGeom prst="rect">
            <a:avLst/>
          </a:prstGeom>
        </p:spPr>
        <p:txBody>
          <a:bodyPr lIns="0" rIns="0" tIns="0" bIns="0"/>
          <a:p>
            <a:pPr marL="432000" indent="-324000">
              <a:buClr>
                <a:srgbClr val="000000"/>
              </a:buClr>
              <a:buSzPct val="45000"/>
              <a:buFont typeface="Wingdings" charset="2"/>
              <a:buChar char=""/>
            </a:pPr>
            <a:r>
              <a:rPr b="0" lang="fr-FR" sz="1800" spc="-1" strike="noStrike">
                <a:solidFill>
                  <a:srgbClr val="000000"/>
                </a:solidFill>
                <a:uFill>
                  <a:solidFill>
                    <a:srgbClr val="ffffff"/>
                  </a:solidFill>
                </a:uFill>
                <a:latin typeface="Arial"/>
              </a:rPr>
              <a:t>Cliquez pour éditer le format du plan de texte</a:t>
            </a:r>
            <a:endParaRPr b="0" lang="fr-FR"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r-FR" sz="1800" spc="-1" strike="noStrike">
                <a:solidFill>
                  <a:srgbClr val="000000"/>
                </a:solidFill>
                <a:uFill>
                  <a:solidFill>
                    <a:srgbClr val="ffffff"/>
                  </a:solidFill>
                </a:uFill>
                <a:latin typeface="Arial"/>
              </a:rPr>
              <a:t>Second niveau de plan</a:t>
            </a:r>
            <a:endParaRPr b="0" lang="fr-FR"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r-FR" sz="1800" spc="-1" strike="noStrike">
                <a:solidFill>
                  <a:srgbClr val="000000"/>
                </a:solidFill>
                <a:uFill>
                  <a:solidFill>
                    <a:srgbClr val="ffffff"/>
                  </a:solidFill>
                </a:uFill>
                <a:latin typeface="Arial"/>
              </a:rPr>
              <a:t>Troisième niveau de plan</a:t>
            </a:r>
            <a:endParaRPr b="0" lang="fr-FR"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r-FR" sz="1800" spc="-1" strike="noStrike">
                <a:solidFill>
                  <a:srgbClr val="000000"/>
                </a:solidFill>
                <a:uFill>
                  <a:solidFill>
                    <a:srgbClr val="ffffff"/>
                  </a:solidFill>
                </a:uFill>
                <a:latin typeface="Arial"/>
              </a:rPr>
              <a:t>Quatrième niveau de plan</a:t>
            </a:r>
            <a:endParaRPr b="0" lang="fr-FR"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r-FR" sz="1800" spc="-1" strike="noStrike">
                <a:solidFill>
                  <a:srgbClr val="000000"/>
                </a:solidFill>
                <a:uFill>
                  <a:solidFill>
                    <a:srgbClr val="ffffff"/>
                  </a:solidFill>
                </a:uFill>
                <a:latin typeface="Arial"/>
              </a:rPr>
              <a:t>Cinquième niveau de plan</a:t>
            </a:r>
            <a:endParaRPr b="0" lang="fr-FR"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r-FR" sz="1800" spc="-1" strike="noStrike">
                <a:solidFill>
                  <a:srgbClr val="000000"/>
                </a:solidFill>
                <a:uFill>
                  <a:solidFill>
                    <a:srgbClr val="ffffff"/>
                  </a:solidFill>
                </a:uFill>
                <a:latin typeface="Arial"/>
              </a:rPr>
              <a:t>Sixième niveau de plan</a:t>
            </a:r>
            <a:endParaRPr b="0" lang="fr-FR"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fr-FR" sz="1800" spc="-1" strike="noStrike">
                <a:solidFill>
                  <a:srgbClr val="000000"/>
                </a:solidFill>
                <a:uFill>
                  <a:solidFill>
                    <a:srgbClr val="ffffff"/>
                  </a:solidFill>
                </a:uFill>
                <a:latin typeface="Arial"/>
              </a:rPr>
              <a:t>Septième niveau de plan</a:t>
            </a:r>
            <a:endParaRPr b="0" lang="fr-FR"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fr-FR" sz="4400" spc="-1" strike="noStrike">
                <a:solidFill>
                  <a:srgbClr val="000000"/>
                </a:solidFill>
                <a:uFill>
                  <a:solidFill>
                    <a:srgbClr val="ffffff"/>
                  </a:solidFill>
                </a:uFill>
                <a:latin typeface="Arial"/>
              </a:rPr>
              <a:t>Cliquez pour éditer le format du </a:t>
            </a:r>
            <a:r>
              <a:rPr b="0" lang="fr-FR" sz="4400" spc="-1" strike="noStrike">
                <a:solidFill>
                  <a:srgbClr val="000000"/>
                </a:solidFill>
                <a:uFill>
                  <a:solidFill>
                    <a:srgbClr val="ffffff"/>
                  </a:solidFill>
                </a:uFill>
                <a:latin typeface="Arial"/>
              </a:rPr>
              <a:t>texte-titre</a:t>
            </a:r>
            <a:endParaRPr b="0" lang="fr-FR" sz="4400" spc="-1" strike="noStrike">
              <a:solidFill>
                <a:srgbClr val="000000"/>
              </a:solidFill>
              <a:uFill>
                <a:solidFill>
                  <a:srgbClr val="ffffff"/>
                </a:solidFill>
              </a:uFill>
              <a:latin typeface="Arial"/>
            </a:endParaRPr>
          </a:p>
        </p:txBody>
      </p:sp>
      <p:sp>
        <p:nvSpPr>
          <p:cNvPr id="37" name="PlaceHolder 2"/>
          <p:cNvSpPr>
            <a:spLocks noGrp="1"/>
          </p:cNvSpPr>
          <p:nvPr>
            <p:ph type="title"/>
          </p:nvPr>
        </p:nvSpPr>
        <p:spPr>
          <a:xfrm>
            <a:off x="504000" y="301320"/>
            <a:ext cx="9072000" cy="1261800"/>
          </a:xfrm>
          <a:prstGeom prst="rect">
            <a:avLst/>
          </a:prstGeom>
        </p:spPr>
        <p:txBody>
          <a:bodyPr lIns="0" rIns="0" tIns="0" bIns="0" anchor="ctr"/>
          <a:p>
            <a:pPr algn="ctr"/>
            <a:r>
              <a:rPr b="0" lang="fr-FR" sz="4400" spc="-1" strike="noStrike">
                <a:solidFill>
                  <a:srgbClr val="000000"/>
                </a:solidFill>
                <a:uFill>
                  <a:solidFill>
                    <a:srgbClr val="ffffff"/>
                  </a:solidFill>
                </a:uFill>
                <a:latin typeface="Arial"/>
              </a:rPr>
              <a:t>Cliquez pour éditer le format du texte-titre</a:t>
            </a:r>
            <a:endParaRPr b="0" lang="fr-FR" sz="44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fr-FR" sz="3200" spc="-1" strike="noStrike">
                <a:solidFill>
                  <a:srgbClr val="000000"/>
                </a:solidFill>
                <a:uFill>
                  <a:solidFill>
                    <a:srgbClr val="ffffff"/>
                  </a:solidFill>
                </a:uFill>
                <a:latin typeface="Arial"/>
              </a:rPr>
              <a:t>Cliquez pour éditer le format du plan de texte</a:t>
            </a:r>
            <a:endParaRPr b="0" lang="fr-FR"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fr-FR" sz="2800" spc="-1" strike="noStrike">
                <a:solidFill>
                  <a:srgbClr val="000000"/>
                </a:solidFill>
                <a:uFill>
                  <a:solidFill>
                    <a:srgbClr val="ffffff"/>
                  </a:solidFill>
                </a:uFill>
                <a:latin typeface="Arial"/>
              </a:rPr>
              <a:t>Second niveau de plan</a:t>
            </a:r>
            <a:endParaRPr b="0" lang="fr-FR"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fr-FR" sz="2400" spc="-1" strike="noStrike">
                <a:solidFill>
                  <a:srgbClr val="000000"/>
                </a:solidFill>
                <a:uFill>
                  <a:solidFill>
                    <a:srgbClr val="ffffff"/>
                  </a:solidFill>
                </a:uFill>
                <a:latin typeface="Arial"/>
              </a:rPr>
              <a:t>Troisième niveau de plan</a:t>
            </a:r>
            <a:endParaRPr b="0" lang="fr-FR"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fr-FR" sz="2000" spc="-1" strike="noStrike">
                <a:solidFill>
                  <a:srgbClr val="000000"/>
                </a:solidFill>
                <a:uFill>
                  <a:solidFill>
                    <a:srgbClr val="ffffff"/>
                  </a:solidFill>
                </a:uFill>
                <a:latin typeface="Arial"/>
              </a:rPr>
              <a:t>Quatrième niveau de plan</a:t>
            </a:r>
            <a:endParaRPr b="0" lang="fr-FR"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fr-FR" sz="2000" spc="-1" strike="noStrike">
                <a:solidFill>
                  <a:srgbClr val="000000"/>
                </a:solidFill>
                <a:uFill>
                  <a:solidFill>
                    <a:srgbClr val="ffffff"/>
                  </a:solidFill>
                </a:uFill>
                <a:latin typeface="Arial"/>
              </a:rPr>
              <a:t>Cinquième niveau de plan</a:t>
            </a:r>
            <a:endParaRPr b="0" lang="fr-FR"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fr-FR" sz="2000" spc="-1" strike="noStrike">
                <a:solidFill>
                  <a:srgbClr val="000000"/>
                </a:solidFill>
                <a:uFill>
                  <a:solidFill>
                    <a:srgbClr val="ffffff"/>
                  </a:solidFill>
                </a:uFill>
                <a:latin typeface="Arial"/>
              </a:rPr>
              <a:t>Sixième niveau de plan</a:t>
            </a:r>
            <a:endParaRPr b="0" lang="fr-FR"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fr-FR" sz="2000" spc="-1" strike="noStrike">
                <a:solidFill>
                  <a:srgbClr val="000000"/>
                </a:solidFill>
                <a:uFill>
                  <a:solidFill>
                    <a:srgbClr val="ffffff"/>
                  </a:solidFill>
                </a:uFill>
                <a:latin typeface="Arial"/>
              </a:rPr>
              <a:t>Septième niveau de plan</a:t>
            </a:r>
            <a:endParaRPr b="0" lang="fr-FR"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504000" y="1797480"/>
            <a:ext cx="9070920" cy="511884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r>
              <a:rPr b="0" lang="fr-FR" sz="3600" spc="-1" strike="noStrike">
                <a:solidFill>
                  <a:srgbClr val="000000"/>
                </a:solidFill>
                <a:uFill>
                  <a:solidFill>
                    <a:srgbClr val="ffffff"/>
                  </a:solidFill>
                </a:uFill>
                <a:latin typeface="Arial"/>
                <a:ea typeface="DejaVu Sans"/>
              </a:rPr>
              <a:t>  </a:t>
            </a:r>
            <a:r>
              <a:rPr b="0" lang="fr-FR" sz="3600" spc="-1" strike="noStrike">
                <a:solidFill>
                  <a:srgbClr val="000000"/>
                </a:solidFill>
                <a:uFill>
                  <a:solidFill>
                    <a:srgbClr val="ffffff"/>
                  </a:solidFill>
                </a:uFill>
                <a:latin typeface="Arial"/>
                <a:ea typeface="DejaVu Sans"/>
              </a:rPr>
              <a:t>Présenté par :</a:t>
            </a:r>
            <a:endParaRPr b="0" lang="fr-FR" sz="1800" spc="-1" strike="noStrike">
              <a:solidFill>
                <a:srgbClr val="000000"/>
              </a:solidFill>
              <a:uFill>
                <a:solidFill>
                  <a:srgbClr val="ffffff"/>
                </a:solidFill>
              </a:uFill>
              <a:latin typeface="Arial"/>
            </a:endParaRPr>
          </a:p>
          <a:p>
            <a:pPr algn="ctr">
              <a:lnSpc>
                <a:spcPct val="100000"/>
              </a:lnSpc>
            </a:pPr>
            <a:r>
              <a:rPr b="0" lang="fr-FR" sz="3600" spc="-1" strike="noStrike">
                <a:solidFill>
                  <a:srgbClr val="000000"/>
                </a:solidFill>
                <a:uFill>
                  <a:solidFill>
                    <a:srgbClr val="ffffff"/>
                  </a:solidFill>
                </a:uFill>
                <a:latin typeface="Arial"/>
                <a:ea typeface="DejaVu Sans"/>
              </a:rPr>
              <a:t>  </a:t>
            </a:r>
            <a:r>
              <a:rPr b="0" lang="fr-FR" sz="3600" spc="-1" strike="noStrike">
                <a:solidFill>
                  <a:srgbClr val="000000"/>
                </a:solidFill>
                <a:uFill>
                  <a:solidFill>
                    <a:srgbClr val="ffffff"/>
                  </a:solidFill>
                </a:uFill>
                <a:latin typeface="Arial"/>
                <a:ea typeface="DejaVu Sans"/>
              </a:rPr>
              <a:t>Dao Thuy Hong</a:t>
            </a:r>
            <a:endParaRPr b="0" lang="fr-FR" sz="1800" spc="-1" strike="noStrike">
              <a:solidFill>
                <a:srgbClr val="000000"/>
              </a:solidFill>
              <a:uFill>
                <a:solidFill>
                  <a:srgbClr val="ffffff"/>
                </a:solidFill>
              </a:uFill>
              <a:latin typeface="Arial"/>
            </a:endParaRPr>
          </a:p>
          <a:p>
            <a:pPr algn="ctr">
              <a:lnSpc>
                <a:spcPct val="100000"/>
              </a:lnSpc>
            </a:pPr>
            <a:r>
              <a:rPr b="0" lang="fr-FR" sz="3600" spc="-1" strike="noStrike">
                <a:solidFill>
                  <a:srgbClr val="000000"/>
                </a:solidFill>
                <a:uFill>
                  <a:solidFill>
                    <a:srgbClr val="ffffff"/>
                  </a:solidFill>
                </a:uFill>
                <a:latin typeface="Arial"/>
                <a:ea typeface="DejaVu Sans"/>
              </a:rPr>
              <a:t>  </a:t>
            </a:r>
            <a:r>
              <a:rPr b="0" lang="fr-FR" sz="3600" spc="-1" strike="noStrike">
                <a:solidFill>
                  <a:srgbClr val="000000"/>
                </a:solidFill>
                <a:uFill>
                  <a:solidFill>
                    <a:srgbClr val="ffffff"/>
                  </a:solidFill>
                </a:uFill>
                <a:latin typeface="Arial"/>
                <a:ea typeface="DejaVu Sans"/>
              </a:rPr>
              <a:t>Sikadie Gervais</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74" name="CustomShape 2"/>
          <p:cNvSpPr/>
          <p:nvPr/>
        </p:nvSpPr>
        <p:spPr>
          <a:xfrm>
            <a:off x="504000" y="301320"/>
            <a:ext cx="9070920" cy="126144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FindBugs</a:t>
            </a:r>
            <a:endParaRPr b="0" lang="fr-FR"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105" name="CustomShape 2"/>
          <p:cNvSpPr/>
          <p:nvPr/>
        </p:nvSpPr>
        <p:spPr>
          <a:xfrm>
            <a:off x="504000" y="301320"/>
            <a:ext cx="9070920" cy="126144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Installation</a:t>
            </a:r>
            <a:endParaRPr b="0" lang="fr-FR" sz="1800" spc="-1" strike="noStrike">
              <a:solidFill>
                <a:srgbClr val="000000"/>
              </a:solidFill>
              <a:uFill>
                <a:solidFill>
                  <a:srgbClr val="ffffff"/>
                </a:solidFill>
              </a:uFill>
              <a:latin typeface="Arial"/>
            </a:endParaRPr>
          </a:p>
        </p:txBody>
      </p:sp>
      <p:sp>
        <p:nvSpPr>
          <p:cNvPr id="106" name="CustomShape 3"/>
          <p:cNvSpPr/>
          <p:nvPr/>
        </p:nvSpPr>
        <p:spPr>
          <a:xfrm>
            <a:off x="252000" y="1889280"/>
            <a:ext cx="9575280" cy="718776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On peux le faire de différentes façons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Télécharger une version de FindBugs et la décompresser dans un répertoire de votre choix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Intégrer FindBugs à un IDE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i="1" lang="fr-FR" sz="2000" spc="-1" strike="noStrike">
                <a:solidFill>
                  <a:srgbClr val="002060"/>
                </a:solidFill>
                <a:uFill>
                  <a:solidFill>
                    <a:srgbClr val="ffffff"/>
                  </a:solidFill>
                </a:uFill>
                <a:latin typeface="Garamond"/>
                <a:ea typeface="DejaVu Sans"/>
              </a:rPr>
              <a:t> </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301320"/>
            <a:ext cx="9070920" cy="126144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5400" spc="-1" strike="noStrike">
                <a:solidFill>
                  <a:srgbClr val="ffffff"/>
                </a:solidFill>
                <a:uFill>
                  <a:solidFill>
                    <a:srgbClr val="ffffff"/>
                  </a:solidFill>
                </a:uFill>
                <a:latin typeface="Arial"/>
                <a:ea typeface="DejaVu Sans"/>
              </a:rPr>
              <a:t>DEMO</a:t>
            </a:r>
            <a:endParaRPr b="0" lang="fr-FR" sz="1800" spc="-1" strike="noStrike">
              <a:solidFill>
                <a:srgbClr val="000000"/>
              </a:solidFill>
              <a:uFill>
                <a:solidFill>
                  <a:srgbClr val="ffffff"/>
                </a:solidFill>
              </a:uFill>
              <a:latin typeface="Arial"/>
            </a:endParaRPr>
          </a:p>
        </p:txBody>
      </p:sp>
      <p:sp>
        <p:nvSpPr>
          <p:cNvPr id="108" name="CustomShape 2"/>
          <p:cNvSpPr/>
          <p:nvPr/>
        </p:nvSpPr>
        <p:spPr>
          <a:xfrm>
            <a:off x="504000" y="1769040"/>
            <a:ext cx="9070920" cy="4383720"/>
          </a:xfrm>
          <a:prstGeom prst="rect">
            <a:avLst/>
          </a:prstGeom>
          <a:noFill/>
          <a:ln>
            <a:noFill/>
          </a:ln>
        </p:spPr>
        <p:style>
          <a:lnRef idx="0"/>
          <a:fillRef idx="0"/>
          <a:effectRef idx="0"/>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76" name="CustomShape 2"/>
          <p:cNvSpPr/>
          <p:nvPr/>
        </p:nvSpPr>
        <p:spPr>
          <a:xfrm>
            <a:off x="504000" y="301320"/>
            <a:ext cx="9070920" cy="126144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Qu’est ce que FindBugs ?</a:t>
            </a:r>
            <a:endParaRPr b="0" lang="fr-FR" sz="1800" spc="-1" strike="noStrike">
              <a:solidFill>
                <a:srgbClr val="000000"/>
              </a:solidFill>
              <a:uFill>
                <a:solidFill>
                  <a:srgbClr val="ffffff"/>
                </a:solidFill>
              </a:uFill>
              <a:latin typeface="Arial"/>
            </a:endParaRPr>
          </a:p>
        </p:txBody>
      </p:sp>
      <p:sp>
        <p:nvSpPr>
          <p:cNvPr id="77" name="CustomShape 3"/>
          <p:cNvSpPr/>
          <p:nvPr/>
        </p:nvSpPr>
        <p:spPr>
          <a:xfrm>
            <a:off x="504360" y="2309400"/>
            <a:ext cx="9070920" cy="4383720"/>
          </a:xfrm>
          <a:prstGeom prst="rect">
            <a:avLst/>
          </a:prstGeom>
          <a:noFill/>
          <a:ln>
            <a:noFill/>
          </a:ln>
        </p:spPr>
        <p:style>
          <a:lnRef idx="0"/>
          <a:fillRef idx="0"/>
          <a:effectRef idx="0"/>
          <a:fontRef idx="minor"/>
        </p:style>
        <p:txBody>
          <a:bodyPr lIns="0" rIns="0" tIns="0" bIns="0" anchor="ctr"/>
          <a:p>
            <a:pPr algn="ctr">
              <a:lnSpc>
                <a:spcPct val="100000"/>
              </a:lnSpc>
            </a:pPr>
            <a:r>
              <a:rPr b="0" lang="fr-FR" sz="3600" spc="-1" strike="noStrike">
                <a:solidFill>
                  <a:srgbClr val="000000"/>
                </a:solidFill>
                <a:uFill>
                  <a:solidFill>
                    <a:srgbClr val="ffffff"/>
                  </a:solidFill>
                </a:uFill>
                <a:latin typeface="Arial"/>
                <a:ea typeface="DejaVu Sans"/>
              </a:rPr>
              <a:t>FindBugs est un logiciel libre d’analyse statique de byte code java. Son but est de trouver des bugs et des problèmes de performance dans les programmes java en identifiant les pattern reconnus comme étant des bugs. Ce logiciel a été crée par William Pugh à l’université de Maryland.</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79" name="CustomShape 2"/>
          <p:cNvSpPr/>
          <p:nvPr/>
        </p:nvSpPr>
        <p:spPr>
          <a:xfrm>
            <a:off x="504000" y="301320"/>
            <a:ext cx="9070920" cy="126144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Fonctionnement</a:t>
            </a:r>
            <a:endParaRPr b="0" lang="fr-FR" sz="1800" spc="-1" strike="noStrike">
              <a:solidFill>
                <a:srgbClr val="000000"/>
              </a:solidFill>
              <a:uFill>
                <a:solidFill>
                  <a:srgbClr val="ffffff"/>
                </a:solidFill>
              </a:uFill>
              <a:latin typeface="Arial"/>
            </a:endParaRPr>
          </a:p>
        </p:txBody>
      </p:sp>
      <p:sp>
        <p:nvSpPr>
          <p:cNvPr id="80" name="CustomShape 3"/>
          <p:cNvSpPr/>
          <p:nvPr/>
        </p:nvSpPr>
        <p:spPr>
          <a:xfrm>
            <a:off x="504360" y="2121840"/>
            <a:ext cx="9070920" cy="5118840"/>
          </a:xfrm>
          <a:prstGeom prst="rect">
            <a:avLst/>
          </a:prstGeom>
          <a:noFill/>
          <a:ln>
            <a:noFill/>
          </a:ln>
        </p:spPr>
        <p:style>
          <a:lnRef idx="0"/>
          <a:fillRef idx="0"/>
          <a:effectRef idx="0"/>
          <a:fontRef idx="minor"/>
        </p:style>
        <p:txBody>
          <a:bodyPr lIns="0" rIns="0" tIns="0" bIns="0" anchor="ctr"/>
          <a:p>
            <a:pPr algn="ctr">
              <a:lnSpc>
                <a:spcPct val="100000"/>
              </a:lnSpc>
            </a:pPr>
            <a:r>
              <a:rPr b="0" lang="fr-FR" sz="3600" spc="-1" strike="noStrike">
                <a:solidFill>
                  <a:srgbClr val="000000"/>
                </a:solidFill>
                <a:uFill>
                  <a:solidFill>
                    <a:srgbClr val="ffffff"/>
                  </a:solidFill>
                </a:uFill>
                <a:latin typeface="Arial"/>
                <a:ea typeface="DejaVu Sans"/>
              </a:rPr>
              <a:t>FindBugs est basé sur des plugins et des détecteurs de bug. Les plugins(sous forme de .jar) contiennent un fichier XML décrivant les détecteurs qu’il contient ainsi que leur définition. FindBugs prend en entrée les fichiers .class à analyser et leur applique l’un après l’autre les détecteurs provenant des plugins. Chaque détecteur parcourt  le  byte code.</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82" name="CustomShape 2"/>
          <p:cNvSpPr/>
          <p:nvPr/>
        </p:nvSpPr>
        <p:spPr>
          <a:xfrm>
            <a:off x="504000" y="301320"/>
            <a:ext cx="9070920" cy="126144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Type de Bugs</a:t>
            </a:r>
            <a:endParaRPr b="0" lang="fr-FR" sz="1800" spc="-1" strike="noStrike">
              <a:solidFill>
                <a:srgbClr val="000000"/>
              </a:solidFill>
              <a:uFill>
                <a:solidFill>
                  <a:srgbClr val="ffffff"/>
                </a:solidFill>
              </a:uFill>
              <a:latin typeface="Arial"/>
            </a:endParaRPr>
          </a:p>
        </p:txBody>
      </p:sp>
      <p:sp>
        <p:nvSpPr>
          <p:cNvPr id="83" name="CustomShape 3"/>
          <p:cNvSpPr/>
          <p:nvPr/>
        </p:nvSpPr>
        <p:spPr>
          <a:xfrm>
            <a:off x="504360" y="2121840"/>
            <a:ext cx="9070920" cy="5118840"/>
          </a:xfrm>
          <a:prstGeom prst="rect">
            <a:avLst/>
          </a:prstGeom>
          <a:noFill/>
          <a:ln>
            <a:noFill/>
          </a:ln>
        </p:spPr>
        <p:style>
          <a:lnRef idx="0"/>
          <a:fillRef idx="0"/>
          <a:effectRef idx="0"/>
          <a:fontRef idx="minor"/>
        </p:style>
        <p:txBody>
          <a:bodyPr lIns="0" rIns="0" tIns="0" bIns="0" anchor="ctr"/>
          <a:p>
            <a:pPr marL="216000" indent="-216000" algn="just">
              <a:lnSpc>
                <a:spcPct val="100000"/>
              </a:lnSpc>
              <a:buClr>
                <a:srgbClr val="000000"/>
              </a:buClr>
              <a:buFont typeface="Symbol" charset="2"/>
              <a:buChar char=""/>
            </a:pPr>
            <a:r>
              <a:rPr b="0" lang="fr-FR" sz="3600" spc="-1" strike="noStrike">
                <a:solidFill>
                  <a:srgbClr val="000000"/>
                </a:solidFill>
                <a:uFill>
                  <a:solidFill>
                    <a:srgbClr val="ffffff"/>
                  </a:solidFill>
                </a:uFill>
                <a:latin typeface="Arial"/>
                <a:ea typeface="DejaVu Sans"/>
              </a:rPr>
              <a:t>Scarriest</a:t>
            </a:r>
            <a:endParaRPr b="0" lang="fr-FR" sz="1800" spc="-1" strike="noStrike">
              <a:solidFill>
                <a:srgbClr val="000000"/>
              </a:solidFill>
              <a:uFill>
                <a:solidFill>
                  <a:srgbClr val="ffffff"/>
                </a:solidFill>
              </a:uFill>
              <a:latin typeface="Arial"/>
            </a:endParaRPr>
          </a:p>
          <a:p>
            <a:pPr marL="216000" indent="-216000" algn="just">
              <a:lnSpc>
                <a:spcPct val="100000"/>
              </a:lnSpc>
              <a:buClr>
                <a:srgbClr val="000000"/>
              </a:buClr>
              <a:buFont typeface="Symbol" charset="2"/>
              <a:buChar char=""/>
            </a:pPr>
            <a:r>
              <a:rPr b="0" lang="fr-FR" sz="3600" spc="-1" strike="noStrike">
                <a:solidFill>
                  <a:srgbClr val="000000"/>
                </a:solidFill>
                <a:uFill>
                  <a:solidFill>
                    <a:srgbClr val="ffffff"/>
                  </a:solidFill>
                </a:uFill>
                <a:latin typeface="Arial"/>
                <a:ea typeface="DejaVu Sans"/>
              </a:rPr>
              <a:t>Scary</a:t>
            </a:r>
            <a:endParaRPr b="0" lang="fr-FR" sz="1800" spc="-1" strike="noStrike">
              <a:solidFill>
                <a:srgbClr val="000000"/>
              </a:solidFill>
              <a:uFill>
                <a:solidFill>
                  <a:srgbClr val="ffffff"/>
                </a:solidFill>
              </a:uFill>
              <a:latin typeface="Arial"/>
            </a:endParaRPr>
          </a:p>
          <a:p>
            <a:pPr marL="216000" indent="-216000" algn="just">
              <a:lnSpc>
                <a:spcPct val="100000"/>
              </a:lnSpc>
              <a:buClr>
                <a:srgbClr val="000000"/>
              </a:buClr>
              <a:buFont typeface="Symbol" charset="2"/>
              <a:buChar char=""/>
            </a:pPr>
            <a:r>
              <a:rPr b="0" lang="fr-FR" sz="3600" spc="-1" strike="noStrike">
                <a:solidFill>
                  <a:srgbClr val="000000"/>
                </a:solidFill>
                <a:uFill>
                  <a:solidFill>
                    <a:srgbClr val="ffffff"/>
                  </a:solidFill>
                </a:uFill>
                <a:latin typeface="Arial"/>
                <a:ea typeface="DejaVu Sans"/>
              </a:rPr>
              <a:t>Troubling</a:t>
            </a:r>
            <a:endParaRPr b="0" lang="fr-FR" sz="1800" spc="-1" strike="noStrike">
              <a:solidFill>
                <a:srgbClr val="000000"/>
              </a:solidFill>
              <a:uFill>
                <a:solidFill>
                  <a:srgbClr val="ffffff"/>
                </a:solidFill>
              </a:uFill>
              <a:latin typeface="Arial"/>
            </a:endParaRPr>
          </a:p>
          <a:p>
            <a:pPr marL="216000" indent="-216000" algn="just">
              <a:lnSpc>
                <a:spcPct val="100000"/>
              </a:lnSpc>
              <a:buClr>
                <a:srgbClr val="000000"/>
              </a:buClr>
              <a:buFont typeface="Symbol" charset="2"/>
              <a:buChar char=""/>
            </a:pPr>
            <a:r>
              <a:rPr b="0" lang="fr-FR" sz="3600" spc="-1" strike="noStrike">
                <a:solidFill>
                  <a:srgbClr val="000000"/>
                </a:solidFill>
                <a:uFill>
                  <a:solidFill>
                    <a:srgbClr val="ffffff"/>
                  </a:solidFill>
                </a:uFill>
                <a:latin typeface="Arial"/>
                <a:ea typeface="DejaVu Sans"/>
              </a:rPr>
              <a:t>Of Concern</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85" name="CustomShape 2"/>
          <p:cNvSpPr/>
          <p:nvPr/>
        </p:nvSpPr>
        <p:spPr>
          <a:xfrm>
            <a:off x="504000" y="80280"/>
            <a:ext cx="9070920" cy="170388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Problèmes résolus par FindBugs</a:t>
            </a:r>
            <a:endParaRPr b="0" lang="fr-FR" sz="1800" spc="-1" strike="noStrike">
              <a:solidFill>
                <a:srgbClr val="000000"/>
              </a:solidFill>
              <a:uFill>
                <a:solidFill>
                  <a:srgbClr val="ffffff"/>
                </a:solidFill>
              </a:uFill>
              <a:latin typeface="Arial"/>
            </a:endParaRPr>
          </a:p>
        </p:txBody>
      </p:sp>
      <p:sp>
        <p:nvSpPr>
          <p:cNvPr id="86" name="CustomShape 3"/>
          <p:cNvSpPr/>
          <p:nvPr/>
        </p:nvSpPr>
        <p:spPr>
          <a:xfrm>
            <a:off x="504000" y="2215800"/>
            <a:ext cx="9070920" cy="462816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Détecteur : Déréférencement de pointeur NULL</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87" name="CustomShape 4"/>
          <p:cNvSpPr/>
          <p:nvPr/>
        </p:nvSpPr>
        <p:spPr>
          <a:xfrm>
            <a:off x="1116000" y="4500000"/>
            <a:ext cx="7991280" cy="2447280"/>
          </a:xfrm>
          <a:prstGeom prst="rect">
            <a:avLst/>
          </a:prstGeom>
          <a:noFill/>
          <a:ln>
            <a:noFill/>
          </a:ln>
        </p:spPr>
        <p:style>
          <a:lnRef idx="0"/>
          <a:fillRef idx="0"/>
          <a:effectRef idx="0"/>
          <a:fontRef idx="minor"/>
        </p:style>
        <p:txBody>
          <a:bodyPr lIns="90000" rIns="90000" tIns="45000" bIns="45000"/>
          <a:p>
            <a:r>
              <a:rPr b="0" i="1" lang="fr-FR" sz="2800" spc="-1" strike="noStrike">
                <a:solidFill>
                  <a:srgbClr val="002060"/>
                </a:solidFill>
                <a:uFill>
                  <a:solidFill>
                    <a:srgbClr val="ffffff"/>
                  </a:solidFill>
                </a:uFill>
                <a:latin typeface="Garamond"/>
                <a:ea typeface="DejaVu Sans"/>
              </a:rPr>
              <a:t>1  Personne personne = aMap.get ("bob");</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2 if (personne! = Null)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3</a:t>
            </a:r>
            <a:r>
              <a:rPr b="0" i="1" lang="fr-FR" sz="2800" spc="-1" strike="noStrike">
                <a:solidFill>
                  <a:srgbClr val="002060"/>
                </a:solidFill>
                <a:uFill>
                  <a:solidFill>
                    <a:srgbClr val="ffffff"/>
                  </a:solidFill>
                </a:uFill>
                <a:latin typeface="Garamond"/>
                <a:ea typeface="DejaVu Sans"/>
              </a:rPr>
              <a:t>	</a:t>
            </a:r>
            <a:r>
              <a:rPr b="0" i="1" lang="fr-FR" sz="2800" spc="-1" strike="noStrike">
                <a:solidFill>
                  <a:srgbClr val="002060"/>
                </a:solidFill>
                <a:uFill>
                  <a:solidFill>
                    <a:srgbClr val="ffffff"/>
                  </a:solidFill>
                </a:uFill>
                <a:latin typeface="Garamond"/>
                <a:ea typeface="DejaVu Sans"/>
              </a:rPr>
              <a:t>persone.updateAccessTime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4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5  Nom String = personne.getName ();</a:t>
            </a:r>
            <a:endParaRPr b="0" lang="fr-FR"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89" name="CustomShape 2"/>
          <p:cNvSpPr/>
          <p:nvPr/>
        </p:nvSpPr>
        <p:spPr>
          <a:xfrm>
            <a:off x="504000" y="80280"/>
            <a:ext cx="9070920" cy="170388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Problèmes résolus par FindBugs</a:t>
            </a:r>
            <a:endParaRPr b="0" lang="fr-FR" sz="1800" spc="-1" strike="noStrike">
              <a:solidFill>
                <a:srgbClr val="000000"/>
              </a:solidFill>
              <a:uFill>
                <a:solidFill>
                  <a:srgbClr val="ffffff"/>
                </a:solidFill>
              </a:uFill>
              <a:latin typeface="Arial"/>
            </a:endParaRPr>
          </a:p>
        </p:txBody>
      </p:sp>
      <p:sp>
        <p:nvSpPr>
          <p:cNvPr id="90" name="CustomShape 3"/>
          <p:cNvSpPr/>
          <p:nvPr/>
        </p:nvSpPr>
        <p:spPr>
          <a:xfrm>
            <a:off x="504000" y="2215800"/>
            <a:ext cx="9070920" cy="462816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Détecteur : Valeur de retour de la méthode ignorée</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91" name="CustomShape 4"/>
          <p:cNvSpPr/>
          <p:nvPr/>
        </p:nvSpPr>
        <p:spPr>
          <a:xfrm>
            <a:off x="2520000" y="5062320"/>
            <a:ext cx="5615280" cy="213768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i="1" lang="fr-FR" sz="2800" spc="-1" strike="noStrike">
                <a:solidFill>
                  <a:srgbClr val="002060"/>
                </a:solidFill>
                <a:uFill>
                  <a:solidFill>
                    <a:srgbClr val="ffffff"/>
                  </a:solidFill>
                </a:uFill>
                <a:latin typeface="Garamond"/>
                <a:ea typeface="DejaVu Sans"/>
              </a:rPr>
              <a:t> </a:t>
            </a:r>
            <a:r>
              <a:rPr b="0" i="1" lang="fr-FR" sz="2800" spc="-1" strike="noStrike">
                <a:solidFill>
                  <a:srgbClr val="002060"/>
                </a:solidFill>
                <a:uFill>
                  <a:solidFill>
                    <a:srgbClr val="ffffff"/>
                  </a:solidFill>
                </a:uFill>
                <a:latin typeface="Garamond"/>
                <a:ea typeface="DejaVu Sans"/>
              </a:rPr>
              <a:t>1  String b = "bob"; </a:t>
            </a:r>
            <a:endParaRPr b="0" lang="fr-FR" sz="1800" spc="-1" strike="noStrike">
              <a:solidFill>
                <a:srgbClr val="000000"/>
              </a:solidFill>
              <a:uFill>
                <a:solidFill>
                  <a:srgbClr val="ffffff"/>
                </a:solidFill>
              </a:uFill>
              <a:latin typeface="Arial"/>
            </a:endParaRPr>
          </a:p>
          <a:p>
            <a:pPr>
              <a:lnSpc>
                <a:spcPct val="100000"/>
              </a:lnSpc>
            </a:pPr>
            <a:r>
              <a:rPr b="0" i="1" lang="fr-FR" sz="2800" spc="-1" strike="noStrike">
                <a:solidFill>
                  <a:srgbClr val="002060"/>
                </a:solidFill>
                <a:uFill>
                  <a:solidFill>
                    <a:srgbClr val="ffffff"/>
                  </a:solidFill>
                </a:uFill>
                <a:latin typeface="Garamond"/>
                <a:ea typeface="DejaVu Sans"/>
              </a:rPr>
              <a:t>   </a:t>
            </a:r>
            <a:r>
              <a:rPr b="0" i="1" lang="fr-FR" sz="2800" spc="-1" strike="noStrike">
                <a:solidFill>
                  <a:srgbClr val="002060"/>
                </a:solidFill>
                <a:uFill>
                  <a:solidFill>
                    <a:srgbClr val="ffffff"/>
                  </a:solidFill>
                </a:uFill>
                <a:latin typeface="Garamond"/>
                <a:ea typeface="DejaVu Sans"/>
              </a:rPr>
              <a:t>2  </a:t>
            </a:r>
            <a:r>
              <a:rPr b="0" i="1" lang="fr-FR" sz="2800" spc="-1" strike="noStrike">
                <a:solidFill>
                  <a:srgbClr val="c00000"/>
                </a:solidFill>
                <a:uFill>
                  <a:solidFill>
                    <a:srgbClr val="ffffff"/>
                  </a:solidFill>
                </a:uFill>
                <a:latin typeface="Garamond"/>
                <a:ea typeface="DejaVu Sans"/>
              </a:rPr>
              <a:t>b.replace ('b', 'p'); </a:t>
            </a:r>
            <a:endParaRPr b="0" lang="fr-FR" sz="1800" spc="-1" strike="noStrike">
              <a:solidFill>
                <a:srgbClr val="000000"/>
              </a:solidFill>
              <a:uFill>
                <a:solidFill>
                  <a:srgbClr val="ffffff"/>
                </a:solidFill>
              </a:uFill>
              <a:latin typeface="Arial"/>
            </a:endParaRPr>
          </a:p>
          <a:p>
            <a:pPr>
              <a:lnSpc>
                <a:spcPct val="100000"/>
              </a:lnSpc>
            </a:pPr>
            <a:r>
              <a:rPr b="0" i="1" lang="fr-FR" sz="2800" spc="-1" strike="noStrike">
                <a:solidFill>
                  <a:srgbClr val="002060"/>
                </a:solidFill>
                <a:uFill>
                  <a:solidFill>
                    <a:srgbClr val="ffffff"/>
                  </a:solidFill>
                </a:uFill>
                <a:latin typeface="Garamond"/>
                <a:ea typeface="DejaVu Sans"/>
              </a:rPr>
              <a:t>   </a:t>
            </a:r>
            <a:r>
              <a:rPr b="0" i="1" lang="fr-FR" sz="2800" spc="-1" strike="noStrike">
                <a:solidFill>
                  <a:srgbClr val="002060"/>
                </a:solidFill>
                <a:uFill>
                  <a:solidFill>
                    <a:srgbClr val="ffffff"/>
                  </a:solidFill>
                </a:uFill>
                <a:latin typeface="Garamond"/>
                <a:ea typeface="DejaVu Sans"/>
              </a:rPr>
              <a:t>3  if (b.equals ("pop"))</a:t>
            </a:r>
            <a:endParaRPr b="0" lang="fr-FR" sz="1800" spc="-1" strike="noStrike">
              <a:solidFill>
                <a:srgbClr val="000000"/>
              </a:solidFill>
              <a:uFill>
                <a:solidFill>
                  <a:srgbClr val="ffffff"/>
                </a:solidFill>
              </a:uFill>
              <a:latin typeface="Arial"/>
            </a:endParaRPr>
          </a:p>
          <a:p>
            <a:pPr>
              <a:lnSpc>
                <a:spcPct val="100000"/>
              </a:lnSpc>
            </a:pPr>
            <a:endParaRPr b="0" lang="fr-FR"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93" name="CustomShape 2"/>
          <p:cNvSpPr/>
          <p:nvPr/>
        </p:nvSpPr>
        <p:spPr>
          <a:xfrm>
            <a:off x="504000" y="80280"/>
            <a:ext cx="9070920" cy="170388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Problèmes résolus par FindBugs</a:t>
            </a:r>
            <a:endParaRPr b="0" lang="fr-FR" sz="1800" spc="-1" strike="noStrike">
              <a:solidFill>
                <a:srgbClr val="000000"/>
              </a:solidFill>
              <a:uFill>
                <a:solidFill>
                  <a:srgbClr val="ffffff"/>
                </a:solidFill>
              </a:uFill>
              <a:latin typeface="Arial"/>
            </a:endParaRPr>
          </a:p>
        </p:txBody>
      </p:sp>
      <p:sp>
        <p:nvSpPr>
          <p:cNvPr id="94" name="CustomShape 3"/>
          <p:cNvSpPr/>
          <p:nvPr/>
        </p:nvSpPr>
        <p:spPr>
          <a:xfrm>
            <a:off x="504000" y="2215800"/>
            <a:ext cx="9070920" cy="462816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Détecteur : Déréférencement de pointeur NULL</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95" name="CustomShape 4"/>
          <p:cNvSpPr/>
          <p:nvPr/>
        </p:nvSpPr>
        <p:spPr>
          <a:xfrm>
            <a:off x="1116000" y="4500000"/>
            <a:ext cx="7991280" cy="2447280"/>
          </a:xfrm>
          <a:prstGeom prst="rect">
            <a:avLst/>
          </a:prstGeom>
          <a:noFill/>
          <a:ln>
            <a:noFill/>
          </a:ln>
        </p:spPr>
        <p:style>
          <a:lnRef idx="0"/>
          <a:fillRef idx="0"/>
          <a:effectRef idx="0"/>
          <a:fontRef idx="minor"/>
        </p:style>
        <p:txBody>
          <a:bodyPr lIns="90000" rIns="90000" tIns="45000" bIns="45000"/>
          <a:p>
            <a:r>
              <a:rPr b="0" i="1" lang="fr-FR" sz="2800" spc="-1" strike="noStrike">
                <a:solidFill>
                  <a:srgbClr val="002060"/>
                </a:solidFill>
                <a:uFill>
                  <a:solidFill>
                    <a:srgbClr val="ffffff"/>
                  </a:solidFill>
                </a:uFill>
                <a:latin typeface="Garamond"/>
                <a:ea typeface="DejaVu Sans"/>
              </a:rPr>
              <a:t>1  Personne personne = aMap.get ("bob");</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2 if (personne! = Null)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3</a:t>
            </a:r>
            <a:r>
              <a:rPr b="0" i="1" lang="fr-FR" sz="2800" spc="-1" strike="noStrike">
                <a:solidFill>
                  <a:srgbClr val="002060"/>
                </a:solidFill>
                <a:uFill>
                  <a:solidFill>
                    <a:srgbClr val="ffffff"/>
                  </a:solidFill>
                </a:uFill>
                <a:latin typeface="Garamond"/>
                <a:ea typeface="DejaVu Sans"/>
              </a:rPr>
              <a:t>	</a:t>
            </a:r>
            <a:r>
              <a:rPr b="0" i="1" lang="fr-FR" sz="2800" spc="-1" strike="noStrike">
                <a:solidFill>
                  <a:srgbClr val="002060"/>
                </a:solidFill>
                <a:uFill>
                  <a:solidFill>
                    <a:srgbClr val="ffffff"/>
                  </a:solidFill>
                </a:uFill>
                <a:latin typeface="Garamond"/>
                <a:ea typeface="DejaVu Sans"/>
              </a:rPr>
              <a:t>persone.updateAccessTime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4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5  Nom String = personne.getName ();</a:t>
            </a:r>
            <a:endParaRPr b="0" lang="fr-FR"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97" name="CustomShape 2"/>
          <p:cNvSpPr/>
          <p:nvPr/>
        </p:nvSpPr>
        <p:spPr>
          <a:xfrm>
            <a:off x="504000" y="80280"/>
            <a:ext cx="9070920" cy="170388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Problèmes résolus par FindBugs</a:t>
            </a:r>
            <a:endParaRPr b="0" lang="fr-FR" sz="1800" spc="-1" strike="noStrike">
              <a:solidFill>
                <a:srgbClr val="000000"/>
              </a:solidFill>
              <a:uFill>
                <a:solidFill>
                  <a:srgbClr val="ffffff"/>
                </a:solidFill>
              </a:uFill>
              <a:latin typeface="Arial"/>
            </a:endParaRPr>
          </a:p>
        </p:txBody>
      </p:sp>
      <p:sp>
        <p:nvSpPr>
          <p:cNvPr id="98" name="CustomShape 3"/>
          <p:cNvSpPr/>
          <p:nvPr/>
        </p:nvSpPr>
        <p:spPr>
          <a:xfrm>
            <a:off x="504000" y="2215800"/>
            <a:ext cx="9070920" cy="462816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Détecteur : Déréférencement de pointeur NULL</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99" name="CustomShape 4"/>
          <p:cNvSpPr/>
          <p:nvPr/>
        </p:nvSpPr>
        <p:spPr>
          <a:xfrm>
            <a:off x="1116000" y="4500000"/>
            <a:ext cx="7991280" cy="2447280"/>
          </a:xfrm>
          <a:prstGeom prst="rect">
            <a:avLst/>
          </a:prstGeom>
          <a:noFill/>
          <a:ln>
            <a:noFill/>
          </a:ln>
        </p:spPr>
        <p:style>
          <a:lnRef idx="0"/>
          <a:fillRef idx="0"/>
          <a:effectRef idx="0"/>
          <a:fontRef idx="minor"/>
        </p:style>
        <p:txBody>
          <a:bodyPr lIns="90000" rIns="90000" tIns="45000" bIns="45000"/>
          <a:p>
            <a:r>
              <a:rPr b="0" i="1" lang="fr-FR" sz="2800" spc="-1" strike="noStrike">
                <a:solidFill>
                  <a:srgbClr val="002060"/>
                </a:solidFill>
                <a:uFill>
                  <a:solidFill>
                    <a:srgbClr val="ffffff"/>
                  </a:solidFill>
                </a:uFill>
                <a:latin typeface="Garamond"/>
                <a:ea typeface="DejaVu Sans"/>
              </a:rPr>
              <a:t>1  Personne personne = aMap.get ("bob");</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2 if (personne! = Null)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3</a:t>
            </a:r>
            <a:r>
              <a:rPr b="0" i="1" lang="fr-FR" sz="2800" spc="-1" strike="noStrike">
                <a:solidFill>
                  <a:srgbClr val="002060"/>
                </a:solidFill>
                <a:uFill>
                  <a:solidFill>
                    <a:srgbClr val="ffffff"/>
                  </a:solidFill>
                </a:uFill>
                <a:latin typeface="Garamond"/>
                <a:ea typeface="DejaVu Sans"/>
              </a:rPr>
              <a:t>	</a:t>
            </a:r>
            <a:r>
              <a:rPr b="0" i="1" lang="fr-FR" sz="2800" spc="-1" strike="noStrike">
                <a:solidFill>
                  <a:srgbClr val="002060"/>
                </a:solidFill>
                <a:uFill>
                  <a:solidFill>
                    <a:srgbClr val="ffffff"/>
                  </a:solidFill>
                </a:uFill>
                <a:latin typeface="Garamond"/>
                <a:ea typeface="DejaVu Sans"/>
              </a:rPr>
              <a:t>persone.updateAccessTime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4     }</a:t>
            </a:r>
            <a:endParaRPr b="0" lang="fr-FR" sz="1800" spc="-1" strike="noStrike">
              <a:solidFill>
                <a:srgbClr val="000000"/>
              </a:solidFill>
              <a:uFill>
                <a:solidFill>
                  <a:srgbClr val="ffffff"/>
                </a:solidFill>
              </a:uFill>
              <a:latin typeface="Arial"/>
            </a:endParaRPr>
          </a:p>
          <a:p>
            <a:r>
              <a:rPr b="0" i="1" lang="fr-FR" sz="2800" spc="-1" strike="noStrike">
                <a:solidFill>
                  <a:srgbClr val="002060"/>
                </a:solidFill>
                <a:uFill>
                  <a:solidFill>
                    <a:srgbClr val="ffffff"/>
                  </a:solidFill>
                </a:uFill>
                <a:latin typeface="Garamond"/>
                <a:ea typeface="DejaVu Sans"/>
              </a:rPr>
              <a:t>5  Nom String = personne.getName ();</a:t>
            </a:r>
            <a:endParaRPr b="0" lang="fr-FR"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1769040"/>
            <a:ext cx="9070920" cy="4383720"/>
          </a:xfrm>
          <a:prstGeom prst="rect">
            <a:avLst/>
          </a:prstGeom>
          <a:noFill/>
          <a:ln>
            <a:noFill/>
          </a:ln>
        </p:spPr>
        <p:style>
          <a:lnRef idx="0"/>
          <a:fillRef idx="0"/>
          <a:effectRef idx="0"/>
          <a:fontRef idx="minor"/>
        </p:style>
        <p:txBody>
          <a:bodyPr lIns="0" rIns="0" tIns="0" bIns="0" anchor="ctr"/>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101" name="CustomShape 2"/>
          <p:cNvSpPr/>
          <p:nvPr/>
        </p:nvSpPr>
        <p:spPr>
          <a:xfrm>
            <a:off x="504000" y="80280"/>
            <a:ext cx="9070920" cy="1703880"/>
          </a:xfrm>
          <a:prstGeom prst="rect">
            <a:avLst/>
          </a:prstGeom>
          <a:solidFill>
            <a:srgbClr val="004586"/>
          </a:solidFill>
          <a:ln>
            <a:noFill/>
          </a:ln>
        </p:spPr>
        <p:style>
          <a:lnRef idx="0"/>
          <a:fillRef idx="0"/>
          <a:effectRef idx="0"/>
          <a:fontRef idx="minor"/>
        </p:style>
        <p:txBody>
          <a:bodyPr lIns="0" rIns="0" tIns="0" bIns="0" anchor="ctr"/>
          <a:p>
            <a:pPr algn="ctr">
              <a:lnSpc>
                <a:spcPct val="100000"/>
              </a:lnSpc>
            </a:pPr>
            <a:r>
              <a:rPr b="0" lang="fr-FR" sz="6000" spc="-1" strike="noStrike">
                <a:solidFill>
                  <a:srgbClr val="ffffff"/>
                </a:solidFill>
                <a:uFill>
                  <a:solidFill>
                    <a:srgbClr val="ffffff"/>
                  </a:solidFill>
                </a:uFill>
                <a:latin typeface="Arial"/>
                <a:ea typeface="DejaVu Sans"/>
              </a:rPr>
              <a:t>Problèmes résolus par FindBugs</a:t>
            </a:r>
            <a:endParaRPr b="0" lang="fr-FR" sz="1800" spc="-1" strike="noStrike">
              <a:solidFill>
                <a:srgbClr val="000000"/>
              </a:solidFill>
              <a:uFill>
                <a:solidFill>
                  <a:srgbClr val="ffffff"/>
                </a:solidFill>
              </a:uFill>
              <a:latin typeface="Arial"/>
            </a:endParaRPr>
          </a:p>
        </p:txBody>
      </p:sp>
      <p:sp>
        <p:nvSpPr>
          <p:cNvPr id="102" name="CustomShape 3"/>
          <p:cNvSpPr/>
          <p:nvPr/>
        </p:nvSpPr>
        <p:spPr>
          <a:xfrm>
            <a:off x="504000" y="2448000"/>
            <a:ext cx="9070920" cy="4163760"/>
          </a:xfrm>
          <a:prstGeom prst="rect">
            <a:avLst/>
          </a:prstGeom>
          <a:noFill/>
          <a:ln>
            <a:noFill/>
          </a:ln>
        </p:spPr>
        <p:style>
          <a:lnRef idx="0"/>
          <a:fillRef idx="0"/>
          <a:effectRef idx="0"/>
          <a:fontRef idx="minor"/>
        </p:style>
        <p:txBody>
          <a:bodyPr lIns="0" rIns="0" tIns="0" bIns="0" anchor="ctr"/>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Détecteur : Accès a un objet non initialisé</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lang="fr-FR" sz="3600" spc="-1" strike="noStrike">
                <a:solidFill>
                  <a:srgbClr val="000000"/>
                </a:solidFill>
                <a:uFill>
                  <a:solidFill>
                    <a:srgbClr val="ffffff"/>
                  </a:solidFill>
                </a:uFill>
                <a:latin typeface="Arial"/>
                <a:ea typeface="DejaVu Sans"/>
              </a:rPr>
              <a:t>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i="1" lang="fr-FR" sz="2000" spc="-1" strike="noStrike">
                <a:solidFill>
                  <a:srgbClr val="002060"/>
                </a:solidFill>
                <a:uFill>
                  <a:solidFill>
                    <a:srgbClr val="ffffff"/>
                  </a:solidFill>
                </a:uFill>
                <a:latin typeface="Garamond"/>
                <a:ea typeface="DejaVu Sans"/>
              </a:rPr>
              <a:t> </a:t>
            </a:r>
            <a:endParaRPr b="0" lang="fr-FR" sz="1800" spc="-1" strike="noStrike">
              <a:solidFill>
                <a:srgbClr val="000000"/>
              </a:solidFill>
              <a:uFill>
                <a:solidFill>
                  <a:srgbClr val="ffffff"/>
                </a:solidFill>
              </a:uFill>
              <a:latin typeface="Arial"/>
            </a:endParaRPr>
          </a:p>
          <a:p>
            <a:pPr marL="216000" indent="-215280" algn="ctr">
              <a:lnSpc>
                <a:spcPct val="100000"/>
              </a:lnSpc>
              <a:buClr>
                <a:srgbClr val="000000"/>
              </a:buClr>
              <a:buSzPct val="45000"/>
              <a:buFont typeface="Wingdings" charset="2"/>
              <a:buChar char=""/>
            </a:pPr>
            <a:r>
              <a:rPr b="0" i="1" lang="fr-FR" sz="2000" spc="-1" strike="noStrike">
                <a:solidFill>
                  <a:srgbClr val="002060"/>
                </a:solidFill>
                <a:uFill>
                  <a:solidFill>
                    <a:srgbClr val="ffffff"/>
                  </a:solidFill>
                </a:uFill>
                <a:latin typeface="Garamond"/>
                <a:ea typeface="DejaVu Sans"/>
              </a:rPr>
              <a:t> </a:t>
            </a: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a:p>
            <a:pPr algn="ctr">
              <a:lnSpc>
                <a:spcPct val="100000"/>
              </a:lnSpc>
            </a:pPr>
            <a:endParaRPr b="0" lang="fr-FR" sz="1800" spc="-1" strike="noStrike">
              <a:solidFill>
                <a:srgbClr val="000000"/>
              </a:solidFill>
              <a:uFill>
                <a:solidFill>
                  <a:srgbClr val="ffffff"/>
                </a:solidFill>
              </a:uFill>
              <a:latin typeface="Arial"/>
            </a:endParaRPr>
          </a:p>
        </p:txBody>
      </p:sp>
      <p:sp>
        <p:nvSpPr>
          <p:cNvPr id="103" name="CustomShape 4"/>
          <p:cNvSpPr/>
          <p:nvPr/>
        </p:nvSpPr>
        <p:spPr>
          <a:xfrm>
            <a:off x="936000" y="3528000"/>
            <a:ext cx="8638920" cy="3189240"/>
          </a:xfrm>
          <a:prstGeom prst="rect">
            <a:avLst/>
          </a:prstGeom>
          <a:noFill/>
          <a:ln>
            <a:noFill/>
          </a:ln>
        </p:spPr>
        <p:style>
          <a:lnRef idx="0"/>
          <a:fillRef idx="0"/>
          <a:effectRef idx="0"/>
          <a:fontRef idx="minor"/>
        </p:style>
        <p:txBody>
          <a:bodyPr lIns="90000" rIns="90000" tIns="45000" bIns="45000"/>
          <a:p>
            <a:r>
              <a:rPr b="0" i="1" lang="fr-FR" sz="2000" spc="-1" strike="noStrike">
                <a:solidFill>
                  <a:srgbClr val="002060"/>
                </a:solidFill>
                <a:uFill>
                  <a:solidFill>
                    <a:srgbClr val="ffffff"/>
                  </a:solidFill>
                </a:uFill>
                <a:latin typeface="Garamond"/>
                <a:ea typeface="DejaVu Sans"/>
              </a:rPr>
              <a:t>1 public class Thing {</a:t>
            </a:r>
            <a:endParaRPr b="0" lang="fr-FR" sz="1800" spc="-1" strike="noStrike">
              <a:solidFill>
                <a:srgbClr val="000000"/>
              </a:solidFill>
              <a:uFill>
                <a:solidFill>
                  <a:srgbClr val="ffffff"/>
                </a:solidFill>
              </a:uFill>
              <a:latin typeface="Arial"/>
            </a:endParaRPr>
          </a:p>
          <a:p>
            <a:r>
              <a:rPr b="0" i="1" lang="fr-FR" sz="2000" spc="-1" strike="noStrike">
                <a:solidFill>
                  <a:srgbClr val="002060"/>
                </a:solidFill>
                <a:uFill>
                  <a:solidFill>
                    <a:srgbClr val="ffffff"/>
                  </a:solidFill>
                </a:uFill>
                <a:latin typeface="Garamond"/>
                <a:ea typeface="DejaVu Sans"/>
              </a:rPr>
              <a:t>2      private List actions;</a:t>
            </a:r>
            <a:endParaRPr b="0" lang="fr-FR" sz="1800" spc="-1" strike="noStrike">
              <a:solidFill>
                <a:srgbClr val="000000"/>
              </a:solidFill>
              <a:uFill>
                <a:solidFill>
                  <a:srgbClr val="ffffff"/>
                </a:solidFill>
              </a:uFill>
              <a:latin typeface="Arial"/>
            </a:endParaRPr>
          </a:p>
          <a:p>
            <a:r>
              <a:rPr b="0" i="1" lang="fr-FR" sz="2000" spc="-1" strike="noStrike">
                <a:solidFill>
                  <a:srgbClr val="002060"/>
                </a:solidFill>
                <a:uFill>
                  <a:solidFill>
                    <a:srgbClr val="ffffff"/>
                  </a:solidFill>
                </a:uFill>
                <a:latin typeface="Garamond"/>
                <a:ea typeface="DejaVu Sans"/>
              </a:rPr>
              <a:t>3 public Thing(String startingActions) {</a:t>
            </a:r>
            <a:endParaRPr b="0" lang="fr-FR" sz="1800" spc="-1" strike="noStrike">
              <a:solidFill>
                <a:srgbClr val="000000"/>
              </a:solidFill>
              <a:uFill>
                <a:solidFill>
                  <a:srgbClr val="ffffff"/>
                </a:solidFill>
              </a:uFill>
              <a:latin typeface="Arial"/>
            </a:endParaRPr>
          </a:p>
          <a:p>
            <a:r>
              <a:rPr b="0" i="1" lang="fr-FR" sz="2000" spc="-1" strike="noStrike">
                <a:solidFill>
                  <a:srgbClr val="002060"/>
                </a:solidFill>
                <a:uFill>
                  <a:solidFill>
                    <a:srgbClr val="ffffff"/>
                  </a:solidFill>
                </a:uFill>
                <a:latin typeface="Garamond"/>
                <a:ea typeface="DejaVu Sans"/>
              </a:rPr>
              <a:t>4        StringTokenizer tokenizer = new StringTokenizer 5 5 5(startingActions);</a:t>
            </a:r>
            <a:endParaRPr b="0" lang="fr-FR" sz="1800" spc="-1" strike="noStrike">
              <a:solidFill>
                <a:srgbClr val="000000"/>
              </a:solidFill>
              <a:uFill>
                <a:solidFill>
                  <a:srgbClr val="ffffff"/>
                </a:solidFill>
              </a:uFill>
              <a:latin typeface="Arial"/>
            </a:endParaRPr>
          </a:p>
          <a:p>
            <a:r>
              <a:rPr b="0" i="1" lang="fr-FR" sz="2000" spc="-1" strike="noStrike">
                <a:solidFill>
                  <a:srgbClr val="002060"/>
                </a:solidFill>
                <a:uFill>
                  <a:solidFill>
                    <a:srgbClr val="ffffff"/>
                  </a:solidFill>
                </a:uFill>
                <a:latin typeface="Garamond"/>
                <a:ea typeface="DejaVu Sans"/>
              </a:rPr>
              <a:t> </a:t>
            </a:r>
            <a:r>
              <a:rPr b="0" i="1" lang="fr-FR" sz="2000" spc="-1" strike="noStrike">
                <a:solidFill>
                  <a:srgbClr val="002060"/>
                </a:solidFill>
                <a:uFill>
                  <a:solidFill>
                    <a:srgbClr val="ffffff"/>
                  </a:solidFill>
                </a:uFill>
                <a:latin typeface="Garamond"/>
                <a:ea typeface="DejaVu Sans"/>
              </a:rPr>
              <a:t>6       while (tokenizer.hasMoreTokens ()) {</a:t>
            </a:r>
            <a:r>
              <a:rPr b="0" i="1" lang="fr-FR" sz="2000" spc="-1" strike="noStrike">
                <a:solidFill>
                  <a:srgbClr val="002060"/>
                </a:solidFill>
                <a:uFill>
                  <a:solidFill>
                    <a:srgbClr val="ffffff"/>
                  </a:solidFill>
                </a:uFill>
                <a:latin typeface="Garamond"/>
                <a:ea typeface="DejaVu Sans"/>
              </a:rPr>
              <a:t>	</a:t>
            </a:r>
            <a:endParaRPr b="0" lang="fr-FR" sz="1800" spc="-1" strike="noStrike">
              <a:solidFill>
                <a:srgbClr val="000000"/>
              </a:solidFill>
              <a:uFill>
                <a:solidFill>
                  <a:srgbClr val="ffffff"/>
                </a:solidFill>
              </a:uFill>
              <a:latin typeface="Arial"/>
            </a:endParaRPr>
          </a:p>
          <a:p>
            <a:r>
              <a:rPr b="0" i="1" lang="fr-FR" sz="2000" spc="-1" strike="noStrike">
                <a:solidFill>
                  <a:srgbClr val="002060"/>
                </a:solidFill>
                <a:uFill>
                  <a:solidFill>
                    <a:srgbClr val="ffffff"/>
                  </a:solidFill>
                </a:uFill>
                <a:latin typeface="Garamond"/>
                <a:ea typeface="DejaVu Sans"/>
              </a:rPr>
              <a:t>  </a:t>
            </a:r>
            <a:r>
              <a:rPr b="0" i="1" lang="fr-FR" sz="2000" spc="-1" strike="noStrike">
                <a:solidFill>
                  <a:srgbClr val="002060"/>
                </a:solidFill>
                <a:uFill>
                  <a:solidFill>
                    <a:srgbClr val="ffffff"/>
                  </a:solidFill>
                </a:uFill>
                <a:latin typeface="Garamond"/>
                <a:ea typeface="DejaVu Sans"/>
              </a:rPr>
              <a:t>7             </a:t>
            </a:r>
            <a:r>
              <a:rPr b="0" i="1" lang="fr-FR" sz="2000" spc="-1" strike="noStrike">
                <a:solidFill>
                  <a:srgbClr val="c00000"/>
                </a:solidFill>
                <a:uFill>
                  <a:solidFill>
                    <a:srgbClr val="ffffff"/>
                  </a:solidFill>
                </a:uFill>
                <a:latin typeface="Garamond"/>
                <a:ea typeface="DejaVu Sans"/>
              </a:rPr>
              <a:t>actions.add (tokenizer.nextToken ());</a:t>
            </a:r>
            <a:endParaRPr b="0" lang="fr-FR" sz="1800" spc="-1" strike="noStrike">
              <a:solidFill>
                <a:srgbClr val="000000"/>
              </a:solidFill>
              <a:uFill>
                <a:solidFill>
                  <a:srgbClr val="ffffff"/>
                </a:solidFill>
              </a:uFill>
              <a:latin typeface="Arial"/>
            </a:endParaRPr>
          </a:p>
          <a:p>
            <a:r>
              <a:rPr b="0" i="1" lang="fr-FR" sz="2000" spc="-1" strike="noStrike">
                <a:solidFill>
                  <a:srgbClr val="002060"/>
                </a:solidFill>
                <a:uFill>
                  <a:solidFill>
                    <a:srgbClr val="ffffff"/>
                  </a:solidFill>
                </a:uFill>
                <a:latin typeface="Garamond"/>
                <a:ea typeface="DejaVu Sans"/>
              </a:rPr>
              <a:t>        </a:t>
            </a:r>
            <a:r>
              <a:rPr b="0" i="1" lang="fr-FR" sz="2000" spc="-1" strike="noStrike">
                <a:solidFill>
                  <a:srgbClr val="002060"/>
                </a:solidFill>
                <a:uFill>
                  <a:solidFill>
                    <a:srgbClr val="ffffff"/>
                  </a:solidFill>
                </a:uFill>
                <a:latin typeface="Garamond"/>
                <a:ea typeface="DejaVu Sans"/>
              </a:rPr>
              <a:t>}</a:t>
            </a:r>
            <a:endParaRPr b="0" lang="fr-FR" sz="1800" spc="-1" strike="noStrike">
              <a:solidFill>
                <a:srgbClr val="000000"/>
              </a:solidFill>
              <a:uFill>
                <a:solidFill>
                  <a:srgbClr val="ffffff"/>
                </a:solidFill>
              </a:uFill>
              <a:latin typeface="Arial"/>
            </a:endParaRPr>
          </a:p>
          <a:p>
            <a:r>
              <a:rPr b="0" i="1" lang="fr-FR" sz="2000" spc="-1" strike="noStrike">
                <a:solidFill>
                  <a:srgbClr val="002060"/>
                </a:solidFill>
                <a:uFill>
                  <a:solidFill>
                    <a:srgbClr val="ffffff"/>
                  </a:solidFill>
                </a:uFill>
                <a:latin typeface="Garamond"/>
                <a:ea typeface="DejaVu Sans"/>
              </a:rPr>
              <a:t>8      }</a:t>
            </a:r>
            <a:endParaRPr b="0" lang="fr-FR" sz="1800" spc="-1" strike="noStrike">
              <a:solidFill>
                <a:srgbClr val="000000"/>
              </a:solidFill>
              <a:uFill>
                <a:solidFill>
                  <a:srgbClr val="ffffff"/>
                </a:solidFill>
              </a:uFill>
              <a:latin typeface="Arial"/>
            </a:endParaRPr>
          </a:p>
          <a:p>
            <a:r>
              <a:rPr b="0" i="1" lang="fr-FR" sz="2000" spc="-1" strike="noStrike">
                <a:solidFill>
                  <a:srgbClr val="002060"/>
                </a:solidFill>
                <a:uFill>
                  <a:solidFill>
                    <a:srgbClr val="ffffff"/>
                  </a:solidFill>
                </a:uFill>
                <a:latin typeface="Garamond"/>
                <a:ea typeface="DejaVu Sans"/>
              </a:rPr>
              <a:t>9 }</a:t>
            </a:r>
            <a:endParaRPr b="0" lang="fr-FR"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58</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2016-08-12T23:16:39Z</dcterms:created>
  <dc:creator/>
  <dc:description/>
  <dc:language>fr-FR</dc:language>
  <cp:lastModifiedBy/>
  <dcterms:modified xsi:type="dcterms:W3CDTF">2016-08-15T22:14:24Z</dcterms:modified>
  <cp:revision>19</cp:revision>
  <dc:subject/>
  <dc:title/>
</cp:coreProperties>
</file>