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61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08" r:id="rId28"/>
    <p:sldId id="310" r:id="rId29"/>
    <p:sldId id="281" r:id="rId30"/>
    <p:sldId id="280" r:id="rId31"/>
  </p:sldIdLst>
  <p:sldSz cx="9144000" cy="6858000" type="screen4x3"/>
  <p:notesSz cx="6858000" cy="9144000"/>
  <p:embeddedFontLst>
    <p:embeddedFont>
      <p:font typeface="Source Sans Pro" panose="020B0604020202020204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Cambria Math" panose="02040503050406030204" pitchFamily="18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773853-C807-4015-8E0F-71E86E3FC88F}">
  <a:tblStyle styleId="{60773853-C807-4015-8E0F-71E86E3FC88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6195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838200" y="1828800"/>
            <a:ext cx="77724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dirty="0"/>
              <a:t>D</a:t>
            </a:r>
            <a:r>
              <a:rPr lang="en" sz="4000" dirty="0" smtClean="0"/>
              <a:t>iffusion d’opinions dans les réseaux sociaux : l’évacuation d’une foule  </a:t>
            </a:r>
            <a:endParaRPr lang="en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53132"/>
              </p:ext>
            </p:extLst>
          </p:nvPr>
        </p:nvGraphicFramePr>
        <p:xfrm>
          <a:off x="685800" y="4528066"/>
          <a:ext cx="5486400" cy="1010920"/>
        </p:xfrm>
        <a:graphic>
          <a:graphicData uri="http://schemas.openxmlformats.org/drawingml/2006/table">
            <a:tbl>
              <a:tblPr firstRow="1" bandRow="1">
                <a:tableStyleId>{60773853-C807-4015-8E0F-71E86E3FC88F}</a:tableStyleId>
              </a:tblPr>
              <a:tblGrid>
                <a:gridCol w="1676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Roboto Slab" charset="0"/>
                          <a:ea typeface="Roboto Slab" charset="0"/>
                        </a:rPr>
                        <a:t>Encadrement</a:t>
                      </a:r>
                      <a:r>
                        <a:rPr lang="en-US" sz="1800" b="1" dirty="0" smtClean="0">
                          <a:latin typeface="Roboto Slab" charset="0"/>
                          <a:ea typeface="Roboto Slab" charset="0"/>
                        </a:rPr>
                        <a:t> </a:t>
                      </a:r>
                      <a:endParaRPr lang="en-US" sz="1800" b="1" dirty="0">
                        <a:latin typeface="Roboto Slab" charset="0"/>
                        <a:ea typeface="Roboto Slab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Slab" charset="0"/>
                          <a:ea typeface="Roboto Slab" charset="0"/>
                        </a:rPr>
                        <a:t>: Dominique LONGIN</a:t>
                      </a:r>
                      <a:r>
                        <a:rPr lang="en-US" sz="1800" baseline="0" dirty="0" smtClean="0">
                          <a:latin typeface="Roboto Slab" charset="0"/>
                          <a:ea typeface="Roboto Slab" charset="0"/>
                        </a:rPr>
                        <a:t> (IRIT)</a:t>
                      </a:r>
                    </a:p>
                    <a:p>
                      <a:r>
                        <a:rPr lang="en-US" sz="1800" baseline="0" dirty="0" smtClean="0">
                          <a:latin typeface="Roboto Slab" charset="0"/>
                          <a:ea typeface="Roboto Slab" charset="0"/>
                        </a:rPr>
                        <a:t>  HO </a:t>
                      </a:r>
                      <a:r>
                        <a:rPr lang="en-US" sz="1800" baseline="0" dirty="0" err="1" smtClean="0">
                          <a:latin typeface="Roboto Slab" charset="0"/>
                          <a:ea typeface="Roboto Slab" charset="0"/>
                        </a:rPr>
                        <a:t>Tuong</a:t>
                      </a:r>
                      <a:r>
                        <a:rPr lang="en-US" sz="1800" baseline="0" dirty="0" smtClean="0">
                          <a:latin typeface="Roboto Slab" charset="0"/>
                          <a:ea typeface="Roboto Slab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Roboto Slab" charset="0"/>
                          <a:ea typeface="Roboto Slab" charset="0"/>
                        </a:rPr>
                        <a:t>Vinh</a:t>
                      </a:r>
                      <a:r>
                        <a:rPr lang="en-US" sz="1800" baseline="0" dirty="0" smtClean="0">
                          <a:latin typeface="Roboto Slab" charset="0"/>
                          <a:ea typeface="Roboto Slab" charset="0"/>
                        </a:rPr>
                        <a:t> (IFI)</a:t>
                      </a:r>
                      <a:endParaRPr lang="en-US" sz="1800" dirty="0">
                        <a:latin typeface="Roboto Slab" charset="0"/>
                        <a:ea typeface="Roboto Slab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Roboto Slab" charset="0"/>
                          <a:ea typeface="Roboto Slab" charset="0"/>
                        </a:rPr>
                        <a:t>É</a:t>
                      </a:r>
                      <a:r>
                        <a:rPr lang="en-US" sz="1800" b="1" baseline="0" dirty="0" err="1" smtClean="0">
                          <a:latin typeface="Roboto Slab" charset="0"/>
                          <a:ea typeface="Roboto Slab" charset="0"/>
                        </a:rPr>
                        <a:t>tudiante</a:t>
                      </a:r>
                      <a:r>
                        <a:rPr lang="en-US" sz="1800" b="1" baseline="0" dirty="0" smtClean="0">
                          <a:latin typeface="Roboto Slab" charset="0"/>
                          <a:ea typeface="Roboto Slab" charset="0"/>
                        </a:rPr>
                        <a:t> </a:t>
                      </a:r>
                      <a:endParaRPr lang="en-US" sz="1800" b="1" dirty="0">
                        <a:latin typeface="Roboto Slab" charset="0"/>
                        <a:ea typeface="Roboto Slab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Slab" charset="0"/>
                          <a:ea typeface="Roboto Slab" charset="0"/>
                        </a:rPr>
                        <a:t>: DAO </a:t>
                      </a:r>
                      <a:r>
                        <a:rPr lang="en-US" sz="1800" dirty="0" err="1" smtClean="0">
                          <a:latin typeface="Roboto Slab" charset="0"/>
                          <a:ea typeface="Roboto Slab" charset="0"/>
                        </a:rPr>
                        <a:t>Thuy</a:t>
                      </a:r>
                      <a:r>
                        <a:rPr lang="en-US" sz="1800" dirty="0" smtClean="0">
                          <a:latin typeface="Roboto Slab" charset="0"/>
                          <a:ea typeface="Roboto Slab" charset="0"/>
                        </a:rPr>
                        <a:t> Hong</a:t>
                      </a:r>
                      <a:endParaRPr lang="en-US" sz="1800" dirty="0">
                        <a:latin typeface="Roboto Slab" charset="0"/>
                        <a:ea typeface="Roboto Slab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7600" y="5963587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Roboto Slab" charset="0"/>
                <a:ea typeface="Roboto Slab" charset="0"/>
              </a:rPr>
              <a:t>Hanoi, </a:t>
            </a:r>
            <a:r>
              <a:rPr lang="en-US" b="1" dirty="0" err="1" smtClean="0">
                <a:latin typeface="Roboto Slab" charset="0"/>
                <a:ea typeface="Roboto Slab" charset="0"/>
              </a:rPr>
              <a:t>octobre</a:t>
            </a:r>
            <a:r>
              <a:rPr lang="en-US" b="1" dirty="0" smtClean="0">
                <a:latin typeface="Roboto Slab" charset="0"/>
                <a:ea typeface="Roboto Slab" charset="0"/>
              </a:rPr>
              <a:t> 2016</a:t>
            </a:r>
            <a:endParaRPr lang="en-US" b="1" dirty="0">
              <a:latin typeface="Roboto Slab" charset="0"/>
              <a:ea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Modèle</a:t>
            </a:r>
            <a:r>
              <a:rPr lang="en-US" sz="4400" b="1" dirty="0"/>
              <a:t> à </a:t>
            </a:r>
            <a:r>
              <a:rPr lang="en-US" sz="4400" b="1" dirty="0" err="1" smtClean="0"/>
              <a:t>seuil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err="1"/>
              <a:t>proposé</a:t>
            </a:r>
            <a:r>
              <a:rPr lang="en-US" dirty="0"/>
              <a:t>  par  </a:t>
            </a:r>
            <a:r>
              <a:rPr lang="en-US" dirty="0" smtClean="0"/>
              <a:t>Schelling </a:t>
            </a:r>
            <a:r>
              <a:rPr lang="en-US" dirty="0"/>
              <a:t>et </a:t>
            </a:r>
            <a:r>
              <a:rPr lang="en-US" dirty="0" err="1" smtClean="0"/>
              <a:t>Granovetter</a:t>
            </a:r>
            <a:r>
              <a:rPr lang="en-US" dirty="0" smtClean="0"/>
              <a:t> en 1978.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L’opinion  est de  </a:t>
            </a:r>
            <a:r>
              <a:rPr lang="fr-FR" dirty="0"/>
              <a:t>type  oui  ou  </a:t>
            </a:r>
            <a:r>
              <a:rPr lang="fr-FR" dirty="0" smtClean="0"/>
              <a:t>non.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Tout individu a un « seuil d’influence ».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fr-FR" dirty="0" smtClean="0"/>
              <a:t> Un </a:t>
            </a:r>
            <a:r>
              <a:rPr lang="fr-FR" dirty="0"/>
              <a:t>individu adopte une opinion à condition que le nombre d’individus dans son entourage ayant choisi cette opinion atteint ou dépasse ce seuil </a:t>
            </a:r>
            <a:r>
              <a:rPr lang="fr-FR" dirty="0" smtClean="0"/>
              <a:t>d’influence.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Modèle</a:t>
            </a:r>
            <a:r>
              <a:rPr lang="en-US" sz="4400" b="1" dirty="0"/>
              <a:t> à </a:t>
            </a:r>
            <a:r>
              <a:rPr lang="en-US" sz="4400" b="1" dirty="0" err="1"/>
              <a:t>seuil</a:t>
            </a:r>
            <a:r>
              <a:rPr lang="en-US" sz="4400" b="1" dirty="0"/>
              <a:t> </a:t>
            </a:r>
            <a:r>
              <a:rPr lang="en-US" sz="4400" b="1" dirty="0" err="1" smtClean="0"/>
              <a:t>linéaire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/>
                  <a:t>Graphe où chaque  </a:t>
                </a:r>
                <a:r>
                  <a:rPr lang="fr-FR" dirty="0"/>
                  <a:t>nœud  est  un  </a:t>
                </a:r>
                <a:r>
                  <a:rPr lang="fr-FR" dirty="0" smtClean="0"/>
                  <a:t>individu.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/>
                  <a:t>L’opinion  </a:t>
                </a:r>
                <a:r>
                  <a:rPr lang="fr-FR" dirty="0" smtClean="0"/>
                  <a:t>est de  </a:t>
                </a:r>
                <a:r>
                  <a:rPr lang="fr-FR" dirty="0"/>
                  <a:t>type  oui  ou  non.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:r>
                  <a:rPr lang="fr-FR" dirty="0"/>
                  <a:t>Un  nœud  </a:t>
                </a:r>
                <a:r>
                  <a:rPr lang="fr-FR" b="1" dirty="0" smtClean="0"/>
                  <a:t>devient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actif</a:t>
                </a:r>
                <a:r>
                  <a:rPr lang="fr-FR" dirty="0" smtClean="0"/>
                  <a:t> </a:t>
                </a:r>
                <a:r>
                  <a:rPr lang="fr-FR" dirty="0"/>
                  <a:t>si ce nœud </a:t>
                </a:r>
                <a:r>
                  <a:rPr lang="fr-FR" dirty="0" smtClean="0"/>
                  <a:t>adopte l’opinion des autres, </a:t>
                </a:r>
                <a:r>
                  <a:rPr lang="fr-FR" dirty="0"/>
                  <a:t>et </a:t>
                </a:r>
                <a:r>
                  <a:rPr lang="fr-FR" b="1" dirty="0" smtClean="0"/>
                  <a:t>reste inactif </a:t>
                </a:r>
                <a:r>
                  <a:rPr lang="fr-FR" dirty="0" smtClean="0"/>
                  <a:t>sinon.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:r>
                  <a:rPr lang="fr-FR" dirty="0" smtClean="0"/>
                  <a:t>Le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fr-FR" dirty="0" smtClean="0"/>
                  <a:t>est la force de la </a:t>
                </a:r>
                <a:r>
                  <a:rPr lang="fr-FR" dirty="0"/>
                  <a:t>relation   d'influence </a:t>
                </a:r>
                <a:r>
                  <a:rPr lang="fr-FR" dirty="0" smtClean="0"/>
                  <a:t>sur </a:t>
                </a:r>
                <a:r>
                  <a:rPr lang="fr-FR" i="1" dirty="0" smtClean="0">
                    <a:latin typeface="Cambria Math" pitchFamily="18" charset="0"/>
                    <a:ea typeface="Cambria Math" pitchFamily="18" charset="0"/>
                  </a:rPr>
                  <a:t>v </a:t>
                </a:r>
                <a:r>
                  <a:rPr lang="fr-FR" dirty="0">
                    <a:ea typeface="Cambria Math" pitchFamily="18" charset="0"/>
                  </a:rPr>
                  <a:t> </a:t>
                </a:r>
                <a:r>
                  <a:rPr lang="fr-FR" dirty="0" smtClean="0"/>
                  <a:t>de son </a:t>
                </a:r>
                <a:r>
                  <a:rPr lang="fr-FR" smtClean="0"/>
                  <a:t>voisin </a:t>
                </a:r>
                <a:r>
                  <a:rPr lang="fr-FR" i="1" smtClean="0">
                    <a:latin typeface="Cambria Math" pitchFamily="18" charset="0"/>
                    <a:ea typeface="Cambria Math" pitchFamily="18" charset="0"/>
                  </a:rPr>
                  <a:t>w</a:t>
                </a:r>
                <a:br>
                  <a:rPr lang="fr-FR" i="1" smtClean="0">
                    <a:latin typeface="Cambria Math" pitchFamily="18" charset="0"/>
                    <a:ea typeface="Cambria Math" pitchFamily="18" charset="0"/>
                  </a:rPr>
                </a:br>
                <a:r>
                  <a:rPr lang="fr-FR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/>
                            <a:ea typeface="Cambria Math" pitchFamily="18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𝑣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 pitchFamily="18" charset="0"/>
                          </a:rPr>
                          <m:t>≤1</m:t>
                        </m:r>
                      </m:e>
                    </m:nary>
                  </m:oMath>
                </a14:m>
                <a:r>
                  <a:rPr lang="fr-FR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fr-FR" dirty="0" smtClean="0"/>
                  <a:t>.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:r>
                  <a:rPr lang="fr-FR" dirty="0"/>
                  <a:t> </a:t>
                </a:r>
                <a:r>
                  <a:rPr lang="fr-FR" dirty="0" smtClean="0"/>
                  <a:t>Chaque nœud </a:t>
                </a:r>
                <a:r>
                  <a:rPr lang="fr-FR" i="1" dirty="0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fr-FR" dirty="0" smtClean="0"/>
                  <a:t>  choisit   </a:t>
                </a:r>
                <a:r>
                  <a:rPr lang="fr-FR" dirty="0"/>
                  <a:t>un </a:t>
                </a:r>
                <a:r>
                  <a:rPr lang="fr-FR" dirty="0" smtClean="0"/>
                  <a:t>seuil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fr-FR" dirty="0" smtClean="0"/>
                  <a:t>[0</a:t>
                </a:r>
                <a:r>
                  <a:rPr lang="fr-FR" dirty="0"/>
                  <a:t>,</a:t>
                </a:r>
                <a:r>
                  <a:rPr lang="fr-FR" dirty="0" smtClean="0"/>
                  <a:t>  </a:t>
                </a:r>
                <a:r>
                  <a:rPr lang="fr-FR" dirty="0"/>
                  <a:t>1</a:t>
                </a:r>
                <a:r>
                  <a:rPr lang="fr-FR" dirty="0" smtClean="0"/>
                  <a:t>]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:r>
                  <a:rPr lang="fr-FR" i="1" dirty="0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fr-FR" dirty="0" smtClean="0"/>
                  <a:t>  adopte devient actif si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  <a:ea typeface="Cambria Math" pitchFamily="18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 pitchFamily="18" charset="0"/>
                              </a:rPr>
                              <m:t>𝑣</m:t>
                            </m:r>
                            <m:r>
                              <a:rPr lang="fr-FR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/>
                                <a:ea typeface="Cambria Math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où</a:t>
                </a:r>
                <a:r>
                  <a:rPr lang="en-US" dirty="0" smtClean="0"/>
                  <a:t> </a:t>
                </a:r>
                <a:r>
                  <a:rPr lang="fr-FR" i="1" dirty="0" smtClean="0">
                    <a:latin typeface="Cambria Math" pitchFamily="18" charset="0"/>
                    <a:ea typeface="Cambria Math" pitchFamily="18" charset="0"/>
                  </a:rPr>
                  <a:t>w </a:t>
                </a:r>
                <a:r>
                  <a:rPr lang="en-US" dirty="0" err="1" smtClean="0"/>
                  <a:t>est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voisin</a:t>
                </a:r>
                <a:r>
                  <a:rPr lang="en-US" dirty="0" smtClean="0"/>
                  <a:t> de </a:t>
                </a:r>
                <a:r>
                  <a:rPr lang="fr-FR" i="1" dirty="0">
                    <a:latin typeface="Cambria Math" pitchFamily="18" charset="0"/>
                    <a:ea typeface="Cambria Math" pitchFamily="18" charset="0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0"/>
                <a:stretch>
                  <a:fillRect l="-1691" t="-767" r="-1852" b="-39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Modèle</a:t>
            </a:r>
            <a:r>
              <a:rPr lang="en-US" sz="4400" b="1" dirty="0"/>
              <a:t> de </a:t>
            </a:r>
            <a:r>
              <a:rPr lang="en-US" sz="4400" b="1" dirty="0" err="1" smtClean="0"/>
              <a:t>DeGroot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dirty="0" smtClean="0"/>
                  <a:t>Des opinions continues (+ de 2 </a:t>
                </a:r>
                <a:r>
                  <a:rPr lang="en-US" dirty="0" err="1" smtClean="0"/>
                  <a:t>valeurs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possibles</a:t>
                </a:r>
                <a:r>
                  <a:rPr lang="en-US" dirty="0" smtClean="0"/>
                  <a:t>).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/>
                  <a:t>Comme le  modèle de seuil linéaire, </a:t>
                </a:r>
                <a:r>
                  <a:rPr lang="fr-FR" dirty="0" smtClean="0"/>
                  <a:t>il y a aussi  </a:t>
                </a:r>
                <a:r>
                  <a:rPr lang="fr-FR" dirty="0"/>
                  <a:t>le concept de  “poids</a:t>
                </a:r>
                <a:r>
                  <a:rPr lang="fr-FR" dirty="0" smtClean="0"/>
                  <a:t>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 smtClean="0"/>
                  <a:t>.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est </a:t>
                </a:r>
                <a:r>
                  <a:rPr lang="fr-FR" dirty="0"/>
                  <a:t>la </a:t>
                </a:r>
                <a:r>
                  <a:rPr lang="fr-FR" dirty="0" smtClean="0"/>
                  <a:t>distribution de probabilité subjective de l’individu </a:t>
                </a:r>
                <a:r>
                  <a:rPr lang="fr-FR" i="1" dirty="0" smtClean="0"/>
                  <a:t>i .</a:t>
                </a:r>
              </a:p>
              <a:p>
                <a:pPr marL="457200" indent="-457200" algn="just">
                  <a:buFont typeface="Wingdings" pitchFamily="2" charset="2"/>
                  <a:buChar char="ü"/>
                </a:pPr>
                <a:r>
                  <a:rPr lang="fr-FR" dirty="0" smtClean="0"/>
                  <a:t>Une </a:t>
                </a:r>
                <a:r>
                  <a:rPr lang="fr-FR" dirty="0"/>
                  <a:t>révision de ses probabilités subjectives à l'instant </a:t>
                </a:r>
                <a:r>
                  <a:rPr lang="fr-FR" i="1" dirty="0" smtClean="0"/>
                  <a:t>t+1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i="1" dirty="0" smtClean="0"/>
                  <a:t> 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91" t="-767" r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8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0826"/>
            <a:ext cx="8839200" cy="936899"/>
          </a:xfrm>
        </p:spPr>
        <p:txBody>
          <a:bodyPr/>
          <a:lstStyle/>
          <a:p>
            <a:pPr marL="457200" indent="-457200" algn="ctr"/>
            <a:r>
              <a:rPr lang="en-US" sz="4400" b="1" dirty="0" err="1"/>
              <a:t>Modèle</a:t>
            </a:r>
            <a:r>
              <a:rPr lang="en-US" sz="4400" b="1" dirty="0"/>
              <a:t> </a:t>
            </a:r>
            <a:r>
              <a:rPr lang="en-US" sz="4400" b="1" dirty="0" smtClean="0"/>
              <a:t>de  la </a:t>
            </a:r>
            <a:r>
              <a:rPr lang="en-US" sz="4400" b="1" dirty="0" err="1" smtClean="0"/>
              <a:t>confiance</a:t>
            </a:r>
            <a:r>
              <a:rPr lang="en-US" sz="4400" b="1" dirty="0" smtClean="0"/>
              <a:t> </a:t>
            </a:r>
            <a:r>
              <a:rPr lang="en-US" sz="4400" b="1" dirty="0" err="1"/>
              <a:t>bornée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de-DE" dirty="0" smtClean="0"/>
                  <a:t>Proposé par </a:t>
                </a:r>
                <a:r>
                  <a:rPr lang="de-DE" dirty="0" err="1" smtClean="0"/>
                  <a:t>Hegselmann</a:t>
                </a:r>
                <a:r>
                  <a:rPr lang="de-DE" dirty="0" smtClean="0"/>
                  <a:t> &amp; Krause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dirty="0" smtClean="0"/>
                  <a:t>Les opinions </a:t>
                </a:r>
                <a:r>
                  <a:rPr lang="en-US" dirty="0" err="1" smtClean="0"/>
                  <a:t>sont</a:t>
                </a:r>
                <a:r>
                  <a:rPr lang="en-US" dirty="0" smtClean="0"/>
                  <a:t> continues.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/>
                  <a:t>Utilise </a:t>
                </a:r>
                <a:r>
                  <a:rPr lang="fr-FR" dirty="0"/>
                  <a:t>le concept </a:t>
                </a:r>
                <a:r>
                  <a:rPr lang="fr-FR" dirty="0" smtClean="0"/>
                  <a:t>de « niveau  de confiance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» de l’agent </a:t>
                </a:r>
                <a:r>
                  <a:rPr lang="fr-FR" i="1" dirty="0" smtClean="0"/>
                  <a:t>i</a:t>
                </a:r>
                <a:endParaRPr lang="en-US" dirty="0" smtClean="0"/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i="1" dirty="0" smtClean="0"/>
                  <a:t>I(</a:t>
                </a:r>
                <a:r>
                  <a:rPr lang="fr-FR" i="1" dirty="0" err="1" smtClean="0"/>
                  <a:t>i,x</a:t>
                </a:r>
                <a:r>
                  <a:rPr lang="fr-FR" i="1" dirty="0" smtClean="0"/>
                  <a:t>(t)) </a:t>
                </a:r>
                <a:r>
                  <a:rPr lang="fr-FR" dirty="0" smtClean="0"/>
                  <a:t>est  </a:t>
                </a:r>
                <a:r>
                  <a:rPr lang="fr-FR" dirty="0"/>
                  <a:t>l’ensemble  des  agents  dont  l’opinion  ne  diffère  </a:t>
                </a:r>
                <a:r>
                  <a:rPr lang="fr-FR" dirty="0" smtClean="0"/>
                  <a:t>qu’au plus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par </a:t>
                </a:r>
                <a:r>
                  <a:rPr lang="fr-FR" dirty="0"/>
                  <a:t>rapport à l’opinion de </a:t>
                </a:r>
                <a:r>
                  <a:rPr lang="fr-FR" i="1" dirty="0" smtClean="0"/>
                  <a:t>i.</a:t>
                </a:r>
                <a:br>
                  <a:rPr lang="fr-FR" i="1" dirty="0" smtClean="0"/>
                </a:br>
                <a:r>
                  <a:rPr lang="fr-FR" dirty="0" smtClean="0"/>
                  <a:t>(=&gt; agents ayant une opinion proche de celle de i)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6"/>
                <a:stretch>
                  <a:fillRect l="-1691" t="-767" r="-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1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fr-FR" dirty="0" smtClean="0"/>
                  <a:t>L'opinion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dirty="0"/>
                  <a:t> de l'agent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𝑡</m:t>
                    </m:r>
                    <m:r>
                      <a:rPr lang="fr-FR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est</a:t>
                </a:r>
                <a:r>
                  <a:rPr lang="en-US" dirty="0" smtClean="0"/>
                  <a:t> :</a:t>
                </a:r>
                <a:endParaRPr lang="en-US" dirty="0"/>
              </a:p>
              <a:p>
                <a:pPr>
                  <a:buNone/>
                </a:pPr>
                <a:endParaRPr lang="fr-FR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∈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 marL="457200" indent="-457200"/>
                <a:r>
                  <a:rPr lang="fr-FR" dirty="0" smtClean="0"/>
                  <a:t>Où : </a:t>
                </a:r>
              </a:p>
              <a:p>
                <a:pPr marL="4572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 est </a:t>
                </a:r>
                <a:r>
                  <a:rPr lang="fr-FR" dirty="0"/>
                  <a:t>le niveau de </a:t>
                </a:r>
                <a:r>
                  <a:rPr lang="fr-FR" dirty="0" smtClean="0"/>
                  <a:t>l’influence attribué par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 </m:t>
                    </m:r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 smtClean="0"/>
                  <a:t> aux agents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𝑗</m:t>
                    </m:r>
                    <m:r>
                      <a:rPr lang="fr-F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qui l’influencent </a:t>
                </a:r>
              </a:p>
              <a:p>
                <a:pPr marL="457200" lvl="1" indent="-457200"/>
                <a:r>
                  <a:rPr lang="fr-FR" dirty="0" smtClean="0"/>
                  <a:t>(plus il y a d’agents qui influencent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 smtClean="0"/>
                  <a:t> et plus ce niveau est faible)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2"/>
                <a:stretch>
                  <a:fillRect l="-1932" t="-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10826"/>
            <a:ext cx="8458200" cy="936899"/>
          </a:xfrm>
        </p:spPr>
        <p:txBody>
          <a:bodyPr/>
          <a:lstStyle/>
          <a:p>
            <a:pPr marL="457200" indent="-457200" algn="ctr"/>
            <a:r>
              <a:rPr lang="en-US" sz="4400" b="1" dirty="0" err="1"/>
              <a:t>Modèle</a:t>
            </a:r>
            <a:r>
              <a:rPr lang="en-US" sz="4400" b="1" dirty="0"/>
              <a:t> </a:t>
            </a:r>
            <a:r>
              <a:rPr lang="en-US" sz="4400" b="1" dirty="0" smtClean="0"/>
              <a:t>de  la </a:t>
            </a:r>
            <a:r>
              <a:rPr lang="en-US" sz="4400" b="1" dirty="0" err="1" smtClean="0"/>
              <a:t>confiance</a:t>
            </a:r>
            <a:r>
              <a:rPr lang="en-US" sz="4400" b="1" dirty="0" smtClean="0"/>
              <a:t> </a:t>
            </a:r>
            <a:r>
              <a:rPr lang="en-US" sz="4400" b="1" dirty="0" err="1"/>
              <a:t>bornée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 smtClean="0"/>
              <a:t>Synthèse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Il  y  a  plusieurs  modèles  </a:t>
            </a:r>
            <a:r>
              <a:rPr lang="fr-FR" dirty="0"/>
              <a:t>intéressants </a:t>
            </a:r>
            <a:r>
              <a:rPr lang="fr-FR" dirty="0" smtClean="0"/>
              <a:t>qui sont </a:t>
            </a:r>
            <a:r>
              <a:rPr lang="fr-FR" dirty="0"/>
              <a:t>proposés.  </a:t>
            </a:r>
            <a:endParaRPr lang="fr-FR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fr-FR" dirty="0"/>
              <a:t>Tous ces modèles </a:t>
            </a:r>
            <a:r>
              <a:rPr lang="fr-FR" dirty="0" smtClean="0"/>
              <a:t>utilisent une </a:t>
            </a:r>
            <a:r>
              <a:rPr lang="fr-FR" dirty="0"/>
              <a:t>notion de “seuil</a:t>
            </a:r>
            <a:r>
              <a:rPr lang="fr-FR" dirty="0" smtClean="0"/>
              <a:t>”.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/>
              <a:t>Un individu va changer son opinion si </a:t>
            </a:r>
            <a:r>
              <a:rPr lang="fr-FR" dirty="0" smtClean="0"/>
              <a:t>le résultat </a:t>
            </a:r>
            <a:r>
              <a:rPr lang="fr-FR" dirty="0"/>
              <a:t>de la fonction estimative atteint son </a:t>
            </a:r>
            <a:r>
              <a:rPr lang="fr-FR" dirty="0" smtClean="0"/>
              <a:t>seuil</a:t>
            </a:r>
            <a:r>
              <a:rPr lang="fr-FR" dirty="0"/>
              <a:t> </a:t>
            </a:r>
            <a:r>
              <a:rPr lang="fr-FR" dirty="0" smtClean="0"/>
              <a:t>=&gt; dans ces modèles, la fonction estimative est importante.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Dans les deux premiers modèles, l’opinion est simple (décision binaire).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3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Solution </a:t>
            </a:r>
            <a:r>
              <a:rPr lang="en-US" dirty="0" err="1" smtClean="0"/>
              <a:t>proposée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594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Quelques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définitions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1682266"/>
                <a:ext cx="8153400" cy="4764899"/>
              </a:xfrm>
            </p:spPr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fr-FR" dirty="0"/>
                  <a:t> l’ensemble de tous les agents </a:t>
                </a:r>
                <a:r>
                  <a:rPr lang="fr-FR" dirty="0" smtClean="0"/>
                  <a:t>considérés.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fr-FR" i="1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l’ensemble fini des indices temporels (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𝑇</m:t>
                    </m:r>
                    <m:r>
                      <a:rPr lang="fr-FR" i="1" dirty="0" smtClean="0">
                        <a:latin typeface="Cambria Math"/>
                      </a:rPr>
                      <m:t> = {1, 2, … </m:t>
                    </m:r>
                    <m:r>
                      <a:rPr lang="fr-FR" i="1" dirty="0" smtClean="0">
                        <a:latin typeface="Cambria Math"/>
                      </a:rPr>
                      <m:t>𝑁</m:t>
                    </m:r>
                    <m:r>
                      <a:rPr lang="fr-FR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fr-FR" dirty="0" smtClean="0"/>
                  <a:t>).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est l’ensemble des voisins </a:t>
                </a:r>
                <a:r>
                  <a:rPr lang="fr-FR" dirty="0" smtClean="0"/>
                  <a:t>de l’utilisateur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(définition récursive).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⊆ 𝐴 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un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sous-ensemble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d’agents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tiré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aléatoirement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pour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chaque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−1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−1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pour 𝑡 &gt; 0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où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⊆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𝐴 \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2266"/>
                <a:ext cx="8153400" cy="4764899"/>
              </a:xfrm>
              <a:blipFill rotWithShape="1">
                <a:blip r:embed="rId2"/>
                <a:stretch>
                  <a:fillRect t="-767" r="-823" b="-26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Quelques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définitions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ensemble des </a:t>
                </a:r>
                <a:r>
                  <a:rPr lang="fr-F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influenceurs</a:t>
                </a: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 </a:t>
                </a: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l’utilisateur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𝐼</m:t>
                    </m:r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:1≤</m:t>
                    </m:r>
                    <m:r>
                      <a:rPr lang="fr-F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fr-F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fr-F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fr-F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b="0" i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 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l’ensemble de toutes les relations d’influence entre agents.</a:t>
                </a:r>
                <a:endPara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b="1" i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Hypothèse :</a:t>
                </a:r>
                <a:r>
                  <a:rPr lang="fr-FR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Dans ce qui suit, par soucis de simplification du </a:t>
                </a:r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modèle</a:t>
                </a:r>
                <a:r>
                  <a:rPr lang="fr-FR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on suppose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(les influenceurs sont tou</a:t>
                </a:r>
                <a:r>
                  <a:rPr lang="fr-FR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 les voisins)</a:t>
                </a:r>
                <a:endParaRPr lang="fr-FR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91" t="-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Réseau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d’influence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86150" y="1682266"/>
                <a:ext cx="7824450" cy="4764899"/>
              </a:xfrm>
            </p:spPr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Les relations dans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𝐼</m:t>
                    </m:r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créent un réseau d’influence 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représenté par </a:t>
                </a:r>
                <a:r>
                  <a:rPr lang="fr-FR" dirty="0"/>
                  <a:t>un graphe partiel orienté </a:t>
                </a:r>
                <a:r>
                  <a:rPr lang="fr-FR" dirty="0" err="1"/>
                  <a:t>irréflexif</a:t>
                </a:r>
                <a:r>
                  <a:rPr lang="fr-FR" dirty="0"/>
                  <a:t> </a:t>
                </a:r>
                <a:r>
                  <a:rPr lang="fr-FR" i="1" dirty="0" smtClean="0">
                    <a:latin typeface="Cambria Math"/>
                  </a:rPr>
                  <a:t/>
                </a:r>
                <a:br>
                  <a:rPr lang="fr-FR" i="1" dirty="0" smtClean="0">
                    <a:latin typeface="Cambria Math"/>
                  </a:rPr>
                </a:br>
                <a:r>
                  <a:rPr lang="fr-FR" i="1" dirty="0" smtClean="0">
                    <a:latin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𝑁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fr-FR" i="1">
                            <a:latin typeface="Cambria Math"/>
                          </a:rPr>
                          <m:t>𝐵</m:t>
                        </m:r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 </a:t>
                </a:r>
                <a:r>
                  <a:rPr lang="fr-FR" i="1" dirty="0" smtClean="0"/>
                  <a:t>N</a:t>
                </a:r>
                <a:r>
                  <a:rPr lang="fr-FR" dirty="0" smtClean="0"/>
                  <a:t> </a:t>
                </a:r>
                <a:r>
                  <a:rPr lang="fr-FR" dirty="0" smtClean="0"/>
                  <a:t>= {nœuds </a:t>
                </a:r>
                <a:r>
                  <a:rPr lang="fr-FR" dirty="0"/>
                  <a:t>du </a:t>
                </a:r>
                <a:r>
                  <a:rPr lang="fr-FR" dirty="0" smtClean="0"/>
                  <a:t>graphe} (isomorphe </a:t>
                </a:r>
                <a:r>
                  <a:rPr lang="fr-FR" dirty="0"/>
                  <a:t>à </a:t>
                </a:r>
                <a:r>
                  <a:rPr lang="fr-FR" i="1" dirty="0" smtClean="0"/>
                  <a:t>A)</a:t>
                </a:r>
                <a:endParaRPr lang="fr-FR" dirty="0" smtClean="0"/>
              </a:p>
              <a:p>
                <a:pPr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⊆{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)∈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∈</m:t>
                    </m:r>
                    <m:r>
                      <a:rPr lang="fr-FR" i="1">
                        <a:latin typeface="Cambria Math"/>
                      </a:rPr>
                      <m:t>𝑁</m:t>
                    </m:r>
                    <m:r>
                      <a:rPr lang="fr-FR" i="1">
                        <a:latin typeface="Cambria Math"/>
                      </a:rPr>
                      <m:t>×</m:t>
                    </m:r>
                    <m:r>
                      <a:rPr lang="fr-FR" i="1">
                        <a:latin typeface="Cambria Math"/>
                      </a:rPr>
                      <m:t>𝑁</m:t>
                    </m:r>
                    <m:r>
                      <a:rPr lang="fr-FR" i="1">
                        <a:latin typeface="Cambria Math"/>
                      </a:rPr>
                      <m:t>}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 	</a:t>
                </a:r>
                <a:r>
                  <a:rPr lang="fr-FR" dirty="0" smtClean="0"/>
                  <a:t>est l’ensemble </a:t>
                </a:r>
                <a:r>
                  <a:rPr lang="fr-FR" dirty="0"/>
                  <a:t>des arcs reliant les nœuds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	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fr-FR" dirty="0"/>
                  <a:t> avec une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fr-F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ATTENTION : des nœuds peuvent ne pas être reliés entre eux (le graphe n’est pas total)</a:t>
                </a:r>
                <a:endPara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>
                  <a:buFont typeface="Wingdings" pitchFamily="2" charset="2"/>
                  <a:buChar char="ü"/>
                </a:pPr>
                <a:endParaRPr lang="fr-FR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682266"/>
                <a:ext cx="7824450" cy="4764899"/>
              </a:xfrm>
              <a:blipFill rotWithShape="1">
                <a:blip r:embed="rId2"/>
                <a:stretch>
                  <a:fillRect l="-1869" t="-767" b="-4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b="1" dirty="0" smtClean="0"/>
              <a:t>Le plan</a:t>
            </a:r>
            <a:endParaRPr lang="en" sz="44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7571700" cy="43897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1. Analyse du sujet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2. É</a:t>
            </a:r>
            <a:r>
              <a:rPr lang="en" dirty="0" smtClean="0"/>
              <a:t>tat de l’art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3. Solution proposée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4. Outils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Réseau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d’influence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/>
                  <a:t>Les arcs traduisent une relation d’influence pondérée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se lit : l’agent </a:t>
                </a:r>
                <a:r>
                  <a:rPr lang="fr-FR" i="1" dirty="0"/>
                  <a:t>i</a:t>
                </a:r>
                <a:r>
                  <a:rPr lang="fr-FR" dirty="0"/>
                  <a:t> influence l’agent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fr-FR" dirty="0"/>
                  <a:t> 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FR" dirty="0"/>
                  <a:t> avec une probabilité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fr-FR" i="1" dirty="0" smtClean="0"/>
                  <a:t>.</a:t>
                </a:r>
              </a:p>
              <a:p>
                <a:pPr>
                  <a:buNone/>
                </a:pPr>
                <a:endPara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>
                  <a:buFont typeface="Wingdings" pitchFamily="2" charset="2"/>
                  <a:buChar char="ü"/>
                </a:pPr>
                <a:endParaRPr lang="fr-FR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91" t="-767" r="-20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46464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Modélisation</a:t>
            </a:r>
            <a:r>
              <a:rPr lang="en-US" sz="4000" b="1" dirty="0" smtClean="0"/>
              <a:t> du </a:t>
            </a:r>
            <a:r>
              <a:rPr lang="en-US" sz="4000" b="1" dirty="0" err="1"/>
              <a:t>problème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fr-FR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 dirty="0" smtClean="0">
                        <a:latin typeface="Cambria Math"/>
                      </a:rPr>
                      <m:t>(</m:t>
                    </m:r>
                    <m:r>
                      <a:rPr lang="fr-FR" i="1" dirty="0" smtClean="0">
                        <a:latin typeface="Cambria Math"/>
                      </a:rPr>
                      <m:t>𝑡</m:t>
                    </m:r>
                    <m:r>
                      <a:rPr lang="fr-FR" i="1" dirty="0" smtClean="0">
                        <a:latin typeface="Cambria Math"/>
                      </a:rPr>
                      <m:t>)∈[0, 1]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est l’opinion </a:t>
                </a:r>
                <a:r>
                  <a:rPr lang="fr-FR" dirty="0"/>
                  <a:t>de l’agent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à l’instant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/>
                  <a:t>D</a:t>
                </a:r>
                <a:r>
                  <a:rPr lang="fr-FR" dirty="0" smtClean="0"/>
                  <a:t>eux </a:t>
                </a:r>
                <a:r>
                  <a:rPr lang="fr-FR" dirty="0"/>
                  <a:t>types de </a:t>
                </a:r>
                <a:r>
                  <a:rPr lang="fr-FR" dirty="0" smtClean="0"/>
                  <a:t>facteurs </a:t>
                </a:r>
                <a:r>
                  <a:rPr lang="fr-FR" dirty="0" smtClean="0"/>
                  <a:t>influencent </a:t>
                </a:r>
                <a:r>
                  <a:rPr lang="fr-FR" dirty="0" smtClean="0"/>
                  <a:t>l’opinion d’un utilisateur</a:t>
                </a:r>
                <a:r>
                  <a:rPr lang="fr-FR" dirty="0"/>
                  <a:t> : </a:t>
                </a:r>
                <a:r>
                  <a:rPr lang="fr-FR" dirty="0" smtClean="0"/>
                  <a:t>les </a:t>
                </a:r>
                <a:r>
                  <a:rPr lang="fr-FR" i="1" dirty="0"/>
                  <a:t>facteurs internes</a:t>
                </a:r>
                <a:r>
                  <a:rPr lang="fr-FR" dirty="0"/>
                  <a:t>, et les </a:t>
                </a:r>
                <a:r>
                  <a:rPr lang="fr-FR" i="1" dirty="0"/>
                  <a:t>facteurs externes</a:t>
                </a:r>
                <a:r>
                  <a:rPr lang="fr-FR" dirty="0" smtClean="0"/>
                  <a:t>.</a:t>
                </a:r>
              </a:p>
              <a:p>
                <a:pPr>
                  <a:buNone/>
                </a:pPr>
                <a:r>
                  <a:rPr lang="fr-FR" b="1" dirty="0" smtClean="0"/>
                  <a:t>	</a:t>
                </a:r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91" t="-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 smtClean="0"/>
              <a:t>Modélisation</a:t>
            </a:r>
            <a:r>
              <a:rPr lang="en-US" sz="4000" b="1" dirty="0" smtClean="0"/>
              <a:t> du </a:t>
            </a:r>
            <a:r>
              <a:rPr lang="en-US" sz="4000" b="1" dirty="0" err="1"/>
              <a:t>problème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fr-FR" b="1" dirty="0"/>
                  <a:t>- Les facteurs internes</a:t>
                </a:r>
                <a:r>
                  <a:rPr lang="fr-FR" dirty="0"/>
                  <a:t> sont relatifs </a:t>
                </a:r>
                <a:r>
                  <a:rPr lang="fr-FR" dirty="0" smtClean="0"/>
                  <a:t>aux croyances </a:t>
                </a:r>
                <a:r>
                  <a:rPr lang="fr-FR" dirty="0"/>
                  <a:t>et aux buts, désirs, normes, </a:t>
                </a:r>
                <a:r>
                  <a:rPr lang="fr-FR" i="1" dirty="0" smtClean="0"/>
                  <a:t>etc</a:t>
                </a:r>
                <a:r>
                  <a:rPr lang="fr-FR" i="1" dirty="0"/>
                  <a:t>. </a:t>
                </a:r>
                <a:r>
                  <a:rPr lang="fr-FR" dirty="0"/>
                  <a:t>de l’agent considéré</a:t>
                </a:r>
                <a:r>
                  <a:rPr lang="fr-FR" dirty="0" smtClean="0"/>
                  <a:t>. </a:t>
                </a:r>
                <a:r>
                  <a:rPr lang="fr-FR" dirty="0"/>
                  <a:t>Pour l’agent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, les facteurs internes sont donc représentés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fr-FR" dirty="0"/>
                  <a:t>. </a:t>
                </a:r>
                <a:endParaRPr lang="en-US" dirty="0"/>
              </a:p>
              <a:p>
                <a:pPr>
                  <a:buNone/>
                </a:pPr>
                <a:r>
                  <a:rPr lang="fr-FR" b="1" dirty="0" smtClean="0"/>
                  <a:t>- </a:t>
                </a:r>
                <a:r>
                  <a:rPr lang="fr-FR" b="1" dirty="0"/>
                  <a:t>Les facteurs externes</a:t>
                </a:r>
                <a:r>
                  <a:rPr lang="fr-FR" dirty="0"/>
                  <a:t> sont des 	facteurs d’influence de deux types : 	l’influence des agents en qui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a 	confiance d’une part, et l’influence de </a:t>
                </a:r>
                <a:r>
                  <a:rPr lang="fr-FR" dirty="0" smtClean="0"/>
                  <a:t>l’opinion </a:t>
                </a:r>
                <a:r>
                  <a:rPr lang="fr-FR" dirty="0"/>
                  <a:t>de </a:t>
                </a:r>
                <a:r>
                  <a:rPr lang="fr-FR" dirty="0" smtClean="0"/>
                  <a:t>masse (tous les agents qui l’influencent).</a:t>
                </a:r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932" t="-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2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/>
              <a:t>Modélisation</a:t>
            </a:r>
            <a:r>
              <a:rPr lang="en-US" sz="4000" b="1" dirty="0"/>
              <a:t> </a:t>
            </a:r>
            <a:r>
              <a:rPr lang="en-US" sz="4000" b="1" dirty="0" smtClean="0"/>
              <a:t>du </a:t>
            </a:r>
            <a:r>
              <a:rPr lang="en-US" sz="4000" b="1" dirty="0" err="1"/>
              <a:t>problème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/>
                  <a:t>On appelle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 dirty="0" smtClean="0">
                        <a:latin typeface="Cambria Math"/>
                      </a:rPr>
                      <m:t>(</m:t>
                    </m:r>
                    <m:r>
                      <a:rPr lang="fr-FR" i="1" dirty="0" smtClean="0">
                        <a:latin typeface="Cambria Math"/>
                      </a:rPr>
                      <m:t>𝑡</m:t>
                    </m:r>
                    <m:r>
                      <a:rPr lang="fr-FR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l’opinion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issue de l’influence des voisins en qui il a confiance. Alors dans ce cas : </a:t>
                </a:r>
                <a:endParaRPr lang="fr-FR" dirty="0" smtClean="0"/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91" t="-767" r="-1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/>
              <a:t>Modélisation</a:t>
            </a:r>
            <a:r>
              <a:rPr lang="en-US" sz="4000" b="1" dirty="0"/>
              <a:t> </a:t>
            </a:r>
            <a:r>
              <a:rPr lang="en-US" sz="4000" b="1" dirty="0" smtClean="0"/>
              <a:t>du </a:t>
            </a:r>
            <a:r>
              <a:rPr lang="en-US" sz="4000" b="1" dirty="0" err="1" smtClean="0"/>
              <a:t>problème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dirty="0" smtClean="0"/>
                  <a:t>Pour </a:t>
                </a:r>
                <a:r>
                  <a:rPr lang="fr-FR" dirty="0"/>
                  <a:t>l’influence de l’opinion de </a:t>
                </a:r>
                <a:r>
                  <a:rPr lang="fr-FR" dirty="0" smtClean="0"/>
                  <a:t>masse, </a:t>
                </a:r>
                <a:r>
                  <a:rPr lang="fr-FR" dirty="0"/>
                  <a:t>d</a:t>
                </a:r>
                <a:r>
                  <a:rPr lang="fr-FR" dirty="0" smtClean="0"/>
                  <a:t>ans </a:t>
                </a:r>
                <a:r>
                  <a:rPr lang="fr-FR" dirty="0"/>
                  <a:t>le graphe </a:t>
                </a:r>
                <a:r>
                  <a:rPr lang="fr-FR" i="1" dirty="0"/>
                  <a:t>G</a:t>
                </a:r>
                <a:r>
                  <a:rPr lang="fr-FR" dirty="0"/>
                  <a:t>, pour un nœud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, c’est tous les nœuds qui sont directement liés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. Soit, formellement </a:t>
                </a:r>
                <a:r>
                  <a:rPr lang="fr-FR" dirty="0" smtClean="0"/>
                  <a:t>: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91" t="-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err="1"/>
              <a:t>Mécanisme</a:t>
            </a:r>
            <a:r>
              <a:rPr lang="en-US" sz="3200" b="1" dirty="0"/>
              <a:t> </a:t>
            </a:r>
            <a:r>
              <a:rPr lang="en-US" sz="3200" b="1" dirty="0" err="1"/>
              <a:t>d'agrégation</a:t>
            </a:r>
            <a:r>
              <a:rPr lang="en-US" sz="3200" b="1" dirty="0"/>
              <a:t> des opinions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447800"/>
                <a:ext cx="7571700" cy="4764899"/>
              </a:xfrm>
            </p:spPr>
            <p:txBody>
              <a:bodyPr/>
              <a:lstStyle/>
              <a:p>
                <a:pPr marL="457200" indent="-457200">
                  <a:buFont typeface="Wingdings" pitchFamily="2" charset="2"/>
                  <a:buChar char="ü"/>
                </a:pPr>
                <a:r>
                  <a:rPr lang="fr-FR" dirty="0" smtClean="0"/>
                  <a:t>On considère </a:t>
                </a:r>
                <a:r>
                  <a:rPr lang="fr-FR" dirty="0"/>
                  <a:t>les deux distances suivantes :</a:t>
                </a: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 +  1)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(0) 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 +  1)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(0) 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i="1">
                        <a:latin typeface="Cambria Math"/>
                      </a:rPr>
                      <m:t>1) </m:t>
                    </m:r>
                  </m:oMath>
                </a14:m>
                <a:r>
                  <a:rPr lang="en-US" dirty="0" smtClean="0"/>
                  <a:t> =&gt; </a:t>
                </a:r>
                <a:r>
                  <a:rPr lang="fr-FR" dirty="0"/>
                  <a:t>l’opinion des influenceurs en qui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 a confiance est plus proche des opinions initiales de l’agent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 </m:t>
                    </m:r>
                    <m:r>
                      <a:rPr lang="fr-F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/>
                  <a:t>, que ce que l’est l’opinion de la foule des influenceurs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dirty="0" smtClean="0"/>
                  <a:t>SINON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47800"/>
                <a:ext cx="7571700" cy="4764899"/>
              </a:xfrm>
              <a:blipFill rotWithShape="1">
                <a:blip r:embed="rId2"/>
                <a:stretch>
                  <a:fillRect l="-1691" t="-768" r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4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Outils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19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GAMA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environnement </a:t>
            </a:r>
            <a:r>
              <a:rPr lang="fr-FR" dirty="0" smtClean="0"/>
              <a:t>pour le développement de modèles de simulations à base d’agents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Particulièrement adapté pour des problèmes mettant en jeu des configurations spatiale, telle l’évacuation des personnes depuis un lieu de catastrophe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JADE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Java Agent </a:t>
            </a:r>
            <a:r>
              <a:rPr lang="en-US" dirty="0" err="1"/>
              <a:t>DEvelopment</a:t>
            </a:r>
            <a:r>
              <a:rPr lang="en-US" dirty="0"/>
              <a:t> </a:t>
            </a:r>
            <a:r>
              <a:rPr lang="en-US" dirty="0" smtClean="0"/>
              <a:t>Framework.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 smtClean="0"/>
              <a:t>Une </a:t>
            </a:r>
            <a:r>
              <a:rPr lang="fr-FR" dirty="0"/>
              <a:t>plate-forme </a:t>
            </a:r>
            <a:r>
              <a:rPr lang="fr-FR" dirty="0" smtClean="0"/>
              <a:t>gratuite </a:t>
            </a:r>
            <a:r>
              <a:rPr lang="fr-FR" dirty="0"/>
              <a:t>pour </a:t>
            </a:r>
            <a:r>
              <a:rPr lang="fr-FR" dirty="0" smtClean="0"/>
              <a:t>les applications de </a:t>
            </a:r>
            <a:r>
              <a:rPr lang="fr-FR" dirty="0" err="1" smtClean="0"/>
              <a:t>peer</a:t>
            </a:r>
            <a:r>
              <a:rPr lang="fr-FR" dirty="0" smtClean="0"/>
              <a:t>-</a:t>
            </a:r>
            <a:r>
              <a:rPr lang="fr-FR" dirty="0" err="1" smtClean="0"/>
              <a:t>to-peer</a:t>
            </a:r>
            <a:r>
              <a:rPr lang="en-US" dirty="0" smtClean="0"/>
              <a:t> </a:t>
            </a:r>
            <a:r>
              <a:rPr lang="fr-FR" dirty="0" smtClean="0"/>
              <a:t>à base d'agent.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b="1" dirty="0" smtClean="0"/>
              <a:t>Référence  </a:t>
            </a:r>
            <a:endParaRPr lang="en" sz="4400" b="1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sz="1400" dirty="0"/>
              <a:t>[1]    T. Schelling.  </a:t>
            </a:r>
            <a:r>
              <a:rPr lang="en-US" sz="1400" dirty="0" err="1"/>
              <a:t>Micromotives</a:t>
            </a:r>
            <a:r>
              <a:rPr lang="en-US" sz="1400" dirty="0"/>
              <a:t> and </a:t>
            </a:r>
            <a:r>
              <a:rPr lang="en-US" sz="1400" dirty="0" err="1"/>
              <a:t>macrobehavior</a:t>
            </a:r>
            <a:r>
              <a:rPr lang="en-US" sz="1400" dirty="0"/>
              <a:t>. Norton,  1978. </a:t>
            </a:r>
          </a:p>
          <a:p>
            <a:pPr lvl="0" algn="just">
              <a:buNone/>
            </a:pPr>
            <a:r>
              <a:rPr lang="en-US" sz="1400" dirty="0"/>
              <a:t>[2]  </a:t>
            </a:r>
            <a:r>
              <a:rPr lang="en-US" sz="1400" dirty="0" err="1"/>
              <a:t>M.Granovetter</a:t>
            </a:r>
            <a:r>
              <a:rPr lang="en-US" sz="1400" dirty="0"/>
              <a:t>.  Threshold  models  of  collective  behavior. </a:t>
            </a:r>
            <a:r>
              <a:rPr lang="en-US" sz="1400" dirty="0" smtClean="0"/>
              <a:t>American </a:t>
            </a:r>
            <a:r>
              <a:rPr lang="en-US" sz="1400" dirty="0"/>
              <a:t>Journal of Sociology, 83(6):1420–1443, 1978.</a:t>
            </a:r>
          </a:p>
          <a:p>
            <a:pPr lvl="0" algn="just">
              <a:buNone/>
            </a:pPr>
            <a:r>
              <a:rPr lang="en-US" sz="1400" dirty="0"/>
              <a:t>[3]  D. </a:t>
            </a:r>
            <a:r>
              <a:rPr lang="en-US" sz="1400" dirty="0" err="1"/>
              <a:t>Kempe</a:t>
            </a:r>
            <a:r>
              <a:rPr lang="en-US" sz="1400" dirty="0"/>
              <a:t>, J. M. Kleinberg, and E. </a:t>
            </a:r>
            <a:r>
              <a:rPr lang="en-US" sz="1400" dirty="0" err="1"/>
              <a:t>Tardos</a:t>
            </a:r>
            <a:r>
              <a:rPr lang="en-US" sz="1400" dirty="0"/>
              <a:t>. Maximizing the </a:t>
            </a:r>
            <a:r>
              <a:rPr lang="en-US" sz="1400" dirty="0" smtClean="0"/>
              <a:t>spread  </a:t>
            </a:r>
            <a:r>
              <a:rPr lang="en-US" sz="1400" dirty="0"/>
              <a:t>of  influence  through  a  social  network.  In  Proceedings  of  the </a:t>
            </a:r>
            <a:r>
              <a:rPr lang="en-US" sz="1400" dirty="0" smtClean="0"/>
              <a:t>Ninth   </a:t>
            </a:r>
            <a:r>
              <a:rPr lang="en-US" sz="1400" dirty="0"/>
              <a:t>ACM   SIGKDD   International   Conference   on   Knowledge </a:t>
            </a:r>
          </a:p>
          <a:p>
            <a:pPr lvl="0" algn="just">
              <a:buNone/>
            </a:pPr>
            <a:r>
              <a:rPr lang="en-US" sz="1400" dirty="0"/>
              <a:t>Discovery and Data Mining, 2003.</a:t>
            </a:r>
          </a:p>
          <a:p>
            <a:pPr lvl="0" algn="just">
              <a:buNone/>
            </a:pPr>
            <a:r>
              <a:rPr lang="en-US" sz="1400" dirty="0"/>
              <a:t>[4]  D.  </a:t>
            </a:r>
            <a:r>
              <a:rPr lang="en-US" sz="1400" dirty="0" err="1"/>
              <a:t>Kempe</a:t>
            </a:r>
            <a:r>
              <a:rPr lang="en-US" sz="1400" dirty="0"/>
              <a:t>,  J.  M.  Kleinberg,  and  E.  </a:t>
            </a:r>
            <a:r>
              <a:rPr lang="en-US" sz="1400" dirty="0" err="1"/>
              <a:t>Tardos</a:t>
            </a:r>
            <a:r>
              <a:rPr lang="en-US" sz="1400" dirty="0"/>
              <a:t>.  Influential  nodes </a:t>
            </a:r>
            <a:r>
              <a:rPr lang="en-US" sz="1400" dirty="0" smtClean="0"/>
              <a:t>in    </a:t>
            </a:r>
            <a:r>
              <a:rPr lang="en-US" sz="1400" dirty="0"/>
              <a:t>a  diffusion  model  for  social  networks.  In  Proceedings  of  </a:t>
            </a:r>
            <a:r>
              <a:rPr lang="en-US" sz="1400" dirty="0" smtClean="0"/>
              <a:t>the 32nd   </a:t>
            </a:r>
            <a:r>
              <a:rPr lang="en-US" sz="1400" dirty="0"/>
              <a:t>International   Colloquium   on   Automata,   Languages   </a:t>
            </a:r>
            <a:r>
              <a:rPr lang="en-US" sz="1400" dirty="0" smtClean="0"/>
              <a:t>and Programming </a:t>
            </a:r>
            <a:r>
              <a:rPr lang="en-US" sz="1400" dirty="0"/>
              <a:t>(ICALP-2005), 2005.</a:t>
            </a:r>
          </a:p>
          <a:p>
            <a:pPr lvl="0" algn="just">
              <a:buNone/>
            </a:pPr>
            <a:r>
              <a:rPr lang="en-US" sz="1400" dirty="0"/>
              <a:t>[5]  M.   H.   de   Groot.   Reaching   a   consensus.   Journal   of   </a:t>
            </a:r>
            <a:r>
              <a:rPr lang="en-US" sz="1400" dirty="0" smtClean="0"/>
              <a:t>the American   </a:t>
            </a:r>
            <a:r>
              <a:rPr lang="en-US" sz="1400" dirty="0"/>
              <a:t>Statistical Association, 69(345):118–121, 1974.</a:t>
            </a:r>
          </a:p>
          <a:p>
            <a:pPr lvl="0" algn="just">
              <a:buNone/>
            </a:pPr>
            <a:r>
              <a:rPr lang="en-US" sz="1400" dirty="0"/>
              <a:t>[6]  R.    </a:t>
            </a:r>
            <a:r>
              <a:rPr lang="en-US" sz="1400" dirty="0" err="1"/>
              <a:t>Hegselmann</a:t>
            </a:r>
            <a:r>
              <a:rPr lang="en-US" sz="1400" dirty="0"/>
              <a:t>    and    U.    Krause.    Opinion    dynamics    and </a:t>
            </a:r>
            <a:r>
              <a:rPr lang="en-US" sz="1400" dirty="0" smtClean="0"/>
              <a:t> bounded    </a:t>
            </a:r>
            <a:r>
              <a:rPr lang="en-US" sz="1400" dirty="0"/>
              <a:t>confidence  models,  analysis,  and  simulations.  Journal of </a:t>
            </a:r>
            <a:r>
              <a:rPr lang="en-US" sz="1400" dirty="0" smtClean="0"/>
              <a:t> Artificial </a:t>
            </a:r>
            <a:r>
              <a:rPr lang="en-US" sz="1400" dirty="0"/>
              <a:t>Societies and  Social Simulation, 5(3), 2002.</a:t>
            </a:r>
          </a:p>
          <a:p>
            <a:pPr lvl="0" algn="just">
              <a:buNone/>
            </a:pPr>
            <a:r>
              <a:rPr lang="en-US" sz="1400" dirty="0"/>
              <a:t>[7]  S.  </a:t>
            </a:r>
            <a:r>
              <a:rPr lang="en-US" sz="1400" dirty="0" err="1"/>
              <a:t>Chatterjee</a:t>
            </a:r>
            <a:r>
              <a:rPr lang="en-US" sz="1400" dirty="0"/>
              <a:t>  and  E.  </a:t>
            </a:r>
            <a:r>
              <a:rPr lang="en-US" sz="1400" dirty="0" err="1"/>
              <a:t>Seneta</a:t>
            </a:r>
            <a:r>
              <a:rPr lang="en-US" sz="1400" dirty="0"/>
              <a:t>.  Toward  consensus:  some </a:t>
            </a:r>
            <a:r>
              <a:rPr lang="en-US" sz="1400" dirty="0" smtClean="0"/>
              <a:t> convergence  </a:t>
            </a:r>
            <a:r>
              <a:rPr lang="en-US" sz="1400" dirty="0"/>
              <a:t>theorems  on  repeated  averaging. </a:t>
            </a:r>
            <a:r>
              <a:rPr lang="en-US" sz="1400" dirty="0" smtClean="0"/>
              <a:t>Journal  </a:t>
            </a:r>
            <a:r>
              <a:rPr lang="en-US" sz="1400" dirty="0"/>
              <a:t>of  Applied </a:t>
            </a:r>
            <a:r>
              <a:rPr lang="en-US" sz="1400" dirty="0" smtClean="0"/>
              <a:t> Probability</a:t>
            </a:r>
            <a:r>
              <a:rPr lang="en-US" sz="1400" dirty="0"/>
              <a:t>, 14:89–97, 1977.</a:t>
            </a:r>
          </a:p>
          <a:p>
            <a:pPr lvl="0" algn="just">
              <a:buNone/>
            </a:pPr>
            <a:r>
              <a:rPr lang="en-US" sz="1400" dirty="0"/>
              <a:t>[8]  G. </a:t>
            </a:r>
            <a:r>
              <a:rPr lang="en-US" sz="1400" dirty="0" err="1"/>
              <a:t>Deffuant</a:t>
            </a:r>
            <a:r>
              <a:rPr lang="en-US" sz="1400" dirty="0"/>
              <a:t>, F. </a:t>
            </a:r>
            <a:r>
              <a:rPr lang="en-US" sz="1400" dirty="0" err="1"/>
              <a:t>Amblard</a:t>
            </a:r>
            <a:r>
              <a:rPr lang="en-US" sz="1400" dirty="0"/>
              <a:t>, G. </a:t>
            </a:r>
            <a:r>
              <a:rPr lang="en-US" sz="1400" dirty="0" err="1"/>
              <a:t>Weisbuch</a:t>
            </a:r>
            <a:r>
              <a:rPr lang="en-US" sz="1400" dirty="0"/>
              <a:t>, and T. Faure. How can </a:t>
            </a:r>
            <a:r>
              <a:rPr lang="en-US" sz="1400" dirty="0" smtClean="0"/>
              <a:t> extremism  </a:t>
            </a:r>
            <a:r>
              <a:rPr lang="en-US" sz="1400" dirty="0"/>
              <a:t>prevail?  a  study  based  on  the  relative  agreement </a:t>
            </a:r>
            <a:r>
              <a:rPr lang="en-US" sz="1400" dirty="0" smtClean="0"/>
              <a:t>interaction  </a:t>
            </a:r>
            <a:r>
              <a:rPr lang="en-US" sz="1400" dirty="0"/>
              <a:t>model.  Journal  of  Artificial  Societies  and  Social </a:t>
            </a:r>
            <a:r>
              <a:rPr lang="en-US" sz="1400" dirty="0" smtClean="0"/>
              <a:t>Simulation</a:t>
            </a:r>
            <a:r>
              <a:rPr lang="en-US" sz="1400" dirty="0"/>
              <a:t>, 4, 2002.</a:t>
            </a: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Analyse du sujet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762000" y="243840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Merci pour votre attention</a:t>
            </a:r>
            <a:endParaRPr lang="e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ctive-users-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5359"/>
            <a:ext cx="7239000" cy="52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5927685"/>
            <a:ext cx="615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Roboto Slab" charset="0"/>
                <a:ea typeface="Roboto Slab" charset="0"/>
              </a:rPr>
              <a:t>Figure 1 : </a:t>
            </a:r>
            <a:r>
              <a:rPr lang="fr-FR" sz="1600" b="1" dirty="0">
                <a:latin typeface="Roboto Slab" charset="0"/>
                <a:ea typeface="Roboto Slab" charset="0"/>
              </a:rPr>
              <a:t>la croissance des réseaux sociaux entre 2010 et 2015</a:t>
            </a:r>
          </a:p>
          <a:p>
            <a:pPr algn="ctr"/>
            <a:r>
              <a:rPr lang="en-US" sz="1600" b="1" dirty="0" smtClean="0">
                <a:latin typeface="Roboto Slab" charset="0"/>
                <a:ea typeface="Roboto Slab" charset="0"/>
              </a:rPr>
              <a:t>(Source : </a:t>
            </a:r>
            <a:r>
              <a:rPr lang="en-US" sz="1600" b="1" dirty="0">
                <a:latin typeface="Roboto Slab" charset="0"/>
                <a:ea typeface="Roboto Slab" charset="0"/>
              </a:rPr>
              <a:t>http://</a:t>
            </a:r>
            <a:r>
              <a:rPr lang="en-US" sz="1600" b="1" dirty="0" smtClean="0">
                <a:latin typeface="Roboto Slab" charset="0"/>
                <a:ea typeface="Roboto Slab" charset="0"/>
              </a:rPr>
              <a:t>www.blogdumoderateur.com)</a:t>
            </a:r>
            <a:endParaRPr lang="en-US" sz="1600" b="1" dirty="0">
              <a:latin typeface="Roboto Slab" charset="0"/>
              <a:ea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err="1"/>
              <a:t>R</a:t>
            </a:r>
            <a:r>
              <a:rPr lang="en-US" sz="3200" b="1" dirty="0" err="1" smtClean="0"/>
              <a:t>ôle</a:t>
            </a:r>
            <a:r>
              <a:rPr lang="en-US" sz="3200" b="1" dirty="0" smtClean="0"/>
              <a:t> des </a:t>
            </a:r>
            <a:r>
              <a:rPr lang="en-US" sz="3200" b="1" dirty="0" err="1" smtClean="0"/>
              <a:t>réseaux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sociaux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dans</a:t>
            </a:r>
            <a:r>
              <a:rPr lang="en-US" sz="3200" b="1" dirty="0" smtClean="0"/>
              <a:t> la vie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571700" cy="4764899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fr-FR" dirty="0"/>
              <a:t>D</a:t>
            </a:r>
            <a:r>
              <a:rPr lang="fr-FR" dirty="0" smtClean="0"/>
              <a:t>e  </a:t>
            </a:r>
            <a:r>
              <a:rPr lang="fr-FR" dirty="0"/>
              <a:t>plus  en  plus </a:t>
            </a:r>
            <a:r>
              <a:rPr lang="fr-FR" dirty="0" smtClean="0"/>
              <a:t>important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b="1" dirty="0" smtClean="0">
                <a:solidFill>
                  <a:srgbClr val="FF0000"/>
                </a:solidFill>
              </a:rPr>
              <a:t>Pourquoi ?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Dans le réseau social, on peut</a:t>
            </a:r>
          </a:p>
          <a:p>
            <a:pPr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donner son point de vue</a:t>
            </a:r>
          </a:p>
          <a:p>
            <a:pPr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donner ses 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pensées 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exprimer ses </a:t>
            </a:r>
            <a:r>
              <a:rPr lang="en-US" altLang="zh-CN" dirty="0" err="1" smtClean="0"/>
              <a:t>goûts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fr-FR" altLang="zh-CN" dirty="0"/>
              <a:t>se connecter à d’autres </a:t>
            </a:r>
            <a:r>
              <a:rPr lang="fr-FR" altLang="zh-CN" dirty="0" smtClean="0"/>
              <a:t>personnes</a:t>
            </a:r>
          </a:p>
          <a:p>
            <a:pPr>
              <a:buNone/>
            </a:pPr>
            <a:r>
              <a:rPr lang="fr-FR" altLang="zh-CN" dirty="0"/>
              <a:t>	</a:t>
            </a:r>
            <a:r>
              <a:rPr lang="fr-FR" altLang="zh-CN" dirty="0" smtClean="0"/>
              <a:t>- </a:t>
            </a:r>
            <a:r>
              <a:rPr lang="fr-FR" altLang="zh-CN" dirty="0" err="1" smtClean="0"/>
              <a:t>etc</a:t>
            </a:r>
            <a:endParaRPr lang="zh-CN" altLang="en-US" dirty="0"/>
          </a:p>
          <a:p>
            <a:pPr marL="457200" indent="-457200">
              <a:buFont typeface="Symbol"/>
              <a:buChar char="Þ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Donner son opinion</a:t>
            </a:r>
          </a:p>
          <a:p>
            <a:pPr algn="just">
              <a:buNone/>
            </a:pPr>
            <a:r>
              <a:rPr lang="fr-FR" b="1" u="sng" dirty="0" smtClean="0">
                <a:solidFill>
                  <a:srgbClr val="FF0000"/>
                </a:solidFill>
              </a:rPr>
              <a:t>Attention :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ici,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opinion</a:t>
            </a:r>
            <a:r>
              <a:rPr lang="fr-FR" dirty="0" smtClean="0">
                <a:solidFill>
                  <a:schemeClr val="tx1"/>
                </a:solidFill>
              </a:rPr>
              <a:t> ne fait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 référence 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à  l'attitude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mentale  mais  à  son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expression</a:t>
            </a:r>
          </a:p>
          <a:p>
            <a:pPr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/>
              <a:t>F</a:t>
            </a:r>
            <a:r>
              <a:rPr lang="en-US" sz="2800" b="1" dirty="0" err="1" smtClean="0"/>
              <a:t>acteurs</a:t>
            </a:r>
            <a:r>
              <a:rPr lang="en-US" sz="2800" b="1" dirty="0" smtClean="0"/>
              <a:t> qui </a:t>
            </a:r>
            <a:r>
              <a:rPr lang="en-US" sz="2800" b="1" dirty="0" err="1" smtClean="0"/>
              <a:t>influencent</a:t>
            </a:r>
            <a:r>
              <a:rPr lang="en-US" sz="2800" b="1" dirty="0" smtClean="0"/>
              <a:t> les opinions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Les buts, les </a:t>
            </a:r>
            <a:r>
              <a:rPr lang="en-US" dirty="0" err="1" smtClean="0"/>
              <a:t>connaissances</a:t>
            </a:r>
            <a:r>
              <a:rPr lang="en-US" dirty="0" smtClean="0"/>
              <a:t>, </a:t>
            </a:r>
            <a:r>
              <a:rPr lang="en-US" dirty="0" err="1" smtClean="0"/>
              <a:t>parfois</a:t>
            </a:r>
            <a:r>
              <a:rPr lang="en-US" dirty="0" smtClean="0"/>
              <a:t> les </a:t>
            </a:r>
            <a:r>
              <a:rPr lang="en-US" dirty="0" err="1" smtClean="0"/>
              <a:t>normes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err="1" smtClean="0"/>
              <a:t>Influenceur</a:t>
            </a:r>
            <a:r>
              <a:rPr lang="en-US" dirty="0" smtClean="0"/>
              <a:t> = </a:t>
            </a:r>
            <a:r>
              <a:rPr lang="en-US" dirty="0" err="1" smtClean="0"/>
              <a:t>personnes</a:t>
            </a:r>
            <a:r>
              <a:rPr lang="en-US" dirty="0" smtClean="0"/>
              <a:t> qui influence </a:t>
            </a:r>
            <a:r>
              <a:rPr lang="en-US" dirty="0" err="1" smtClean="0"/>
              <a:t>l’opinion</a:t>
            </a:r>
            <a:r>
              <a:rPr lang="en-US" dirty="0" smtClean="0"/>
              <a:t> de </a:t>
            </a:r>
            <a:r>
              <a:rPr lang="en-US" dirty="0" err="1" smtClean="0"/>
              <a:t>quelqu’un</a:t>
            </a:r>
            <a:r>
              <a:rPr lang="en-US" dirty="0" smtClean="0"/>
              <a:t> sur un </a:t>
            </a:r>
            <a:r>
              <a:rPr lang="en-US" dirty="0" err="1" smtClean="0"/>
              <a:t>sujet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Son entourage : </a:t>
            </a:r>
            <a:r>
              <a:rPr lang="fr-FR" dirty="0"/>
              <a:t>on parle </a:t>
            </a:r>
            <a:r>
              <a:rPr lang="fr-FR" dirty="0" smtClean="0"/>
              <a:t>alors </a:t>
            </a:r>
            <a:r>
              <a:rPr lang="fr-FR" dirty="0"/>
              <a:t>de </a:t>
            </a:r>
            <a:r>
              <a:rPr lang="fr-FR" dirty="0" smtClean="0"/>
              <a:t>«l’opinion d’une </a:t>
            </a:r>
            <a:r>
              <a:rPr lang="fr-FR" dirty="0"/>
              <a:t>foule» =&gt; la  psychologie  de  </a:t>
            </a:r>
            <a:r>
              <a:rPr lang="fr-FR" dirty="0" smtClean="0"/>
              <a:t>masse.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fr-FR" dirty="0"/>
              <a:t>L’opinion  peut </a:t>
            </a:r>
            <a:r>
              <a:rPr lang="fr-FR" dirty="0" smtClean="0"/>
              <a:t>changer  </a:t>
            </a:r>
            <a:r>
              <a:rPr lang="fr-FR" dirty="0"/>
              <a:t>au  fil  du  </a:t>
            </a:r>
            <a:r>
              <a:rPr lang="fr-FR" dirty="0" smtClean="0"/>
              <a:t>temps </a:t>
            </a:r>
            <a:r>
              <a:rPr lang="fr-FR" sz="2000" dirty="0" smtClean="0"/>
              <a:t>(car les buts, connaissances et normes sociales évoluent, mais aussi on se laisse influencer par les opinions des autres)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Domaine et but du </a:t>
            </a:r>
            <a:r>
              <a:rPr lang="en-US" sz="4400" b="1" dirty="0" err="1" smtClean="0"/>
              <a:t>sujet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fr-FR" b="1" dirty="0" smtClean="0"/>
              <a:t>Domaine</a:t>
            </a:r>
            <a:r>
              <a:rPr lang="fr-FR" dirty="0" smtClean="0"/>
              <a:t> : </a:t>
            </a:r>
            <a:r>
              <a:rPr lang="fr-FR" b="1" dirty="0" smtClean="0"/>
              <a:t>intelligence artificielle </a:t>
            </a:r>
            <a:br>
              <a:rPr lang="fr-FR" b="1" dirty="0" smtClean="0"/>
            </a:br>
            <a:r>
              <a:rPr lang="fr-FR" dirty="0" smtClean="0"/>
              <a:t>(plus précisément : domaine  </a:t>
            </a:r>
            <a:r>
              <a:rPr lang="fr-FR" dirty="0"/>
              <a:t>de  </a:t>
            </a:r>
            <a:r>
              <a:rPr lang="fr-FR" b="1" dirty="0"/>
              <a:t>la  </a:t>
            </a:r>
            <a:r>
              <a:rPr lang="fr-FR" b="1" dirty="0" smtClean="0"/>
              <a:t>diffusion d’opinion</a:t>
            </a:r>
            <a:r>
              <a:rPr lang="fr-FR" dirty="0" smtClean="0"/>
              <a:t>)</a:t>
            </a:r>
            <a:r>
              <a:rPr lang="fr-FR" b="1" dirty="0" smtClean="0"/>
              <a:t>			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=&gt; étude et modélisation de phénomènes sociaux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fr-FR" b="1" dirty="0" smtClean="0"/>
              <a:t>But du sujet</a:t>
            </a:r>
            <a:r>
              <a:rPr lang="fr-FR" dirty="0" smtClean="0"/>
              <a:t> : étude de la dynamique des opinions par influence des opinions des autres, application à l’évacuation d’une foule en situation de crise</a:t>
            </a:r>
            <a:endParaRPr lang="fr-FR" dirty="0"/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2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É</a:t>
            </a:r>
            <a:r>
              <a:rPr lang="en" dirty="0" smtClean="0"/>
              <a:t>tat de l’art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05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Des </a:t>
            </a:r>
            <a:r>
              <a:rPr lang="en-US" sz="4400" b="1" dirty="0" err="1" smtClean="0"/>
              <a:t>modèles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existants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err="1"/>
              <a:t>Modèle</a:t>
            </a:r>
            <a:r>
              <a:rPr lang="en-US" dirty="0"/>
              <a:t> à </a:t>
            </a:r>
            <a:r>
              <a:rPr lang="en-US" dirty="0" err="1" smtClean="0"/>
              <a:t>seuil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err="1"/>
              <a:t>Modèle</a:t>
            </a:r>
            <a:r>
              <a:rPr lang="en-US" dirty="0"/>
              <a:t> à </a:t>
            </a:r>
            <a:r>
              <a:rPr lang="en-US" dirty="0" err="1"/>
              <a:t>seuil</a:t>
            </a:r>
            <a:r>
              <a:rPr lang="en-US" dirty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DeGroot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err="1" smtClean="0"/>
              <a:t>Modèle</a:t>
            </a:r>
            <a:r>
              <a:rPr lang="en-US" dirty="0" smtClean="0"/>
              <a:t> de </a:t>
            </a:r>
            <a:r>
              <a:rPr lang="en-US" dirty="0" err="1" smtClean="0"/>
              <a:t>confiance</a:t>
            </a:r>
            <a:r>
              <a:rPr lang="en-US" dirty="0" smtClean="0"/>
              <a:t> </a:t>
            </a:r>
            <a:r>
              <a:rPr lang="en-US" dirty="0" err="1"/>
              <a:t>bornée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1323</Words>
  <Application>Microsoft Office PowerPoint</Application>
  <PresentationFormat>Affichage à l'écran (4:3)</PresentationFormat>
  <Paragraphs>134</Paragraphs>
  <Slides>30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Source Sans Pro</vt:lpstr>
      <vt:lpstr>Symbol</vt:lpstr>
      <vt:lpstr>Roboto Slab</vt:lpstr>
      <vt:lpstr>Cambria Math</vt:lpstr>
      <vt:lpstr>Wingdings</vt:lpstr>
      <vt:lpstr>Cordelia template</vt:lpstr>
      <vt:lpstr>Diffusion d’opinions dans les réseaux sociaux : l’évacuation d’une foule  </vt:lpstr>
      <vt:lpstr>Le plan</vt:lpstr>
      <vt:lpstr>1. Analyse du sujet</vt:lpstr>
      <vt:lpstr>Présentation PowerPoint</vt:lpstr>
      <vt:lpstr>Rôle des réseaux sociaux dans la vie </vt:lpstr>
      <vt:lpstr>Facteurs qui influencent les opinions</vt:lpstr>
      <vt:lpstr>Domaine et but du sujet</vt:lpstr>
      <vt:lpstr>2. État de l’art</vt:lpstr>
      <vt:lpstr>Des modèles existants </vt:lpstr>
      <vt:lpstr>Modèle à seuil</vt:lpstr>
      <vt:lpstr>Modèle à seuil linéaire</vt:lpstr>
      <vt:lpstr>Modèle de DeGroot</vt:lpstr>
      <vt:lpstr>Modèle de  la confiance bornée</vt:lpstr>
      <vt:lpstr>Modèle de  la confiance bornée</vt:lpstr>
      <vt:lpstr>Synthèse</vt:lpstr>
      <vt:lpstr>3. Solution proposée </vt:lpstr>
      <vt:lpstr>Quelques définitions </vt:lpstr>
      <vt:lpstr>Quelques définitions </vt:lpstr>
      <vt:lpstr>Réseau d’influence </vt:lpstr>
      <vt:lpstr>Réseau d’influence </vt:lpstr>
      <vt:lpstr>Modélisation du problème</vt:lpstr>
      <vt:lpstr>Modélisation du problème</vt:lpstr>
      <vt:lpstr>Modélisation du problème</vt:lpstr>
      <vt:lpstr>Modélisation du problème</vt:lpstr>
      <vt:lpstr>Mécanisme d'agrégation des opinions</vt:lpstr>
      <vt:lpstr>4. Outils</vt:lpstr>
      <vt:lpstr>GAMA</vt:lpstr>
      <vt:lpstr>JADE</vt:lpstr>
      <vt:lpstr>Référence  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d’opinions dans les réseaux sociaux : l’évacuation d’une foule</dc:title>
  <dc:creator>Admin</dc:creator>
  <cp:lastModifiedBy>Dominique Longin</cp:lastModifiedBy>
  <cp:revision>72</cp:revision>
  <dcterms:modified xsi:type="dcterms:W3CDTF">2016-10-12T22:03:16Z</dcterms:modified>
</cp:coreProperties>
</file>