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9" r:id="rId5"/>
    <p:sldId id="287" r:id="rId6"/>
    <p:sldId id="300" r:id="rId7"/>
    <p:sldId id="299" r:id="rId8"/>
    <p:sldId id="294" r:id="rId9"/>
    <p:sldId id="303" r:id="rId10"/>
    <p:sldId id="290" r:id="rId11"/>
    <p:sldId id="302" r:id="rId12"/>
    <p:sldId id="301" r:id="rId13"/>
    <p:sldId id="296"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FB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48"/>
      </p:cViewPr>
      <p:guideLst>
        <p:guide orient="horz" pos="2160"/>
        <p:guide pos="383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3/9/2017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3/9/2017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a:t>2</a:t>
            </a:fld>
            <a:endParaRPr lang="en-US"/>
          </a:p>
        </p:txBody>
      </p:sp>
    </p:spTree>
    <p:extLst>
      <p:ext uri="{BB962C8B-B14F-4D97-AF65-F5344CB8AC3E}">
        <p14:creationId xmlns:p14="http://schemas.microsoft.com/office/powerpoint/2010/main" val="121948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a:t>3</a:t>
            </a:fld>
            <a:endParaRPr lang="en-US"/>
          </a:p>
        </p:txBody>
      </p:sp>
    </p:spTree>
    <p:extLst>
      <p:ext uri="{BB962C8B-B14F-4D97-AF65-F5344CB8AC3E}">
        <p14:creationId xmlns:p14="http://schemas.microsoft.com/office/powerpoint/2010/main" val="416902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a:t>7</a:t>
            </a:fld>
            <a:endParaRPr lang="en-US"/>
          </a:p>
        </p:txBody>
      </p:sp>
    </p:spTree>
    <p:extLst>
      <p:ext uri="{BB962C8B-B14F-4D97-AF65-F5344CB8AC3E}">
        <p14:creationId xmlns:p14="http://schemas.microsoft.com/office/powerpoint/2010/main" val="155263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a:t>8</a:t>
            </a:fld>
            <a:endParaRPr lang="en-US"/>
          </a:p>
        </p:txBody>
      </p:sp>
    </p:spTree>
    <p:extLst>
      <p:ext uri="{BB962C8B-B14F-4D97-AF65-F5344CB8AC3E}">
        <p14:creationId xmlns:p14="http://schemas.microsoft.com/office/powerpoint/2010/main" val="141922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a:t>9</a:t>
            </a:fld>
            <a:endParaRPr lang="en-US"/>
          </a:p>
        </p:txBody>
      </p:sp>
    </p:spTree>
    <p:extLst>
      <p:ext uri="{BB962C8B-B14F-4D97-AF65-F5344CB8AC3E}">
        <p14:creationId xmlns:p14="http://schemas.microsoft.com/office/powerpoint/2010/main" val="23523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3/9/2017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3/9/2017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3/9/2017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3/9/2017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3/9/2017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3/9/2017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3/9/2017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3/9/2017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3prodev.myjetbrains.com/youtrack/agiles/89-1/90-1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76060" y="1905002"/>
            <a:ext cx="9751060" cy="2147926"/>
          </a:xfrm>
        </p:spPr>
        <p:txBody>
          <a:bodyPr/>
          <a:lstStyle/>
          <a:p>
            <a:r>
              <a:rPr lang="EN-US" dirty="0"/>
              <a:t>               PROJECT PLAN</a:t>
            </a:r>
          </a:p>
        </p:txBody>
      </p:sp>
      <p:sp>
        <p:nvSpPr>
          <p:cNvPr id="2" name="Subtitle 1"/>
          <p:cNvSpPr>
            <a:spLocks noGrp="1"/>
          </p:cNvSpPr>
          <p:nvPr>
            <p:ph type="subTitle" idx="1"/>
          </p:nvPr>
        </p:nvSpPr>
        <p:spPr>
          <a:xfrm>
            <a:off x="7001933" y="4052928"/>
            <a:ext cx="4779049" cy="2693811"/>
          </a:xfrm>
          <a:prstGeom prst="rect">
            <a:avLst/>
          </a:prstGeom>
          <a:ln>
            <a:noFill/>
          </a:ln>
        </p:spPr>
        <p:txBody>
          <a:bodyPr vert="horz" lIns="121899" tIns="60949" rIns="121899" bIns="60949" rtlCol="0" anchor="t">
            <a:normAutofit lnSpcReduction="10000"/>
          </a:bodyPr>
          <a:lstStyle/>
          <a:p>
            <a:pPr algn="r"/>
            <a:r>
              <a:rPr lang="EN-US" b="1" u="sng" dirty="0">
                <a:ln w="3175">
                  <a:noFill/>
                </a:ln>
                <a:effectLst>
                  <a:outerShdw blurRad="50800" dist="88900" dir="2700000" algn="tl" rotWithShape="0">
                    <a:prstClr val="black">
                      <a:alpha val="40000"/>
                    </a:prstClr>
                  </a:outerShdw>
                </a:effectLst>
              </a:rPr>
              <a:t>GROUP P3:</a:t>
            </a:r>
          </a:p>
          <a:p>
            <a:pPr algn="r"/>
            <a:r>
              <a:rPr lang="en-US" dirty="0">
                <a:ln w="3175">
                  <a:noFill/>
                </a:ln>
                <a:effectLst>
                  <a:outerShdw blurRad="50800" dist="88900" dir="2700000" algn="tl" rotWithShape="0">
                    <a:prstClr val="black">
                      <a:alpha val="40000"/>
                    </a:prstClr>
                  </a:outerShdw>
                </a:effectLst>
              </a:rPr>
              <a:t>Duc Phan</a:t>
            </a:r>
            <a:r>
              <a:rPr lang="EN-US" dirty="0">
                <a:ln w="3175">
                  <a:noFill/>
                </a:ln>
                <a:effectLst>
                  <a:outerShdw blurRad="50800" dist="88900" dir="2700000" algn="tl" rotWithShape="0">
                    <a:prstClr val="black">
                      <a:alpha val="40000"/>
                    </a:prstClr>
                  </a:outerShdw>
                </a:effectLst>
              </a:rPr>
              <a:t> </a:t>
            </a:r>
            <a:endParaRPr lang="en-US" dirty="0">
              <a:ln w="3175">
                <a:noFill/>
              </a:ln>
              <a:effectLst>
                <a:outerShdw blurRad="50800" dist="88900" dir="2700000" algn="tl" rotWithShape="0">
                  <a:prstClr val="black">
                    <a:alpha val="40000"/>
                  </a:prstClr>
                </a:outerShdw>
              </a:effectLst>
            </a:endParaRPr>
          </a:p>
          <a:p>
            <a:pPr algn="r"/>
            <a:r>
              <a:rPr lang="en-US" dirty="0">
                <a:ln w="3175">
                  <a:noFill/>
                </a:ln>
                <a:effectLst>
                  <a:outerShdw blurRad="50800" dist="88900" dir="2700000" algn="tl" rotWithShape="0">
                    <a:prstClr val="black">
                      <a:alpha val="40000"/>
                    </a:prstClr>
                  </a:outerShdw>
                </a:effectLst>
              </a:rPr>
              <a:t>Thao Huynh</a:t>
            </a:r>
          </a:p>
          <a:p>
            <a:pPr algn="r"/>
            <a:r>
              <a:rPr lang="EN-US" dirty="0" err="1">
                <a:ln w="3175">
                  <a:noFill/>
                </a:ln>
                <a:effectLst>
                  <a:outerShdw blurRad="50800" dist="88900" dir="2700000" algn="tl" rotWithShape="0">
                    <a:prstClr val="black">
                      <a:alpha val="40000"/>
                    </a:prstClr>
                  </a:outerShdw>
                </a:effectLst>
              </a:rPr>
              <a:t>Ajit</a:t>
            </a:r>
            <a:r>
              <a:rPr lang="EN-US" dirty="0">
                <a:ln w="3175">
                  <a:noFill/>
                </a:ln>
                <a:effectLst>
                  <a:outerShdw blurRad="50800" dist="88900" dir="2700000" algn="tl" rotWithShape="0">
                    <a:prstClr val="black">
                      <a:alpha val="40000"/>
                    </a:prstClr>
                  </a:outerShdw>
                </a:effectLst>
              </a:rPr>
              <a:t> Bahadur</a:t>
            </a:r>
          </a:p>
          <a:p>
            <a:pPr algn="r"/>
            <a:r>
              <a:rPr lang="en-US" dirty="0">
                <a:ln w="3175">
                  <a:noFill/>
                </a:ln>
                <a:effectLst>
                  <a:outerShdw blurRad="50800" dist="88900" dir="2700000" algn="tl" rotWithShape="0">
                    <a:prstClr val="black">
                      <a:alpha val="40000"/>
                    </a:prstClr>
                  </a:outerShdw>
                </a:effectLst>
              </a:rPr>
              <a:t>Binh Trinh</a:t>
            </a:r>
          </a:p>
          <a:p>
            <a:pPr algn="r"/>
            <a:r>
              <a:rPr lang="en-US" dirty="0">
                <a:ln w="3175">
                  <a:noFill/>
                </a:ln>
                <a:effectLst>
                  <a:outerShdw blurRad="50800" dist="88900" dir="2700000" algn="tl" rotWithShape="0">
                    <a:prstClr val="black">
                      <a:alpha val="40000"/>
                    </a:prstClr>
                  </a:outerShdw>
                </a:effectLst>
              </a:rPr>
              <a:t>Hung Nguyen</a:t>
            </a:r>
          </a:p>
          <a:p>
            <a:pPr algn="r"/>
            <a:r>
              <a:rPr lang="en-US" dirty="0" err="1">
                <a:ln w="3175">
                  <a:noFill/>
                </a:ln>
                <a:effectLst>
                  <a:outerShdw blurRad="50800" dist="88900" dir="2700000" algn="tl" rotWithShape="0">
                    <a:prstClr val="black">
                      <a:alpha val="40000"/>
                    </a:prstClr>
                  </a:outerShdw>
                </a:effectLst>
              </a:rPr>
              <a:t>Hieu</a:t>
            </a:r>
            <a:r>
              <a:rPr lang="en-US" dirty="0">
                <a:ln w="3175">
                  <a:noFill/>
                </a:ln>
                <a:effectLst>
                  <a:outerShdw blurRad="50800" dist="88900" dir="2700000" algn="tl" rotWithShape="0">
                    <a:prstClr val="black">
                      <a:alpha val="40000"/>
                    </a:prstClr>
                  </a:outerShdw>
                </a:effectLst>
              </a:rPr>
              <a:t> Do</a:t>
            </a:r>
            <a:endParaRPr lang="EN-US" dirty="0">
              <a:ln w="3175">
                <a:noFill/>
              </a:ln>
              <a:effectLst>
                <a:outerShdw blurRad="50800" dist="88900" dir="2700000" algn="tl" rotWithShape="0">
                  <a:prstClr val="black">
                    <a:alpha val="40000"/>
                  </a:prstClr>
                </a:outerShdw>
              </a:effectLst>
            </a:endParaRPr>
          </a:p>
        </p:txBody>
      </p:sp>
      <p:pic>
        <p:nvPicPr>
          <p:cNvPr id="1026" name="Picture 2" descr="Image result for project p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991" y="1905002"/>
            <a:ext cx="3002694" cy="210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000">
              <a:schemeClr val="bg2"/>
            </a:gs>
            <a:gs pos="30000">
              <a:schemeClr val="bg2">
                <a:tint val="100000"/>
                <a:shade val="40000"/>
                <a:satMod val="100000"/>
              </a:schemeClr>
            </a:gs>
            <a:gs pos="48000">
              <a:schemeClr val="bg2">
                <a:shade val="5000"/>
                <a:satMod val="1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Title 12"/>
          <p:cNvSpPr txBox="1">
            <a:spLocks/>
          </p:cNvSpPr>
          <p:nvPr/>
        </p:nvSpPr>
        <p:spPr>
          <a:xfrm>
            <a:off x="3234555" y="2843645"/>
            <a:ext cx="5883068" cy="1524000"/>
          </a:xfrm>
          <a:prstGeom prst="rect">
            <a:avLst/>
          </a:prstGeom>
        </p:spPr>
        <p:txBody>
          <a:bodyPr>
            <a:no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en-US" sz="4500" dirty="0">
                <a:effectLst>
                  <a:outerShdw blurRad="50800" dist="38100" dir="5400000" algn="t" rotWithShape="0">
                    <a:prstClr val="black"/>
                  </a:outerShdw>
                </a:effectLst>
              </a:rPr>
              <a:t>T</a:t>
            </a:r>
            <a:r>
              <a:rPr lang="EN-US" sz="4500" dirty="0">
                <a:effectLst>
                  <a:outerShdw blurRad="50800" dist="38100" dir="5400000" algn="t" rotWithShape="0">
                    <a:prstClr val="black"/>
                  </a:outerShdw>
                </a:effectLst>
              </a:rPr>
              <a:t>hank you</a:t>
            </a:r>
          </a:p>
          <a:p>
            <a:pPr algn="ctr"/>
            <a:r>
              <a:rPr lang="en-US" sz="4500" dirty="0">
                <a:effectLst>
                  <a:outerShdw blurRad="50800" dist="38100" dir="5400000" algn="t" rotWithShape="0">
                    <a:prstClr val="black"/>
                  </a:outerShdw>
                </a:effectLst>
              </a:rPr>
              <a:t>FOR YOUR ATTENTION</a:t>
            </a:r>
          </a:p>
        </p:txBody>
      </p:sp>
    </p:spTree>
    <p:extLst>
      <p:ext uri="{BB962C8B-B14F-4D97-AF65-F5344CB8AC3E}">
        <p14:creationId xmlns:p14="http://schemas.microsoft.com/office/powerpoint/2010/main" val="419806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bg2"/>
            </a:gs>
            <a:gs pos="71000">
              <a:schemeClr val="bg2">
                <a:tint val="100000"/>
                <a:shade val="40000"/>
                <a:satMod val="100000"/>
              </a:schemeClr>
            </a:gs>
            <a:gs pos="88000">
              <a:schemeClr val="bg2">
                <a:shade val="5000"/>
                <a:sat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4290714" y="2153790"/>
            <a:ext cx="3486499" cy="676564"/>
          </a:xfrm>
        </p:spPr>
        <p:txBody>
          <a:bodyPr>
            <a:noAutofit/>
          </a:bodyPr>
          <a:lstStyle/>
          <a:p>
            <a:pPr algn="ctr"/>
            <a:r>
              <a:rPr lang="EN-US" sz="4000" dirty="0"/>
              <a:t>Contents</a:t>
            </a:r>
            <a:endParaRPr lang="en-US" sz="4000" dirty="0"/>
          </a:p>
        </p:txBody>
      </p:sp>
      <p:grpSp>
        <p:nvGrpSpPr>
          <p:cNvPr id="9" name="Group 8"/>
          <p:cNvGrpSpPr/>
          <p:nvPr/>
        </p:nvGrpSpPr>
        <p:grpSpPr>
          <a:xfrm>
            <a:off x="10839" y="6133800"/>
            <a:ext cx="12177985" cy="720000"/>
            <a:chOff x="10839" y="6133800"/>
            <a:chExt cx="12177985" cy="720000"/>
          </a:xfrm>
        </p:grpSpPr>
        <p:sp>
          <p:nvSpPr>
            <p:cNvPr id="12" name="Rectangle 11"/>
            <p:cNvSpPr/>
            <p:nvPr/>
          </p:nvSpPr>
          <p:spPr>
            <a:xfrm>
              <a:off x="9061973" y="6133800"/>
              <a:ext cx="3126851" cy="720000"/>
            </a:xfrm>
            <a:prstGeom prst="rect">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Planning and Control</a:t>
              </a:r>
            </a:p>
          </p:txBody>
        </p:sp>
        <p:sp>
          <p:nvSpPr>
            <p:cNvPr id="16" name="Arrow: Pentagon 15"/>
            <p:cNvSpPr/>
            <p:nvPr/>
          </p:nvSpPr>
          <p:spPr>
            <a:xfrm>
              <a:off x="6067213"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Technical Process</a:t>
              </a:r>
            </a:p>
          </p:txBody>
        </p:sp>
        <p:sp>
          <p:nvSpPr>
            <p:cNvPr id="15" name="Arrow: Pentagon 14"/>
            <p:cNvSpPr/>
            <p:nvPr/>
          </p:nvSpPr>
          <p:spPr>
            <a:xfrm>
              <a:off x="3005600"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Management</a:t>
              </a:r>
            </a:p>
            <a:p>
              <a:pPr algn="ctr"/>
              <a:r>
                <a:rPr lang="en-AU" sz="2000" dirty="0"/>
                <a:t>Structure</a:t>
              </a:r>
            </a:p>
          </p:txBody>
        </p:sp>
        <p:sp>
          <p:nvSpPr>
            <p:cNvPr id="8" name="Arrow: Pentagon 7"/>
            <p:cNvSpPr/>
            <p:nvPr/>
          </p:nvSpPr>
          <p:spPr>
            <a:xfrm>
              <a:off x="10839"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Project Overview</a:t>
              </a:r>
            </a:p>
          </p:txBody>
        </p:sp>
      </p:grpSp>
      <p:pic>
        <p:nvPicPr>
          <p:cNvPr id="2050" name="Picture 2" descr="Image result for project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46" y="42288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anagement stru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2722" y="4214646"/>
            <a:ext cx="2285756" cy="18726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lanning and contr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7969" y="4186185"/>
            <a:ext cx="2158488" cy="19011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technical proce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0968" y="4228800"/>
            <a:ext cx="2508860" cy="188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bg2"/>
            </a:gs>
            <a:gs pos="71000">
              <a:schemeClr val="bg2">
                <a:tint val="100000"/>
                <a:shade val="40000"/>
                <a:satMod val="100000"/>
              </a:schemeClr>
            </a:gs>
            <a:gs pos="88000">
              <a:schemeClr val="bg2">
                <a:shade val="5000"/>
                <a:sat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3" name="TextBox 12"/>
          <p:cNvSpPr txBox="1"/>
          <p:nvPr/>
        </p:nvSpPr>
        <p:spPr>
          <a:xfrm>
            <a:off x="3396019" y="156603"/>
            <a:ext cx="5665954" cy="577081"/>
          </a:xfrm>
          <a:prstGeom prst="rect">
            <a:avLst/>
          </a:prstGeom>
        </p:spPr>
        <p:txBody>
          <a:bodyPr wrap="square" rtlCol="0">
            <a:spAutoFit/>
          </a:bodyPr>
          <a:lstStyle/>
          <a:p>
            <a:pPr algn="ctr">
              <a:lnSpc>
                <a:spcPct val="90000"/>
              </a:lnSpc>
            </a:pPr>
            <a:r>
              <a:rPr lang="en-US" sz="3500" dirty="0"/>
              <a:t>PROJECT OVERVIEW</a:t>
            </a:r>
          </a:p>
        </p:txBody>
      </p:sp>
      <p:sp>
        <p:nvSpPr>
          <p:cNvPr id="14" name="TextBox 13"/>
          <p:cNvSpPr txBox="1"/>
          <p:nvPr/>
        </p:nvSpPr>
        <p:spPr>
          <a:xfrm>
            <a:off x="660218" y="1111829"/>
            <a:ext cx="11015967" cy="4081117"/>
          </a:xfrm>
          <a:prstGeom prst="rect">
            <a:avLst/>
          </a:prstGeom>
        </p:spPr>
        <p:txBody>
          <a:bodyPr wrap="square" rtlCol="0">
            <a:spAutoFit/>
          </a:bodyPr>
          <a:lstStyle/>
          <a:p>
            <a:pPr>
              <a:lnSpc>
                <a:spcPct val="90000"/>
              </a:lnSpc>
            </a:pPr>
            <a:r>
              <a:rPr lang="en-US" b="1" u="sng" dirty="0"/>
              <a:t>1. REASONS</a:t>
            </a:r>
          </a:p>
          <a:p>
            <a:pPr>
              <a:lnSpc>
                <a:spcPct val="90000"/>
              </a:lnSpc>
            </a:pPr>
            <a:r>
              <a:rPr lang="en-US" dirty="0"/>
              <a:t>	- Online trading in Turku is limited.</a:t>
            </a:r>
          </a:p>
          <a:p>
            <a:pPr>
              <a:lnSpc>
                <a:spcPct val="90000"/>
              </a:lnSpc>
            </a:pPr>
            <a:r>
              <a:rPr lang="en-US" dirty="0"/>
              <a:t>	- We create app to connect both sellers and buyers.</a:t>
            </a:r>
          </a:p>
          <a:p>
            <a:pPr>
              <a:lnSpc>
                <a:spcPct val="90000"/>
              </a:lnSpc>
            </a:pPr>
            <a:endParaRPr lang="en-US" dirty="0"/>
          </a:p>
          <a:p>
            <a:pPr>
              <a:lnSpc>
                <a:spcPct val="90000"/>
              </a:lnSpc>
            </a:pPr>
            <a:endParaRPr lang="en-US" dirty="0"/>
          </a:p>
          <a:p>
            <a:pPr>
              <a:lnSpc>
                <a:spcPct val="90000"/>
              </a:lnSpc>
            </a:pPr>
            <a:r>
              <a:rPr lang="en-US" b="1" u="sng" dirty="0"/>
              <a:t>2. FUNCTIONS</a:t>
            </a:r>
          </a:p>
          <a:p>
            <a:pPr>
              <a:lnSpc>
                <a:spcPct val="90000"/>
              </a:lnSpc>
            </a:pPr>
            <a:r>
              <a:rPr lang="en-US" dirty="0"/>
              <a:t>	- Flea market: both sides can provided info freely and ask the questions.</a:t>
            </a:r>
          </a:p>
          <a:p>
            <a:pPr>
              <a:lnSpc>
                <a:spcPct val="90000"/>
              </a:lnSpc>
            </a:pPr>
            <a:r>
              <a:rPr lang="en-US" dirty="0"/>
              <a:t>	- Supermarket product information: make the comparison between supermarkets to help users optimize their purchases.</a:t>
            </a:r>
          </a:p>
          <a:p>
            <a:pPr marL="457200" indent="-457200">
              <a:lnSpc>
                <a:spcPct val="90000"/>
              </a:lnSpc>
              <a:buAutoNum type="arabicPeriod"/>
            </a:pPr>
            <a:endParaRPr lang="EN-US" dirty="0"/>
          </a:p>
          <a:p>
            <a:pPr marL="342900" indent="-342900">
              <a:lnSpc>
                <a:spcPct val="90000"/>
              </a:lnSpc>
              <a:buFontTx/>
              <a:buChar char="-"/>
            </a:pPr>
            <a:endParaRPr lang="EN-US" dirty="0"/>
          </a:p>
          <a:p>
            <a:pPr marL="342900" indent="-342900">
              <a:lnSpc>
                <a:spcPct val="90000"/>
              </a:lnSpc>
              <a:buFontTx/>
              <a:buChar char="-"/>
            </a:pPr>
            <a:endParaRPr lang="en-US" dirty="0">
              <a:solidFill>
                <a:srgbClr val="000000"/>
              </a:solidFill>
            </a:endParaRPr>
          </a:p>
        </p:txBody>
      </p:sp>
      <p:grpSp>
        <p:nvGrpSpPr>
          <p:cNvPr id="15" name="Group 14"/>
          <p:cNvGrpSpPr/>
          <p:nvPr/>
        </p:nvGrpSpPr>
        <p:grpSpPr>
          <a:xfrm>
            <a:off x="10839" y="6133800"/>
            <a:ext cx="12177985" cy="720000"/>
            <a:chOff x="10839" y="6133800"/>
            <a:chExt cx="12177985" cy="720000"/>
          </a:xfrm>
        </p:grpSpPr>
        <p:sp>
          <p:nvSpPr>
            <p:cNvPr id="16" name="Rectangle 15"/>
            <p:cNvSpPr/>
            <p:nvPr/>
          </p:nvSpPr>
          <p:spPr>
            <a:xfrm>
              <a:off x="9061973" y="6133800"/>
              <a:ext cx="3126851" cy="720000"/>
            </a:xfrm>
            <a:prstGeom prst="rect">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Planning and Control</a:t>
              </a:r>
            </a:p>
          </p:txBody>
        </p:sp>
        <p:sp>
          <p:nvSpPr>
            <p:cNvPr id="17" name="Arrow: Pentagon 16"/>
            <p:cNvSpPr/>
            <p:nvPr/>
          </p:nvSpPr>
          <p:spPr>
            <a:xfrm>
              <a:off x="6067213"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Technical Process</a:t>
              </a:r>
            </a:p>
          </p:txBody>
        </p:sp>
        <p:sp>
          <p:nvSpPr>
            <p:cNvPr id="18" name="Arrow: Pentagon 17"/>
            <p:cNvSpPr/>
            <p:nvPr/>
          </p:nvSpPr>
          <p:spPr>
            <a:xfrm>
              <a:off x="3005600"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Management</a:t>
              </a:r>
            </a:p>
            <a:p>
              <a:pPr algn="ctr"/>
              <a:r>
                <a:rPr lang="en-AU" sz="2000" dirty="0"/>
                <a:t>Structure</a:t>
              </a:r>
            </a:p>
          </p:txBody>
        </p:sp>
        <p:sp>
          <p:nvSpPr>
            <p:cNvPr id="21" name="Arrow: Pentagon 20"/>
            <p:cNvSpPr/>
            <p:nvPr/>
          </p:nvSpPr>
          <p:spPr>
            <a:xfrm>
              <a:off x="10839" y="6133800"/>
              <a:ext cx="3420000" cy="720000"/>
            </a:xfrm>
            <a:prstGeom prst="homePlate">
              <a:avLst/>
            </a:prstGeom>
            <a:solidFill>
              <a:schemeClr val="tx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1"/>
                  </a:solidFill>
                </a:rPr>
                <a:t>Project Overview</a:t>
              </a:r>
            </a:p>
          </p:txBody>
        </p:sp>
      </p:grpSp>
    </p:spTree>
    <p:extLst>
      <p:ext uri="{BB962C8B-B14F-4D97-AF65-F5344CB8AC3E}">
        <p14:creationId xmlns:p14="http://schemas.microsoft.com/office/powerpoint/2010/main" val="226487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chemeClr val="bg2"/>
            </a:gs>
            <a:gs pos="50000">
              <a:schemeClr val="bg2">
                <a:tint val="100000"/>
                <a:shade val="40000"/>
                <a:satMod val="100000"/>
              </a:schemeClr>
            </a:gs>
            <a:gs pos="100000">
              <a:schemeClr val="bg2">
                <a:shade val="5000"/>
                <a:sat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8" name="TextBox 17"/>
          <p:cNvSpPr txBox="1"/>
          <p:nvPr/>
        </p:nvSpPr>
        <p:spPr>
          <a:xfrm>
            <a:off x="660218" y="1111829"/>
            <a:ext cx="11015967" cy="4081117"/>
          </a:xfrm>
          <a:prstGeom prst="rect">
            <a:avLst/>
          </a:prstGeom>
        </p:spPr>
        <p:txBody>
          <a:bodyPr wrap="square" rtlCol="0">
            <a:spAutoFit/>
          </a:bodyPr>
          <a:lstStyle/>
          <a:p>
            <a:pPr>
              <a:lnSpc>
                <a:spcPct val="90000"/>
              </a:lnSpc>
            </a:pPr>
            <a:r>
              <a:rPr lang="en-US" b="1" u="sng" dirty="0"/>
              <a:t>3. FURTURE SIGHT:</a:t>
            </a:r>
          </a:p>
          <a:p>
            <a:pPr>
              <a:lnSpc>
                <a:spcPct val="90000"/>
              </a:lnSpc>
            </a:pPr>
            <a:r>
              <a:rPr lang="en-US" dirty="0"/>
              <a:t>	- Upgrade to cross-platform application.</a:t>
            </a:r>
          </a:p>
          <a:p>
            <a:pPr>
              <a:lnSpc>
                <a:spcPct val="90000"/>
              </a:lnSpc>
            </a:pPr>
            <a:r>
              <a:rPr lang="en-US" dirty="0"/>
              <a:t>	- Support several languages.</a:t>
            </a:r>
          </a:p>
          <a:p>
            <a:pPr>
              <a:lnSpc>
                <a:spcPct val="90000"/>
              </a:lnSpc>
            </a:pPr>
            <a:endParaRPr lang="en-US" dirty="0"/>
          </a:p>
          <a:p>
            <a:pPr>
              <a:lnSpc>
                <a:spcPct val="90000"/>
              </a:lnSpc>
            </a:pPr>
            <a:r>
              <a:rPr lang="en-US" b="1" u="sng" dirty="0"/>
              <a:t>4. DISTRIBUTION</a:t>
            </a:r>
          </a:p>
          <a:p>
            <a:pPr>
              <a:lnSpc>
                <a:spcPct val="90000"/>
              </a:lnSpc>
            </a:pPr>
            <a:r>
              <a:rPr lang="en-US" dirty="0"/>
              <a:t>	- Google Play Store.</a:t>
            </a:r>
          </a:p>
          <a:p>
            <a:pPr>
              <a:lnSpc>
                <a:spcPct val="90000"/>
              </a:lnSpc>
            </a:pPr>
            <a:r>
              <a:rPr lang="en-US" dirty="0"/>
              <a:t>	- Apple App Store.</a:t>
            </a:r>
          </a:p>
          <a:p>
            <a:pPr>
              <a:lnSpc>
                <a:spcPct val="90000"/>
              </a:lnSpc>
            </a:pPr>
            <a:r>
              <a:rPr lang="en-US" dirty="0"/>
              <a:t>	- Windows Store.</a:t>
            </a:r>
            <a:endParaRPr lang="EN-US" dirty="0"/>
          </a:p>
          <a:p>
            <a:pPr>
              <a:lnSpc>
                <a:spcPct val="90000"/>
              </a:lnSpc>
            </a:pPr>
            <a:endParaRPr lang="EN-US" dirty="0"/>
          </a:p>
          <a:p>
            <a:pPr>
              <a:lnSpc>
                <a:spcPct val="90000"/>
              </a:lnSpc>
            </a:pPr>
            <a:r>
              <a:rPr lang="en-US" b="1" u="sng" dirty="0"/>
              <a:t>5. MARKETING PLAN</a:t>
            </a:r>
          </a:p>
          <a:p>
            <a:pPr>
              <a:lnSpc>
                <a:spcPct val="90000"/>
              </a:lnSpc>
            </a:pPr>
            <a:r>
              <a:rPr lang="en-US" dirty="0"/>
              <a:t>	- Advertise on social network.</a:t>
            </a:r>
          </a:p>
          <a:p>
            <a:pPr>
              <a:lnSpc>
                <a:spcPct val="90000"/>
              </a:lnSpc>
            </a:pPr>
            <a:endParaRPr lang="en-US" dirty="0">
              <a:solidFill>
                <a:srgbClr val="000000"/>
              </a:solidFill>
            </a:endParaRPr>
          </a:p>
        </p:txBody>
      </p:sp>
      <p:pic>
        <p:nvPicPr>
          <p:cNvPr id="7170" name="Picture 2" descr="Image result for google play sto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974" y="1036378"/>
            <a:ext cx="2559050" cy="93932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apple app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3925" y="2736142"/>
            <a:ext cx="2523148" cy="77784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windows sto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2699" y="4396848"/>
            <a:ext cx="3005600" cy="891737"/>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10839" y="6133800"/>
            <a:ext cx="12177985" cy="720000"/>
            <a:chOff x="10839" y="6133800"/>
            <a:chExt cx="12177985" cy="720000"/>
          </a:xfrm>
        </p:grpSpPr>
        <p:sp>
          <p:nvSpPr>
            <p:cNvPr id="26" name="Rectangle 25"/>
            <p:cNvSpPr/>
            <p:nvPr/>
          </p:nvSpPr>
          <p:spPr>
            <a:xfrm>
              <a:off x="9061973" y="6133800"/>
              <a:ext cx="3126851" cy="720000"/>
            </a:xfrm>
            <a:prstGeom prst="rect">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Planning and Control</a:t>
              </a:r>
            </a:p>
          </p:txBody>
        </p:sp>
        <p:sp>
          <p:nvSpPr>
            <p:cNvPr id="27" name="Arrow: Pentagon 26"/>
            <p:cNvSpPr/>
            <p:nvPr/>
          </p:nvSpPr>
          <p:spPr>
            <a:xfrm>
              <a:off x="6067213"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Technical Process</a:t>
              </a:r>
            </a:p>
          </p:txBody>
        </p:sp>
        <p:sp>
          <p:nvSpPr>
            <p:cNvPr id="28" name="Arrow: Pentagon 27"/>
            <p:cNvSpPr/>
            <p:nvPr/>
          </p:nvSpPr>
          <p:spPr>
            <a:xfrm>
              <a:off x="3005600"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Management</a:t>
              </a:r>
            </a:p>
            <a:p>
              <a:pPr algn="ctr"/>
              <a:r>
                <a:rPr lang="en-AU" sz="2000" dirty="0"/>
                <a:t>Structure</a:t>
              </a:r>
            </a:p>
          </p:txBody>
        </p:sp>
        <p:sp>
          <p:nvSpPr>
            <p:cNvPr id="29" name="Arrow: Pentagon 28"/>
            <p:cNvSpPr/>
            <p:nvPr/>
          </p:nvSpPr>
          <p:spPr>
            <a:xfrm>
              <a:off x="10839" y="6133800"/>
              <a:ext cx="3420000" cy="720000"/>
            </a:xfrm>
            <a:prstGeom prst="homePlate">
              <a:avLst/>
            </a:prstGeom>
            <a:solidFill>
              <a:schemeClr val="tx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1"/>
                  </a:solidFill>
                </a:rPr>
                <a:t>Project Overview</a:t>
              </a:r>
            </a:p>
          </p:txBody>
        </p:sp>
      </p:grpSp>
    </p:spTree>
    <p:extLst>
      <p:ext uri="{BB962C8B-B14F-4D97-AF65-F5344CB8AC3E}">
        <p14:creationId xmlns:p14="http://schemas.microsoft.com/office/powerpoint/2010/main" val="189245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bg2"/>
            </a:gs>
            <a:gs pos="60000">
              <a:schemeClr val="bg2">
                <a:tint val="100000"/>
                <a:shade val="40000"/>
                <a:satMod val="100000"/>
              </a:schemeClr>
            </a:gs>
            <a:gs pos="89000">
              <a:schemeClr val="bg2">
                <a:shade val="5000"/>
                <a:satMod val="100000"/>
              </a:schemeClr>
            </a:gs>
          </a:gsLst>
          <a:path path="rect">
            <a:fillToRect l="50000" t="50000" r="50000" b="50000"/>
          </a:path>
          <a:tileRect/>
        </a:gra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392950505"/>
              </p:ext>
            </p:extLst>
          </p:nvPr>
        </p:nvGraphicFramePr>
        <p:xfrm>
          <a:off x="1617785" y="1784839"/>
          <a:ext cx="9223130" cy="3490545"/>
        </p:xfrm>
        <a:graphic>
          <a:graphicData uri="http://schemas.openxmlformats.org/drawingml/2006/table">
            <a:tbl>
              <a:tblPr firstRow="1" firstCol="1" bandRow="1">
                <a:tableStyleId>{D03447BB-5D67-496B-8E87-E561075AD55C}</a:tableStyleId>
              </a:tblPr>
              <a:tblGrid>
                <a:gridCol w="4611565">
                  <a:extLst>
                    <a:ext uri="{9D8B030D-6E8A-4147-A177-3AD203B41FA5}">
                      <a16:colId xmlns:a16="http://schemas.microsoft.com/office/drawing/2014/main" val="788476303"/>
                    </a:ext>
                  </a:extLst>
                </a:gridCol>
                <a:gridCol w="4611565">
                  <a:extLst>
                    <a:ext uri="{9D8B030D-6E8A-4147-A177-3AD203B41FA5}">
                      <a16:colId xmlns:a16="http://schemas.microsoft.com/office/drawing/2014/main" val="169265764"/>
                    </a:ext>
                  </a:extLst>
                </a:gridCol>
              </a:tblGrid>
              <a:tr h="387838">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MEMBERS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ROLES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199988"/>
                  </a:ext>
                </a:extLst>
              </a:tr>
              <a:tr h="775677">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Duc Phan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Team Leader, Programming Developer, Documentation, Tester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287628"/>
                  </a:ext>
                </a:extLst>
              </a:tr>
              <a:tr h="387838">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Thao Huynh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Verdana" panose="020B0604030504040204" pitchFamily="34" charset="0"/>
                          <a:ea typeface="Verdana" panose="020B0604030504040204" pitchFamily="34" charset="0"/>
                          <a:cs typeface="Verdana" panose="020B0604030504040204" pitchFamily="34" charset="0"/>
                        </a:rPr>
                        <a:t>Design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683541"/>
                  </a:ext>
                </a:extLst>
              </a:tr>
              <a:tr h="775677">
                <a:tc>
                  <a:txBody>
                    <a:bodyPr/>
                    <a:lstStyle/>
                    <a:p>
                      <a:pPr algn="just">
                        <a:spcAft>
                          <a:spcPts val="0"/>
                        </a:spcAft>
                      </a:pPr>
                      <a:r>
                        <a:rPr lang="en-US" sz="1800" dirty="0" err="1">
                          <a:effectLst/>
                          <a:latin typeface="Verdana" panose="020B0604030504040204" pitchFamily="34" charset="0"/>
                          <a:ea typeface="Verdana" panose="020B0604030504040204" pitchFamily="34" charset="0"/>
                          <a:cs typeface="Verdana" panose="020B0604030504040204" pitchFamily="34" charset="0"/>
                        </a:rPr>
                        <a:t>Ajit</a:t>
                      </a:r>
                      <a:r>
                        <a:rPr lang="en-US" sz="1800" dirty="0">
                          <a:effectLst/>
                          <a:latin typeface="Verdana" panose="020B0604030504040204" pitchFamily="34" charset="0"/>
                          <a:ea typeface="Verdana" panose="020B0604030504040204" pitchFamily="34" charset="0"/>
                          <a:cs typeface="Verdana" panose="020B0604030504040204" pitchFamily="34" charset="0"/>
                        </a:rPr>
                        <a:t> Bahadur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Verdana" panose="020B0604030504040204" pitchFamily="34" charset="0"/>
                          <a:ea typeface="Verdana" panose="020B0604030504040204" pitchFamily="34" charset="0"/>
                          <a:cs typeface="Verdana" panose="020B0604030504040204" pitchFamily="34" charset="0"/>
                        </a:rPr>
                        <a:t>UI design, Backend interaction, Documentation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5718271"/>
                  </a:ext>
                </a:extLst>
              </a:tr>
              <a:tr h="387838">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Binh Trinh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Verdana" panose="020B0604030504040204" pitchFamily="34" charset="0"/>
                          <a:ea typeface="Verdana" panose="020B0604030504040204" pitchFamily="34" charset="0"/>
                          <a:cs typeface="Verdana" panose="020B0604030504040204" pitchFamily="34" charset="0"/>
                        </a:rPr>
                        <a:t>Design, Documentation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1973684"/>
                  </a:ext>
                </a:extLst>
              </a:tr>
              <a:tr h="775677">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Hung Nguyen, </a:t>
                      </a:r>
                      <a:r>
                        <a:rPr lang="en-US" sz="1800" dirty="0" err="1">
                          <a:effectLst/>
                          <a:latin typeface="Verdana" panose="020B0604030504040204" pitchFamily="34" charset="0"/>
                          <a:ea typeface="Verdana" panose="020B0604030504040204" pitchFamily="34" charset="0"/>
                          <a:cs typeface="Verdana" panose="020B0604030504040204" pitchFamily="34" charset="0"/>
                        </a:rPr>
                        <a:t>Hieu</a:t>
                      </a:r>
                      <a:r>
                        <a:rPr lang="en-US" sz="1800" dirty="0">
                          <a:effectLst/>
                          <a:latin typeface="Verdana" panose="020B0604030504040204" pitchFamily="34" charset="0"/>
                          <a:ea typeface="Verdana" panose="020B0604030504040204" pitchFamily="34" charset="0"/>
                          <a:cs typeface="Verdana" panose="020B0604030504040204" pitchFamily="34" charset="0"/>
                        </a:rPr>
                        <a:t> Do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Coding: XML, Java, SQLite, </a:t>
                      </a:r>
                      <a:r>
                        <a:rPr lang="en-US" sz="1800" dirty="0" err="1">
                          <a:effectLst/>
                          <a:latin typeface="Verdana" panose="020B0604030504040204" pitchFamily="34" charset="0"/>
                          <a:ea typeface="Verdana" panose="020B0604030504040204" pitchFamily="34" charset="0"/>
                          <a:cs typeface="Verdana" panose="020B0604030504040204" pitchFamily="34" charset="0"/>
                        </a:rPr>
                        <a:t>mongoDB</a:t>
                      </a:r>
                      <a:r>
                        <a:rPr lang="en-US" sz="1800" dirty="0">
                          <a:effectLst/>
                          <a:latin typeface="Verdana" panose="020B0604030504040204" pitchFamily="34" charset="0"/>
                          <a:ea typeface="Verdana" panose="020B0604030504040204" pitchFamily="34" charset="0"/>
                          <a:cs typeface="Verdana" panose="020B0604030504040204" pitchFamily="34" charset="0"/>
                        </a:rPr>
                        <a:t>, API server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033462"/>
                  </a:ext>
                </a:extLst>
              </a:tr>
            </a:tbl>
          </a:graphicData>
        </a:graphic>
      </p:graphicFrame>
      <p:sp>
        <p:nvSpPr>
          <p:cNvPr id="20" name="TextBox 19"/>
          <p:cNvSpPr txBox="1"/>
          <p:nvPr/>
        </p:nvSpPr>
        <p:spPr>
          <a:xfrm>
            <a:off x="660218" y="1111829"/>
            <a:ext cx="11015967" cy="424732"/>
          </a:xfrm>
          <a:prstGeom prst="rect">
            <a:avLst/>
          </a:prstGeom>
        </p:spPr>
        <p:txBody>
          <a:bodyPr wrap="square" rtlCol="0">
            <a:spAutoFit/>
          </a:bodyPr>
          <a:lstStyle/>
          <a:p>
            <a:pPr>
              <a:lnSpc>
                <a:spcPct val="90000"/>
              </a:lnSpc>
            </a:pPr>
            <a:r>
              <a:rPr lang="en-US" b="1" u="sng" dirty="0"/>
              <a:t>1. MEMBERS ROLE:</a:t>
            </a:r>
            <a:endParaRPr lang="en-US" dirty="0">
              <a:solidFill>
                <a:srgbClr val="000000"/>
              </a:solidFill>
            </a:endParaRPr>
          </a:p>
        </p:txBody>
      </p:sp>
      <p:sp>
        <p:nvSpPr>
          <p:cNvPr id="21" name="TextBox 20"/>
          <p:cNvSpPr txBox="1"/>
          <p:nvPr/>
        </p:nvSpPr>
        <p:spPr>
          <a:xfrm>
            <a:off x="3396019" y="156603"/>
            <a:ext cx="5665954" cy="577081"/>
          </a:xfrm>
          <a:prstGeom prst="rect">
            <a:avLst/>
          </a:prstGeom>
        </p:spPr>
        <p:txBody>
          <a:bodyPr wrap="square" rtlCol="0">
            <a:spAutoFit/>
          </a:bodyPr>
          <a:lstStyle/>
          <a:p>
            <a:pPr algn="ctr">
              <a:lnSpc>
                <a:spcPct val="90000"/>
              </a:lnSpc>
            </a:pPr>
            <a:r>
              <a:rPr lang="en-US" sz="3500" dirty="0"/>
              <a:t>MANAGEMENT STRUCTURE</a:t>
            </a:r>
          </a:p>
        </p:txBody>
      </p:sp>
      <p:grpSp>
        <p:nvGrpSpPr>
          <p:cNvPr id="32" name="Group 31"/>
          <p:cNvGrpSpPr/>
          <p:nvPr/>
        </p:nvGrpSpPr>
        <p:grpSpPr>
          <a:xfrm>
            <a:off x="10839" y="6133800"/>
            <a:ext cx="12177985" cy="720000"/>
            <a:chOff x="10839" y="6133800"/>
            <a:chExt cx="12177985" cy="720000"/>
          </a:xfrm>
        </p:grpSpPr>
        <p:sp>
          <p:nvSpPr>
            <p:cNvPr id="33" name="Rectangle 32"/>
            <p:cNvSpPr/>
            <p:nvPr/>
          </p:nvSpPr>
          <p:spPr>
            <a:xfrm>
              <a:off x="9061973" y="6133800"/>
              <a:ext cx="3126851" cy="720000"/>
            </a:xfrm>
            <a:prstGeom prst="rect">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Planning and Control</a:t>
              </a:r>
            </a:p>
          </p:txBody>
        </p:sp>
        <p:sp>
          <p:nvSpPr>
            <p:cNvPr id="34" name="Arrow: Pentagon 33"/>
            <p:cNvSpPr/>
            <p:nvPr/>
          </p:nvSpPr>
          <p:spPr>
            <a:xfrm>
              <a:off x="6067213"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Technical Process</a:t>
              </a:r>
            </a:p>
          </p:txBody>
        </p:sp>
        <p:sp>
          <p:nvSpPr>
            <p:cNvPr id="35" name="Arrow: Pentagon 34"/>
            <p:cNvSpPr/>
            <p:nvPr/>
          </p:nvSpPr>
          <p:spPr>
            <a:xfrm>
              <a:off x="3005600" y="6133800"/>
              <a:ext cx="3420000" cy="720000"/>
            </a:xfrm>
            <a:prstGeom prst="homePlate">
              <a:avLst/>
            </a:prstGeom>
            <a:solidFill>
              <a:schemeClr val="tx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1"/>
                  </a:solidFill>
                </a:rPr>
                <a:t>Management</a:t>
              </a:r>
            </a:p>
            <a:p>
              <a:pPr algn="ctr"/>
              <a:r>
                <a:rPr lang="en-AU" sz="2000" dirty="0">
                  <a:solidFill>
                    <a:schemeClr val="bg1"/>
                  </a:solidFill>
                </a:rPr>
                <a:t>Structure</a:t>
              </a:r>
            </a:p>
          </p:txBody>
        </p:sp>
        <p:sp>
          <p:nvSpPr>
            <p:cNvPr id="36" name="Arrow: Pentagon 35"/>
            <p:cNvSpPr/>
            <p:nvPr/>
          </p:nvSpPr>
          <p:spPr>
            <a:xfrm>
              <a:off x="10839"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Project Overview</a:t>
              </a:r>
            </a:p>
          </p:txBody>
        </p:sp>
      </p:grpSp>
    </p:spTree>
    <p:extLst>
      <p:ext uri="{BB962C8B-B14F-4D97-AF65-F5344CB8AC3E}">
        <p14:creationId xmlns:p14="http://schemas.microsoft.com/office/powerpoint/2010/main" val="40324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bg2"/>
            </a:gs>
            <a:gs pos="60000">
              <a:schemeClr val="bg2">
                <a:tint val="100000"/>
                <a:shade val="40000"/>
                <a:satMod val="100000"/>
              </a:schemeClr>
            </a:gs>
            <a:gs pos="89000">
              <a:schemeClr val="bg2">
                <a:shade val="5000"/>
                <a:satMod val="100000"/>
              </a:schemeClr>
            </a:gs>
          </a:gsLst>
          <a:path path="rect">
            <a:fillToRect l="50000" t="50000" r="50000" b="50000"/>
          </a:path>
          <a:tileRect/>
        </a:gradFill>
        <a:effectLst/>
      </p:bgPr>
    </p:bg>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078988410"/>
              </p:ext>
            </p:extLst>
          </p:nvPr>
        </p:nvGraphicFramePr>
        <p:xfrm>
          <a:off x="1617785" y="1784839"/>
          <a:ext cx="9223130" cy="3459089"/>
        </p:xfrm>
        <a:graphic>
          <a:graphicData uri="http://schemas.openxmlformats.org/drawingml/2006/table">
            <a:tbl>
              <a:tblPr firstRow="1" firstCol="1" bandRow="1">
                <a:tableStyleId>{D03447BB-5D67-496B-8E87-E561075AD55C}</a:tableStyleId>
              </a:tblPr>
              <a:tblGrid>
                <a:gridCol w="4611565">
                  <a:extLst>
                    <a:ext uri="{9D8B030D-6E8A-4147-A177-3AD203B41FA5}">
                      <a16:colId xmlns:a16="http://schemas.microsoft.com/office/drawing/2014/main" val="788476303"/>
                    </a:ext>
                  </a:extLst>
                </a:gridCol>
                <a:gridCol w="4611565">
                  <a:extLst>
                    <a:ext uri="{9D8B030D-6E8A-4147-A177-3AD203B41FA5}">
                      <a16:colId xmlns:a16="http://schemas.microsoft.com/office/drawing/2014/main" val="169265764"/>
                    </a:ext>
                  </a:extLst>
                </a:gridCol>
              </a:tblGrid>
              <a:tr h="387838">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RISKS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STRATEGIES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199988"/>
                  </a:ext>
                </a:extLst>
              </a:tr>
              <a:tr h="649654">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New</a:t>
                      </a:r>
                      <a:r>
                        <a:rPr lang="en-US" sz="1800" baseline="0" dirty="0">
                          <a:effectLst/>
                          <a:latin typeface="Verdana" panose="020B0604030504040204" pitchFamily="34" charset="0"/>
                          <a:ea typeface="Verdana" panose="020B0604030504040204" pitchFamily="34" charset="0"/>
                          <a:cs typeface="Verdana" panose="020B0604030504040204" pitchFamily="34" charset="0"/>
                        </a:rPr>
                        <a:t> programming languages</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Experienced member will be</a:t>
                      </a:r>
                      <a:r>
                        <a:rPr lang="en-US" sz="1800" baseline="0" dirty="0">
                          <a:effectLst/>
                          <a:latin typeface="Verdana" panose="020B0604030504040204" pitchFamily="34" charset="0"/>
                          <a:ea typeface="Verdana" panose="020B0604030504040204" pitchFamily="34" charset="0"/>
                          <a:cs typeface="Verdana" panose="020B0604030504040204" pitchFamily="34" charset="0"/>
                        </a:rPr>
                        <a:t> in charged and try to teach the others</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287628"/>
                  </a:ext>
                </a:extLst>
              </a:tr>
              <a:tr h="387838">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Unacceptable</a:t>
                      </a:r>
                      <a:r>
                        <a:rPr lang="en-US" sz="1800" baseline="0" dirty="0">
                          <a:effectLst/>
                          <a:latin typeface="Verdana" panose="020B0604030504040204" pitchFamily="34" charset="0"/>
                          <a:ea typeface="Verdana" panose="020B0604030504040204" pitchFamily="34" charset="0"/>
                          <a:cs typeface="Verdana" panose="020B0604030504040204" pitchFamily="34" charset="0"/>
                        </a:rPr>
                        <a:t> product quality due to ambiguous requirement</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The</a:t>
                      </a:r>
                      <a:r>
                        <a:rPr lang="en-US" sz="1800" baseline="0" dirty="0">
                          <a:effectLst/>
                          <a:latin typeface="Verdana" panose="020B0604030504040204" pitchFamily="34" charset="0"/>
                          <a:ea typeface="Verdana" panose="020B0604030504040204" pitchFamily="34" charset="0"/>
                          <a:cs typeface="Verdana" panose="020B0604030504040204" pitchFamily="34" charset="0"/>
                        </a:rPr>
                        <a:t> requirements and decisions will be revised many times during development to make sure the plan keep in track.</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683541"/>
                  </a:ext>
                </a:extLst>
              </a:tr>
              <a:tr h="775677">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Lack</a:t>
                      </a:r>
                      <a:r>
                        <a:rPr lang="en-US" sz="1800" baseline="0" dirty="0">
                          <a:effectLst/>
                          <a:latin typeface="Verdana" panose="020B0604030504040204" pitchFamily="34" charset="0"/>
                          <a:ea typeface="Verdana" panose="020B0604030504040204" pitchFamily="34" charset="0"/>
                          <a:cs typeface="Verdana" panose="020B0604030504040204" pitchFamily="34" charset="0"/>
                        </a:rPr>
                        <a:t> of time</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Try to divide</a:t>
                      </a:r>
                      <a:r>
                        <a:rPr lang="en-US" sz="1800" baseline="0" dirty="0">
                          <a:effectLst/>
                          <a:latin typeface="Verdana" panose="020B0604030504040204" pitchFamily="34" charset="0"/>
                          <a:ea typeface="Verdana" panose="020B0604030504040204" pitchFamily="34" charset="0"/>
                          <a:cs typeface="Verdana" panose="020B0604030504040204" pitchFamily="34" charset="0"/>
                        </a:rPr>
                        <a:t> all the tasks efficiently and manage all deadlines.</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5718271"/>
                  </a:ext>
                </a:extLst>
              </a:tr>
              <a:tr h="387838">
                <a:tc>
                  <a:txBody>
                    <a:bodyPr/>
                    <a:lstStyle/>
                    <a:p>
                      <a:pPr algn="just">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Lack</a:t>
                      </a:r>
                      <a:r>
                        <a:rPr lang="en-US" sz="1800" baseline="0" dirty="0">
                          <a:effectLst/>
                          <a:latin typeface="Verdana" panose="020B0604030504040204" pitchFamily="34" charset="0"/>
                          <a:ea typeface="Verdana" panose="020B0604030504040204" pitchFamily="34" charset="0"/>
                          <a:cs typeface="Verdana" panose="020B0604030504040204" pitchFamily="34" charset="0"/>
                        </a:rPr>
                        <a:t> of publicity</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Verdana" panose="020B0604030504040204" pitchFamily="34" charset="0"/>
                          <a:ea typeface="Verdana" panose="020B0604030504040204" pitchFamily="34" charset="0"/>
                          <a:cs typeface="Verdana" panose="020B0604030504040204" pitchFamily="34" charset="0"/>
                        </a:rPr>
                        <a:t>Try</a:t>
                      </a:r>
                      <a:r>
                        <a:rPr lang="en-US" sz="1800" baseline="0" dirty="0">
                          <a:effectLst/>
                          <a:latin typeface="Verdana" panose="020B0604030504040204" pitchFamily="34" charset="0"/>
                          <a:ea typeface="Verdana" panose="020B0604030504040204" pitchFamily="34" charset="0"/>
                          <a:cs typeface="Verdana" panose="020B0604030504040204" pitchFamily="34" charset="0"/>
                        </a:rPr>
                        <a:t> to make connection with Facebook group or new contact.</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1973684"/>
                  </a:ext>
                </a:extLst>
              </a:tr>
            </a:tbl>
          </a:graphicData>
        </a:graphic>
      </p:graphicFrame>
      <p:sp>
        <p:nvSpPr>
          <p:cNvPr id="20" name="TextBox 19"/>
          <p:cNvSpPr txBox="1"/>
          <p:nvPr/>
        </p:nvSpPr>
        <p:spPr>
          <a:xfrm>
            <a:off x="660218" y="1111829"/>
            <a:ext cx="11015967" cy="424732"/>
          </a:xfrm>
          <a:prstGeom prst="rect">
            <a:avLst/>
          </a:prstGeom>
        </p:spPr>
        <p:txBody>
          <a:bodyPr wrap="square" rtlCol="0">
            <a:spAutoFit/>
          </a:bodyPr>
          <a:lstStyle/>
          <a:p>
            <a:pPr>
              <a:lnSpc>
                <a:spcPct val="90000"/>
              </a:lnSpc>
            </a:pPr>
            <a:r>
              <a:rPr lang="en-US" b="1" u="sng" dirty="0"/>
              <a:t>2. RISK MANAGEMENT</a:t>
            </a:r>
            <a:endParaRPr lang="en-US" dirty="0">
              <a:solidFill>
                <a:srgbClr val="000000"/>
              </a:solidFill>
            </a:endParaRPr>
          </a:p>
        </p:txBody>
      </p:sp>
      <p:grpSp>
        <p:nvGrpSpPr>
          <p:cNvPr id="10" name="Group 9"/>
          <p:cNvGrpSpPr/>
          <p:nvPr/>
        </p:nvGrpSpPr>
        <p:grpSpPr>
          <a:xfrm>
            <a:off x="10839" y="6133800"/>
            <a:ext cx="12177985" cy="720000"/>
            <a:chOff x="10839" y="6133800"/>
            <a:chExt cx="12177985" cy="720000"/>
          </a:xfrm>
        </p:grpSpPr>
        <p:sp>
          <p:nvSpPr>
            <p:cNvPr id="12" name="Rectangle 11"/>
            <p:cNvSpPr/>
            <p:nvPr/>
          </p:nvSpPr>
          <p:spPr>
            <a:xfrm>
              <a:off x="9061973" y="6133800"/>
              <a:ext cx="3126851" cy="720000"/>
            </a:xfrm>
            <a:prstGeom prst="rect">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Planning and Control</a:t>
              </a:r>
            </a:p>
          </p:txBody>
        </p:sp>
        <p:sp>
          <p:nvSpPr>
            <p:cNvPr id="13" name="Arrow: Pentagon 12"/>
            <p:cNvSpPr/>
            <p:nvPr/>
          </p:nvSpPr>
          <p:spPr>
            <a:xfrm>
              <a:off x="6067213"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Technical Process</a:t>
              </a:r>
            </a:p>
          </p:txBody>
        </p:sp>
        <p:sp>
          <p:nvSpPr>
            <p:cNvPr id="21" name="Arrow: Pentagon 20"/>
            <p:cNvSpPr/>
            <p:nvPr/>
          </p:nvSpPr>
          <p:spPr>
            <a:xfrm>
              <a:off x="3005600" y="6133800"/>
              <a:ext cx="3420000" cy="720000"/>
            </a:xfrm>
            <a:prstGeom prst="homePlate">
              <a:avLst/>
            </a:prstGeom>
            <a:solidFill>
              <a:schemeClr val="tx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1"/>
                  </a:solidFill>
                </a:rPr>
                <a:t>Management</a:t>
              </a:r>
            </a:p>
            <a:p>
              <a:pPr algn="ctr"/>
              <a:r>
                <a:rPr lang="en-AU" sz="2000" dirty="0">
                  <a:solidFill>
                    <a:schemeClr val="bg1"/>
                  </a:solidFill>
                </a:rPr>
                <a:t>Structure</a:t>
              </a:r>
            </a:p>
          </p:txBody>
        </p:sp>
        <p:sp>
          <p:nvSpPr>
            <p:cNvPr id="22" name="Arrow: Pentagon 21"/>
            <p:cNvSpPr/>
            <p:nvPr/>
          </p:nvSpPr>
          <p:spPr>
            <a:xfrm>
              <a:off x="10839"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Project Overview</a:t>
              </a:r>
            </a:p>
          </p:txBody>
        </p:sp>
      </p:grpSp>
    </p:spTree>
    <p:extLst>
      <p:ext uri="{BB962C8B-B14F-4D97-AF65-F5344CB8AC3E}">
        <p14:creationId xmlns:p14="http://schemas.microsoft.com/office/powerpoint/2010/main" val="342502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60218" y="1111829"/>
            <a:ext cx="11015967" cy="5078313"/>
          </a:xfrm>
          <a:prstGeom prst="rect">
            <a:avLst/>
          </a:prstGeom>
        </p:spPr>
        <p:txBody>
          <a:bodyPr wrap="square" rtlCol="0">
            <a:spAutoFit/>
          </a:bodyPr>
          <a:lstStyle/>
          <a:p>
            <a:pPr>
              <a:lnSpc>
                <a:spcPct val="90000"/>
              </a:lnSpc>
            </a:pPr>
            <a:r>
              <a:rPr lang="en-US" b="1" u="sng" dirty="0"/>
              <a:t>1. METHOD</a:t>
            </a:r>
          </a:p>
          <a:p>
            <a:pPr>
              <a:lnSpc>
                <a:spcPct val="90000"/>
              </a:lnSpc>
            </a:pPr>
            <a:r>
              <a:rPr lang="en-US" dirty="0"/>
              <a:t>	Scrum</a:t>
            </a:r>
          </a:p>
          <a:p>
            <a:pPr>
              <a:lnSpc>
                <a:spcPct val="90000"/>
              </a:lnSpc>
            </a:pPr>
            <a:endParaRPr lang="en-US" dirty="0"/>
          </a:p>
          <a:p>
            <a:pPr>
              <a:lnSpc>
                <a:spcPct val="90000"/>
              </a:lnSpc>
            </a:pPr>
            <a:endParaRPr lang="en-US" dirty="0"/>
          </a:p>
          <a:p>
            <a:pPr>
              <a:lnSpc>
                <a:spcPct val="90000"/>
              </a:lnSpc>
            </a:pPr>
            <a:r>
              <a:rPr lang="en-US" b="1" u="sng" dirty="0"/>
              <a:t>2. TOOLS</a:t>
            </a:r>
          </a:p>
          <a:p>
            <a:pPr>
              <a:lnSpc>
                <a:spcPct val="90000"/>
              </a:lnSpc>
            </a:pPr>
            <a:r>
              <a:rPr lang="en-US" dirty="0"/>
              <a:t>	- Document Development: MS Word.</a:t>
            </a:r>
          </a:p>
          <a:p>
            <a:pPr>
              <a:lnSpc>
                <a:spcPct val="90000"/>
              </a:lnSpc>
            </a:pPr>
            <a:r>
              <a:rPr lang="en-US" dirty="0"/>
              <a:t>	- Communication: Facebook group, Mail and OneDrive.</a:t>
            </a:r>
          </a:p>
          <a:p>
            <a:pPr>
              <a:lnSpc>
                <a:spcPct val="90000"/>
              </a:lnSpc>
            </a:pPr>
            <a:r>
              <a:rPr lang="en-US" dirty="0"/>
              <a:t>	- Project Management: </a:t>
            </a:r>
            <a:r>
              <a:rPr lang="en-US" dirty="0" err="1"/>
              <a:t>Youtrack</a:t>
            </a:r>
            <a:r>
              <a:rPr lang="en-US" dirty="0"/>
              <a:t> website.</a:t>
            </a:r>
          </a:p>
          <a:p>
            <a:pPr>
              <a:lnSpc>
                <a:spcPct val="90000"/>
              </a:lnSpc>
            </a:pPr>
            <a:r>
              <a:rPr lang="en-US" dirty="0"/>
              <a:t>	- Design: Adobe Photoshop.</a:t>
            </a:r>
          </a:p>
          <a:p>
            <a:pPr>
              <a:lnSpc>
                <a:spcPct val="90000"/>
              </a:lnSpc>
            </a:pPr>
            <a:r>
              <a:rPr lang="en-US" dirty="0"/>
              <a:t>	- Programming: Android Studio, </a:t>
            </a:r>
            <a:r>
              <a:rPr lang="en-US" dirty="0" err="1"/>
              <a:t>Robo</a:t>
            </a:r>
            <a:r>
              <a:rPr lang="en-US" dirty="0"/>
              <a:t> mongo.</a:t>
            </a:r>
          </a:p>
          <a:p>
            <a:pPr>
              <a:lnSpc>
                <a:spcPct val="90000"/>
              </a:lnSpc>
            </a:pPr>
            <a:r>
              <a:rPr lang="en-US" dirty="0"/>
              <a:t>	- Server: APIs server.</a:t>
            </a:r>
          </a:p>
          <a:p>
            <a:pPr>
              <a:lnSpc>
                <a:spcPct val="90000"/>
              </a:lnSpc>
            </a:pPr>
            <a:endParaRPr lang="en-US" dirty="0"/>
          </a:p>
          <a:p>
            <a:pPr marL="457200" indent="-457200">
              <a:lnSpc>
                <a:spcPct val="90000"/>
              </a:lnSpc>
              <a:buAutoNum type="arabicPeriod"/>
            </a:pPr>
            <a:endParaRPr lang="EN-US" dirty="0"/>
          </a:p>
          <a:p>
            <a:pPr marL="342900" indent="-342900">
              <a:lnSpc>
                <a:spcPct val="90000"/>
              </a:lnSpc>
              <a:buFontTx/>
              <a:buChar char="-"/>
            </a:pPr>
            <a:endParaRPr lang="EN-US" dirty="0"/>
          </a:p>
          <a:p>
            <a:pPr marL="342900" indent="-342900">
              <a:lnSpc>
                <a:spcPct val="90000"/>
              </a:lnSpc>
              <a:buFontTx/>
              <a:buChar char="-"/>
            </a:pPr>
            <a:endParaRPr lang="en-US" dirty="0">
              <a:solidFill>
                <a:srgbClr val="000000"/>
              </a:solidFill>
            </a:endParaRPr>
          </a:p>
        </p:txBody>
      </p:sp>
      <p:sp>
        <p:nvSpPr>
          <p:cNvPr id="12" name="TextBox 11"/>
          <p:cNvSpPr txBox="1"/>
          <p:nvPr/>
        </p:nvSpPr>
        <p:spPr>
          <a:xfrm>
            <a:off x="3396019" y="156603"/>
            <a:ext cx="5458691" cy="577081"/>
          </a:xfrm>
          <a:prstGeom prst="rect">
            <a:avLst/>
          </a:prstGeom>
        </p:spPr>
        <p:txBody>
          <a:bodyPr wrap="square" rtlCol="0">
            <a:spAutoFit/>
          </a:bodyPr>
          <a:lstStyle/>
          <a:p>
            <a:pPr algn="ctr">
              <a:lnSpc>
                <a:spcPct val="90000"/>
              </a:lnSpc>
            </a:pPr>
            <a:r>
              <a:rPr lang="en-US" sz="3500" dirty="0"/>
              <a:t>TECHNICAL PROCESS</a:t>
            </a:r>
          </a:p>
        </p:txBody>
      </p:sp>
      <p:grpSp>
        <p:nvGrpSpPr>
          <p:cNvPr id="13" name="Group 12"/>
          <p:cNvGrpSpPr/>
          <p:nvPr/>
        </p:nvGrpSpPr>
        <p:grpSpPr>
          <a:xfrm>
            <a:off x="10839" y="6133800"/>
            <a:ext cx="12177985" cy="720000"/>
            <a:chOff x="10839" y="6133800"/>
            <a:chExt cx="12177985" cy="720000"/>
          </a:xfrm>
        </p:grpSpPr>
        <p:sp>
          <p:nvSpPr>
            <p:cNvPr id="14" name="Rectangle 13"/>
            <p:cNvSpPr/>
            <p:nvPr/>
          </p:nvSpPr>
          <p:spPr>
            <a:xfrm>
              <a:off x="9061973" y="6133800"/>
              <a:ext cx="3126851" cy="720000"/>
            </a:xfrm>
            <a:prstGeom prst="rect">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Planning and Control</a:t>
              </a:r>
            </a:p>
          </p:txBody>
        </p:sp>
        <p:sp>
          <p:nvSpPr>
            <p:cNvPr id="15" name="Arrow: Pentagon 14"/>
            <p:cNvSpPr/>
            <p:nvPr/>
          </p:nvSpPr>
          <p:spPr>
            <a:xfrm>
              <a:off x="6067213" y="6133800"/>
              <a:ext cx="3420000" cy="720000"/>
            </a:xfrm>
            <a:prstGeom prst="homePlate">
              <a:avLst/>
            </a:prstGeom>
            <a:solidFill>
              <a:schemeClr val="tx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1"/>
                  </a:solidFill>
                </a:rPr>
                <a:t>Technical Process</a:t>
              </a:r>
            </a:p>
          </p:txBody>
        </p:sp>
        <p:sp>
          <p:nvSpPr>
            <p:cNvPr id="16" name="Arrow: Pentagon 15"/>
            <p:cNvSpPr/>
            <p:nvPr/>
          </p:nvSpPr>
          <p:spPr>
            <a:xfrm>
              <a:off x="3005600"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Management</a:t>
              </a:r>
            </a:p>
            <a:p>
              <a:pPr algn="ctr"/>
              <a:r>
                <a:rPr lang="en-AU" sz="2000" dirty="0"/>
                <a:t>Structure</a:t>
              </a:r>
            </a:p>
          </p:txBody>
        </p:sp>
        <p:sp>
          <p:nvSpPr>
            <p:cNvPr id="17" name="Arrow: Pentagon 16"/>
            <p:cNvSpPr/>
            <p:nvPr/>
          </p:nvSpPr>
          <p:spPr>
            <a:xfrm>
              <a:off x="10839"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Project Overview</a:t>
              </a:r>
            </a:p>
          </p:txBody>
        </p:sp>
      </p:grpSp>
    </p:spTree>
    <p:extLst>
      <p:ext uri="{BB962C8B-B14F-4D97-AF65-F5344CB8AC3E}">
        <p14:creationId xmlns:p14="http://schemas.microsoft.com/office/powerpoint/2010/main" val="169462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60218" y="1111829"/>
            <a:ext cx="11015967" cy="4081117"/>
          </a:xfrm>
          <a:prstGeom prst="rect">
            <a:avLst/>
          </a:prstGeom>
        </p:spPr>
        <p:txBody>
          <a:bodyPr wrap="square" rtlCol="0">
            <a:spAutoFit/>
          </a:bodyPr>
          <a:lstStyle/>
          <a:p>
            <a:pPr>
              <a:lnSpc>
                <a:spcPct val="90000"/>
              </a:lnSpc>
            </a:pPr>
            <a:r>
              <a:rPr lang="en-US" b="1" u="sng" dirty="0"/>
              <a:t>3. TECHNIQUES</a:t>
            </a:r>
          </a:p>
          <a:p>
            <a:pPr>
              <a:lnSpc>
                <a:spcPct val="90000"/>
              </a:lnSpc>
            </a:pPr>
            <a:r>
              <a:rPr lang="en-US" dirty="0"/>
              <a:t>	- MS Word: for all documents related to this project.</a:t>
            </a:r>
          </a:p>
          <a:p>
            <a:pPr>
              <a:lnSpc>
                <a:spcPct val="90000"/>
              </a:lnSpc>
            </a:pPr>
            <a:r>
              <a:rPr lang="en-US" dirty="0"/>
              <a:t>	- Facebook group, Mail, OneDrive: to communication between team members, sharing document.</a:t>
            </a:r>
          </a:p>
          <a:p>
            <a:pPr>
              <a:lnSpc>
                <a:spcPct val="90000"/>
              </a:lnSpc>
            </a:pPr>
            <a:r>
              <a:rPr lang="en-US" dirty="0"/>
              <a:t>	- </a:t>
            </a:r>
            <a:r>
              <a:rPr lang="en-US" dirty="0" err="1"/>
              <a:t>Youtrack</a:t>
            </a:r>
            <a:r>
              <a:rPr lang="en-US" dirty="0"/>
              <a:t> website: to using the Scrum method.</a:t>
            </a:r>
          </a:p>
          <a:p>
            <a:pPr>
              <a:lnSpc>
                <a:spcPct val="90000"/>
              </a:lnSpc>
            </a:pPr>
            <a:r>
              <a:rPr lang="en-US" dirty="0"/>
              <a:t>	- Adobe Photoshop: design or modify visual interface.</a:t>
            </a:r>
          </a:p>
          <a:p>
            <a:pPr>
              <a:lnSpc>
                <a:spcPct val="90000"/>
              </a:lnSpc>
            </a:pPr>
            <a:r>
              <a:rPr lang="en-US" dirty="0"/>
              <a:t>	- Android Studio: to program XML, Java and SQLite.</a:t>
            </a:r>
          </a:p>
          <a:p>
            <a:pPr>
              <a:lnSpc>
                <a:spcPct val="90000"/>
              </a:lnSpc>
            </a:pPr>
            <a:r>
              <a:rPr lang="en-US" dirty="0"/>
              <a:t>	- </a:t>
            </a:r>
            <a:r>
              <a:rPr lang="en-US" dirty="0" err="1"/>
              <a:t>Robo</a:t>
            </a:r>
            <a:r>
              <a:rPr lang="en-US" dirty="0"/>
              <a:t> mongo: creating a database.</a:t>
            </a:r>
          </a:p>
          <a:p>
            <a:pPr>
              <a:lnSpc>
                <a:spcPct val="90000"/>
              </a:lnSpc>
            </a:pPr>
            <a:r>
              <a:rPr lang="en-US" dirty="0"/>
              <a:t>	- APIs server: all the database will be stored here.</a:t>
            </a:r>
          </a:p>
          <a:p>
            <a:pPr marL="457200" indent="-457200">
              <a:lnSpc>
                <a:spcPct val="90000"/>
              </a:lnSpc>
              <a:buAutoNum type="arabicPeriod"/>
            </a:pPr>
            <a:endParaRPr lang="EN-US" dirty="0"/>
          </a:p>
          <a:p>
            <a:pPr marL="342900" indent="-342900">
              <a:lnSpc>
                <a:spcPct val="90000"/>
              </a:lnSpc>
              <a:buFontTx/>
              <a:buChar char="-"/>
            </a:pPr>
            <a:endParaRPr lang="EN-US" dirty="0"/>
          </a:p>
          <a:p>
            <a:pPr marL="342900" indent="-342900">
              <a:lnSpc>
                <a:spcPct val="90000"/>
              </a:lnSpc>
              <a:buFontTx/>
              <a:buChar char="-"/>
            </a:pPr>
            <a:endParaRPr lang="en-US" dirty="0">
              <a:solidFill>
                <a:srgbClr val="000000"/>
              </a:solidFill>
            </a:endParaRPr>
          </a:p>
        </p:txBody>
      </p:sp>
      <p:grpSp>
        <p:nvGrpSpPr>
          <p:cNvPr id="12" name="Group 11"/>
          <p:cNvGrpSpPr/>
          <p:nvPr/>
        </p:nvGrpSpPr>
        <p:grpSpPr>
          <a:xfrm>
            <a:off x="10839" y="6133800"/>
            <a:ext cx="12177985" cy="720000"/>
            <a:chOff x="10839" y="6133800"/>
            <a:chExt cx="12177985" cy="720000"/>
          </a:xfrm>
        </p:grpSpPr>
        <p:sp>
          <p:nvSpPr>
            <p:cNvPr id="13" name="Rectangle 12"/>
            <p:cNvSpPr/>
            <p:nvPr/>
          </p:nvSpPr>
          <p:spPr>
            <a:xfrm>
              <a:off x="9061973" y="6133800"/>
              <a:ext cx="3126851" cy="720000"/>
            </a:xfrm>
            <a:prstGeom prst="rect">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Planning and Control</a:t>
              </a:r>
            </a:p>
          </p:txBody>
        </p:sp>
        <p:sp>
          <p:nvSpPr>
            <p:cNvPr id="14" name="Arrow: Pentagon 13"/>
            <p:cNvSpPr/>
            <p:nvPr/>
          </p:nvSpPr>
          <p:spPr>
            <a:xfrm>
              <a:off x="6067213" y="6133800"/>
              <a:ext cx="3420000" cy="720000"/>
            </a:xfrm>
            <a:prstGeom prst="homePlate">
              <a:avLst/>
            </a:prstGeom>
            <a:solidFill>
              <a:schemeClr val="tx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bg1"/>
                  </a:solidFill>
                </a:rPr>
                <a:t>Technical Process</a:t>
              </a:r>
            </a:p>
          </p:txBody>
        </p:sp>
        <p:sp>
          <p:nvSpPr>
            <p:cNvPr id="15" name="Arrow: Pentagon 14"/>
            <p:cNvSpPr/>
            <p:nvPr/>
          </p:nvSpPr>
          <p:spPr>
            <a:xfrm>
              <a:off x="3005600"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Management</a:t>
              </a:r>
            </a:p>
            <a:p>
              <a:pPr algn="ctr"/>
              <a:r>
                <a:rPr lang="en-AU" sz="2000" dirty="0"/>
                <a:t>Structure</a:t>
              </a:r>
            </a:p>
          </p:txBody>
        </p:sp>
        <p:sp>
          <p:nvSpPr>
            <p:cNvPr id="16" name="Arrow: Pentagon 15"/>
            <p:cNvSpPr/>
            <p:nvPr/>
          </p:nvSpPr>
          <p:spPr>
            <a:xfrm>
              <a:off x="10839"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Project Overview</a:t>
              </a:r>
            </a:p>
          </p:txBody>
        </p:sp>
      </p:grpSp>
    </p:spTree>
    <p:extLst>
      <p:ext uri="{BB962C8B-B14F-4D97-AF65-F5344CB8AC3E}">
        <p14:creationId xmlns:p14="http://schemas.microsoft.com/office/powerpoint/2010/main" val="9511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bg2"/>
            </a:gs>
            <a:gs pos="71000">
              <a:schemeClr val="bg2">
                <a:tint val="100000"/>
                <a:shade val="40000"/>
                <a:satMod val="100000"/>
              </a:schemeClr>
            </a:gs>
            <a:gs pos="88000">
              <a:schemeClr val="bg2">
                <a:shade val="5000"/>
                <a:sat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0" name="TextBox 9"/>
          <p:cNvSpPr txBox="1"/>
          <p:nvPr/>
        </p:nvSpPr>
        <p:spPr>
          <a:xfrm>
            <a:off x="2269230" y="1243714"/>
            <a:ext cx="7824340" cy="1089529"/>
          </a:xfrm>
          <a:prstGeom prst="rect">
            <a:avLst/>
          </a:prstGeom>
        </p:spPr>
        <p:txBody>
          <a:bodyPr wrap="square" rtlCol="0">
            <a:spAutoFit/>
          </a:bodyPr>
          <a:lstStyle/>
          <a:p>
            <a:pPr>
              <a:lnSpc>
                <a:spcPct val="90000"/>
              </a:lnSpc>
            </a:pPr>
            <a:r>
              <a:rPr lang="en-US" dirty="0"/>
              <a:t>Our team choose to use </a:t>
            </a:r>
            <a:r>
              <a:rPr lang="en-US" dirty="0" err="1"/>
              <a:t>YouTrack</a:t>
            </a:r>
            <a:r>
              <a:rPr lang="en-US" dirty="0"/>
              <a:t> for planning and control.</a:t>
            </a:r>
            <a:endParaRPr lang="en-US" dirty="0">
              <a:solidFill>
                <a:srgbClr val="000000"/>
              </a:solidFill>
            </a:endParaRPr>
          </a:p>
          <a:p>
            <a:pPr>
              <a:lnSpc>
                <a:spcPct val="90000"/>
              </a:lnSpc>
            </a:pPr>
            <a:endParaRPr lang="en-US" dirty="0"/>
          </a:p>
          <a:p>
            <a:pPr>
              <a:lnSpc>
                <a:spcPct val="90000"/>
              </a:lnSpc>
            </a:pPr>
            <a:r>
              <a:rPr lang="en-US" dirty="0"/>
              <a:t>Link: </a:t>
            </a:r>
            <a:r>
              <a:rPr lang="en-US" dirty="0" err="1">
                <a:hlinkClick r:id="rId3"/>
              </a:rPr>
              <a:t>YouTrack</a:t>
            </a:r>
            <a:r>
              <a:rPr lang="en-US" dirty="0">
                <a:hlinkClick r:id="rId3"/>
              </a:rPr>
              <a:t> website</a:t>
            </a:r>
            <a:endParaRPr lang="en-US" dirty="0"/>
          </a:p>
        </p:txBody>
      </p:sp>
      <p:sp>
        <p:nvSpPr>
          <p:cNvPr id="12" name="TextBox 11"/>
          <p:cNvSpPr txBox="1"/>
          <p:nvPr/>
        </p:nvSpPr>
        <p:spPr>
          <a:xfrm>
            <a:off x="3396019" y="156603"/>
            <a:ext cx="5458691" cy="577081"/>
          </a:xfrm>
          <a:prstGeom prst="rect">
            <a:avLst/>
          </a:prstGeom>
        </p:spPr>
        <p:txBody>
          <a:bodyPr wrap="square" rtlCol="0">
            <a:spAutoFit/>
          </a:bodyPr>
          <a:lstStyle/>
          <a:p>
            <a:pPr algn="ctr">
              <a:lnSpc>
                <a:spcPct val="90000"/>
              </a:lnSpc>
            </a:pPr>
            <a:r>
              <a:rPr lang="en-US" sz="3500" dirty="0"/>
              <a:t>PLANNING AND CONTROL</a:t>
            </a:r>
          </a:p>
        </p:txBody>
      </p:sp>
      <p:grpSp>
        <p:nvGrpSpPr>
          <p:cNvPr id="18" name="Group 17"/>
          <p:cNvGrpSpPr/>
          <p:nvPr/>
        </p:nvGrpSpPr>
        <p:grpSpPr>
          <a:xfrm>
            <a:off x="10839" y="6133800"/>
            <a:ext cx="12177985" cy="720000"/>
            <a:chOff x="10839" y="6133800"/>
            <a:chExt cx="12177985" cy="720000"/>
          </a:xfrm>
        </p:grpSpPr>
        <p:sp>
          <p:nvSpPr>
            <p:cNvPr id="21" name="Rectangle 20"/>
            <p:cNvSpPr/>
            <p:nvPr/>
          </p:nvSpPr>
          <p:spPr>
            <a:xfrm>
              <a:off x="9061973" y="6133800"/>
              <a:ext cx="3126851" cy="720000"/>
            </a:xfrm>
            <a:prstGeom prst="rect">
              <a:avLst/>
            </a:prstGeom>
            <a:solidFill>
              <a:schemeClr val="tx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solidFill>
                    <a:schemeClr val="bg1"/>
                  </a:solidFill>
                </a:rPr>
                <a:t>Planning and Control</a:t>
              </a:r>
            </a:p>
          </p:txBody>
        </p:sp>
        <p:sp>
          <p:nvSpPr>
            <p:cNvPr id="22" name="Arrow: Pentagon 21"/>
            <p:cNvSpPr/>
            <p:nvPr/>
          </p:nvSpPr>
          <p:spPr>
            <a:xfrm>
              <a:off x="6067213"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Technical Process</a:t>
              </a:r>
            </a:p>
          </p:txBody>
        </p:sp>
        <p:sp>
          <p:nvSpPr>
            <p:cNvPr id="23" name="Arrow: Pentagon 22"/>
            <p:cNvSpPr/>
            <p:nvPr/>
          </p:nvSpPr>
          <p:spPr>
            <a:xfrm>
              <a:off x="3005600"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Management</a:t>
              </a:r>
            </a:p>
            <a:p>
              <a:pPr algn="ctr"/>
              <a:r>
                <a:rPr lang="en-AU" sz="2000" dirty="0"/>
                <a:t>Structure</a:t>
              </a:r>
            </a:p>
          </p:txBody>
        </p:sp>
        <p:sp>
          <p:nvSpPr>
            <p:cNvPr id="24" name="Arrow: Pentagon 23"/>
            <p:cNvSpPr/>
            <p:nvPr/>
          </p:nvSpPr>
          <p:spPr>
            <a:xfrm>
              <a:off x="10839" y="6133800"/>
              <a:ext cx="3420000" cy="720000"/>
            </a:xfrm>
            <a:prstGeom prst="homePlate">
              <a:avLst/>
            </a:prstGeom>
            <a:solidFill>
              <a:schemeClr val="bg1"/>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Project Overview</a:t>
              </a:r>
            </a:p>
          </p:txBody>
        </p:sp>
      </p:grpSp>
    </p:spTree>
    <p:extLst>
      <p:ext uri="{BB962C8B-B14F-4D97-AF65-F5344CB8AC3E}">
        <p14:creationId xmlns:p14="http://schemas.microsoft.com/office/powerpoint/2010/main" val="324797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4873beb7-5857-4685-be1f-d57550cc96cc"/>
    <ds:schemaRef ds:uri="http://purl.org/dc/dcmitype/"/>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495</TotalTime>
  <Words>265</Words>
  <Application>Microsoft Office PowerPoint</Application>
  <PresentationFormat>Custom</PresentationFormat>
  <Paragraphs>129</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vt:lpstr>
      <vt:lpstr>Verdana</vt:lpstr>
      <vt:lpstr>Red Radial 16x9</vt:lpstr>
      <vt:lpstr>               PROJECT PLAN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license</dc:title>
  <cp:lastModifiedBy>Trinh Binh</cp:lastModifiedBy>
  <cp:revision>85</cp:revision>
  <dcterms:modified xsi:type="dcterms:W3CDTF">2017-03-09T12:25:15Z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