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73" r:id="rId7"/>
    <p:sldId id="262" r:id="rId8"/>
    <p:sldId id="263" r:id="rId9"/>
    <p:sldId id="275" r:id="rId10"/>
    <p:sldId id="277" r:id="rId11"/>
    <p:sldId id="265" r:id="rId12"/>
    <p:sldId id="274" r:id="rId13"/>
    <p:sldId id="278" r:id="rId14"/>
    <p:sldId id="280" r:id="rId15"/>
    <p:sldId id="281" r:id="rId16"/>
    <p:sldId id="282" r:id="rId17"/>
    <p:sldId id="283" r:id="rId18"/>
    <p:sldId id="279" r:id="rId19"/>
    <p:sldId id="264" r:id="rId20"/>
    <p:sldId id="276" r:id="rId21"/>
    <p:sldId id="271"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0" d="100"/>
          <a:sy n="60" d="100"/>
        </p:scale>
        <p:origin x="-1644" y="-27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0E60C573-F170-4ABE-A85D-5C8F0E619B83}" type="datetimeFigureOut">
              <a:rPr lang="en-US" smtClean="0"/>
              <a:t>26/10/2016</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B6E406D9-D82C-466A-8B82-07858826E0D1}"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E60C573-F170-4ABE-A85D-5C8F0E619B83}" type="datetimeFigureOut">
              <a:rPr lang="en-US" smtClean="0"/>
              <a:t>26/10/2016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E406D9-D82C-466A-8B82-07858826E0D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E60C573-F170-4ABE-A85D-5C8F0E619B83}" type="datetimeFigureOut">
              <a:rPr lang="en-US" smtClean="0"/>
              <a:t>26/10/2016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E406D9-D82C-466A-8B82-07858826E0D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0E60C573-F170-4ABE-A85D-5C8F0E619B83}" type="datetimeFigureOut">
              <a:rPr lang="en-US" smtClean="0"/>
              <a:t>26/10/2016</a:t>
            </a:fld>
            <a:endParaRPr lang="en-US"/>
          </a:p>
        </p:txBody>
      </p:sp>
      <p:sp>
        <p:nvSpPr>
          <p:cNvPr id="9" name="Slide Number Placeholder 8"/>
          <p:cNvSpPr>
            <a:spLocks noGrp="1"/>
          </p:cNvSpPr>
          <p:nvPr>
            <p:ph type="sldNum" sz="quarter" idx="15"/>
          </p:nvPr>
        </p:nvSpPr>
        <p:spPr/>
        <p:txBody>
          <a:bodyPr rtlCol="0"/>
          <a:lstStyle/>
          <a:p>
            <a:fld id="{B6E406D9-D82C-466A-8B82-07858826E0D1}" type="slidenum">
              <a:rPr lang="en-US" smtClean="0"/>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0E60C573-F170-4ABE-A85D-5C8F0E619B83}" type="datetimeFigureOut">
              <a:rPr lang="en-US" smtClean="0"/>
              <a:t>26/10/2016</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B6E406D9-D82C-466A-8B82-07858826E0D1}"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0E60C573-F170-4ABE-A85D-5C8F0E619B83}" type="datetimeFigureOut">
              <a:rPr lang="en-US" smtClean="0"/>
              <a:t>26/10/2016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E406D9-D82C-466A-8B82-07858826E0D1}" type="slidenum">
              <a:rPr lang="en-US" smtClean="0"/>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0E60C573-F170-4ABE-A85D-5C8F0E619B83}" type="datetimeFigureOut">
              <a:rPr lang="en-US" smtClean="0"/>
              <a:t>26/10/2016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E406D9-D82C-466A-8B82-07858826E0D1}" type="slidenum">
              <a:rPr lang="en-US" smtClean="0"/>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0E60C573-F170-4ABE-A85D-5C8F0E619B83}" type="datetimeFigureOut">
              <a:rPr lang="en-US" smtClean="0"/>
              <a:t>26/10/2016</a:t>
            </a:fld>
            <a:endParaRPr lang="en-US"/>
          </a:p>
        </p:txBody>
      </p:sp>
      <p:sp>
        <p:nvSpPr>
          <p:cNvPr id="7" name="Slide Number Placeholder 6"/>
          <p:cNvSpPr>
            <a:spLocks noGrp="1"/>
          </p:cNvSpPr>
          <p:nvPr>
            <p:ph type="sldNum" sz="quarter" idx="11"/>
          </p:nvPr>
        </p:nvSpPr>
        <p:spPr/>
        <p:txBody>
          <a:bodyPr rtlCol="0"/>
          <a:lstStyle/>
          <a:p>
            <a:fld id="{B6E406D9-D82C-466A-8B82-07858826E0D1}" type="slidenum">
              <a:rPr lang="en-US" smtClean="0"/>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60C573-F170-4ABE-A85D-5C8F0E619B83}" type="datetimeFigureOut">
              <a:rPr lang="en-US" smtClean="0"/>
              <a:t>26/10/2016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E406D9-D82C-466A-8B82-07858826E0D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0E60C573-F170-4ABE-A85D-5C8F0E619B83}" type="datetimeFigureOut">
              <a:rPr lang="en-US" smtClean="0"/>
              <a:t>26/10/2016</a:t>
            </a:fld>
            <a:endParaRPr lang="en-US"/>
          </a:p>
        </p:txBody>
      </p:sp>
      <p:sp>
        <p:nvSpPr>
          <p:cNvPr id="22" name="Slide Number Placeholder 21"/>
          <p:cNvSpPr>
            <a:spLocks noGrp="1"/>
          </p:cNvSpPr>
          <p:nvPr>
            <p:ph type="sldNum" sz="quarter" idx="15"/>
          </p:nvPr>
        </p:nvSpPr>
        <p:spPr/>
        <p:txBody>
          <a:bodyPr rtlCol="0"/>
          <a:lstStyle/>
          <a:p>
            <a:fld id="{B6E406D9-D82C-466A-8B82-07858826E0D1}" type="slidenum">
              <a:rPr lang="en-US" smtClean="0"/>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0E60C573-F170-4ABE-A85D-5C8F0E619B83}" type="datetimeFigureOut">
              <a:rPr lang="en-US" smtClean="0"/>
              <a:t>26/10/2016</a:t>
            </a:fld>
            <a:endParaRPr lang="en-US"/>
          </a:p>
        </p:txBody>
      </p:sp>
      <p:sp>
        <p:nvSpPr>
          <p:cNvPr id="18" name="Slide Number Placeholder 17"/>
          <p:cNvSpPr>
            <a:spLocks noGrp="1"/>
          </p:cNvSpPr>
          <p:nvPr>
            <p:ph type="sldNum" sz="quarter" idx="11"/>
          </p:nvPr>
        </p:nvSpPr>
        <p:spPr/>
        <p:txBody>
          <a:bodyPr rtlCol="0"/>
          <a:lstStyle/>
          <a:p>
            <a:fld id="{B6E406D9-D82C-466A-8B82-07858826E0D1}" type="slidenum">
              <a:rPr lang="en-US" smtClean="0"/>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0E60C573-F170-4ABE-A85D-5C8F0E619B83}" type="datetimeFigureOut">
              <a:rPr lang="en-US" smtClean="0"/>
              <a:t>26/10/2016</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B6E406D9-D82C-466A-8B82-07858826E0D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838200"/>
            <a:ext cx="6172200" cy="1360962"/>
          </a:xfrm>
        </p:spPr>
        <p:txBody>
          <a:bodyPr>
            <a:no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4000" i="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cs typeface="Times New Roman" pitchFamily="18" charset="0"/>
              </a:rPr>
              <a:t>ĐIỆN TOÁN ĐÁM MÂY</a:t>
            </a:r>
            <a:br>
              <a:rPr lang="en-US" sz="4000" i="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cs typeface="Times New Roman" pitchFamily="18" charset="0"/>
              </a:rPr>
            </a:br>
            <a:r>
              <a:rPr lang="en-US" sz="4000" i="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cs typeface="Times New Roman" pitchFamily="18" charset="0"/>
              </a:rPr>
              <a:t>CLOUD COMPUTING</a:t>
            </a:r>
            <a:endParaRPr lang="en-US" sz="4000" i="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Times New Roman" pitchFamily="18" charset="0"/>
              <a:cs typeface="Times New Roman" pitchFamily="18" charset="0"/>
            </a:endParaRPr>
          </a:p>
        </p:txBody>
      </p:sp>
      <p:sp>
        <p:nvSpPr>
          <p:cNvPr id="4" name="Subtitle 3"/>
          <p:cNvSpPr>
            <a:spLocks noGrp="1"/>
          </p:cNvSpPr>
          <p:nvPr>
            <p:ph type="subTitle" idx="1"/>
          </p:nvPr>
        </p:nvSpPr>
        <p:spPr>
          <a:xfrm>
            <a:off x="1485900" y="3048000"/>
            <a:ext cx="6172200" cy="2362200"/>
          </a:xfrm>
        </p:spPr>
        <p:txBody>
          <a:bodyPr>
            <a:noAutofit/>
          </a:bodyPr>
          <a:lstStyle/>
          <a:p>
            <a:pPr algn="ctr"/>
            <a:r>
              <a:rPr lang="en-US" sz="3200" dirty="0" smtClean="0">
                <a:solidFill>
                  <a:srgbClr val="FF0000"/>
                </a:solidFill>
                <a:latin typeface="Times New Roman" pitchFamily="18" charset="0"/>
                <a:cs typeface="Times New Roman" pitchFamily="18" charset="0"/>
              </a:rPr>
              <a:t>NHÓM 1 :</a:t>
            </a:r>
          </a:p>
          <a:p>
            <a:pPr algn="ctr"/>
            <a:r>
              <a:rPr lang="en-US" sz="2400" i="1" dirty="0" err="1" smtClean="0">
                <a:solidFill>
                  <a:srgbClr val="FF0000"/>
                </a:solidFill>
                <a:latin typeface="Times New Roman" pitchFamily="18" charset="0"/>
                <a:cs typeface="Times New Roman" pitchFamily="18" charset="0"/>
              </a:rPr>
              <a:t>Hoàng</a:t>
            </a:r>
            <a:r>
              <a:rPr lang="en-US" sz="2400" i="1" dirty="0" smtClean="0">
                <a:solidFill>
                  <a:srgbClr val="FF0000"/>
                </a:solidFill>
                <a:latin typeface="Times New Roman" pitchFamily="18" charset="0"/>
                <a:cs typeface="Times New Roman" pitchFamily="18" charset="0"/>
              </a:rPr>
              <a:t> </a:t>
            </a:r>
            <a:r>
              <a:rPr lang="en-US" sz="2400" i="1" dirty="0" err="1" smtClean="0">
                <a:solidFill>
                  <a:srgbClr val="FF0000"/>
                </a:solidFill>
                <a:latin typeface="Times New Roman" pitchFamily="18" charset="0"/>
                <a:cs typeface="Times New Roman" pitchFamily="18" charset="0"/>
              </a:rPr>
              <a:t>Anh</a:t>
            </a:r>
            <a:r>
              <a:rPr lang="en-US" sz="2400" i="1" dirty="0" smtClean="0">
                <a:solidFill>
                  <a:srgbClr val="FF0000"/>
                </a:solidFill>
                <a:latin typeface="Times New Roman" pitchFamily="18" charset="0"/>
                <a:cs typeface="Times New Roman" pitchFamily="18" charset="0"/>
              </a:rPr>
              <a:t> </a:t>
            </a:r>
            <a:r>
              <a:rPr lang="en-US" sz="2400" i="1" dirty="0" err="1" smtClean="0">
                <a:solidFill>
                  <a:srgbClr val="FF0000"/>
                </a:solidFill>
                <a:latin typeface="Times New Roman" pitchFamily="18" charset="0"/>
                <a:cs typeface="Times New Roman" pitchFamily="18" charset="0"/>
              </a:rPr>
              <a:t>Tú</a:t>
            </a:r>
            <a:endParaRPr lang="en-US" sz="2400" i="1" dirty="0" smtClean="0">
              <a:solidFill>
                <a:srgbClr val="FF0000"/>
              </a:solidFill>
              <a:latin typeface="Times New Roman" pitchFamily="18" charset="0"/>
              <a:cs typeface="Times New Roman" pitchFamily="18" charset="0"/>
            </a:endParaRPr>
          </a:p>
          <a:p>
            <a:pPr algn="ctr"/>
            <a:r>
              <a:rPr lang="en-US" sz="2400" i="1" dirty="0" err="1" smtClean="0">
                <a:solidFill>
                  <a:srgbClr val="FF0000"/>
                </a:solidFill>
                <a:latin typeface="Times New Roman" pitchFamily="18" charset="0"/>
                <a:cs typeface="Times New Roman" pitchFamily="18" charset="0"/>
              </a:rPr>
              <a:t>Phạm</a:t>
            </a:r>
            <a:r>
              <a:rPr lang="en-US" sz="2400" i="1" dirty="0" smtClean="0">
                <a:solidFill>
                  <a:srgbClr val="FF0000"/>
                </a:solidFill>
                <a:latin typeface="Times New Roman" pitchFamily="18" charset="0"/>
                <a:cs typeface="Times New Roman" pitchFamily="18" charset="0"/>
              </a:rPr>
              <a:t> </a:t>
            </a:r>
            <a:r>
              <a:rPr lang="en-US" sz="2400" i="1" dirty="0" err="1" smtClean="0">
                <a:solidFill>
                  <a:srgbClr val="FF0000"/>
                </a:solidFill>
                <a:latin typeface="Times New Roman" pitchFamily="18" charset="0"/>
                <a:cs typeface="Times New Roman" pitchFamily="18" charset="0"/>
              </a:rPr>
              <a:t>Hồng</a:t>
            </a:r>
            <a:r>
              <a:rPr lang="en-US" sz="2400" i="1" dirty="0" smtClean="0">
                <a:solidFill>
                  <a:srgbClr val="FF0000"/>
                </a:solidFill>
                <a:latin typeface="Times New Roman" pitchFamily="18" charset="0"/>
                <a:cs typeface="Times New Roman" pitchFamily="18" charset="0"/>
              </a:rPr>
              <a:t> </a:t>
            </a:r>
            <a:r>
              <a:rPr lang="en-US" sz="2400" i="1" dirty="0" err="1" smtClean="0">
                <a:solidFill>
                  <a:srgbClr val="FF0000"/>
                </a:solidFill>
                <a:latin typeface="Times New Roman" pitchFamily="18" charset="0"/>
                <a:cs typeface="Times New Roman" pitchFamily="18" charset="0"/>
              </a:rPr>
              <a:t>Dương</a:t>
            </a:r>
            <a:endParaRPr lang="en-US" sz="2400" i="1" dirty="0" smtClean="0">
              <a:solidFill>
                <a:srgbClr val="FF0000"/>
              </a:solidFill>
              <a:latin typeface="Times New Roman" pitchFamily="18" charset="0"/>
              <a:cs typeface="Times New Roman" pitchFamily="18" charset="0"/>
            </a:endParaRPr>
          </a:p>
          <a:p>
            <a:pPr algn="ctr"/>
            <a:r>
              <a:rPr lang="en-US" sz="2400" i="1" dirty="0" err="1" smtClean="0">
                <a:solidFill>
                  <a:srgbClr val="FF0000"/>
                </a:solidFill>
                <a:latin typeface="Times New Roman" pitchFamily="18" charset="0"/>
                <a:cs typeface="Times New Roman" pitchFamily="18" charset="0"/>
              </a:rPr>
              <a:t>Nguyễn</a:t>
            </a:r>
            <a:r>
              <a:rPr lang="en-US" sz="2400" i="1" dirty="0" smtClean="0">
                <a:solidFill>
                  <a:srgbClr val="FF0000"/>
                </a:solidFill>
                <a:latin typeface="Times New Roman" pitchFamily="18" charset="0"/>
                <a:cs typeface="Times New Roman" pitchFamily="18" charset="0"/>
              </a:rPr>
              <a:t> </a:t>
            </a:r>
            <a:r>
              <a:rPr lang="en-US" sz="2400" i="1" dirty="0" err="1" smtClean="0">
                <a:solidFill>
                  <a:srgbClr val="FF0000"/>
                </a:solidFill>
                <a:latin typeface="Times New Roman" pitchFamily="18" charset="0"/>
                <a:cs typeface="Times New Roman" pitchFamily="18" charset="0"/>
              </a:rPr>
              <a:t>Thế</a:t>
            </a:r>
            <a:r>
              <a:rPr lang="en-US" sz="2400" i="1" dirty="0" smtClean="0">
                <a:solidFill>
                  <a:srgbClr val="FF0000"/>
                </a:solidFill>
                <a:latin typeface="Times New Roman" pitchFamily="18" charset="0"/>
                <a:cs typeface="Times New Roman" pitchFamily="18" charset="0"/>
              </a:rPr>
              <a:t> </a:t>
            </a:r>
            <a:r>
              <a:rPr lang="en-US" sz="2400" i="1" dirty="0" err="1" smtClean="0">
                <a:solidFill>
                  <a:srgbClr val="FF0000"/>
                </a:solidFill>
                <a:latin typeface="Times New Roman" pitchFamily="18" charset="0"/>
                <a:cs typeface="Times New Roman" pitchFamily="18" charset="0"/>
              </a:rPr>
              <a:t>Anh</a:t>
            </a:r>
            <a:endParaRPr lang="en-US" sz="2400" i="1" dirty="0" smtClean="0">
              <a:solidFill>
                <a:srgbClr val="FF0000"/>
              </a:solidFill>
              <a:latin typeface="Times New Roman" pitchFamily="18" charset="0"/>
              <a:cs typeface="Times New Roman" pitchFamily="18" charset="0"/>
            </a:endParaRPr>
          </a:p>
          <a:p>
            <a:pPr algn="ctr"/>
            <a:r>
              <a:rPr lang="en-US" sz="2400" i="1" dirty="0" err="1" smtClean="0">
                <a:solidFill>
                  <a:srgbClr val="FF0000"/>
                </a:solidFill>
                <a:latin typeface="Times New Roman" pitchFamily="18" charset="0"/>
                <a:cs typeface="Times New Roman" pitchFamily="18" charset="0"/>
              </a:rPr>
              <a:t>Nguyễn</a:t>
            </a:r>
            <a:r>
              <a:rPr lang="en-US" sz="2400" i="1" dirty="0" smtClean="0">
                <a:solidFill>
                  <a:srgbClr val="FF0000"/>
                </a:solidFill>
                <a:latin typeface="Times New Roman" pitchFamily="18" charset="0"/>
                <a:cs typeface="Times New Roman" pitchFamily="18" charset="0"/>
              </a:rPr>
              <a:t> </a:t>
            </a:r>
            <a:r>
              <a:rPr lang="en-US" sz="2400" i="1" dirty="0" err="1" smtClean="0">
                <a:solidFill>
                  <a:srgbClr val="FF0000"/>
                </a:solidFill>
                <a:latin typeface="Times New Roman" pitchFamily="18" charset="0"/>
                <a:cs typeface="Times New Roman" pitchFamily="18" charset="0"/>
              </a:rPr>
              <a:t>Tuấn</a:t>
            </a:r>
            <a:r>
              <a:rPr lang="en-US" sz="2400" i="1" dirty="0" smtClean="0">
                <a:solidFill>
                  <a:srgbClr val="FF0000"/>
                </a:solidFill>
                <a:latin typeface="Times New Roman" pitchFamily="18" charset="0"/>
                <a:cs typeface="Times New Roman" pitchFamily="18" charset="0"/>
              </a:rPr>
              <a:t> </a:t>
            </a:r>
            <a:r>
              <a:rPr lang="en-US" sz="2400" i="1" dirty="0" err="1" smtClean="0">
                <a:solidFill>
                  <a:srgbClr val="FF0000"/>
                </a:solidFill>
                <a:latin typeface="Times New Roman" pitchFamily="18" charset="0"/>
                <a:cs typeface="Times New Roman" pitchFamily="18" charset="0"/>
              </a:rPr>
              <a:t>Anh</a:t>
            </a:r>
            <a:endParaRPr lang="en-US" sz="2400" i="1" dirty="0" smtClean="0">
              <a:solidFill>
                <a:srgbClr val="FF0000"/>
              </a:solidFill>
              <a:latin typeface="Times New Roman" pitchFamily="18" charset="0"/>
              <a:cs typeface="Times New Roman" pitchFamily="18" charset="0"/>
            </a:endParaRPr>
          </a:p>
        </p:txBody>
      </p:sp>
      <p:sp>
        <p:nvSpPr>
          <p:cNvPr id="5" name="Title 1"/>
          <p:cNvSpPr txBox="1">
            <a:spLocks/>
          </p:cNvSpPr>
          <p:nvPr/>
        </p:nvSpPr>
        <p:spPr>
          <a:xfrm>
            <a:off x="1752600" y="2351561"/>
            <a:ext cx="6172200" cy="680481"/>
          </a:xfrm>
          <a:prstGeom prst="rect">
            <a:avLst/>
          </a:prstGeom>
        </p:spPr>
        <p:txBody>
          <a:bodyPr vert="horz" anchor="b">
            <a:noAutofit/>
            <a:scene3d>
              <a:camera prst="orthographicFront"/>
              <a:lightRig rig="flat" dir="tl">
                <a:rot lat="0" lon="0" rev="6600000"/>
              </a:lightRig>
            </a:scene3d>
            <a:sp3d extrusionH="25400" contourW="8890">
              <a:bevelT w="38100" h="31750"/>
              <a:contourClr>
                <a:schemeClr val="accent2">
                  <a:shade val="75000"/>
                </a:schemeClr>
              </a:contourClr>
            </a:sp3d>
          </a:bodyPr>
          <a:lstStyle>
            <a:lvl1pPr algn="l" rtl="0" eaLnBrk="1" latinLnBrk="0" hangingPunct="1">
              <a:spcBef>
                <a:spcPct val="0"/>
              </a:spcBef>
              <a:buNone/>
              <a:defRPr kumimoji="0" sz="3000" b="1" kern="1200" cap="small" baseline="0">
                <a:solidFill>
                  <a:schemeClr val="tx2"/>
                </a:solidFill>
                <a:latin typeface="+mj-lt"/>
                <a:ea typeface="+mj-ea"/>
                <a:cs typeface="+mj-cs"/>
              </a:defRPr>
            </a:lvl1pPr>
          </a:lstStyle>
          <a:p>
            <a:pPr algn="ctr"/>
            <a:r>
              <a:rPr lang="en-US" sz="3200" i="1" cap="none" dirty="0" err="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rPr>
              <a:t>Bảo</a:t>
            </a:r>
            <a:r>
              <a:rPr lang="en-US" sz="3200" i="1" cap="none"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rPr>
              <a:t> </a:t>
            </a:r>
            <a:r>
              <a:rPr lang="en-US" sz="3200" i="1" cap="none" dirty="0" err="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rPr>
              <a:t>Vệ</a:t>
            </a:r>
            <a:r>
              <a:rPr lang="en-US" sz="3200" i="1" cap="none"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rPr>
              <a:t> Assignment</a:t>
            </a:r>
            <a:endParaRPr lang="en-US" sz="3200" i="1" cap="none"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imes New Roman" pitchFamily="18" charset="0"/>
              <a:cs typeface="Times New Roman" pitchFamily="18" charset="0"/>
            </a:endParaRPr>
          </a:p>
        </p:txBody>
      </p:sp>
    </p:spTree>
    <p:extLst>
      <p:ext uri="{BB962C8B-B14F-4D97-AF65-F5344CB8AC3E}">
        <p14:creationId xmlns:p14="http://schemas.microsoft.com/office/powerpoint/2010/main" val="2098208589"/>
      </p:ext>
    </p:extLst>
  </p:cSld>
  <p:clrMapOvr>
    <a:masterClrMapping/>
  </p:clrMapOvr>
  <p:transition spd="slow">
    <p:randomBar dir="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81891" y="304800"/>
            <a:ext cx="7467600" cy="838200"/>
          </a:xfrm>
          <a:prstGeom prst="rect">
            <a:avLst/>
          </a:prstGeom>
        </p:spPr>
        <p:txBody>
          <a:bodyPr vert="horz" anchor="b">
            <a:no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r>
              <a:rPr lang="en-US" sz="2400" b="1" i="1" cap="all" dirty="0" err="1"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Lợi</a:t>
            </a:r>
            <a:r>
              <a:rPr lang="en-US" sz="2400" b="1" i="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 </a:t>
            </a:r>
            <a:r>
              <a:rPr lang="en-US" sz="2400" b="1" i="1" cap="all" dirty="0" err="1"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ích</a:t>
            </a:r>
            <a:r>
              <a:rPr lang="en-US" sz="2400" b="1" i="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 </a:t>
            </a:r>
            <a:r>
              <a:rPr lang="en-US" sz="2400" b="1" i="1" cap="all" dirty="0" err="1"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của</a:t>
            </a:r>
            <a:r>
              <a:rPr lang="en-US" sz="2400" b="1" i="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 </a:t>
            </a:r>
            <a:r>
              <a:rPr lang="en-US" sz="2400" b="1" i="1" cap="all" dirty="0" err="1"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việc</a:t>
            </a:r>
            <a:r>
              <a:rPr lang="en-US" sz="2400" b="1" i="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 </a:t>
            </a:r>
            <a:r>
              <a:rPr lang="en-US" sz="2400" b="1" i="1" cap="all" dirty="0" err="1"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sử</a:t>
            </a:r>
            <a:r>
              <a:rPr lang="en-US" sz="2400" b="1" i="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 </a:t>
            </a:r>
            <a:r>
              <a:rPr lang="en-US" sz="2400" b="1" i="1" cap="all" dirty="0" err="1"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dụng</a:t>
            </a:r>
            <a:r>
              <a:rPr lang="en-US" sz="2400" b="1" i="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 </a:t>
            </a:r>
            <a:r>
              <a:rPr lang="en-US" sz="2400" b="1" i="1" cap="all" dirty="0" err="1"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điện</a:t>
            </a:r>
            <a:r>
              <a:rPr lang="en-US" sz="2400" b="1" i="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 </a:t>
            </a:r>
            <a:r>
              <a:rPr lang="en-US" sz="2400" b="1" i="1" cap="all" dirty="0" err="1"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toán</a:t>
            </a:r>
            <a:r>
              <a:rPr lang="en-US" sz="2400" b="1" i="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 </a:t>
            </a:r>
            <a:r>
              <a:rPr lang="en-US" sz="2400" b="1" i="1" cap="all" dirty="0" err="1"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đám</a:t>
            </a:r>
            <a:r>
              <a:rPr lang="en-US" sz="2400" b="1" i="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 </a:t>
            </a:r>
            <a:r>
              <a:rPr lang="en-US" sz="2400" b="1" i="1" cap="all" dirty="0" err="1"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mây</a:t>
            </a:r>
            <a:r>
              <a:rPr lang="en-US" sz="2400" b="1" i="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 </a:t>
            </a:r>
            <a:r>
              <a:rPr lang="en-US" sz="2400" b="1" i="1" cap="all" dirty="0" err="1"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trong</a:t>
            </a:r>
            <a:r>
              <a:rPr lang="en-US" sz="2400" b="1" i="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 </a:t>
            </a:r>
            <a:r>
              <a:rPr lang="en-US" sz="2400" b="1" i="1" cap="all" dirty="0" err="1"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công</a:t>
            </a:r>
            <a:r>
              <a:rPr lang="en-US" sz="2400" b="1" i="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 </a:t>
            </a:r>
            <a:r>
              <a:rPr lang="en-US" sz="2400" b="1" i="1" cap="all" dirty="0" err="1"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ty</a:t>
            </a:r>
            <a:r>
              <a:rPr lang="en-US" sz="2400" b="1" i="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 </a:t>
            </a:r>
            <a:endParaRPr lang="en-US" sz="2400" b="1" i="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endParaRPr>
          </a:p>
        </p:txBody>
      </p:sp>
      <p:sp>
        <p:nvSpPr>
          <p:cNvPr id="5" name="TextBox 4"/>
          <p:cNvSpPr txBox="1"/>
          <p:nvPr/>
        </p:nvSpPr>
        <p:spPr>
          <a:xfrm>
            <a:off x="581891" y="1447800"/>
            <a:ext cx="7287491" cy="3108543"/>
          </a:xfrm>
          <a:prstGeom prst="rect">
            <a:avLst/>
          </a:prstGeom>
          <a:noFill/>
        </p:spPr>
        <p:txBody>
          <a:bodyPr wrap="square" rtlCol="0">
            <a:spAutoFit/>
          </a:bodyPr>
          <a:lstStyle/>
          <a:p>
            <a:pPr marL="285750" indent="-285750">
              <a:buFont typeface="Arial" pitchFamily="34" charset="0"/>
              <a:buChar char="•"/>
            </a:pPr>
            <a:r>
              <a:rPr lang="en-US" sz="2800" i="1" dirty="0" err="1" smtClean="0">
                <a:latin typeface="Times New Roman" pitchFamily="18" charset="0"/>
                <a:cs typeface="Times New Roman" pitchFamily="18" charset="0"/>
              </a:rPr>
              <a:t>Giảm</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tải</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được</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công</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việc</a:t>
            </a:r>
            <a:r>
              <a:rPr lang="en-US" sz="2800" i="1" dirty="0" smtClean="0">
                <a:latin typeface="Times New Roman" pitchFamily="18" charset="0"/>
                <a:cs typeface="Times New Roman" pitchFamily="18" charset="0"/>
              </a:rPr>
              <a:t>.</a:t>
            </a:r>
          </a:p>
          <a:p>
            <a:pPr marL="285750" indent="-285750">
              <a:buFont typeface="Arial" pitchFamily="34" charset="0"/>
              <a:buChar char="•"/>
            </a:pPr>
            <a:r>
              <a:rPr lang="en-US" sz="2800" i="1" dirty="0" err="1" smtClean="0">
                <a:latin typeface="Times New Roman" pitchFamily="18" charset="0"/>
                <a:cs typeface="Times New Roman" pitchFamily="18" charset="0"/>
              </a:rPr>
              <a:t>Sử</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dụng</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dễ</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dàng</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hiệu</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quả</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hơn</a:t>
            </a:r>
            <a:r>
              <a:rPr lang="en-US" sz="2800" i="1" dirty="0" smtClean="0">
                <a:latin typeface="Times New Roman" pitchFamily="18" charset="0"/>
                <a:cs typeface="Times New Roman" pitchFamily="18" charset="0"/>
              </a:rPr>
              <a:t>.</a:t>
            </a:r>
          </a:p>
          <a:p>
            <a:pPr marL="285750" indent="-285750">
              <a:buFont typeface="Arial" pitchFamily="34" charset="0"/>
              <a:buChar char="•"/>
            </a:pPr>
            <a:r>
              <a:rPr lang="en-US" sz="2800" i="1" dirty="0" err="1" smtClean="0">
                <a:latin typeface="Times New Roman" pitchFamily="18" charset="0"/>
                <a:cs typeface="Times New Roman" pitchFamily="18" charset="0"/>
              </a:rPr>
              <a:t>Đưa</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dự</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án</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lên</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đám</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mây</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thuật</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tiện</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và</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dễ</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dàng</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hơn</a:t>
            </a:r>
            <a:r>
              <a:rPr lang="en-US" sz="2800" i="1" dirty="0" smtClean="0">
                <a:latin typeface="Times New Roman" pitchFamily="18" charset="0"/>
                <a:cs typeface="Times New Roman" pitchFamily="18" charset="0"/>
              </a:rPr>
              <a:t>.</a:t>
            </a:r>
            <a:endParaRPr lang="en-US" sz="2800" i="1" dirty="0">
              <a:latin typeface="Times New Roman" pitchFamily="18" charset="0"/>
              <a:cs typeface="Times New Roman" pitchFamily="18" charset="0"/>
            </a:endParaRPr>
          </a:p>
          <a:p>
            <a:pPr marL="285750" indent="-285750">
              <a:buFont typeface="Arial" pitchFamily="34" charset="0"/>
              <a:buChar char="•"/>
            </a:pPr>
            <a:r>
              <a:rPr lang="en-US" sz="2800" i="1" dirty="0" err="1" smtClean="0">
                <a:latin typeface="Times New Roman" pitchFamily="18" charset="0"/>
                <a:cs typeface="Times New Roman" pitchFamily="18" charset="0"/>
              </a:rPr>
              <a:t>Có</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thể</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làm</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việc</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với</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nhau</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từ</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mọi</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nơi</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khi</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có</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kết</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nối</a:t>
            </a:r>
            <a:r>
              <a:rPr lang="en-US" sz="2800" i="1" dirty="0" smtClean="0">
                <a:latin typeface="Times New Roman" pitchFamily="18" charset="0"/>
                <a:cs typeface="Times New Roman" pitchFamily="18" charset="0"/>
              </a:rPr>
              <a:t> Internet.</a:t>
            </a:r>
          </a:p>
          <a:p>
            <a:pPr marL="285750" indent="-285750">
              <a:buFont typeface="Arial" pitchFamily="34" charset="0"/>
              <a:buChar char="•"/>
            </a:pPr>
            <a:r>
              <a:rPr lang="en-US" sz="2800" i="1" dirty="0" err="1" smtClean="0">
                <a:latin typeface="Times New Roman" pitchFamily="18" charset="0"/>
                <a:cs typeface="Times New Roman" pitchFamily="18" charset="0"/>
              </a:rPr>
              <a:t>Giảm</a:t>
            </a:r>
            <a:r>
              <a:rPr lang="en-US" sz="2800" i="1" dirty="0" smtClean="0">
                <a:latin typeface="Times New Roman" pitchFamily="18" charset="0"/>
                <a:cs typeface="Times New Roman" pitchFamily="18" charset="0"/>
              </a:rPr>
              <a:t> chi </a:t>
            </a:r>
            <a:r>
              <a:rPr lang="en-US" sz="2800" i="1" dirty="0" err="1" smtClean="0">
                <a:latin typeface="Times New Roman" pitchFamily="18" charset="0"/>
                <a:cs typeface="Times New Roman" pitchFamily="18" charset="0"/>
              </a:rPr>
              <a:t>phí</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trong</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công</a:t>
            </a:r>
            <a:r>
              <a:rPr lang="en-US" sz="2800" i="1" dirty="0" smtClean="0">
                <a:latin typeface="Times New Roman" pitchFamily="18" charset="0"/>
                <a:cs typeface="Times New Roman" pitchFamily="18" charset="0"/>
              </a:rPr>
              <a:t> </a:t>
            </a:r>
            <a:r>
              <a:rPr lang="en-US" sz="2800" i="1" dirty="0" err="1" smtClean="0">
                <a:latin typeface="Times New Roman" pitchFamily="18" charset="0"/>
                <a:cs typeface="Times New Roman" pitchFamily="18" charset="0"/>
              </a:rPr>
              <a:t>việc</a:t>
            </a:r>
            <a:r>
              <a:rPr lang="en-US" sz="2800" i="1" dirty="0" smtClean="0">
                <a:latin typeface="Times New Roman" pitchFamily="18" charset="0"/>
                <a:cs typeface="Times New Roman" pitchFamily="18" charset="0"/>
              </a:rPr>
              <a:t>.</a:t>
            </a:r>
            <a:endParaRPr lang="en-GB" sz="2800" i="1" dirty="0">
              <a:latin typeface="Times New Roman" pitchFamily="18" charset="0"/>
              <a:cs typeface="Times New Roman" pitchFamily="18" charset="0"/>
            </a:endParaRPr>
          </a:p>
        </p:txBody>
      </p:sp>
    </p:spTree>
    <p:extLst>
      <p:ext uri="{BB962C8B-B14F-4D97-AF65-F5344CB8AC3E}">
        <p14:creationId xmlns:p14="http://schemas.microsoft.com/office/powerpoint/2010/main" val="1871323766"/>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678873" y="1981200"/>
            <a:ext cx="7772400" cy="1951038"/>
          </a:xfrm>
          <a:prstGeom prst="rect">
            <a:avLst/>
          </a:prstGeom>
        </p:spPr>
        <p:txBody>
          <a:bodyPr>
            <a:no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algn="ctr"/>
            <a:r>
              <a:rPr lang="en-US" sz="4000" b="1" i="1" cap="all" dirty="0" err="1"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Triển</a:t>
            </a:r>
            <a:r>
              <a:rPr lang="en-US" sz="4000" b="1" i="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 </a:t>
            </a:r>
            <a:r>
              <a:rPr lang="en-US" sz="4000" b="1" i="1" cap="all" dirty="0" err="1"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khai</a:t>
            </a:r>
            <a:r>
              <a:rPr lang="en-US" sz="4000" b="1" i="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 – </a:t>
            </a:r>
            <a:r>
              <a:rPr lang="en-US" sz="4000" b="1" i="1" cap="all" dirty="0" err="1"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thực</a:t>
            </a:r>
            <a:r>
              <a:rPr lang="en-US" sz="4000" b="1" i="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 </a:t>
            </a:r>
            <a:r>
              <a:rPr lang="en-US" sz="4000" b="1" i="1" cap="all" dirty="0" err="1"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hiện</a:t>
            </a:r>
            <a:endParaRPr lang="en-US" sz="4000" b="1" i="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endParaRPr>
          </a:p>
        </p:txBody>
      </p:sp>
    </p:spTree>
    <p:extLst>
      <p:ext uri="{BB962C8B-B14F-4D97-AF65-F5344CB8AC3E}">
        <p14:creationId xmlns:p14="http://schemas.microsoft.com/office/powerpoint/2010/main" val="2801493150"/>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581891" y="304800"/>
            <a:ext cx="7467600" cy="838200"/>
          </a:xfrm>
          <a:prstGeom prst="rect">
            <a:avLst/>
          </a:prstGeom>
        </p:spPr>
        <p:txBody>
          <a:bodyPr vert="horz" anchor="b">
            <a:no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r>
              <a:rPr lang="en-US" sz="2400" b="1" i="1" cap="all" dirty="0" err="1"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Sử</a:t>
            </a:r>
            <a:r>
              <a:rPr lang="en-US" sz="2400" b="1" i="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 </a:t>
            </a:r>
            <a:r>
              <a:rPr lang="en-US" sz="2400" b="1" i="1" cap="all" dirty="0" err="1"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dụng</a:t>
            </a:r>
            <a:r>
              <a:rPr lang="en-US" sz="2400" b="1" i="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 </a:t>
            </a:r>
            <a:r>
              <a:rPr lang="en-US" sz="2400" b="1" i="1" cap="all" dirty="0" err="1"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vertabelo</a:t>
            </a:r>
            <a:r>
              <a:rPr lang="en-US" sz="2400" b="1" i="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 </a:t>
            </a:r>
            <a:r>
              <a:rPr lang="en-US" sz="2400" b="1" i="1" cap="all" dirty="0" err="1"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trên</a:t>
            </a:r>
            <a:r>
              <a:rPr lang="en-US" sz="2400" b="1" i="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 web </a:t>
            </a:r>
            <a:r>
              <a:rPr lang="en-US" sz="2400" b="1" i="1" cap="all" dirty="0" err="1"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kết</a:t>
            </a:r>
            <a:r>
              <a:rPr lang="en-US" sz="2400" b="1" i="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 </a:t>
            </a:r>
            <a:r>
              <a:rPr lang="en-US" sz="2400" b="1" i="1" cap="all" dirty="0" err="1"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hợp</a:t>
            </a:r>
            <a:r>
              <a:rPr lang="en-US" sz="2400" b="1" i="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 </a:t>
            </a:r>
            <a:r>
              <a:rPr lang="en-US" sz="2400" b="1" i="1" cap="all" dirty="0" err="1"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sử</a:t>
            </a:r>
            <a:r>
              <a:rPr lang="en-US" sz="2400" b="1" i="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 </a:t>
            </a:r>
            <a:r>
              <a:rPr lang="en-US" sz="2400" b="1" i="1" cap="all" dirty="0" err="1"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dụng</a:t>
            </a:r>
            <a:r>
              <a:rPr lang="en-US" sz="2400" b="1" i="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 </a:t>
            </a:r>
            <a:r>
              <a:rPr lang="en-US" sz="2400" b="1" i="1" cap="all" dirty="0" err="1"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microsoft</a:t>
            </a:r>
            <a:r>
              <a:rPr lang="en-US" sz="2400" b="1" i="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  </a:t>
            </a:r>
            <a:r>
              <a:rPr lang="en-US" sz="2400" b="1" i="1" cap="all" dirty="0" err="1"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sql</a:t>
            </a:r>
            <a:r>
              <a:rPr lang="en-US" sz="2400" b="1" i="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 server </a:t>
            </a:r>
            <a:endParaRPr lang="en-US" sz="2400" b="1" i="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endParaRPr>
          </a:p>
        </p:txBody>
      </p:sp>
      <p:pic>
        <p:nvPicPr>
          <p:cNvPr id="3" name="Picture 2"/>
          <p:cNvPicPr/>
          <p:nvPr/>
        </p:nvPicPr>
        <p:blipFill>
          <a:blip r:embed="rId2"/>
          <a:stretch>
            <a:fillRect/>
          </a:stretch>
        </p:blipFill>
        <p:spPr>
          <a:xfrm>
            <a:off x="838200" y="1600200"/>
            <a:ext cx="7315200" cy="4419600"/>
          </a:xfrm>
          <a:prstGeom prst="rect">
            <a:avLst/>
          </a:prstGeom>
        </p:spPr>
      </p:pic>
    </p:spTree>
    <p:extLst>
      <p:ext uri="{BB962C8B-B14F-4D97-AF65-F5344CB8AC3E}">
        <p14:creationId xmlns:p14="http://schemas.microsoft.com/office/powerpoint/2010/main" val="27990844"/>
      </p:ext>
    </p:extLst>
  </p:cSld>
  <p:clrMapOvr>
    <a:masterClrMapping/>
  </p:clrMapOvr>
  <mc:AlternateContent xmlns:mc="http://schemas.openxmlformats.org/markup-compatibility/2006" xmlns:p14="http://schemas.microsoft.com/office/powerpoint/2010/main">
    <mc:Choice Requires="p14">
      <p:transition spd="slow" p14:dur="1100">
        <p14:switch dir="l"/>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581891" y="304800"/>
            <a:ext cx="7467600" cy="838200"/>
          </a:xfrm>
          <a:prstGeom prst="rect">
            <a:avLst/>
          </a:prstGeom>
        </p:spPr>
        <p:txBody>
          <a:bodyPr vert="horz" anchor="b">
            <a:no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r>
              <a:rPr lang="en-US" sz="2400" b="1" i="1" cap="all" dirty="0" err="1"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Sử</a:t>
            </a:r>
            <a:r>
              <a:rPr lang="en-US" sz="2400" b="1" i="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 </a:t>
            </a:r>
            <a:r>
              <a:rPr lang="en-US" sz="2400" b="1" i="1" cap="all" dirty="0" err="1"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dụng</a:t>
            </a:r>
            <a:r>
              <a:rPr lang="en-US" sz="2400" b="1" i="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 visual studio 2012</a:t>
            </a:r>
            <a:endParaRPr lang="en-US" sz="2400" b="1" i="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5798" y="1295400"/>
            <a:ext cx="7799785" cy="4385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97556346"/>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581891" y="304800"/>
            <a:ext cx="7467600" cy="838200"/>
          </a:xfrm>
          <a:prstGeom prst="rect">
            <a:avLst/>
          </a:prstGeom>
        </p:spPr>
        <p:txBody>
          <a:bodyPr vert="horz" anchor="b">
            <a:no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r>
              <a:rPr lang="en-US" sz="2000" b="1" i="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a:t>
            </a:r>
            <a:r>
              <a:rPr lang="en-US" sz="2000" b="1" i="1" cap="all" dirty="0" err="1"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Thiết</a:t>
            </a:r>
            <a:r>
              <a:rPr lang="en-US" sz="2000" b="1" i="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 </a:t>
            </a:r>
            <a:r>
              <a:rPr lang="en-US" sz="2000" b="1" i="1" cap="all" dirty="0" err="1"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kế</a:t>
            </a:r>
            <a:r>
              <a:rPr lang="en-US" sz="2000" b="1" i="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 </a:t>
            </a:r>
            <a:r>
              <a:rPr lang="en-US" sz="2000" b="1" i="1" cap="all" dirty="0" err="1"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các</a:t>
            </a:r>
            <a:r>
              <a:rPr lang="en-US" sz="2000" b="1" i="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 </a:t>
            </a:r>
            <a:r>
              <a:rPr lang="en-US" sz="2000" b="1" i="1" cap="all" dirty="0" err="1"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trang</a:t>
            </a:r>
            <a:r>
              <a:rPr lang="en-US" sz="2000" b="1" i="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 web </a:t>
            </a:r>
            <a:r>
              <a:rPr lang="en-US" sz="2000" b="1" i="1" cap="all" dirty="0" err="1"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theo</a:t>
            </a:r>
            <a:r>
              <a:rPr lang="en-US" sz="2000" b="1" i="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 </a:t>
            </a:r>
            <a:r>
              <a:rPr lang="en-US" sz="2000" b="1" i="1" cap="all" dirty="0" err="1"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yêu</a:t>
            </a:r>
            <a:r>
              <a:rPr lang="en-US" sz="2000" b="1" i="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 </a:t>
            </a:r>
            <a:r>
              <a:rPr lang="en-US" sz="2000" b="1" i="1" cap="all" dirty="0" err="1"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cầu</a:t>
            </a:r>
            <a:r>
              <a:rPr lang="en-US" sz="2000" b="1" i="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 </a:t>
            </a:r>
            <a:r>
              <a:rPr lang="en-US" sz="2000" b="1" i="1" cap="all" dirty="0" err="1"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công</a:t>
            </a:r>
            <a:r>
              <a:rPr lang="en-US" sz="2000" b="1" i="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 </a:t>
            </a:r>
            <a:r>
              <a:rPr lang="en-US" sz="2000" b="1" i="1" cap="all" dirty="0" err="1"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ty</a:t>
            </a:r>
            <a:endParaRPr lang="en-US" sz="2000" b="1" i="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endParaRPr>
          </a:p>
        </p:txBody>
      </p:sp>
      <p:pic>
        <p:nvPicPr>
          <p:cNvPr id="3" name="Picture 2"/>
          <p:cNvPicPr/>
          <p:nvPr/>
        </p:nvPicPr>
        <p:blipFill>
          <a:blip r:embed="rId2"/>
          <a:stretch>
            <a:fillRect/>
          </a:stretch>
        </p:blipFill>
        <p:spPr>
          <a:xfrm>
            <a:off x="838200" y="1600200"/>
            <a:ext cx="6858000" cy="3962399"/>
          </a:xfrm>
          <a:prstGeom prst="rect">
            <a:avLst/>
          </a:prstGeom>
        </p:spPr>
      </p:pic>
    </p:spTree>
    <p:extLst>
      <p:ext uri="{BB962C8B-B14F-4D97-AF65-F5344CB8AC3E}">
        <p14:creationId xmlns:p14="http://schemas.microsoft.com/office/powerpoint/2010/main" val="1736987744"/>
      </p:ext>
    </p:extLst>
  </p:cSld>
  <p:clrMapOvr>
    <a:masterClrMapping/>
  </p:clrMapOvr>
  <mc:AlternateContent xmlns:mc="http://schemas.openxmlformats.org/markup-compatibility/2006" xmlns:p14="http://schemas.microsoft.com/office/powerpoint/2010/main">
    <mc:Choice Requires="p14">
      <p:transition spd="slow" p14:dur="1100">
        <p14:switch dir="l"/>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581891" y="304800"/>
            <a:ext cx="7467600" cy="838200"/>
          </a:xfrm>
          <a:prstGeom prst="rect">
            <a:avLst/>
          </a:prstGeom>
        </p:spPr>
        <p:txBody>
          <a:bodyPr vert="horz" anchor="b">
            <a:no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r>
              <a:rPr lang="en-US" sz="2000" b="1" i="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a:t>
            </a:r>
            <a:r>
              <a:rPr lang="en-US" sz="2000" b="1" i="1" cap="all" dirty="0" err="1"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Sản</a:t>
            </a:r>
            <a:r>
              <a:rPr lang="en-US" sz="2000" b="1" i="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 </a:t>
            </a:r>
            <a:r>
              <a:rPr lang="en-US" sz="2000" b="1" i="1" cap="all" dirty="0" err="1"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phảm</a:t>
            </a:r>
            <a:r>
              <a:rPr lang="en-US" sz="2000" b="1" i="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 website </a:t>
            </a:r>
            <a:r>
              <a:rPr lang="en-US" sz="2000" b="1" i="1" cap="all" dirty="0" err="1"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hoàn</a:t>
            </a:r>
            <a:r>
              <a:rPr lang="en-US" sz="2000" b="1" i="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 </a:t>
            </a:r>
            <a:r>
              <a:rPr lang="en-US" sz="2000" b="1" i="1" cap="all" dirty="0" err="1"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thiện</a:t>
            </a:r>
            <a:endParaRPr lang="en-US" sz="2000" b="1" i="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524000"/>
            <a:ext cx="7725370"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91145613"/>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838200"/>
            <a:ext cx="7860903"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44666922"/>
      </p:ext>
    </p:extLst>
  </p:cSld>
  <p:clrMapOvr>
    <a:masterClrMapping/>
  </p:clrMapOvr>
  <mc:AlternateContent xmlns:mc="http://schemas.openxmlformats.org/markup-compatibility/2006" xmlns:p14="http://schemas.microsoft.com/office/powerpoint/2010/main">
    <mc:Choice Requires="p14">
      <p:transition spd="slow" p14:dur="1100">
        <p14:switch dir="l"/>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533400"/>
            <a:ext cx="8131969"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76089521"/>
      </p:ext>
    </p:extLst>
  </p:cSld>
  <p:clrMapOvr>
    <a:masterClrMapping/>
  </p:clrMapOvr>
  <mc:AlternateContent xmlns:mc="http://schemas.openxmlformats.org/markup-compatibility/2006" xmlns:p14="http://schemas.microsoft.com/office/powerpoint/2010/main">
    <mc:Choice Requires="p14">
      <p:transition spd="slow" p14:dur="1100">
        <p14:switch dir="r"/>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581891" y="304800"/>
            <a:ext cx="7467600" cy="838200"/>
          </a:xfrm>
          <a:prstGeom prst="rect">
            <a:avLst/>
          </a:prstGeom>
        </p:spPr>
        <p:txBody>
          <a:bodyPr vert="horz" anchor="b">
            <a:no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r>
              <a:rPr lang="en-US" sz="2400" b="1" i="1" cap="all" dirty="0" err="1"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Sử</a:t>
            </a:r>
            <a:r>
              <a:rPr lang="en-US" sz="2400" b="1" i="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 </a:t>
            </a:r>
            <a:r>
              <a:rPr lang="en-US" sz="2400" b="1" i="1" cap="all" dirty="0" err="1"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dụng</a:t>
            </a:r>
            <a:r>
              <a:rPr lang="en-US" sz="2400" b="1" i="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 </a:t>
            </a:r>
            <a:r>
              <a:rPr lang="en-US" sz="2400" b="1" i="1" cap="all" dirty="0" err="1"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github</a:t>
            </a:r>
            <a:endParaRPr lang="en-US" sz="2400" b="1" i="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endParaRPr>
          </a:p>
        </p:txBody>
      </p:sp>
      <p:pic>
        <p:nvPicPr>
          <p:cNvPr id="3" name="Picture 2"/>
          <p:cNvPicPr/>
          <p:nvPr/>
        </p:nvPicPr>
        <p:blipFill>
          <a:blip r:embed="rId2"/>
          <a:stretch>
            <a:fillRect/>
          </a:stretch>
        </p:blipFill>
        <p:spPr>
          <a:xfrm>
            <a:off x="848591" y="1524000"/>
            <a:ext cx="6934200" cy="4114800"/>
          </a:xfrm>
          <a:prstGeom prst="rect">
            <a:avLst/>
          </a:prstGeom>
        </p:spPr>
      </p:pic>
    </p:spTree>
    <p:extLst>
      <p:ext uri="{BB962C8B-B14F-4D97-AF65-F5344CB8AC3E}">
        <p14:creationId xmlns:p14="http://schemas.microsoft.com/office/powerpoint/2010/main" val="3822265837"/>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685800" y="2242016"/>
            <a:ext cx="7772400" cy="1951038"/>
          </a:xfrm>
          <a:prstGeom prst="rect">
            <a:avLst/>
          </a:prstGeom>
        </p:spPr>
        <p:txBody>
          <a:bodyPr>
            <a:no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algn="ctr"/>
            <a:r>
              <a:rPr lang="en-US" sz="4400" b="1" i="1" cap="all" dirty="0" err="1"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Hướng</a:t>
            </a:r>
            <a:r>
              <a:rPr lang="en-US" sz="4400" b="1" i="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 </a:t>
            </a:r>
            <a:r>
              <a:rPr lang="en-US" sz="4400" b="1" i="1" cap="all" dirty="0" err="1"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phát</a:t>
            </a:r>
            <a:r>
              <a:rPr lang="en-US" sz="4400" b="1" i="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 </a:t>
            </a:r>
            <a:r>
              <a:rPr lang="en-US" sz="4400" b="1" i="1" cap="all" dirty="0" err="1"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triển</a:t>
            </a:r>
            <a:endParaRPr lang="en-US" sz="4400" b="1" i="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endParaRPr>
          </a:p>
        </p:txBody>
      </p:sp>
    </p:spTree>
    <p:extLst>
      <p:ext uri="{BB962C8B-B14F-4D97-AF65-F5344CB8AC3E}">
        <p14:creationId xmlns:p14="http://schemas.microsoft.com/office/powerpoint/2010/main" val="1043911398"/>
      </p:ext>
    </p:extLst>
  </p:cSld>
  <p:clrMapOvr>
    <a:masterClrMapping/>
  </p:clrMapOvr>
  <mc:AlternateContent xmlns:mc="http://schemas.openxmlformats.org/markup-compatibility/2006" xmlns:p14="http://schemas.microsoft.com/office/powerpoint/2010/main">
    <mc:Choice Requires="p14">
      <p:transition spd="slow" p14:dur="1600">
        <p14:conveyor dir="r"/>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2447" y="1524001"/>
            <a:ext cx="7200953" cy="4799492"/>
          </a:xfrm>
          <a:prstGeom prst="rect">
            <a:avLst/>
          </a:prstGeom>
        </p:spPr>
      </p:pic>
      <p:sp>
        <p:nvSpPr>
          <p:cNvPr id="7" name="TextBox 6"/>
          <p:cNvSpPr txBox="1"/>
          <p:nvPr/>
        </p:nvSpPr>
        <p:spPr>
          <a:xfrm>
            <a:off x="990600" y="533400"/>
            <a:ext cx="7162800" cy="830997"/>
          </a:xfrm>
          <a:prstGeom prst="rect">
            <a:avLst/>
          </a:prstGeom>
          <a:noFill/>
        </p:spPr>
        <p:txBody>
          <a:bodyPr wrap="square" rtlCol="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24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XÂY DỰNG WEBSITE VỀ QUẢN LÝ BÁN HÀNG SỬ DỤNG DATABASE ONLINE</a:t>
            </a:r>
            <a:endParaRPr lang="en-GB" sz="24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endParaRPr>
          </a:p>
        </p:txBody>
      </p:sp>
    </p:spTree>
    <p:extLst>
      <p:ext uri="{BB962C8B-B14F-4D97-AF65-F5344CB8AC3E}">
        <p14:creationId xmlns:p14="http://schemas.microsoft.com/office/powerpoint/2010/main" val="515497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0053" y="381000"/>
            <a:ext cx="4033347" cy="5632311"/>
          </a:xfrm>
          <a:prstGeom prst="rect">
            <a:avLst/>
          </a:prstGeom>
        </p:spPr>
        <p:txBody>
          <a:bodyPr wrap="square">
            <a:spAutoFit/>
          </a:bodyPr>
          <a:lstStyle/>
          <a:p>
            <a:r>
              <a:rPr lang="vi-VN" sz="2400" b="1" i="1" dirty="0">
                <a:solidFill>
                  <a:schemeClr val="accent1">
                    <a:lumMod val="75000"/>
                  </a:schemeClr>
                </a:solidFill>
              </a:rPr>
              <a:t>Trong thời đại cách mạng mới này, điện toán đám mây có thể cung cấp cho các tổ chức phương tiện và các phương pháp cần thiết để đảm bảo sự ổn định tài chính và dịch vụ chất lượng cao. Tất nhiên, phải có hợp tác chung nếu quá trình điện toán đám mây là để đạt tới sự an toàn tối ưu và các tiêu chuẩn vận hành chung. Với sự ra đời của điện toán đám mây, điều cấp thiết với tất cả chúng ta là sẵn sàng cho cuộc cách mạng này.</a:t>
            </a:r>
            <a:endParaRPr lang="en-GB" sz="2400" b="1" i="1" dirty="0">
              <a:solidFill>
                <a:schemeClr val="accent1">
                  <a:lumMod val="75000"/>
                </a:schemeClr>
              </a:solidFill>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95800" y="2209800"/>
            <a:ext cx="3798570" cy="3174292"/>
          </a:xfrm>
          <a:prstGeom prst="rect">
            <a:avLst/>
          </a:prstGeom>
        </p:spPr>
      </p:pic>
    </p:spTree>
    <p:extLst>
      <p:ext uri="{BB962C8B-B14F-4D97-AF65-F5344CB8AC3E}">
        <p14:creationId xmlns:p14="http://schemas.microsoft.com/office/powerpoint/2010/main" val="2326322508"/>
      </p:ext>
    </p:extLst>
  </p:cSld>
  <p:clrMapOvr>
    <a:masterClrMapping/>
  </p:clrMapOvr>
  <p:transition spd="slow">
    <p:wheel spokes="1"/>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7"/>
          <p:cNvSpPr txBox="1">
            <a:spLocks noChangeArrowheads="1"/>
          </p:cNvSpPr>
          <p:nvPr/>
        </p:nvSpPr>
        <p:spPr>
          <a:xfrm>
            <a:off x="1600200" y="2590800"/>
            <a:ext cx="7061347" cy="1267265"/>
          </a:xfrm>
          <a:prstGeom prst="rect">
            <a:avLst/>
          </a:prstGeom>
        </p:spPr>
        <p:txBody>
          <a:bodyP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algn="ctr"/>
            <a:r>
              <a:rPr lang="en-US" sz="6600" b="1" i="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XIN </a:t>
            </a:r>
            <a:r>
              <a:rPr lang="en-US" sz="6600" b="1" i="1" cap="all"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CẢM ƠN!</a:t>
            </a:r>
            <a:endParaRPr lang="en-US" sz="6600" b="1" i="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endParaRPr>
          </a:p>
        </p:txBody>
      </p:sp>
    </p:spTree>
    <p:extLst>
      <p:ext uri="{BB962C8B-B14F-4D97-AF65-F5344CB8AC3E}">
        <p14:creationId xmlns:p14="http://schemas.microsoft.com/office/powerpoint/2010/main" val="3439517879"/>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4800"/>
            <a:ext cx="7467600" cy="731838"/>
          </a:xfrm>
        </p:spPr>
        <p:txBody>
          <a:bodyP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b="1" i="1" cap="all" dirty="0" err="1"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Nội</a:t>
            </a:r>
            <a:r>
              <a:rPr lang="en-US" b="1" i="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 dung</a:t>
            </a:r>
            <a:endParaRPr lang="en-US" b="1" i="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endParaRPr>
          </a:p>
        </p:txBody>
      </p:sp>
      <p:sp>
        <p:nvSpPr>
          <p:cNvPr id="5" name="Line 2"/>
          <p:cNvSpPr>
            <a:spLocks noChangeShapeType="1"/>
          </p:cNvSpPr>
          <p:nvPr/>
        </p:nvSpPr>
        <p:spPr bwMode="black">
          <a:xfrm>
            <a:off x="2971800" y="4432300"/>
            <a:ext cx="4800600" cy="0"/>
          </a:xfrm>
          <a:prstGeom prst="line">
            <a:avLst/>
          </a:prstGeom>
          <a:noFill/>
          <a:ln w="28575" cap="rnd">
            <a:solidFill>
              <a:schemeClr val="tx1"/>
            </a:solidFill>
            <a:prstDash val="sysDot"/>
            <a:round/>
            <a:headEnd/>
            <a:tailEnd/>
          </a:ln>
          <a:effectLst/>
        </p:spPr>
        <p:txBody>
          <a:bodyPr/>
          <a:lstStyle/>
          <a:p>
            <a:endParaRPr lang="en-US"/>
          </a:p>
        </p:txBody>
      </p:sp>
      <p:sp>
        <p:nvSpPr>
          <p:cNvPr id="6" name="Rectangle 3"/>
          <p:cNvSpPr>
            <a:spLocks noChangeArrowheads="1"/>
          </p:cNvSpPr>
          <p:nvPr/>
        </p:nvSpPr>
        <p:spPr bwMode="black">
          <a:xfrm>
            <a:off x="3396471" y="4065587"/>
            <a:ext cx="4663296" cy="369332"/>
          </a:xfrm>
          <a:prstGeom prst="rect">
            <a:avLst/>
          </a:prstGeom>
          <a:noFill/>
          <a:ln w="9525">
            <a:noFill/>
            <a:miter lim="800000"/>
            <a:headEnd/>
            <a:tailEnd/>
          </a:ln>
          <a:effectLst/>
        </p:spPr>
        <p:txBody>
          <a:bodyPr wrap="square">
            <a:spAutoFit/>
          </a:bodyPr>
          <a:lstStyle/>
          <a:p>
            <a:pPr algn="ctr" eaLnBrk="0" hangingPunct="0"/>
            <a:r>
              <a:rPr lang="en-US" b="1" dirty="0" smtClean="0">
                <a:latin typeface="Times New Roman" pitchFamily="18" charset="0"/>
                <a:cs typeface="Times New Roman" pitchFamily="18" charset="0"/>
              </a:rPr>
              <a:t>TRIỂN KHAI – THỰC HIỆN</a:t>
            </a:r>
            <a:endParaRPr lang="en-US" b="1" dirty="0">
              <a:latin typeface="Times New Roman" pitchFamily="18" charset="0"/>
              <a:cs typeface="Times New Roman" pitchFamily="18" charset="0"/>
            </a:endParaRPr>
          </a:p>
        </p:txBody>
      </p:sp>
      <p:sp>
        <p:nvSpPr>
          <p:cNvPr id="7" name="Line 4"/>
          <p:cNvSpPr>
            <a:spLocks noChangeShapeType="1"/>
          </p:cNvSpPr>
          <p:nvPr/>
        </p:nvSpPr>
        <p:spPr bwMode="black">
          <a:xfrm>
            <a:off x="2971800" y="2743200"/>
            <a:ext cx="4800600" cy="0"/>
          </a:xfrm>
          <a:prstGeom prst="line">
            <a:avLst/>
          </a:prstGeom>
          <a:noFill/>
          <a:ln w="28575" cap="rnd">
            <a:solidFill>
              <a:schemeClr val="tx1"/>
            </a:solidFill>
            <a:prstDash val="sysDot"/>
            <a:round/>
            <a:headEnd/>
            <a:tailEnd/>
          </a:ln>
          <a:effectLst/>
        </p:spPr>
        <p:txBody>
          <a:bodyPr/>
          <a:lstStyle/>
          <a:p>
            <a:endParaRPr lang="en-US"/>
          </a:p>
        </p:txBody>
      </p:sp>
      <p:sp>
        <p:nvSpPr>
          <p:cNvPr id="8" name="Rectangle 8"/>
          <p:cNvSpPr>
            <a:spLocks noChangeArrowheads="1"/>
          </p:cNvSpPr>
          <p:nvPr/>
        </p:nvSpPr>
        <p:spPr bwMode="black">
          <a:xfrm>
            <a:off x="3657600" y="2362200"/>
            <a:ext cx="3552825" cy="366713"/>
          </a:xfrm>
          <a:prstGeom prst="rect">
            <a:avLst/>
          </a:prstGeom>
          <a:noFill/>
          <a:ln w="9525">
            <a:noFill/>
            <a:miter lim="800000"/>
            <a:headEnd/>
            <a:tailEnd/>
          </a:ln>
          <a:effectLst/>
        </p:spPr>
        <p:txBody>
          <a:bodyPr>
            <a:spAutoFit/>
          </a:bodyPr>
          <a:lstStyle/>
          <a:p>
            <a:pPr algn="ctr" eaLnBrk="0" hangingPunct="0"/>
            <a:r>
              <a:rPr lang="en-US" b="1" dirty="0" smtClean="0">
                <a:latin typeface="Times New Roman" pitchFamily="18" charset="0"/>
                <a:cs typeface="Times New Roman" pitchFamily="18" charset="0"/>
              </a:rPr>
              <a:t>YÊU CẦU CÔNG TY C-SHOP</a:t>
            </a:r>
            <a:endParaRPr lang="en-US" b="1" dirty="0">
              <a:latin typeface="Times New Roman" pitchFamily="18" charset="0"/>
              <a:cs typeface="Times New Roman" pitchFamily="18" charset="0"/>
            </a:endParaRPr>
          </a:p>
        </p:txBody>
      </p:sp>
      <p:sp>
        <p:nvSpPr>
          <p:cNvPr id="11" name="Line 11"/>
          <p:cNvSpPr>
            <a:spLocks noChangeShapeType="1"/>
          </p:cNvSpPr>
          <p:nvPr/>
        </p:nvSpPr>
        <p:spPr bwMode="black">
          <a:xfrm>
            <a:off x="3458383" y="3517900"/>
            <a:ext cx="4800600" cy="0"/>
          </a:xfrm>
          <a:prstGeom prst="line">
            <a:avLst/>
          </a:prstGeom>
          <a:noFill/>
          <a:ln w="28575" cap="rnd">
            <a:solidFill>
              <a:schemeClr val="tx1"/>
            </a:solidFill>
            <a:prstDash val="sysDot"/>
            <a:round/>
            <a:headEnd/>
            <a:tailEnd/>
          </a:ln>
          <a:effectLst/>
        </p:spPr>
        <p:txBody>
          <a:bodyPr/>
          <a:lstStyle/>
          <a:p>
            <a:endParaRPr lang="en-US"/>
          </a:p>
        </p:txBody>
      </p:sp>
      <p:sp>
        <p:nvSpPr>
          <p:cNvPr id="16" name="Oval 52"/>
          <p:cNvSpPr>
            <a:spLocks noChangeArrowheads="1"/>
          </p:cNvSpPr>
          <p:nvPr/>
        </p:nvSpPr>
        <p:spPr bwMode="gray">
          <a:xfrm>
            <a:off x="2578100" y="2372014"/>
            <a:ext cx="393700" cy="393700"/>
          </a:xfrm>
          <a:prstGeom prst="ellipse">
            <a:avLst/>
          </a:prstGeom>
          <a:solidFill>
            <a:srgbClr val="000099"/>
          </a:solidFill>
          <a:ln w="9525">
            <a:solidFill>
              <a:srgbClr val="00B0F0"/>
            </a:solidFill>
            <a:round/>
            <a:headEnd/>
            <a:tailEnd/>
          </a:ln>
          <a:effectLst>
            <a:outerShdw dist="35921" dir="2700000" algn="ctr" rotWithShape="0">
              <a:schemeClr val="bg2">
                <a:alpha val="50000"/>
              </a:schemeClr>
            </a:outerShdw>
          </a:effectLst>
        </p:spPr>
        <p:txBody>
          <a:bodyPr wrap="none" anchor="ctr"/>
          <a:lstStyle/>
          <a:p>
            <a:endParaRPr lang="en-US">
              <a:ln>
                <a:solidFill>
                  <a:srgbClr val="000099"/>
                </a:solidFill>
              </a:ln>
              <a:solidFill>
                <a:srgbClr val="000099"/>
              </a:solidFill>
            </a:endParaRPr>
          </a:p>
        </p:txBody>
      </p:sp>
      <p:pic>
        <p:nvPicPr>
          <p:cNvPr id="50" name="Content Placeholder 49" descr="arrow_metal01"/>
          <p:cNvPicPr>
            <a:picLocks noGrp="1" noChangeAspect="1" noChangeArrowheads="1"/>
          </p:cNvPicPr>
          <p:nvPr>
            <p:ph sz="quarter" idx="1"/>
          </p:nvPr>
        </p:nvPicPr>
        <p:blipFill>
          <a:blip r:embed="rId2">
            <a:lum contrast="6000"/>
          </a:blip>
          <a:srcRect/>
          <a:stretch>
            <a:fillRect/>
          </a:stretch>
        </p:blipFill>
        <p:spPr bwMode="auto">
          <a:xfrm>
            <a:off x="-457200" y="1582157"/>
            <a:ext cx="2685847" cy="4382662"/>
          </a:xfrm>
          <a:prstGeom prst="rect">
            <a:avLst/>
          </a:prstGeom>
          <a:noFill/>
        </p:spPr>
      </p:pic>
      <p:sp>
        <p:nvSpPr>
          <p:cNvPr id="51" name="Oval 52"/>
          <p:cNvSpPr>
            <a:spLocks noChangeArrowheads="1"/>
          </p:cNvSpPr>
          <p:nvPr/>
        </p:nvSpPr>
        <p:spPr bwMode="gray">
          <a:xfrm>
            <a:off x="2971800" y="3124200"/>
            <a:ext cx="393700" cy="393700"/>
          </a:xfrm>
          <a:prstGeom prst="ellipse">
            <a:avLst/>
          </a:prstGeom>
          <a:solidFill>
            <a:schemeClr val="accent1"/>
          </a:solidFill>
          <a:ln w="9525">
            <a:solidFill>
              <a:schemeClr val="accent1"/>
            </a:solidFill>
            <a:round/>
            <a:headEnd/>
            <a:tailEnd/>
          </a:ln>
          <a:effectLst>
            <a:outerShdw dist="35921" dir="2700000" algn="ctr" rotWithShape="0">
              <a:schemeClr val="bg2">
                <a:alpha val="50000"/>
              </a:schemeClr>
            </a:outerShdw>
          </a:effectLst>
        </p:spPr>
        <p:txBody>
          <a:bodyPr wrap="none" anchor="ctr"/>
          <a:lstStyle/>
          <a:p>
            <a:endParaRPr lang="en-US">
              <a:ln>
                <a:solidFill>
                  <a:srgbClr val="000099"/>
                </a:solidFill>
              </a:ln>
              <a:solidFill>
                <a:srgbClr val="000099"/>
              </a:solidFill>
            </a:endParaRPr>
          </a:p>
        </p:txBody>
      </p:sp>
      <p:sp>
        <p:nvSpPr>
          <p:cNvPr id="52" name="Oval 52"/>
          <p:cNvSpPr>
            <a:spLocks noChangeArrowheads="1"/>
          </p:cNvSpPr>
          <p:nvPr/>
        </p:nvSpPr>
        <p:spPr bwMode="gray">
          <a:xfrm>
            <a:off x="2578100" y="4038600"/>
            <a:ext cx="393700" cy="393700"/>
          </a:xfrm>
          <a:prstGeom prst="ellipse">
            <a:avLst/>
          </a:prstGeom>
          <a:solidFill>
            <a:srgbClr val="00FF00"/>
          </a:solidFill>
          <a:ln w="9525">
            <a:solidFill>
              <a:srgbClr val="00B0F0"/>
            </a:solidFill>
            <a:round/>
            <a:headEnd/>
            <a:tailEnd/>
          </a:ln>
          <a:effectLst>
            <a:outerShdw dist="35921" dir="2700000" algn="ctr" rotWithShape="0">
              <a:schemeClr val="bg2">
                <a:alpha val="50000"/>
              </a:schemeClr>
            </a:outerShdw>
          </a:effectLst>
        </p:spPr>
        <p:txBody>
          <a:bodyPr wrap="none" anchor="ctr"/>
          <a:lstStyle/>
          <a:p>
            <a:endParaRPr lang="en-US">
              <a:ln>
                <a:solidFill>
                  <a:srgbClr val="000099"/>
                </a:solidFill>
              </a:ln>
              <a:solidFill>
                <a:srgbClr val="000099"/>
              </a:solidFill>
            </a:endParaRPr>
          </a:p>
        </p:txBody>
      </p:sp>
      <p:sp>
        <p:nvSpPr>
          <p:cNvPr id="53" name="Rectangle 52"/>
          <p:cNvSpPr/>
          <p:nvPr/>
        </p:nvSpPr>
        <p:spPr>
          <a:xfrm>
            <a:off x="3357707" y="3124200"/>
            <a:ext cx="5263365" cy="369332"/>
          </a:xfrm>
          <a:prstGeom prst="rect">
            <a:avLst/>
          </a:prstGeom>
        </p:spPr>
        <p:txBody>
          <a:bodyPr wrap="none">
            <a:spAutoFit/>
          </a:bodyPr>
          <a:lstStyle/>
          <a:p>
            <a:pPr algn="ctr"/>
            <a:r>
              <a:rPr lang="en-GB" b="1" dirty="0" smtClean="0">
                <a:latin typeface="Times New Roman" pitchFamily="18" charset="0"/>
                <a:cs typeface="Times New Roman" pitchFamily="18" charset="0"/>
              </a:rPr>
              <a:t>LỢI ÍCH CỦA DỊCH VỤ ĐIỆN TOÁN ĐÁM MÂY</a:t>
            </a:r>
            <a:endParaRPr lang="en-GB" b="1" dirty="0">
              <a:latin typeface="Times New Roman" pitchFamily="18" charset="0"/>
              <a:cs typeface="Times New Roman" pitchFamily="18" charset="0"/>
            </a:endParaRPr>
          </a:p>
        </p:txBody>
      </p:sp>
      <p:sp>
        <p:nvSpPr>
          <p:cNvPr id="54" name="Line 4"/>
          <p:cNvSpPr>
            <a:spLocks noChangeShapeType="1"/>
          </p:cNvSpPr>
          <p:nvPr/>
        </p:nvSpPr>
        <p:spPr bwMode="black">
          <a:xfrm>
            <a:off x="3396470" y="5181600"/>
            <a:ext cx="4800600" cy="0"/>
          </a:xfrm>
          <a:prstGeom prst="line">
            <a:avLst/>
          </a:prstGeom>
          <a:noFill/>
          <a:ln w="28575" cap="rnd">
            <a:solidFill>
              <a:schemeClr val="tx1"/>
            </a:solidFill>
            <a:prstDash val="sysDot"/>
            <a:round/>
            <a:headEnd/>
            <a:tailEnd/>
          </a:ln>
          <a:effectLst/>
        </p:spPr>
        <p:txBody>
          <a:bodyPr/>
          <a:lstStyle/>
          <a:p>
            <a:endParaRPr lang="en-US"/>
          </a:p>
        </p:txBody>
      </p:sp>
      <p:sp>
        <p:nvSpPr>
          <p:cNvPr id="55" name="Rectangle 8"/>
          <p:cNvSpPr>
            <a:spLocks noChangeArrowheads="1"/>
          </p:cNvSpPr>
          <p:nvPr/>
        </p:nvSpPr>
        <p:spPr bwMode="black">
          <a:xfrm>
            <a:off x="4082270" y="4800600"/>
            <a:ext cx="3552825" cy="366713"/>
          </a:xfrm>
          <a:prstGeom prst="rect">
            <a:avLst/>
          </a:prstGeom>
          <a:noFill/>
          <a:ln w="9525">
            <a:noFill/>
            <a:miter lim="800000"/>
            <a:headEnd/>
            <a:tailEnd/>
          </a:ln>
          <a:effectLst/>
        </p:spPr>
        <p:txBody>
          <a:bodyPr>
            <a:spAutoFit/>
          </a:bodyPr>
          <a:lstStyle/>
          <a:p>
            <a:pPr algn="ctr" eaLnBrk="0" hangingPunct="0"/>
            <a:r>
              <a:rPr lang="en-US" b="1" dirty="0" smtClean="0">
                <a:latin typeface="Times New Roman" pitchFamily="18" charset="0"/>
                <a:cs typeface="Times New Roman" pitchFamily="18" charset="0"/>
              </a:rPr>
              <a:t>HƯỚNG PHÁT TRIỂN</a:t>
            </a:r>
            <a:endParaRPr lang="en-US" b="1" dirty="0">
              <a:latin typeface="Times New Roman" pitchFamily="18" charset="0"/>
              <a:cs typeface="Times New Roman" pitchFamily="18" charset="0"/>
            </a:endParaRPr>
          </a:p>
        </p:txBody>
      </p:sp>
      <p:sp>
        <p:nvSpPr>
          <p:cNvPr id="56" name="Oval 52"/>
          <p:cNvSpPr>
            <a:spLocks noChangeArrowheads="1"/>
          </p:cNvSpPr>
          <p:nvPr/>
        </p:nvSpPr>
        <p:spPr bwMode="gray">
          <a:xfrm>
            <a:off x="3002770" y="4810414"/>
            <a:ext cx="393700" cy="393700"/>
          </a:xfrm>
          <a:prstGeom prst="ellipse">
            <a:avLst/>
          </a:prstGeom>
          <a:solidFill>
            <a:srgbClr val="FF0000"/>
          </a:solidFill>
          <a:ln w="9525">
            <a:solidFill>
              <a:srgbClr val="00B0F0"/>
            </a:solidFill>
            <a:round/>
            <a:headEnd/>
            <a:tailEnd/>
          </a:ln>
          <a:effectLst>
            <a:outerShdw dist="35921" dir="2700000" algn="ctr" rotWithShape="0">
              <a:schemeClr val="bg2">
                <a:alpha val="50000"/>
              </a:schemeClr>
            </a:outerShdw>
          </a:effectLst>
        </p:spPr>
        <p:txBody>
          <a:bodyPr wrap="none" anchor="ctr"/>
          <a:lstStyle/>
          <a:p>
            <a:endParaRPr lang="en-US">
              <a:ln>
                <a:solidFill>
                  <a:srgbClr val="000099"/>
                </a:solidFill>
              </a:ln>
              <a:solidFill>
                <a:srgbClr val="000099"/>
              </a:solidFill>
            </a:endParaRPr>
          </a:p>
        </p:txBody>
      </p:sp>
    </p:spTree>
    <p:extLst>
      <p:ext uri="{BB962C8B-B14F-4D97-AF65-F5344CB8AC3E}">
        <p14:creationId xmlns:p14="http://schemas.microsoft.com/office/powerpoint/2010/main" val="284033766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295400"/>
            <a:ext cx="7772400" cy="1951038"/>
          </a:xfrm>
        </p:spPr>
        <p:txBody>
          <a:bodyPr>
            <a:no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6000" b="1" i="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YÊU CẦU CÔNG TY</a:t>
            </a:r>
            <a:endParaRPr lang="en-US" sz="6000" b="1" i="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endParaRPr>
          </a:p>
        </p:txBody>
      </p:sp>
    </p:spTree>
    <p:extLst>
      <p:ext uri="{BB962C8B-B14F-4D97-AF65-F5344CB8AC3E}">
        <p14:creationId xmlns:p14="http://schemas.microsoft.com/office/powerpoint/2010/main" val="3443480708"/>
      </p:ext>
    </p:extLst>
  </p:cSld>
  <p:clrMapOvr>
    <a:masterClrMapping/>
  </p:clrMapOvr>
  <p:transition spd="slow">
    <p:cove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581891" y="304800"/>
            <a:ext cx="7467600" cy="533400"/>
          </a:xfrm>
        </p:spPr>
        <p:txBody>
          <a:bodyPr>
            <a:norm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en-US" sz="2400" b="1" i="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PHÂN TÍCH </a:t>
            </a:r>
            <a:r>
              <a:rPr lang="en-US" sz="2400" b="1" i="1" cap="all" dirty="0" err="1"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thực</a:t>
            </a:r>
            <a:r>
              <a:rPr lang="en-US" sz="2400" b="1" i="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 </a:t>
            </a:r>
            <a:r>
              <a:rPr lang="en-US" sz="2400" b="1" i="1" cap="all" dirty="0" err="1"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trạng</a:t>
            </a:r>
            <a:r>
              <a:rPr lang="en-US" sz="2400" b="1" i="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 </a:t>
            </a:r>
            <a:r>
              <a:rPr lang="en-US" sz="2400" b="1" i="1" cap="all" dirty="0" err="1"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công</a:t>
            </a:r>
            <a:r>
              <a:rPr lang="en-US" sz="2400" b="1" i="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 </a:t>
            </a:r>
            <a:r>
              <a:rPr lang="en-US" sz="2400" b="1" i="1" cap="all" dirty="0" err="1"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ty</a:t>
            </a:r>
            <a:endParaRPr lang="en-US" sz="2400" b="1" i="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endParaRPr>
          </a:p>
        </p:txBody>
      </p:sp>
      <p:sp>
        <p:nvSpPr>
          <p:cNvPr id="4" name="TextBox 3"/>
          <p:cNvSpPr txBox="1"/>
          <p:nvPr/>
        </p:nvSpPr>
        <p:spPr>
          <a:xfrm>
            <a:off x="609600" y="1263134"/>
            <a:ext cx="7620000" cy="4524315"/>
          </a:xfrm>
          <a:prstGeom prst="rect">
            <a:avLst/>
          </a:prstGeom>
          <a:noFill/>
        </p:spPr>
        <p:txBody>
          <a:bodyPr wrap="square" rtlCol="0">
            <a:spAutoFit/>
          </a:bodyPr>
          <a:lstStyle/>
          <a:p>
            <a:r>
              <a:rPr lang="en-US" sz="2400" b="1" dirty="0" err="1" smtClean="0">
                <a:latin typeface="Times New Roman" pitchFamily="18" charset="0"/>
                <a:cs typeface="Times New Roman" pitchFamily="18" charset="0"/>
              </a:rPr>
              <a:t>Thực</a:t>
            </a: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trạng</a:t>
            </a:r>
            <a:r>
              <a:rPr lang="en-US" sz="2400" b="1" dirty="0">
                <a:latin typeface="Times New Roman" pitchFamily="18" charset="0"/>
                <a:cs typeface="Times New Roman" pitchFamily="18" charset="0"/>
              </a:rPr>
              <a:t>:</a:t>
            </a:r>
            <a:endParaRPr lang="en-US" sz="2400" b="1" dirty="0" smtClean="0">
              <a:latin typeface="Times New Roman" pitchFamily="18" charset="0"/>
              <a:cs typeface="Times New Roman" pitchFamily="18" charset="0"/>
            </a:endParaRPr>
          </a:p>
          <a:p>
            <a:pPr marL="285750" indent="-285750">
              <a:buFont typeface="Arial" pitchFamily="34" charset="0"/>
              <a:buChar char="•"/>
            </a:pPr>
            <a:r>
              <a:rPr lang="en-US" sz="2400" i="1" dirty="0">
                <a:latin typeface="Times New Roman" pitchFamily="18" charset="0"/>
                <a:cs typeface="Times New Roman" pitchFamily="18" charset="0"/>
              </a:rPr>
              <a:t>Website </a:t>
            </a:r>
            <a:r>
              <a:rPr lang="en-US" sz="2400" i="1" dirty="0" err="1">
                <a:latin typeface="Times New Roman" pitchFamily="18" charset="0"/>
                <a:cs typeface="Times New Roman" pitchFamily="18" charset="0"/>
              </a:rPr>
              <a:t>cũ</a:t>
            </a:r>
            <a:r>
              <a:rPr lang="en-US" sz="2400" i="1" dirty="0">
                <a:latin typeface="Times New Roman" pitchFamily="18" charset="0"/>
                <a:cs typeface="Times New Roman" pitchFamily="18" charset="0"/>
              </a:rPr>
              <a:t> </a:t>
            </a:r>
            <a:r>
              <a:rPr lang="en-US" sz="2400" i="1" dirty="0" err="1">
                <a:latin typeface="Times New Roman" pitchFamily="18" charset="0"/>
                <a:cs typeface="Times New Roman" pitchFamily="18" charset="0"/>
              </a:rPr>
              <a:t>không</a:t>
            </a:r>
            <a:r>
              <a:rPr lang="en-US" sz="2400" i="1" dirty="0">
                <a:latin typeface="Times New Roman" pitchFamily="18" charset="0"/>
                <a:cs typeface="Times New Roman" pitchFamily="18" charset="0"/>
              </a:rPr>
              <a:t> </a:t>
            </a:r>
            <a:r>
              <a:rPr lang="en-US" sz="2400" i="1" dirty="0" err="1">
                <a:latin typeface="Times New Roman" pitchFamily="18" charset="0"/>
                <a:cs typeface="Times New Roman" pitchFamily="18" charset="0"/>
              </a:rPr>
              <a:t>còn</a:t>
            </a:r>
            <a:r>
              <a:rPr lang="en-US" sz="2400" i="1" dirty="0">
                <a:latin typeface="Times New Roman" pitchFamily="18" charset="0"/>
                <a:cs typeface="Times New Roman" pitchFamily="18" charset="0"/>
              </a:rPr>
              <a:t> </a:t>
            </a:r>
            <a:r>
              <a:rPr lang="en-US" sz="2400" i="1" dirty="0" err="1">
                <a:latin typeface="Times New Roman" pitchFamily="18" charset="0"/>
                <a:cs typeface="Times New Roman" pitchFamily="18" charset="0"/>
              </a:rPr>
              <a:t>tiện</a:t>
            </a:r>
            <a:r>
              <a:rPr lang="en-US" sz="2400" i="1" dirty="0">
                <a:latin typeface="Times New Roman" pitchFamily="18" charset="0"/>
                <a:cs typeface="Times New Roman" pitchFamily="18" charset="0"/>
              </a:rPr>
              <a:t> </a:t>
            </a:r>
            <a:r>
              <a:rPr lang="en-US" sz="2400" i="1" dirty="0" err="1">
                <a:latin typeface="Times New Roman" pitchFamily="18" charset="0"/>
                <a:cs typeface="Times New Roman" pitchFamily="18" charset="0"/>
              </a:rPr>
              <a:t>dụng</a:t>
            </a:r>
            <a:r>
              <a:rPr lang="en-US" sz="2400" i="1" dirty="0">
                <a:latin typeface="Times New Roman" pitchFamily="18" charset="0"/>
                <a:cs typeface="Times New Roman" pitchFamily="18" charset="0"/>
              </a:rPr>
              <a:t> </a:t>
            </a:r>
            <a:r>
              <a:rPr lang="en-US" sz="2400" i="1" dirty="0" err="1">
                <a:latin typeface="Times New Roman" pitchFamily="18" charset="0"/>
                <a:cs typeface="Times New Roman" pitchFamily="18" charset="0"/>
              </a:rPr>
              <a:t>và</a:t>
            </a:r>
            <a:r>
              <a:rPr lang="en-US" sz="2400" i="1" dirty="0">
                <a:latin typeface="Times New Roman" pitchFamily="18" charset="0"/>
                <a:cs typeface="Times New Roman" pitchFamily="18" charset="0"/>
              </a:rPr>
              <a:t> </a:t>
            </a:r>
            <a:r>
              <a:rPr lang="en-US" sz="2400" i="1" dirty="0" err="1">
                <a:latin typeface="Times New Roman" pitchFamily="18" charset="0"/>
                <a:cs typeface="Times New Roman" pitchFamily="18" charset="0"/>
              </a:rPr>
              <a:t>thân</a:t>
            </a:r>
            <a:r>
              <a:rPr lang="en-US" sz="2400" i="1" dirty="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thiện</a:t>
            </a:r>
            <a:r>
              <a:rPr lang="en-US" sz="2400" i="1" dirty="0" smtClean="0">
                <a:latin typeface="Times New Roman" pitchFamily="18" charset="0"/>
                <a:cs typeface="Times New Roman" pitchFamily="18" charset="0"/>
              </a:rPr>
              <a:t>.</a:t>
            </a:r>
          </a:p>
          <a:p>
            <a:pPr marL="285750" indent="-285750">
              <a:buFont typeface="Arial" pitchFamily="34" charset="0"/>
              <a:buChar char="•"/>
            </a:pPr>
            <a:r>
              <a:rPr lang="en-US" sz="2400" i="1" dirty="0" smtClean="0">
                <a:latin typeface="Times New Roman" pitchFamily="18" charset="0"/>
                <a:cs typeface="Times New Roman" pitchFamily="18" charset="0"/>
              </a:rPr>
              <a:t>Website </a:t>
            </a:r>
            <a:r>
              <a:rPr lang="en-US" sz="2400" i="1" dirty="0" err="1" smtClean="0">
                <a:latin typeface="Times New Roman" pitchFamily="18" charset="0"/>
                <a:cs typeface="Times New Roman" pitchFamily="18" charset="0"/>
              </a:rPr>
              <a:t>cũ</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không</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còn</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đáp</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ứng</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được</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những</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tiện</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ích</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mới</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nhất</a:t>
            </a:r>
            <a:endParaRPr lang="en-US" sz="2400" i="1" dirty="0" smtClean="0">
              <a:latin typeface="Times New Roman" pitchFamily="18" charset="0"/>
              <a:cs typeface="Times New Roman" pitchFamily="18" charset="0"/>
            </a:endParaRPr>
          </a:p>
          <a:p>
            <a:pPr marL="285750" indent="-285750">
              <a:buFont typeface="Arial" pitchFamily="34" charset="0"/>
              <a:buChar char="•"/>
            </a:pPr>
            <a:r>
              <a:rPr lang="en-US" sz="2400" i="1" dirty="0" err="1" smtClean="0">
                <a:latin typeface="Times New Roman" pitchFamily="18" charset="0"/>
                <a:cs typeface="Times New Roman" pitchFamily="18" charset="0"/>
              </a:rPr>
              <a:t>Công</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ty</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đang</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cần</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một</a:t>
            </a:r>
            <a:r>
              <a:rPr lang="en-US" sz="2400" i="1" dirty="0" smtClean="0">
                <a:latin typeface="Times New Roman" pitchFamily="18" charset="0"/>
                <a:cs typeface="Times New Roman" pitchFamily="18" charset="0"/>
              </a:rPr>
              <a:t> website </a:t>
            </a:r>
            <a:r>
              <a:rPr lang="en-US" sz="2400" i="1" dirty="0" err="1" smtClean="0">
                <a:latin typeface="Times New Roman" pitchFamily="18" charset="0"/>
                <a:cs typeface="Times New Roman" pitchFamily="18" charset="0"/>
              </a:rPr>
              <a:t>bán</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Quần</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áo</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mới</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tích</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hợp</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nhiều</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tiện</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ích</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và</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có</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cái</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nhìn</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mới</a:t>
            </a:r>
            <a:r>
              <a:rPr lang="en-US" sz="2400" i="1" dirty="0" smtClean="0">
                <a:latin typeface="Times New Roman" pitchFamily="18" charset="0"/>
                <a:cs typeface="Times New Roman" pitchFamily="18" charset="0"/>
              </a:rPr>
              <a:t>.</a:t>
            </a:r>
          </a:p>
          <a:p>
            <a:r>
              <a:rPr lang="en-US" sz="2400" b="1" dirty="0" err="1" smtClean="0">
                <a:latin typeface="Times New Roman" pitchFamily="18" charset="0"/>
                <a:cs typeface="Times New Roman" pitchFamily="18" charset="0"/>
              </a:rPr>
              <a:t>Yêu</a:t>
            </a: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cầu</a:t>
            </a: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công</a:t>
            </a: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ty</a:t>
            </a:r>
            <a:r>
              <a:rPr lang="en-US" sz="2400" b="1" dirty="0">
                <a:latin typeface="Times New Roman" pitchFamily="18" charset="0"/>
                <a:cs typeface="Times New Roman" pitchFamily="18" charset="0"/>
              </a:rPr>
              <a:t> </a:t>
            </a:r>
            <a:r>
              <a:rPr lang="en-US" sz="2400" b="1" dirty="0" smtClean="0">
                <a:latin typeface="Times New Roman" pitchFamily="18" charset="0"/>
                <a:cs typeface="Times New Roman" pitchFamily="18" charset="0"/>
              </a:rPr>
              <a:t>C-SHOP:</a:t>
            </a:r>
          </a:p>
          <a:p>
            <a:pPr marL="285750" indent="-285750">
              <a:buFont typeface="Arial" pitchFamily="34" charset="0"/>
              <a:buChar char="•"/>
            </a:pPr>
            <a:r>
              <a:rPr lang="en-US" sz="2400" i="1" dirty="0" smtClean="0">
                <a:latin typeface="Times New Roman" pitchFamily="18" charset="0"/>
                <a:cs typeface="Times New Roman" pitchFamily="18" charset="0"/>
              </a:rPr>
              <a:t>Website </a:t>
            </a:r>
            <a:r>
              <a:rPr lang="en-US" sz="2400" i="1" dirty="0" err="1" smtClean="0">
                <a:latin typeface="Times New Roman" pitchFamily="18" charset="0"/>
                <a:cs typeface="Times New Roman" pitchFamily="18" charset="0"/>
              </a:rPr>
              <a:t>mới</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yêu</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cầu</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phải</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có</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quản</a:t>
            </a:r>
            <a:r>
              <a:rPr lang="en-US" sz="2400" i="1" dirty="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lý</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các</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bảng</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Cơ</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sở</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dữ</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liệu</a:t>
            </a:r>
            <a:endParaRPr lang="en-US" sz="2400" i="1" dirty="0" smtClean="0">
              <a:latin typeface="Times New Roman" pitchFamily="18" charset="0"/>
              <a:cs typeface="Times New Roman" pitchFamily="18" charset="0"/>
            </a:endParaRPr>
          </a:p>
          <a:p>
            <a:pPr marL="285750" indent="-285750">
              <a:buFont typeface="Arial" pitchFamily="34" charset="0"/>
              <a:buChar char="•"/>
            </a:pPr>
            <a:r>
              <a:rPr lang="en-US" sz="2400" i="1" dirty="0" err="1" smtClean="0">
                <a:latin typeface="Times New Roman" pitchFamily="18" charset="0"/>
                <a:cs typeface="Times New Roman" pitchFamily="18" charset="0"/>
              </a:rPr>
              <a:t>Yêu</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cầu</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phải</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có</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bảng</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Khách</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Hàng</a:t>
            </a:r>
            <a:r>
              <a:rPr lang="en-US" sz="2400" i="1" dirty="0" smtClean="0">
                <a:latin typeface="Times New Roman" pitchFamily="18" charset="0"/>
                <a:cs typeface="Times New Roman" pitchFamily="18" charset="0"/>
              </a:rPr>
              <a:t> ; </a:t>
            </a:r>
            <a:r>
              <a:rPr lang="en-US" sz="2400" i="1" dirty="0" err="1" smtClean="0">
                <a:latin typeface="Times New Roman" pitchFamily="18" charset="0"/>
                <a:cs typeface="Times New Roman" pitchFamily="18" charset="0"/>
              </a:rPr>
              <a:t>bảng</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Loại</a:t>
            </a:r>
            <a:r>
              <a:rPr lang="en-US" sz="2400" i="1" dirty="0" smtClean="0">
                <a:latin typeface="Times New Roman" pitchFamily="18" charset="0"/>
                <a:cs typeface="Times New Roman" pitchFamily="18" charset="0"/>
              </a:rPr>
              <a:t> </a:t>
            </a:r>
            <a:r>
              <a:rPr lang="en-US" sz="2400" i="1" dirty="0" err="1">
                <a:latin typeface="Times New Roman" pitchFamily="18" charset="0"/>
                <a:cs typeface="Times New Roman" pitchFamily="18" charset="0"/>
              </a:rPr>
              <a:t>S</a:t>
            </a:r>
            <a:r>
              <a:rPr lang="en-US" sz="2400" i="1" dirty="0" err="1" smtClean="0">
                <a:latin typeface="Times New Roman" pitchFamily="18" charset="0"/>
                <a:cs typeface="Times New Roman" pitchFamily="18" charset="0"/>
              </a:rPr>
              <a:t>ản</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Phẩm</a:t>
            </a:r>
            <a:r>
              <a:rPr lang="en-US" sz="2400" i="1" dirty="0">
                <a:latin typeface="Times New Roman" pitchFamily="18" charset="0"/>
                <a:cs typeface="Times New Roman" pitchFamily="18" charset="0"/>
              </a:rPr>
              <a:t>;</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bảng</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Sản</a:t>
            </a:r>
            <a:r>
              <a:rPr lang="en-US" sz="2400" i="1" dirty="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Phẩm</a:t>
            </a:r>
            <a:r>
              <a:rPr lang="en-US" sz="2400" i="1" dirty="0" smtClean="0">
                <a:latin typeface="Times New Roman" pitchFamily="18" charset="0"/>
                <a:cs typeface="Times New Roman" pitchFamily="18" charset="0"/>
              </a:rPr>
              <a:t> ; </a:t>
            </a:r>
            <a:r>
              <a:rPr lang="en-US" sz="2400" i="1" dirty="0" err="1" smtClean="0">
                <a:latin typeface="Times New Roman" pitchFamily="18" charset="0"/>
                <a:cs typeface="Times New Roman" pitchFamily="18" charset="0"/>
              </a:rPr>
              <a:t>bảng</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Hóa</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Đơn</a:t>
            </a:r>
            <a:r>
              <a:rPr lang="en-US" sz="2400" i="1" dirty="0" smtClean="0">
                <a:latin typeface="Times New Roman" pitchFamily="18" charset="0"/>
                <a:cs typeface="Times New Roman" pitchFamily="18" charset="0"/>
              </a:rPr>
              <a:t> ; </a:t>
            </a:r>
            <a:r>
              <a:rPr lang="en-US" sz="2400" i="1" dirty="0" err="1" smtClean="0">
                <a:latin typeface="Times New Roman" pitchFamily="18" charset="0"/>
                <a:cs typeface="Times New Roman" pitchFamily="18" charset="0"/>
              </a:rPr>
              <a:t>bảng</a:t>
            </a:r>
            <a:r>
              <a:rPr lang="en-US" sz="2400" i="1" dirty="0" smtClean="0">
                <a:latin typeface="Times New Roman" pitchFamily="18" charset="0"/>
                <a:cs typeface="Times New Roman" pitchFamily="18" charset="0"/>
              </a:rPr>
              <a:t> Chi </a:t>
            </a:r>
            <a:r>
              <a:rPr lang="en-US" sz="2400" i="1" dirty="0" err="1" smtClean="0">
                <a:latin typeface="Times New Roman" pitchFamily="18" charset="0"/>
                <a:cs typeface="Times New Roman" pitchFamily="18" charset="0"/>
              </a:rPr>
              <a:t>Tiết</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Hóa</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Đơn</a:t>
            </a:r>
            <a:r>
              <a:rPr lang="en-US" sz="2400" i="1" dirty="0" smtClean="0">
                <a:latin typeface="Times New Roman" pitchFamily="18" charset="0"/>
                <a:cs typeface="Times New Roman" pitchFamily="18" charset="0"/>
              </a:rPr>
              <a:t>.</a:t>
            </a:r>
          </a:p>
        </p:txBody>
      </p:sp>
    </p:spTree>
    <p:extLst>
      <p:ext uri="{BB962C8B-B14F-4D97-AF65-F5344CB8AC3E}">
        <p14:creationId xmlns:p14="http://schemas.microsoft.com/office/powerpoint/2010/main" val="2897944595"/>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581891" y="304800"/>
            <a:ext cx="7467600" cy="533400"/>
          </a:xfrm>
          <a:prstGeom prst="rect">
            <a:avLst/>
          </a:prstGeom>
        </p:spPr>
        <p:txBody>
          <a:bodyPr vert="horz" anchor="b">
            <a:norm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r>
              <a:rPr lang="en-US" sz="2400" b="1" i="1" cap="all" dirty="0" err="1"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Phân</a:t>
            </a:r>
            <a:r>
              <a:rPr lang="en-US" sz="2400" b="1" i="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 </a:t>
            </a:r>
            <a:r>
              <a:rPr lang="en-US" sz="2400" b="1" i="1" cap="all" dirty="0" err="1"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tích</a:t>
            </a:r>
            <a:r>
              <a:rPr lang="en-US" sz="2400" b="1" i="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 – </a:t>
            </a:r>
            <a:r>
              <a:rPr lang="en-US" sz="2400" b="1" i="1" cap="all" dirty="0" err="1"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thiết</a:t>
            </a:r>
            <a:r>
              <a:rPr lang="en-US" sz="2400" b="1" i="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 </a:t>
            </a:r>
            <a:r>
              <a:rPr lang="en-US" sz="2400" b="1" i="1" cap="all" dirty="0" err="1"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kế</a:t>
            </a:r>
            <a:endParaRPr lang="en-US" sz="2400" b="1" i="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endParaRPr>
          </a:p>
        </p:txBody>
      </p:sp>
      <p:sp>
        <p:nvSpPr>
          <p:cNvPr id="3" name="TextBox 2"/>
          <p:cNvSpPr txBox="1"/>
          <p:nvPr/>
        </p:nvSpPr>
        <p:spPr>
          <a:xfrm>
            <a:off x="581891" y="1020725"/>
            <a:ext cx="7467600" cy="707886"/>
          </a:xfrm>
          <a:prstGeom prst="rect">
            <a:avLst/>
          </a:prstGeom>
          <a:noFill/>
        </p:spPr>
        <p:txBody>
          <a:bodyPr wrap="square" rtlCol="0">
            <a:spAutoFit/>
          </a:bodyPr>
          <a:lstStyle/>
          <a:p>
            <a:r>
              <a:rPr lang="en-US" sz="2000" b="1" dirty="0" smtClean="0">
                <a:latin typeface="Times New Roman" pitchFamily="18" charset="0"/>
                <a:cs typeface="Times New Roman" pitchFamily="18" charset="0"/>
              </a:rPr>
              <a:t>*</a:t>
            </a:r>
            <a:r>
              <a:rPr lang="en-US" sz="2000" b="1" dirty="0" err="1" smtClean="0">
                <a:latin typeface="Times New Roman" pitchFamily="18" charset="0"/>
                <a:cs typeface="Times New Roman" pitchFamily="18" charset="0"/>
              </a:rPr>
              <a:t>Sử</a:t>
            </a:r>
            <a:r>
              <a:rPr lang="en-US" sz="2000" b="1" dirty="0" smtClean="0">
                <a:latin typeface="Times New Roman" pitchFamily="18" charset="0"/>
                <a:cs typeface="Times New Roman" pitchFamily="18" charset="0"/>
              </a:rPr>
              <a:t> </a:t>
            </a:r>
            <a:r>
              <a:rPr lang="en-US" sz="2000" b="1" dirty="0" err="1" smtClean="0">
                <a:latin typeface="Times New Roman" pitchFamily="18" charset="0"/>
                <a:cs typeface="Times New Roman" pitchFamily="18" charset="0"/>
              </a:rPr>
              <a:t>dụng</a:t>
            </a:r>
            <a:r>
              <a:rPr lang="en-US" sz="2000" b="1" dirty="0" smtClean="0">
                <a:latin typeface="Times New Roman" pitchFamily="18" charset="0"/>
                <a:cs typeface="Times New Roman" pitchFamily="18" charset="0"/>
              </a:rPr>
              <a:t> Database Online:</a:t>
            </a:r>
          </a:p>
          <a:p>
            <a:pPr marL="342900" indent="-342900">
              <a:buFont typeface="Arial" pitchFamily="34" charset="0"/>
              <a:buChar char="•"/>
            </a:pPr>
            <a:r>
              <a:rPr lang="en-US" sz="2000" dirty="0" err="1" smtClean="0">
                <a:latin typeface="Times New Roman" pitchFamily="18" charset="0"/>
                <a:cs typeface="Times New Roman" pitchFamily="18" charset="0"/>
              </a:rPr>
              <a:t>Sử</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dụng</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Vertabelo</a:t>
            </a:r>
            <a:endParaRPr lang="en-US" sz="2000" dirty="0" smtClean="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2728" y="1839917"/>
            <a:ext cx="7192071" cy="38750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9164295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581891" y="304800"/>
            <a:ext cx="7467600" cy="533400"/>
          </a:xfrm>
          <a:prstGeom prst="rect">
            <a:avLst/>
          </a:prstGeom>
        </p:spPr>
        <p:txBody>
          <a:bodyPr vert="horz" anchor="b">
            <a:norm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r>
              <a:rPr lang="en-US" sz="2400" b="1" i="1" cap="all" dirty="0" err="1"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Phân</a:t>
            </a:r>
            <a:r>
              <a:rPr lang="en-US" sz="2400" b="1" i="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 </a:t>
            </a:r>
            <a:r>
              <a:rPr lang="en-US" sz="2400" b="1" i="1" cap="all" dirty="0" err="1"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tích</a:t>
            </a:r>
            <a:r>
              <a:rPr lang="en-US" sz="2400" b="1" i="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 – </a:t>
            </a:r>
            <a:r>
              <a:rPr lang="en-US" sz="2400" b="1" i="1" cap="all" dirty="0" err="1"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thiết</a:t>
            </a:r>
            <a:r>
              <a:rPr lang="en-US" sz="2400" b="1" i="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 </a:t>
            </a:r>
            <a:r>
              <a:rPr lang="en-US" sz="2400" b="1" i="1" cap="all" dirty="0" err="1"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kế</a:t>
            </a:r>
            <a:endParaRPr lang="en-US" sz="2400" b="1" i="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endParaRPr>
          </a:p>
        </p:txBody>
      </p:sp>
      <p:sp>
        <p:nvSpPr>
          <p:cNvPr id="6" name="TextBox 5"/>
          <p:cNvSpPr txBox="1"/>
          <p:nvPr/>
        </p:nvSpPr>
        <p:spPr>
          <a:xfrm>
            <a:off x="581891" y="993016"/>
            <a:ext cx="7467600" cy="707886"/>
          </a:xfrm>
          <a:prstGeom prst="rect">
            <a:avLst/>
          </a:prstGeom>
          <a:noFill/>
        </p:spPr>
        <p:txBody>
          <a:bodyPr wrap="square" rtlCol="0">
            <a:spAutoFit/>
          </a:bodyPr>
          <a:lstStyle/>
          <a:p>
            <a:r>
              <a:rPr lang="en-US" sz="2000" b="1" dirty="0" smtClean="0">
                <a:latin typeface="Times New Roman" pitchFamily="18" charset="0"/>
                <a:cs typeface="Times New Roman" pitchFamily="18" charset="0"/>
              </a:rPr>
              <a:t>*</a:t>
            </a:r>
            <a:r>
              <a:rPr lang="en-US" sz="2000" b="1" dirty="0" err="1" smtClean="0">
                <a:latin typeface="Times New Roman" pitchFamily="18" charset="0"/>
                <a:cs typeface="Times New Roman" pitchFamily="18" charset="0"/>
              </a:rPr>
              <a:t>Sử</a:t>
            </a:r>
            <a:r>
              <a:rPr lang="en-US" sz="2000" b="1" dirty="0" smtClean="0">
                <a:latin typeface="Times New Roman" pitchFamily="18" charset="0"/>
                <a:cs typeface="Times New Roman" pitchFamily="18" charset="0"/>
              </a:rPr>
              <a:t> </a:t>
            </a:r>
            <a:r>
              <a:rPr lang="en-US" sz="2000" b="1" dirty="0" err="1" smtClean="0">
                <a:latin typeface="Times New Roman" pitchFamily="18" charset="0"/>
                <a:cs typeface="Times New Roman" pitchFamily="18" charset="0"/>
              </a:rPr>
              <a:t>dụng</a:t>
            </a:r>
            <a:r>
              <a:rPr lang="en-US" sz="2000" b="1" dirty="0" smtClean="0">
                <a:latin typeface="Times New Roman" pitchFamily="18" charset="0"/>
                <a:cs typeface="Times New Roman" pitchFamily="18" charset="0"/>
              </a:rPr>
              <a:t> </a:t>
            </a:r>
            <a:r>
              <a:rPr lang="en-US" sz="2000" b="1" dirty="0" err="1" smtClean="0">
                <a:latin typeface="Times New Roman" pitchFamily="18" charset="0"/>
                <a:cs typeface="Times New Roman" pitchFamily="18" charset="0"/>
              </a:rPr>
              <a:t>dịch</a:t>
            </a:r>
            <a:r>
              <a:rPr lang="en-US" sz="2000" b="1" dirty="0" smtClean="0">
                <a:latin typeface="Times New Roman" pitchFamily="18" charset="0"/>
                <a:cs typeface="Times New Roman" pitchFamily="18" charset="0"/>
              </a:rPr>
              <a:t> </a:t>
            </a:r>
            <a:r>
              <a:rPr lang="en-US" sz="2000" b="1" dirty="0" err="1" smtClean="0">
                <a:latin typeface="Times New Roman" pitchFamily="18" charset="0"/>
                <a:cs typeface="Times New Roman" pitchFamily="18" charset="0"/>
              </a:rPr>
              <a:t>vụ</a:t>
            </a:r>
            <a:r>
              <a:rPr lang="en-US" sz="2000" b="1" dirty="0" smtClean="0">
                <a:latin typeface="Times New Roman" pitchFamily="18" charset="0"/>
                <a:cs typeface="Times New Roman" pitchFamily="18" charset="0"/>
              </a:rPr>
              <a:t> </a:t>
            </a:r>
            <a:r>
              <a:rPr lang="en-US" sz="2000" b="1" dirty="0" err="1" smtClean="0">
                <a:latin typeface="Times New Roman" pitchFamily="18" charset="0"/>
                <a:cs typeface="Times New Roman" pitchFamily="18" charset="0"/>
              </a:rPr>
              <a:t>lưu</a:t>
            </a:r>
            <a:r>
              <a:rPr lang="en-US" sz="2000" b="1" dirty="0" smtClean="0">
                <a:latin typeface="Times New Roman" pitchFamily="18" charset="0"/>
                <a:cs typeface="Times New Roman" pitchFamily="18" charset="0"/>
              </a:rPr>
              <a:t> </a:t>
            </a:r>
            <a:r>
              <a:rPr lang="en-US" sz="2000" b="1" dirty="0" err="1" smtClean="0">
                <a:latin typeface="Times New Roman" pitchFamily="18" charset="0"/>
                <a:cs typeface="Times New Roman" pitchFamily="18" charset="0"/>
              </a:rPr>
              <a:t>trữ</a:t>
            </a:r>
            <a:r>
              <a:rPr lang="en-US" sz="2000" b="1" dirty="0" smtClean="0">
                <a:latin typeface="Times New Roman" pitchFamily="18" charset="0"/>
                <a:cs typeface="Times New Roman" pitchFamily="18" charset="0"/>
              </a:rPr>
              <a:t> </a:t>
            </a:r>
            <a:r>
              <a:rPr lang="en-US" sz="2000" b="1" dirty="0" err="1" smtClean="0">
                <a:latin typeface="Times New Roman" pitchFamily="18" charset="0"/>
                <a:cs typeface="Times New Roman" pitchFamily="18" charset="0"/>
              </a:rPr>
              <a:t>trên</a:t>
            </a:r>
            <a:r>
              <a:rPr lang="en-US" sz="2000" b="1" dirty="0" smtClean="0">
                <a:latin typeface="Times New Roman" pitchFamily="18" charset="0"/>
                <a:cs typeface="Times New Roman" pitchFamily="18" charset="0"/>
              </a:rPr>
              <a:t> Web:</a:t>
            </a:r>
          </a:p>
          <a:p>
            <a:pPr marL="342900" indent="-342900">
              <a:buFont typeface="Arial" pitchFamily="34" charset="0"/>
              <a:buChar char="•"/>
            </a:pPr>
            <a:r>
              <a:rPr lang="en-US" sz="2000" dirty="0" err="1" smtClean="0">
                <a:latin typeface="Times New Roman" pitchFamily="18" charset="0"/>
                <a:cs typeface="Times New Roman" pitchFamily="18" charset="0"/>
              </a:rPr>
              <a:t>Sử</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dụng</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Github</a:t>
            </a:r>
            <a:endParaRPr lang="en-GB" sz="2000" dirty="0">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3937" y="1828800"/>
            <a:ext cx="7495554"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22525530"/>
      </p:ext>
    </p:extLst>
  </p:cSld>
  <p:clrMapOvr>
    <a:masterClrMapping/>
  </p:clrMapOvr>
  <mc:AlternateContent xmlns:mc="http://schemas.openxmlformats.org/markup-compatibility/2006" xmlns:p14="http://schemas.microsoft.com/office/powerpoint/2010/main">
    <mc:Choice Requires="p14">
      <p:transition spd="slow" p14:dur="1200">
        <p14:prism dir="u"/>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685800" y="1295400"/>
            <a:ext cx="7772400" cy="1951038"/>
          </a:xfrm>
        </p:spPr>
        <p:txBody>
          <a:bodyPr>
            <a:no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4400" b="1" i="1" cap="all" dirty="0" err="1"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Lợi</a:t>
            </a:r>
            <a:r>
              <a:rPr lang="en-US" sz="4400" b="1" i="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 </a:t>
            </a:r>
            <a:r>
              <a:rPr lang="en-US" sz="4400" b="1" i="1" cap="all" dirty="0" err="1"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ích</a:t>
            </a:r>
            <a:r>
              <a:rPr lang="en-US" sz="4400" b="1" i="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 </a:t>
            </a:r>
            <a:r>
              <a:rPr lang="en-US" sz="4400" b="1" i="1" cap="all" dirty="0" err="1"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của</a:t>
            </a:r>
            <a:r>
              <a:rPr lang="en-US" sz="4400" b="1" i="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 </a:t>
            </a:r>
            <a:r>
              <a:rPr lang="en-US" sz="4400" b="1" i="1" cap="all" dirty="0" err="1"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điện</a:t>
            </a:r>
            <a:r>
              <a:rPr lang="en-US" sz="4400" b="1" i="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 </a:t>
            </a:r>
            <a:r>
              <a:rPr lang="en-US" sz="4400" b="1" i="1" cap="all" dirty="0" err="1"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toán</a:t>
            </a:r>
            <a:r>
              <a:rPr lang="en-US" sz="4400" b="1" i="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 </a:t>
            </a:r>
            <a:r>
              <a:rPr lang="en-US" sz="4400" b="1" i="1" cap="all" dirty="0" err="1"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đám</a:t>
            </a:r>
            <a:r>
              <a:rPr lang="en-US" sz="4400" b="1" i="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 </a:t>
            </a:r>
            <a:r>
              <a:rPr lang="en-US" sz="4400" b="1" i="1" cap="all" dirty="0" err="1"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mây</a:t>
            </a:r>
            <a:endParaRPr lang="en-US" sz="4400" b="1" i="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endParaRPr>
          </a:p>
        </p:txBody>
      </p:sp>
    </p:spTree>
    <p:extLst>
      <p:ext uri="{BB962C8B-B14F-4D97-AF65-F5344CB8AC3E}">
        <p14:creationId xmlns:p14="http://schemas.microsoft.com/office/powerpoint/2010/main" val="2620402428"/>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581891" y="304800"/>
            <a:ext cx="7467600" cy="533400"/>
          </a:xfrm>
          <a:prstGeom prst="rect">
            <a:avLst/>
          </a:prstGeom>
        </p:spPr>
        <p:txBody>
          <a:bodyPr vert="horz" anchor="b">
            <a:norm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r>
              <a:rPr lang="en-US" sz="2400" b="1" i="1" cap="all" dirty="0" err="1"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Lợi</a:t>
            </a:r>
            <a:r>
              <a:rPr lang="en-US" sz="2400" b="1" i="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 </a:t>
            </a:r>
            <a:r>
              <a:rPr lang="en-US" sz="2400" b="1" i="1" cap="all" dirty="0" err="1"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ích</a:t>
            </a:r>
            <a:r>
              <a:rPr lang="en-US" sz="2400" b="1" i="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 </a:t>
            </a:r>
            <a:r>
              <a:rPr lang="en-US" sz="2400" b="1" i="1" cap="all" dirty="0" err="1"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của</a:t>
            </a:r>
            <a:r>
              <a:rPr lang="en-US" sz="2400" b="1" i="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 </a:t>
            </a:r>
            <a:r>
              <a:rPr lang="en-US" sz="2400" b="1" i="1" cap="all" dirty="0" err="1"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điện</a:t>
            </a:r>
            <a:r>
              <a:rPr lang="en-US" sz="2400" b="1" i="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 </a:t>
            </a:r>
            <a:r>
              <a:rPr lang="en-US" sz="2400" b="1" i="1" cap="all" dirty="0" err="1"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toán</a:t>
            </a:r>
            <a:r>
              <a:rPr lang="en-US" sz="2400" b="1" i="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 </a:t>
            </a:r>
            <a:r>
              <a:rPr lang="en-US" sz="2400" b="1" i="1" cap="all" dirty="0" err="1"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đám</a:t>
            </a:r>
            <a:r>
              <a:rPr lang="en-US" sz="2400" b="1" i="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 </a:t>
            </a:r>
            <a:r>
              <a:rPr lang="en-US" sz="2400" b="1" i="1" cap="all" dirty="0" err="1"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rPr>
              <a:t>mây</a:t>
            </a:r>
            <a:endParaRPr lang="en-US" sz="2400" b="1" i="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Times New Roman" pitchFamily="18" charset="0"/>
              <a:cs typeface="Times New Roman" pitchFamily="18" charset="0"/>
            </a:endParaRPr>
          </a:p>
        </p:txBody>
      </p:sp>
      <p:sp>
        <p:nvSpPr>
          <p:cNvPr id="6" name="TextBox 5"/>
          <p:cNvSpPr txBox="1"/>
          <p:nvPr/>
        </p:nvSpPr>
        <p:spPr>
          <a:xfrm>
            <a:off x="381000" y="1143000"/>
            <a:ext cx="7287491" cy="4524315"/>
          </a:xfrm>
          <a:prstGeom prst="rect">
            <a:avLst/>
          </a:prstGeom>
          <a:noFill/>
        </p:spPr>
        <p:txBody>
          <a:bodyPr wrap="square" rtlCol="0">
            <a:spAutoFit/>
          </a:bodyPr>
          <a:lstStyle/>
          <a:p>
            <a:r>
              <a:rPr lang="en-US" sz="2400" b="1" dirty="0" smtClean="0">
                <a:latin typeface="Times New Roman" pitchFamily="18" charset="0"/>
                <a:cs typeface="Times New Roman" pitchFamily="18" charset="0"/>
              </a:rPr>
              <a:t>*</a:t>
            </a:r>
            <a:r>
              <a:rPr lang="en-US" sz="2400" b="1" dirty="0" err="1" smtClean="0">
                <a:latin typeface="Times New Roman" pitchFamily="18" charset="0"/>
                <a:cs typeface="Times New Roman" pitchFamily="18" charset="0"/>
              </a:rPr>
              <a:t>Ưu</a:t>
            </a: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điểm</a:t>
            </a:r>
            <a:r>
              <a:rPr lang="en-US" sz="2400" dirty="0" smtClean="0">
                <a:latin typeface="Times New Roman" pitchFamily="18" charset="0"/>
                <a:cs typeface="Times New Roman" pitchFamily="18" charset="0"/>
              </a:rPr>
              <a:t>:</a:t>
            </a:r>
          </a:p>
          <a:p>
            <a:pPr marL="285750" indent="-285750">
              <a:buFont typeface="Arial" pitchFamily="34" charset="0"/>
              <a:buChar char="•"/>
            </a:pPr>
            <a:r>
              <a:rPr lang="en-US" sz="2400" i="1" dirty="0" err="1" smtClean="0">
                <a:latin typeface="Times New Roman" pitchFamily="18" charset="0"/>
                <a:cs typeface="Times New Roman" pitchFamily="18" charset="0"/>
              </a:rPr>
              <a:t>Tính</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linh</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hoạt</a:t>
            </a:r>
            <a:endParaRPr lang="en-US" sz="2400" i="1" dirty="0" smtClean="0">
              <a:latin typeface="Times New Roman" pitchFamily="18" charset="0"/>
              <a:cs typeface="Times New Roman" pitchFamily="18" charset="0"/>
            </a:endParaRPr>
          </a:p>
          <a:p>
            <a:pPr marL="285750" indent="-285750">
              <a:buFont typeface="Arial" pitchFamily="34" charset="0"/>
              <a:buChar char="•"/>
            </a:pPr>
            <a:r>
              <a:rPr lang="en-US" sz="2400" i="1" dirty="0" err="1" smtClean="0">
                <a:latin typeface="Times New Roman" pitchFamily="18" charset="0"/>
                <a:cs typeface="Times New Roman" pitchFamily="18" charset="0"/>
              </a:rPr>
              <a:t>Làm</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việc</a:t>
            </a:r>
            <a:r>
              <a:rPr lang="en-US" sz="2400" i="1" dirty="0" smtClean="0">
                <a:latin typeface="Times New Roman" pitchFamily="18" charset="0"/>
                <a:cs typeface="Times New Roman" pitchFamily="18" charset="0"/>
              </a:rPr>
              <a:t> ở </a:t>
            </a:r>
            <a:r>
              <a:rPr lang="en-US" sz="2400" i="1" dirty="0" err="1" smtClean="0">
                <a:latin typeface="Times New Roman" pitchFamily="18" charset="0"/>
                <a:cs typeface="Times New Roman" pitchFamily="18" charset="0"/>
              </a:rPr>
              <a:t>bất</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kỳ</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nơi</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đâu</a:t>
            </a:r>
            <a:endParaRPr lang="en-US" sz="2400" i="1" dirty="0" smtClean="0">
              <a:latin typeface="Times New Roman" pitchFamily="18" charset="0"/>
              <a:cs typeface="Times New Roman" pitchFamily="18" charset="0"/>
            </a:endParaRPr>
          </a:p>
          <a:p>
            <a:pPr marL="285750" indent="-285750">
              <a:buFont typeface="Arial" pitchFamily="34" charset="0"/>
              <a:buChar char="•"/>
            </a:pPr>
            <a:r>
              <a:rPr lang="en-US" sz="2400" i="1" dirty="0" err="1" smtClean="0">
                <a:latin typeface="Times New Roman" pitchFamily="18" charset="0"/>
                <a:cs typeface="Times New Roman" pitchFamily="18" charset="0"/>
              </a:rPr>
              <a:t>Miễn</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giảm</a:t>
            </a:r>
            <a:r>
              <a:rPr lang="en-US" sz="2400" i="1" dirty="0" smtClean="0">
                <a:latin typeface="Times New Roman" pitchFamily="18" charset="0"/>
                <a:cs typeface="Times New Roman" pitchFamily="18" charset="0"/>
              </a:rPr>
              <a:t> chi </a:t>
            </a:r>
            <a:r>
              <a:rPr lang="en-US" sz="2400" i="1" dirty="0" err="1" smtClean="0">
                <a:latin typeface="Times New Roman" pitchFamily="18" charset="0"/>
                <a:cs typeface="Times New Roman" pitchFamily="18" charset="0"/>
              </a:rPr>
              <a:t>phí</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đầu</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tư</a:t>
            </a:r>
            <a:endParaRPr lang="en-US" sz="2400" i="1" dirty="0" smtClean="0">
              <a:latin typeface="Times New Roman" pitchFamily="18" charset="0"/>
              <a:cs typeface="Times New Roman" pitchFamily="18" charset="0"/>
            </a:endParaRPr>
          </a:p>
          <a:p>
            <a:pPr marL="285750" indent="-285750">
              <a:buFont typeface="Arial" pitchFamily="34" charset="0"/>
              <a:buChar char="•"/>
            </a:pPr>
            <a:r>
              <a:rPr lang="en-US" sz="2400" i="1" dirty="0" err="1" smtClean="0">
                <a:latin typeface="Times New Roman" pitchFamily="18" charset="0"/>
                <a:cs typeface="Times New Roman" pitchFamily="18" charset="0"/>
              </a:rPr>
              <a:t>Kiểm</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soát</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dữ</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liệu</a:t>
            </a:r>
            <a:endParaRPr lang="en-US" sz="2400" i="1" dirty="0" smtClean="0">
              <a:latin typeface="Times New Roman" pitchFamily="18" charset="0"/>
              <a:cs typeface="Times New Roman" pitchFamily="18" charset="0"/>
            </a:endParaRPr>
          </a:p>
          <a:p>
            <a:pPr marL="285750" indent="-285750">
              <a:buFont typeface="Arial" pitchFamily="34" charset="0"/>
              <a:buChar char="•"/>
            </a:pPr>
            <a:r>
              <a:rPr lang="en-US" sz="2400" i="1" dirty="0" err="1" smtClean="0">
                <a:latin typeface="Times New Roman" pitchFamily="18" charset="0"/>
                <a:cs typeface="Times New Roman" pitchFamily="18" charset="0"/>
              </a:rPr>
              <a:t>Tính</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bảo</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mật</a:t>
            </a:r>
            <a:endParaRPr lang="en-US" sz="2400" i="1" dirty="0" smtClean="0">
              <a:latin typeface="Times New Roman" pitchFamily="18" charset="0"/>
              <a:cs typeface="Times New Roman" pitchFamily="18" charset="0"/>
            </a:endParaRPr>
          </a:p>
          <a:p>
            <a:r>
              <a:rPr lang="en-US" sz="2400" b="1" dirty="0" smtClean="0">
                <a:latin typeface="Times New Roman" pitchFamily="18" charset="0"/>
                <a:cs typeface="Times New Roman" pitchFamily="18" charset="0"/>
              </a:rPr>
              <a:t>*</a:t>
            </a:r>
            <a:r>
              <a:rPr lang="en-US" sz="2400" b="1" dirty="0" err="1" smtClean="0">
                <a:latin typeface="Times New Roman" pitchFamily="18" charset="0"/>
                <a:cs typeface="Times New Roman" pitchFamily="18" charset="0"/>
              </a:rPr>
              <a:t>Nhược</a:t>
            </a:r>
            <a:r>
              <a:rPr lang="en-US" sz="2400" b="1" dirty="0" smtClean="0">
                <a:latin typeface="Times New Roman" pitchFamily="18" charset="0"/>
                <a:cs typeface="Times New Roman" pitchFamily="18" charset="0"/>
              </a:rPr>
              <a:t> </a:t>
            </a:r>
            <a:r>
              <a:rPr lang="en-US" sz="2400" b="1" dirty="0" err="1" smtClean="0">
                <a:latin typeface="Times New Roman" pitchFamily="18" charset="0"/>
                <a:cs typeface="Times New Roman" pitchFamily="18" charset="0"/>
              </a:rPr>
              <a:t>điểm</a:t>
            </a:r>
            <a:r>
              <a:rPr lang="en-US" sz="2400" b="1" dirty="0" smtClean="0">
                <a:latin typeface="Times New Roman" pitchFamily="18" charset="0"/>
                <a:cs typeface="Times New Roman" pitchFamily="18" charset="0"/>
              </a:rPr>
              <a:t>:</a:t>
            </a:r>
          </a:p>
          <a:p>
            <a:pPr marL="342900" indent="-342900">
              <a:buFont typeface="Arial" pitchFamily="34" charset="0"/>
              <a:buChar char="•"/>
            </a:pPr>
            <a:r>
              <a:rPr lang="en-US" sz="2400" i="1" dirty="0" err="1" smtClean="0">
                <a:latin typeface="Times New Roman" pitchFamily="18" charset="0"/>
                <a:cs typeface="Times New Roman" pitchFamily="18" charset="0"/>
              </a:rPr>
              <a:t>Mất</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mát</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dữ</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liệu</a:t>
            </a:r>
            <a:r>
              <a:rPr lang="en-US" sz="2400" i="1" dirty="0" smtClean="0">
                <a:latin typeface="Times New Roman" pitchFamily="18" charset="0"/>
                <a:cs typeface="Times New Roman" pitchFamily="18" charset="0"/>
              </a:rPr>
              <a:t> do </a:t>
            </a:r>
            <a:r>
              <a:rPr lang="en-US" sz="2400" i="1" dirty="0" err="1" smtClean="0">
                <a:latin typeface="Times New Roman" pitchFamily="18" charset="0"/>
                <a:cs typeface="Times New Roman" pitchFamily="18" charset="0"/>
              </a:rPr>
              <a:t>lỗi</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hệ</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thống</a:t>
            </a:r>
            <a:endParaRPr lang="en-US" sz="2400" i="1" dirty="0" smtClean="0">
              <a:latin typeface="Times New Roman" pitchFamily="18" charset="0"/>
              <a:cs typeface="Times New Roman" pitchFamily="18" charset="0"/>
            </a:endParaRPr>
          </a:p>
          <a:p>
            <a:pPr marL="342900" indent="-342900">
              <a:buFont typeface="Arial" pitchFamily="34" charset="0"/>
              <a:buChar char="•"/>
            </a:pPr>
            <a:r>
              <a:rPr lang="en-US" sz="2400" i="1" dirty="0" err="1" smtClean="0">
                <a:latin typeface="Times New Roman" pitchFamily="18" charset="0"/>
                <a:cs typeface="Times New Roman" pitchFamily="18" charset="0"/>
              </a:rPr>
              <a:t>Bị</a:t>
            </a:r>
            <a:r>
              <a:rPr lang="en-US" sz="2400" i="1" dirty="0" smtClean="0">
                <a:latin typeface="Times New Roman" pitchFamily="18" charset="0"/>
                <a:cs typeface="Times New Roman" pitchFamily="18" charset="0"/>
              </a:rPr>
              <a:t> hacker </a:t>
            </a:r>
            <a:r>
              <a:rPr lang="en-US" sz="2400" i="1" dirty="0" err="1" smtClean="0">
                <a:latin typeface="Times New Roman" pitchFamily="18" charset="0"/>
                <a:cs typeface="Times New Roman" pitchFamily="18" charset="0"/>
              </a:rPr>
              <a:t>tấn</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công</a:t>
            </a:r>
            <a:r>
              <a:rPr lang="en-GB" sz="2400" i="1" dirty="0" smtClean="0">
                <a:latin typeface="Times New Roman" pitchFamily="18" charset="0"/>
                <a:cs typeface="Times New Roman" pitchFamily="18" charset="0"/>
              </a:rPr>
              <a:t> </a:t>
            </a:r>
            <a:r>
              <a:rPr lang="en-GB" sz="2400" i="1" dirty="0" err="1" smtClean="0">
                <a:latin typeface="Times New Roman" pitchFamily="18" charset="0"/>
                <a:cs typeface="Times New Roman" pitchFamily="18" charset="0"/>
              </a:rPr>
              <a:t>gây</a:t>
            </a:r>
            <a:r>
              <a:rPr lang="en-GB" sz="2400" i="1" dirty="0" smtClean="0">
                <a:latin typeface="Times New Roman" pitchFamily="18" charset="0"/>
                <a:cs typeface="Times New Roman" pitchFamily="18" charset="0"/>
              </a:rPr>
              <a:t> </a:t>
            </a:r>
            <a:r>
              <a:rPr lang="en-GB" sz="2400" i="1" dirty="0" err="1" smtClean="0">
                <a:latin typeface="Times New Roman" pitchFamily="18" charset="0"/>
                <a:cs typeface="Times New Roman" pitchFamily="18" charset="0"/>
              </a:rPr>
              <a:t>tổn</a:t>
            </a:r>
            <a:r>
              <a:rPr lang="en-GB" sz="2400" i="1" dirty="0" smtClean="0">
                <a:latin typeface="Times New Roman" pitchFamily="18" charset="0"/>
                <a:cs typeface="Times New Roman" pitchFamily="18" charset="0"/>
              </a:rPr>
              <a:t> </a:t>
            </a:r>
            <a:r>
              <a:rPr lang="en-GB" sz="2400" i="1" dirty="0" err="1" smtClean="0">
                <a:latin typeface="Times New Roman" pitchFamily="18" charset="0"/>
                <a:cs typeface="Times New Roman" pitchFamily="18" charset="0"/>
              </a:rPr>
              <a:t>thất</a:t>
            </a:r>
            <a:r>
              <a:rPr lang="en-GB" sz="2400" i="1" dirty="0" smtClean="0">
                <a:latin typeface="Times New Roman" pitchFamily="18" charset="0"/>
                <a:cs typeface="Times New Roman" pitchFamily="18" charset="0"/>
              </a:rPr>
              <a:t> </a:t>
            </a:r>
            <a:r>
              <a:rPr lang="en-GB" sz="2400" i="1" dirty="0" err="1" smtClean="0">
                <a:latin typeface="Times New Roman" pitchFamily="18" charset="0"/>
                <a:cs typeface="Times New Roman" pitchFamily="18" charset="0"/>
              </a:rPr>
              <a:t>đến</a:t>
            </a:r>
            <a:r>
              <a:rPr lang="en-GB" sz="2400" i="1" dirty="0" smtClean="0">
                <a:latin typeface="Times New Roman" pitchFamily="18" charset="0"/>
                <a:cs typeface="Times New Roman" pitchFamily="18" charset="0"/>
              </a:rPr>
              <a:t> </a:t>
            </a:r>
            <a:r>
              <a:rPr lang="en-GB" sz="2400" i="1" dirty="0" err="1" smtClean="0">
                <a:latin typeface="Times New Roman" pitchFamily="18" charset="0"/>
                <a:cs typeface="Times New Roman" pitchFamily="18" charset="0"/>
              </a:rPr>
              <a:t>người</a:t>
            </a:r>
            <a:r>
              <a:rPr lang="en-GB" sz="2400" i="1" dirty="0" smtClean="0">
                <a:latin typeface="Times New Roman" pitchFamily="18" charset="0"/>
                <a:cs typeface="Times New Roman" pitchFamily="18" charset="0"/>
              </a:rPr>
              <a:t> </a:t>
            </a:r>
            <a:r>
              <a:rPr lang="en-GB" sz="2400" i="1" dirty="0" err="1" smtClean="0">
                <a:latin typeface="Times New Roman" pitchFamily="18" charset="0"/>
                <a:cs typeface="Times New Roman" pitchFamily="18" charset="0"/>
              </a:rPr>
              <a:t>dùng</a:t>
            </a:r>
            <a:r>
              <a:rPr lang="en-GB" sz="2400" i="1" dirty="0" smtClean="0">
                <a:latin typeface="Times New Roman" pitchFamily="18" charset="0"/>
                <a:cs typeface="Times New Roman" pitchFamily="18" charset="0"/>
              </a:rPr>
              <a:t> </a:t>
            </a:r>
            <a:r>
              <a:rPr lang="en-GB" sz="2400" i="1" dirty="0" err="1" smtClean="0">
                <a:latin typeface="Times New Roman" pitchFamily="18" charset="0"/>
                <a:cs typeface="Times New Roman" pitchFamily="18" charset="0"/>
              </a:rPr>
              <a:t>và</a:t>
            </a:r>
            <a:r>
              <a:rPr lang="en-GB" sz="2400" i="1" dirty="0" smtClean="0">
                <a:latin typeface="Times New Roman" pitchFamily="18" charset="0"/>
                <a:cs typeface="Times New Roman" pitchFamily="18" charset="0"/>
              </a:rPr>
              <a:t> </a:t>
            </a:r>
            <a:r>
              <a:rPr lang="en-GB" sz="2400" i="1" dirty="0" err="1" smtClean="0">
                <a:latin typeface="Times New Roman" pitchFamily="18" charset="0"/>
                <a:cs typeface="Times New Roman" pitchFamily="18" charset="0"/>
              </a:rPr>
              <a:t>nhà</a:t>
            </a:r>
            <a:r>
              <a:rPr lang="en-GB" sz="2400" i="1" dirty="0" smtClean="0">
                <a:latin typeface="Times New Roman" pitchFamily="18" charset="0"/>
                <a:cs typeface="Times New Roman" pitchFamily="18" charset="0"/>
              </a:rPr>
              <a:t> </a:t>
            </a:r>
            <a:r>
              <a:rPr lang="en-GB" sz="2400" i="1" dirty="0" err="1" smtClean="0">
                <a:latin typeface="Times New Roman" pitchFamily="18" charset="0"/>
                <a:cs typeface="Times New Roman" pitchFamily="18" charset="0"/>
              </a:rPr>
              <a:t>cung</a:t>
            </a:r>
            <a:r>
              <a:rPr lang="en-GB" sz="2400" i="1" dirty="0" smtClean="0">
                <a:latin typeface="Times New Roman" pitchFamily="18" charset="0"/>
                <a:cs typeface="Times New Roman" pitchFamily="18" charset="0"/>
              </a:rPr>
              <a:t> </a:t>
            </a:r>
            <a:r>
              <a:rPr lang="en-GB" sz="2400" i="1" dirty="0" err="1" smtClean="0">
                <a:latin typeface="Times New Roman" pitchFamily="18" charset="0"/>
                <a:cs typeface="Times New Roman" pitchFamily="18" charset="0"/>
              </a:rPr>
              <a:t>cấp</a:t>
            </a:r>
            <a:endParaRPr lang="en-GB" sz="2400" i="1" dirty="0" smtClean="0">
              <a:latin typeface="Times New Roman" pitchFamily="18" charset="0"/>
              <a:cs typeface="Times New Roman" pitchFamily="18" charset="0"/>
            </a:endParaRPr>
          </a:p>
          <a:p>
            <a:pPr marL="342900" indent="-342900">
              <a:buFont typeface="Arial" pitchFamily="34" charset="0"/>
              <a:buChar char="•"/>
            </a:pPr>
            <a:r>
              <a:rPr lang="en-US" sz="2400" i="1" smtClean="0">
                <a:latin typeface="Times New Roman" pitchFamily="18" charset="0"/>
                <a:cs typeface="Times New Roman" pitchFamily="18" charset="0"/>
              </a:rPr>
              <a:t>Dù </a:t>
            </a:r>
            <a:r>
              <a:rPr lang="en-US" sz="2400" i="1" dirty="0" err="1" smtClean="0">
                <a:latin typeface="Times New Roman" pitchFamily="18" charset="0"/>
                <a:cs typeface="Times New Roman" pitchFamily="18" charset="0"/>
              </a:rPr>
              <a:t>có</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sức</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chứa</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lớn</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và</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truy</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cập</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nhanh</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nhưng</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vẫn</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có</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thể</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xảy</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ra</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tình</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trạng</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quá</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tải</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hệ</a:t>
            </a:r>
            <a:r>
              <a:rPr lang="en-US" sz="2400" i="1" dirty="0" smtClean="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thống</a:t>
            </a:r>
            <a:r>
              <a:rPr lang="en-US" sz="2400" i="1" dirty="0">
                <a:latin typeface="Times New Roman" pitchFamily="18" charset="0"/>
                <a:cs typeface="Times New Roman" pitchFamily="18" charset="0"/>
              </a:rPr>
              <a:t>.</a:t>
            </a:r>
            <a:endParaRPr lang="en-US" sz="2400" i="1" dirty="0" smtClean="0">
              <a:latin typeface="Times New Roman" pitchFamily="18" charset="0"/>
              <a:cs typeface="Times New Roman" pitchFamily="18"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5745" y="1218624"/>
            <a:ext cx="4384674" cy="2438975"/>
          </a:xfrm>
          <a:prstGeom prst="rect">
            <a:avLst/>
          </a:prstGeom>
        </p:spPr>
      </p:pic>
    </p:spTree>
    <p:extLst>
      <p:ext uri="{BB962C8B-B14F-4D97-AF65-F5344CB8AC3E}">
        <p14:creationId xmlns:p14="http://schemas.microsoft.com/office/powerpoint/2010/main" val="1221831349"/>
      </p:ext>
    </p:extLst>
  </p:cSld>
  <p:clrMapOvr>
    <a:masterClrMapping/>
  </p:clrMapOvr>
  <mc:AlternateContent xmlns:mc="http://schemas.openxmlformats.org/markup-compatibility/2006" xmlns:p14="http://schemas.microsoft.com/office/powerpoint/2010/main">
    <mc:Choice Requires="p14">
      <p:transition spd="slow" p14:dur="1200">
        <p14:prism dir="u"/>
      </p:transition>
    </mc:Choice>
    <mc:Fallback xmlns="">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286</TotalTime>
  <Words>497</Words>
  <Application>Microsoft Office PowerPoint</Application>
  <PresentationFormat>On-screen Show (4:3)</PresentationFormat>
  <Paragraphs>55</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Oriel</vt:lpstr>
      <vt:lpstr>ĐIỆN TOÁN ĐÁM MÂY CLOUD COMPUTING</vt:lpstr>
      <vt:lpstr>PowerPoint Presentation</vt:lpstr>
      <vt:lpstr>Nội dung</vt:lpstr>
      <vt:lpstr>YÊU CẦU CÔNG TY</vt:lpstr>
      <vt:lpstr>PHÂN TÍCH thực trạng công ty</vt:lpstr>
      <vt:lpstr>PowerPoint Presentation</vt:lpstr>
      <vt:lpstr>PowerPoint Presentation</vt:lpstr>
      <vt:lpstr>Lợi ích của điện toán đám mây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Grizli777</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ĐIỆN TOÁN ĐÁM MÂY CLOUD COMPUTING</dc:title>
  <dc:creator>Admin</dc:creator>
  <cp:lastModifiedBy>TAKESHI</cp:lastModifiedBy>
  <cp:revision>27</cp:revision>
  <dcterms:created xsi:type="dcterms:W3CDTF">2016-01-16T05:47:10Z</dcterms:created>
  <dcterms:modified xsi:type="dcterms:W3CDTF">2016-10-26T02:01:16Z</dcterms:modified>
</cp:coreProperties>
</file>