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73" r:id="rId7"/>
    <p:sldId id="262" r:id="rId8"/>
    <p:sldId id="263" r:id="rId9"/>
    <p:sldId id="275" r:id="rId10"/>
    <p:sldId id="277" r:id="rId11"/>
    <p:sldId id="265" r:id="rId12"/>
    <p:sldId id="274" r:id="rId13"/>
    <p:sldId id="278" r:id="rId14"/>
    <p:sldId id="280" r:id="rId15"/>
    <p:sldId id="281" r:id="rId16"/>
    <p:sldId id="282" r:id="rId17"/>
    <p:sldId id="283" r:id="rId18"/>
    <p:sldId id="279" r:id="rId19"/>
    <p:sldId id="264" r:id="rId20"/>
    <p:sldId id="276"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20" y="-2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E60C573-F170-4ABE-A85D-5C8F0E619B83}" type="datetimeFigureOut">
              <a:rPr lang="en-US" smtClean="0"/>
              <a:t>23/10/2016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E406D9-D82C-466A-8B82-07858826E0D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60C573-F170-4ABE-A85D-5C8F0E619B83}" type="datetimeFigureOut">
              <a:rPr lang="en-US" smtClean="0"/>
              <a:t>23/10/2016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406D9-D82C-466A-8B82-07858826E0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60C573-F170-4ABE-A85D-5C8F0E619B83}" type="datetimeFigureOut">
              <a:rPr lang="en-US" smtClean="0"/>
              <a:t>23/10/2016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406D9-D82C-466A-8B82-07858826E0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E60C573-F170-4ABE-A85D-5C8F0E619B83}" type="datetimeFigureOut">
              <a:rPr lang="en-US" smtClean="0"/>
              <a:t>23/10/2016</a:t>
            </a:fld>
            <a:endParaRPr lang="en-US"/>
          </a:p>
        </p:txBody>
      </p:sp>
      <p:sp>
        <p:nvSpPr>
          <p:cNvPr id="9" name="Slide Number Placeholder 8"/>
          <p:cNvSpPr>
            <a:spLocks noGrp="1"/>
          </p:cNvSpPr>
          <p:nvPr>
            <p:ph type="sldNum" sz="quarter" idx="15"/>
          </p:nvPr>
        </p:nvSpPr>
        <p:spPr/>
        <p:txBody>
          <a:bodyPr rtlCol="0"/>
          <a:lstStyle/>
          <a:p>
            <a:fld id="{B6E406D9-D82C-466A-8B82-07858826E0D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E60C573-F170-4ABE-A85D-5C8F0E619B83}" type="datetimeFigureOut">
              <a:rPr lang="en-US" smtClean="0"/>
              <a:t>23/10/2016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E406D9-D82C-466A-8B82-07858826E0D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60C573-F170-4ABE-A85D-5C8F0E619B83}" type="datetimeFigureOut">
              <a:rPr lang="en-US" smtClean="0"/>
              <a:t>23/10/2016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406D9-D82C-466A-8B82-07858826E0D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60C573-F170-4ABE-A85D-5C8F0E619B83}" type="datetimeFigureOut">
              <a:rPr lang="en-US" smtClean="0"/>
              <a:t>23/10/2016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406D9-D82C-466A-8B82-07858826E0D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E60C573-F170-4ABE-A85D-5C8F0E619B83}" type="datetimeFigureOut">
              <a:rPr lang="en-US" smtClean="0"/>
              <a:t>23/10/2016</a:t>
            </a:fld>
            <a:endParaRPr lang="en-US"/>
          </a:p>
        </p:txBody>
      </p:sp>
      <p:sp>
        <p:nvSpPr>
          <p:cNvPr id="7" name="Slide Number Placeholder 6"/>
          <p:cNvSpPr>
            <a:spLocks noGrp="1"/>
          </p:cNvSpPr>
          <p:nvPr>
            <p:ph type="sldNum" sz="quarter" idx="11"/>
          </p:nvPr>
        </p:nvSpPr>
        <p:spPr/>
        <p:txBody>
          <a:bodyPr rtlCol="0"/>
          <a:lstStyle/>
          <a:p>
            <a:fld id="{B6E406D9-D82C-466A-8B82-07858826E0D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0C573-F170-4ABE-A85D-5C8F0E619B83}" type="datetimeFigureOut">
              <a:rPr lang="en-US" smtClean="0"/>
              <a:t>23/10/2016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406D9-D82C-466A-8B82-07858826E0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E60C573-F170-4ABE-A85D-5C8F0E619B83}" type="datetimeFigureOut">
              <a:rPr lang="en-US" smtClean="0"/>
              <a:t>23/10/2016</a:t>
            </a:fld>
            <a:endParaRPr lang="en-US"/>
          </a:p>
        </p:txBody>
      </p:sp>
      <p:sp>
        <p:nvSpPr>
          <p:cNvPr id="22" name="Slide Number Placeholder 21"/>
          <p:cNvSpPr>
            <a:spLocks noGrp="1"/>
          </p:cNvSpPr>
          <p:nvPr>
            <p:ph type="sldNum" sz="quarter" idx="15"/>
          </p:nvPr>
        </p:nvSpPr>
        <p:spPr/>
        <p:txBody>
          <a:bodyPr rtlCol="0"/>
          <a:lstStyle/>
          <a:p>
            <a:fld id="{B6E406D9-D82C-466A-8B82-07858826E0D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E60C573-F170-4ABE-A85D-5C8F0E619B83}" type="datetimeFigureOut">
              <a:rPr lang="en-US" smtClean="0"/>
              <a:t>23/10/2016</a:t>
            </a:fld>
            <a:endParaRPr lang="en-US"/>
          </a:p>
        </p:txBody>
      </p:sp>
      <p:sp>
        <p:nvSpPr>
          <p:cNvPr id="18" name="Slide Number Placeholder 17"/>
          <p:cNvSpPr>
            <a:spLocks noGrp="1"/>
          </p:cNvSpPr>
          <p:nvPr>
            <p:ph type="sldNum" sz="quarter" idx="11"/>
          </p:nvPr>
        </p:nvSpPr>
        <p:spPr/>
        <p:txBody>
          <a:bodyPr rtlCol="0"/>
          <a:lstStyle/>
          <a:p>
            <a:fld id="{B6E406D9-D82C-466A-8B82-07858826E0D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E60C573-F170-4ABE-A85D-5C8F0E619B83}" type="datetimeFigureOut">
              <a:rPr lang="en-US" smtClean="0"/>
              <a:t>23/10/2016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E406D9-D82C-466A-8B82-07858826E0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838200"/>
            <a:ext cx="6172200" cy="136096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i="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ĐIỆN TOÁN ĐÁM MÂY</a:t>
            </a:r>
            <a:br>
              <a:rPr lang="en-US" sz="4000" i="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br>
            <a:r>
              <a:rPr lang="en-US" sz="4000" i="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CLOUD COMPUTING</a:t>
            </a:r>
            <a:endParaRPr lang="en-US" sz="4000" i="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sp>
        <p:nvSpPr>
          <p:cNvPr id="4" name="Subtitle 3"/>
          <p:cNvSpPr>
            <a:spLocks noGrp="1"/>
          </p:cNvSpPr>
          <p:nvPr>
            <p:ph type="subTitle" idx="1"/>
          </p:nvPr>
        </p:nvSpPr>
        <p:spPr>
          <a:xfrm>
            <a:off x="1485900" y="3048000"/>
            <a:ext cx="6172200" cy="2362200"/>
          </a:xfrm>
        </p:spPr>
        <p:txBody>
          <a:bodyPr>
            <a:noAutofit/>
          </a:bodyPr>
          <a:lstStyle/>
          <a:p>
            <a:pPr algn="ctr"/>
            <a:r>
              <a:rPr lang="en-US" sz="3200" dirty="0" smtClean="0">
                <a:solidFill>
                  <a:srgbClr val="FF0000"/>
                </a:solidFill>
                <a:latin typeface="Times New Roman" pitchFamily="18" charset="0"/>
                <a:cs typeface="Times New Roman" pitchFamily="18" charset="0"/>
              </a:rPr>
              <a:t>NHÓM </a:t>
            </a:r>
            <a:r>
              <a:rPr lang="en-US" sz="3200" dirty="0" smtClean="0">
                <a:solidFill>
                  <a:srgbClr val="FF0000"/>
                </a:solidFill>
                <a:latin typeface="Times New Roman" pitchFamily="18" charset="0"/>
                <a:cs typeface="Times New Roman" pitchFamily="18" charset="0"/>
              </a:rPr>
              <a:t>1 :</a:t>
            </a:r>
            <a:endParaRPr lang="en-US" sz="3200" dirty="0" smtClean="0">
              <a:solidFill>
                <a:srgbClr val="FF0000"/>
              </a:solidFill>
              <a:latin typeface="Times New Roman" pitchFamily="18" charset="0"/>
              <a:cs typeface="Times New Roman" pitchFamily="18" charset="0"/>
            </a:endParaRPr>
          </a:p>
          <a:p>
            <a:pPr algn="ctr"/>
            <a:r>
              <a:rPr lang="en-US" sz="2400" i="1" dirty="0" err="1" smtClean="0">
                <a:solidFill>
                  <a:srgbClr val="FF0000"/>
                </a:solidFill>
                <a:latin typeface="Times New Roman" pitchFamily="18" charset="0"/>
                <a:cs typeface="Times New Roman" pitchFamily="18" charset="0"/>
              </a:rPr>
              <a:t>Hoàng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Anh</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Tú</a:t>
            </a:r>
            <a:endParaRPr lang="en-US" sz="2400" i="1" dirty="0" smtClean="0">
              <a:solidFill>
                <a:srgbClr val="FF0000"/>
              </a:solidFill>
              <a:latin typeface="Times New Roman" pitchFamily="18" charset="0"/>
              <a:cs typeface="Times New Roman" pitchFamily="18" charset="0"/>
            </a:endParaRPr>
          </a:p>
          <a:p>
            <a:pPr algn="ctr"/>
            <a:r>
              <a:rPr lang="en-US" sz="2400" i="1" dirty="0" err="1" smtClean="0">
                <a:solidFill>
                  <a:srgbClr val="FF0000"/>
                </a:solidFill>
                <a:latin typeface="Times New Roman" pitchFamily="18" charset="0"/>
                <a:cs typeface="Times New Roman" pitchFamily="18" charset="0"/>
              </a:rPr>
              <a:t>Phạm</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Hồng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Dương</a:t>
            </a:r>
            <a:endParaRPr lang="en-US" sz="2400" i="1" dirty="0" smtClean="0">
              <a:solidFill>
                <a:srgbClr val="FF0000"/>
              </a:solidFill>
              <a:latin typeface="Times New Roman" pitchFamily="18" charset="0"/>
              <a:cs typeface="Times New Roman" pitchFamily="18" charset="0"/>
            </a:endParaRPr>
          </a:p>
          <a:p>
            <a:pPr algn="ctr"/>
            <a:r>
              <a:rPr lang="en-US" sz="2400" i="1" dirty="0" err="1" smtClean="0">
                <a:solidFill>
                  <a:srgbClr val="FF0000"/>
                </a:solidFill>
                <a:latin typeface="Times New Roman" pitchFamily="18" charset="0"/>
                <a:cs typeface="Times New Roman" pitchFamily="18" charset="0"/>
              </a:rPr>
              <a:t>Nguyễn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Thế</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Anh</a:t>
            </a:r>
            <a:endParaRPr lang="en-US" sz="2400" i="1" dirty="0" smtClean="0">
              <a:solidFill>
                <a:srgbClr val="FF0000"/>
              </a:solidFill>
              <a:latin typeface="Times New Roman" pitchFamily="18" charset="0"/>
              <a:cs typeface="Times New Roman" pitchFamily="18" charset="0"/>
            </a:endParaRPr>
          </a:p>
          <a:p>
            <a:pPr algn="ctr"/>
            <a:r>
              <a:rPr lang="en-US" sz="2400" i="1" dirty="0" err="1" smtClean="0">
                <a:solidFill>
                  <a:srgbClr val="FF0000"/>
                </a:solidFill>
                <a:latin typeface="Times New Roman" pitchFamily="18" charset="0"/>
                <a:cs typeface="Times New Roman" pitchFamily="18" charset="0"/>
              </a:rPr>
              <a:t>Nguyễn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Tuấn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Anh</a:t>
            </a:r>
            <a:endParaRPr lang="en-US" sz="2400" i="1" dirty="0" smtClean="0">
              <a:solidFill>
                <a:srgbClr val="FF0000"/>
              </a:solidFill>
              <a:latin typeface="Times New Roman" pitchFamily="18" charset="0"/>
              <a:cs typeface="Times New Roman" pitchFamily="18" charset="0"/>
            </a:endParaRPr>
          </a:p>
        </p:txBody>
      </p:sp>
      <p:sp>
        <p:nvSpPr>
          <p:cNvPr id="5" name="Title 1"/>
          <p:cNvSpPr txBox="1">
            <a:spLocks/>
          </p:cNvSpPr>
          <p:nvPr/>
        </p:nvSpPr>
        <p:spPr>
          <a:xfrm>
            <a:off x="1752600" y="2351561"/>
            <a:ext cx="6172200" cy="680481"/>
          </a:xfrm>
          <a:prstGeom prst="rect">
            <a:avLst/>
          </a:prstGeom>
        </p:spPr>
        <p:txBody>
          <a:bodyPr vert="horz" anchor="b">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ctr"/>
            <a:r>
              <a:rPr lang="en-US" sz="3200" i="1" cap="none"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Bảo</a:t>
            </a:r>
            <a:r>
              <a:rPr lang="en-US" sz="3200" i="1" cap="none"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i="1" cap="none"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Vệ</a:t>
            </a:r>
            <a:r>
              <a:rPr lang="en-US" sz="3200" i="1" cap="none"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Assignment</a:t>
            </a:r>
            <a:endParaRPr lang="en-US" sz="3200" i="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098208589"/>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1891" y="304800"/>
            <a:ext cx="7467600" cy="838200"/>
          </a:xfrm>
          <a:prstGeom prst="rect">
            <a:avLst/>
          </a:prstGeom>
        </p:spPr>
        <p:txBody>
          <a:bodyPr vert="horz"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Lợi</a:t>
            </a:r>
            <a:r>
              <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ích</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của</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việc</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sử</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dụng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điện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toán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đám</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mây</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trong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công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ty</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5" name="TextBox 4"/>
          <p:cNvSpPr txBox="1"/>
          <p:nvPr/>
        </p:nvSpPr>
        <p:spPr>
          <a:xfrm>
            <a:off x="581891" y="1447800"/>
            <a:ext cx="7287491" cy="3108543"/>
          </a:xfrm>
          <a:prstGeom prst="rect">
            <a:avLst/>
          </a:prstGeom>
          <a:noFill/>
        </p:spPr>
        <p:txBody>
          <a:bodyPr wrap="square" rtlCol="0">
            <a:spAutoFit/>
          </a:bodyPr>
          <a:lstStyle/>
          <a:p>
            <a:pPr marL="285750" indent="-285750">
              <a:buFont typeface="Arial" pitchFamily="34" charset="0"/>
              <a:buChar char="•"/>
            </a:pPr>
            <a:r>
              <a:rPr lang="en-US" sz="2800" i="1" dirty="0" err="1" smtClean="0">
                <a:latin typeface="Times New Roman" pitchFamily="18" charset="0"/>
                <a:cs typeface="Times New Roman" pitchFamily="18" charset="0"/>
              </a:rPr>
              <a:t>Giảm</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tải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được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công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việc</a:t>
            </a:r>
            <a:r>
              <a:rPr lang="en-US" sz="2800" i="1" dirty="0" smtClean="0">
                <a:latin typeface="Times New Roman" pitchFamily="18" charset="0"/>
                <a:cs typeface="Times New Roman" pitchFamily="18" charset="0"/>
              </a:rPr>
              <a:t>.</a:t>
            </a:r>
          </a:p>
          <a:p>
            <a:pPr marL="285750" indent="-285750">
              <a:buFont typeface="Arial" pitchFamily="34" charset="0"/>
              <a:buChar char="•"/>
            </a:pPr>
            <a:r>
              <a:rPr lang="en-US" sz="2800" i="1" dirty="0" err="1" smtClean="0">
                <a:latin typeface="Times New Roman" pitchFamily="18" charset="0"/>
                <a:cs typeface="Times New Roman" pitchFamily="18" charset="0"/>
              </a:rPr>
              <a:t>Sử</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dụng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dễ</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dàng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hiệu</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quả</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hơn</a:t>
            </a:r>
            <a:r>
              <a:rPr lang="en-US" sz="2800" i="1" dirty="0" smtClean="0">
                <a:latin typeface="Times New Roman" pitchFamily="18" charset="0"/>
                <a:cs typeface="Times New Roman" pitchFamily="18" charset="0"/>
              </a:rPr>
              <a:t>.</a:t>
            </a:r>
          </a:p>
          <a:p>
            <a:pPr marL="285750" indent="-285750">
              <a:buFont typeface="Arial" pitchFamily="34" charset="0"/>
              <a:buChar char="•"/>
            </a:pPr>
            <a:r>
              <a:rPr lang="en-US" sz="2800" i="1" dirty="0" err="1" smtClean="0">
                <a:latin typeface="Times New Roman" pitchFamily="18" charset="0"/>
                <a:cs typeface="Times New Roman" pitchFamily="18" charset="0"/>
              </a:rPr>
              <a:t>Đưa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dự</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án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lên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đám</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mây</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thuật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tiện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dễ</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dàng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hơn</a:t>
            </a:r>
            <a:r>
              <a:rPr lang="en-US" sz="2800" i="1" dirty="0" smtClean="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285750" indent="-285750">
              <a:buFont typeface="Arial" pitchFamily="34" charset="0"/>
              <a:buChar char="•"/>
            </a:pPr>
            <a:r>
              <a:rPr lang="en-US" sz="2800" i="1" dirty="0" err="1" smtClean="0">
                <a:latin typeface="Times New Roman" pitchFamily="18" charset="0"/>
                <a:cs typeface="Times New Roman" pitchFamily="18" charset="0"/>
              </a:rPr>
              <a:t>Có</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thể</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làm</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việc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với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nhau</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từ</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mọi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nơi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khi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có</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kết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nối</a:t>
            </a:r>
            <a:r>
              <a:rPr lang="en-US" sz="2800" i="1" dirty="0" smtClean="0">
                <a:latin typeface="Times New Roman" pitchFamily="18" charset="0"/>
                <a:cs typeface="Times New Roman" pitchFamily="18" charset="0"/>
              </a:rPr>
              <a:t> Internet.</a:t>
            </a:r>
          </a:p>
          <a:p>
            <a:pPr marL="285750" indent="-285750">
              <a:buFont typeface="Arial" pitchFamily="34" charset="0"/>
              <a:buChar char="•"/>
            </a:pPr>
            <a:r>
              <a:rPr lang="en-US" sz="2800" i="1" dirty="0" err="1" smtClean="0">
                <a:latin typeface="Times New Roman" pitchFamily="18" charset="0"/>
                <a:cs typeface="Times New Roman" pitchFamily="18" charset="0"/>
              </a:rPr>
              <a:t>Giảm</a:t>
            </a:r>
            <a:r>
              <a:rPr lang="en-US" sz="2800" i="1" dirty="0" smtClean="0">
                <a:latin typeface="Times New Roman" pitchFamily="18" charset="0"/>
                <a:cs typeface="Times New Roman" pitchFamily="18" charset="0"/>
              </a:rPr>
              <a:t> chi </a:t>
            </a:r>
            <a:r>
              <a:rPr lang="en-US" sz="2800" i="1" dirty="0" err="1" smtClean="0">
                <a:latin typeface="Times New Roman" pitchFamily="18" charset="0"/>
                <a:cs typeface="Times New Roman" pitchFamily="18" charset="0"/>
              </a:rPr>
              <a:t>phí</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trong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công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việc</a:t>
            </a:r>
            <a:r>
              <a:rPr lang="en-US" sz="2800" i="1" dirty="0" smtClean="0">
                <a:latin typeface="Times New Roman" pitchFamily="18" charset="0"/>
                <a:cs typeface="Times New Roman" pitchFamily="18" charset="0"/>
              </a:rPr>
              <a:t>.</a:t>
            </a:r>
            <a:endParaRPr lang="en-GB"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1871323766"/>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78873" y="1981200"/>
            <a:ext cx="7772400" cy="1951038"/>
          </a:xfrm>
          <a:prstGeom prst="rect">
            <a:avLst/>
          </a:prstGeo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4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Triển</a:t>
            </a:r>
            <a:r>
              <a:rPr lang="en-US" sz="4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khai</a:t>
            </a:r>
            <a:r>
              <a:rPr lang="en-US" sz="4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 </a:t>
            </a:r>
            <a:r>
              <a:rPr lang="en-US" sz="4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thực</a:t>
            </a:r>
            <a:r>
              <a:rPr lang="en-US" sz="4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hiện</a:t>
            </a:r>
            <a:endParaRPr lang="en-US" sz="4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28014931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1891" y="304800"/>
            <a:ext cx="7467600" cy="838200"/>
          </a:xfrm>
          <a:prstGeom prst="rect">
            <a:avLst/>
          </a:prstGeom>
        </p:spPr>
        <p:txBody>
          <a:bodyPr vert="horz"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Sử</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dụng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vertabelo</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trên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web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kết</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hợp</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sử</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dụng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microsoft</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sql</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server </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3" name="Picture 2"/>
          <p:cNvPicPr/>
          <p:nvPr/>
        </p:nvPicPr>
        <p:blipFill>
          <a:blip r:embed="rId2"/>
          <a:stretch>
            <a:fillRect/>
          </a:stretch>
        </p:blipFill>
        <p:spPr>
          <a:xfrm>
            <a:off x="838200" y="1600200"/>
            <a:ext cx="7315200" cy="4419600"/>
          </a:xfrm>
          <a:prstGeom prst="rect">
            <a:avLst/>
          </a:prstGeom>
        </p:spPr>
      </p:pic>
    </p:spTree>
    <p:extLst>
      <p:ext uri="{BB962C8B-B14F-4D97-AF65-F5344CB8AC3E}">
        <p14:creationId xmlns:p14="http://schemas.microsoft.com/office/powerpoint/2010/main" val="27990844"/>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1891" y="304800"/>
            <a:ext cx="7467600" cy="838200"/>
          </a:xfrm>
          <a:prstGeom prst="rect">
            <a:avLst/>
          </a:prstGeom>
        </p:spPr>
        <p:txBody>
          <a:bodyPr vert="horz"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Sử</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dụng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visual studio 2012</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98" y="1295400"/>
            <a:ext cx="7799785" cy="438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556346"/>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1891" y="304800"/>
            <a:ext cx="7467600" cy="838200"/>
          </a:xfrm>
          <a:prstGeom prst="rect">
            <a:avLst/>
          </a:prstGeom>
        </p:spPr>
        <p:txBody>
          <a:bodyPr vert="horz"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Thiết</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kế</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các</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trang</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web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theo</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yêu</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cầu</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công</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ty</a:t>
            </a:r>
            <a:endParaRPr lang="en-US" sz="2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3" name="Picture 2"/>
          <p:cNvPicPr/>
          <p:nvPr/>
        </p:nvPicPr>
        <p:blipFill>
          <a:blip r:embed="rId2"/>
          <a:stretch>
            <a:fillRect/>
          </a:stretch>
        </p:blipFill>
        <p:spPr>
          <a:xfrm>
            <a:off x="838200" y="1600200"/>
            <a:ext cx="6858000" cy="3962399"/>
          </a:xfrm>
          <a:prstGeom prst="rect">
            <a:avLst/>
          </a:prstGeom>
        </p:spPr>
      </p:pic>
    </p:spTree>
    <p:extLst>
      <p:ext uri="{BB962C8B-B14F-4D97-AF65-F5344CB8AC3E}">
        <p14:creationId xmlns:p14="http://schemas.microsoft.com/office/powerpoint/2010/main" val="1736987744"/>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1891" y="304800"/>
            <a:ext cx="7467600" cy="838200"/>
          </a:xfrm>
          <a:prstGeom prst="rect">
            <a:avLst/>
          </a:prstGeom>
        </p:spPr>
        <p:txBody>
          <a:bodyPr vert="horz"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Sản</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phảm</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website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hoàn</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thiện</a:t>
            </a:r>
            <a:endParaRPr lang="en-US" sz="2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772537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145613"/>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86090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666922"/>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13196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6089521"/>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1891" y="304800"/>
            <a:ext cx="7467600" cy="838200"/>
          </a:xfrm>
          <a:prstGeom prst="rect">
            <a:avLst/>
          </a:prstGeom>
        </p:spPr>
        <p:txBody>
          <a:bodyPr vert="horz"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Sử</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dụng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github</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3" name="Picture 2"/>
          <p:cNvPicPr/>
          <p:nvPr/>
        </p:nvPicPr>
        <p:blipFill>
          <a:blip r:embed="rId2"/>
          <a:stretch>
            <a:fillRect/>
          </a:stretch>
        </p:blipFill>
        <p:spPr>
          <a:xfrm>
            <a:off x="848591" y="1524000"/>
            <a:ext cx="6934200" cy="4114800"/>
          </a:xfrm>
          <a:prstGeom prst="rect">
            <a:avLst/>
          </a:prstGeom>
        </p:spPr>
      </p:pic>
    </p:spTree>
    <p:extLst>
      <p:ext uri="{BB962C8B-B14F-4D97-AF65-F5344CB8AC3E}">
        <p14:creationId xmlns:p14="http://schemas.microsoft.com/office/powerpoint/2010/main" val="3822265837"/>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2242016"/>
            <a:ext cx="7772400" cy="1951038"/>
          </a:xfrm>
          <a:prstGeom prst="rect">
            <a:avLst/>
          </a:prstGeo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Hướng</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phát</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triển</a:t>
            </a:r>
            <a:endParaRPr lang="en-US" sz="4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1043911398"/>
      </p:ext>
    </p:extLst>
  </p:cSld>
  <p:clrMapOvr>
    <a:masterClrMapping/>
  </p:clrMapOvr>
  <mc:AlternateContent xmlns:mc="http://schemas.openxmlformats.org/markup-compatibility/2006">
    <mc:Choice xmlns:p14="http://schemas.microsoft.com/office/powerpoint/2010/main" Requires="p14">
      <p:transition spd="slow" p14:dur="1600">
        <p14:conveyor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447" y="1524001"/>
            <a:ext cx="7200953" cy="4799492"/>
          </a:xfrm>
          <a:prstGeom prst="rect">
            <a:avLst/>
          </a:prstGeom>
        </p:spPr>
      </p:pic>
      <p:sp>
        <p:nvSpPr>
          <p:cNvPr id="7" name="TextBox 6"/>
          <p:cNvSpPr txBox="1"/>
          <p:nvPr/>
        </p:nvSpPr>
        <p:spPr>
          <a:xfrm>
            <a:off x="990600" y="533400"/>
            <a:ext cx="7162800" cy="830997"/>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XÂY DỰNG WEBSITE VỀ QUẢN LÝ BÁN HÀNG SỬ DỤNG DATABASE ONLINE</a:t>
            </a:r>
            <a:endParaRPr lang="en-GB"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515497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053" y="381000"/>
            <a:ext cx="4033347" cy="5632311"/>
          </a:xfrm>
          <a:prstGeom prst="rect">
            <a:avLst/>
          </a:prstGeom>
        </p:spPr>
        <p:txBody>
          <a:bodyPr wrap="square">
            <a:spAutoFit/>
          </a:bodyPr>
          <a:lstStyle/>
          <a:p>
            <a:r>
              <a:rPr lang="vi-VN" sz="2400" b="1" i="1" dirty="0">
                <a:solidFill>
                  <a:schemeClr val="accent1">
                    <a:lumMod val="75000"/>
                  </a:schemeClr>
                </a:solidFill>
              </a:rPr>
              <a:t>Trong thời đại cách mạng mới này, điện toán đám mây có thể cung cấp cho các tổ chức phương tiện và các phương pháp cần thiết để đảm bảo sự ổn định tài chính và dịch vụ chất lượng cao. Tất nhiên, phải có hợp tác chung nếu quá trình điện toán đám mây là để đạt tới sự an toàn tối ưu và các tiêu chuẩn vận hành chung. Với sự ra đời của điện toán đám mây, điều cấp thiết với tất cả chúng ta là sẵn sàng cho cuộc cách mạng này.</a:t>
            </a:r>
            <a:endParaRPr lang="en-GB" sz="2400" b="1" i="1" dirty="0">
              <a:solidFill>
                <a:schemeClr val="accent1">
                  <a:lumMod val="75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800" y="2209800"/>
            <a:ext cx="3798570" cy="3174292"/>
          </a:xfrm>
          <a:prstGeom prst="rect">
            <a:avLst/>
          </a:prstGeom>
        </p:spPr>
      </p:pic>
    </p:spTree>
    <p:extLst>
      <p:ext uri="{BB962C8B-B14F-4D97-AF65-F5344CB8AC3E}">
        <p14:creationId xmlns:p14="http://schemas.microsoft.com/office/powerpoint/2010/main" val="2326322508"/>
      </p:ext>
    </p:extLst>
  </p:cSld>
  <p:clrMapOvr>
    <a:masterClrMapping/>
  </p:clrMapOvr>
  <p:transition spd="slow">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1600200" y="2590800"/>
            <a:ext cx="7061347" cy="1267265"/>
          </a:xfrm>
          <a:prstGeom prst="rect">
            <a:avLst/>
          </a:prstGeo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6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XIN </a:t>
            </a:r>
            <a:r>
              <a:rPr lang="en-US" sz="6600" b="1" i="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CẢM ƠN!</a:t>
            </a:r>
            <a:endParaRPr lang="en-US" sz="6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34395178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467600" cy="731838"/>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Nội</a:t>
            </a:r>
            <a: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dung</a:t>
            </a:r>
            <a:endPar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5" name="Line 2"/>
          <p:cNvSpPr>
            <a:spLocks noChangeShapeType="1"/>
          </p:cNvSpPr>
          <p:nvPr/>
        </p:nvSpPr>
        <p:spPr bwMode="black">
          <a:xfrm>
            <a:off x="2971800" y="4432300"/>
            <a:ext cx="4800600" cy="0"/>
          </a:xfrm>
          <a:prstGeom prst="line">
            <a:avLst/>
          </a:prstGeom>
          <a:noFill/>
          <a:ln w="28575" cap="rnd">
            <a:solidFill>
              <a:schemeClr val="tx1"/>
            </a:solidFill>
            <a:prstDash val="sysDot"/>
            <a:round/>
            <a:headEnd/>
            <a:tailEnd/>
          </a:ln>
          <a:effectLst/>
        </p:spPr>
        <p:txBody>
          <a:bodyPr/>
          <a:lstStyle/>
          <a:p>
            <a:endParaRPr lang="en-US"/>
          </a:p>
        </p:txBody>
      </p:sp>
      <p:sp>
        <p:nvSpPr>
          <p:cNvPr id="6" name="Rectangle 3"/>
          <p:cNvSpPr>
            <a:spLocks noChangeArrowheads="1"/>
          </p:cNvSpPr>
          <p:nvPr/>
        </p:nvSpPr>
        <p:spPr bwMode="black">
          <a:xfrm>
            <a:off x="3396471" y="4065587"/>
            <a:ext cx="4663296" cy="369332"/>
          </a:xfrm>
          <a:prstGeom prst="rect">
            <a:avLst/>
          </a:prstGeom>
          <a:noFill/>
          <a:ln w="9525">
            <a:noFill/>
            <a:miter lim="800000"/>
            <a:headEnd/>
            <a:tailEnd/>
          </a:ln>
          <a:effectLst/>
        </p:spPr>
        <p:txBody>
          <a:bodyPr wrap="square">
            <a:spAutoFit/>
          </a:bodyPr>
          <a:lstStyle/>
          <a:p>
            <a:pPr algn="ctr" eaLnBrk="0" hangingPunct="0"/>
            <a:r>
              <a:rPr lang="en-US" b="1" dirty="0" smtClean="0">
                <a:latin typeface="Times New Roman" pitchFamily="18" charset="0"/>
                <a:cs typeface="Times New Roman" pitchFamily="18" charset="0"/>
              </a:rPr>
              <a:t>TRIỂN KHAI – THỰC HIỆN</a:t>
            </a:r>
            <a:endParaRPr lang="en-US" b="1" dirty="0">
              <a:latin typeface="Times New Roman" pitchFamily="18" charset="0"/>
              <a:cs typeface="Times New Roman" pitchFamily="18" charset="0"/>
            </a:endParaRPr>
          </a:p>
        </p:txBody>
      </p:sp>
      <p:sp>
        <p:nvSpPr>
          <p:cNvPr id="7"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p:spPr>
        <p:txBody>
          <a:bodyPr/>
          <a:lstStyle/>
          <a:p>
            <a:endParaRPr lang="en-US"/>
          </a:p>
        </p:txBody>
      </p:sp>
      <p:sp>
        <p:nvSpPr>
          <p:cNvPr id="8" name="Rectangle 8"/>
          <p:cNvSpPr>
            <a:spLocks noChangeArrowheads="1"/>
          </p:cNvSpPr>
          <p:nvPr/>
        </p:nvSpPr>
        <p:spPr bwMode="black">
          <a:xfrm>
            <a:off x="3657600" y="2362200"/>
            <a:ext cx="3552825" cy="366713"/>
          </a:xfrm>
          <a:prstGeom prst="rect">
            <a:avLst/>
          </a:prstGeom>
          <a:noFill/>
          <a:ln w="9525">
            <a:noFill/>
            <a:miter lim="800000"/>
            <a:headEnd/>
            <a:tailEnd/>
          </a:ln>
          <a:effectLst/>
        </p:spPr>
        <p:txBody>
          <a:bodyPr>
            <a:spAutoFit/>
          </a:bodyPr>
          <a:lstStyle/>
          <a:p>
            <a:pPr algn="ctr" eaLnBrk="0" hangingPunct="0"/>
            <a:r>
              <a:rPr lang="en-US" b="1" dirty="0" smtClean="0">
                <a:latin typeface="Times New Roman" pitchFamily="18" charset="0"/>
                <a:cs typeface="Times New Roman" pitchFamily="18" charset="0"/>
              </a:rPr>
              <a:t>YÊU CẦU CÔNG TY C-SHOP</a:t>
            </a:r>
            <a:endParaRPr lang="en-US" b="1" dirty="0">
              <a:latin typeface="Times New Roman" pitchFamily="18" charset="0"/>
              <a:cs typeface="Times New Roman" pitchFamily="18" charset="0"/>
            </a:endParaRPr>
          </a:p>
        </p:txBody>
      </p:sp>
      <p:sp>
        <p:nvSpPr>
          <p:cNvPr id="11" name="Line 11"/>
          <p:cNvSpPr>
            <a:spLocks noChangeShapeType="1"/>
          </p:cNvSpPr>
          <p:nvPr/>
        </p:nvSpPr>
        <p:spPr bwMode="black">
          <a:xfrm>
            <a:off x="3458383" y="3517900"/>
            <a:ext cx="4800600" cy="0"/>
          </a:xfrm>
          <a:prstGeom prst="line">
            <a:avLst/>
          </a:prstGeom>
          <a:noFill/>
          <a:ln w="28575" cap="rnd">
            <a:solidFill>
              <a:schemeClr val="tx1"/>
            </a:solidFill>
            <a:prstDash val="sysDot"/>
            <a:round/>
            <a:headEnd/>
            <a:tailEnd/>
          </a:ln>
          <a:effectLst/>
        </p:spPr>
        <p:txBody>
          <a:bodyPr/>
          <a:lstStyle/>
          <a:p>
            <a:endParaRPr lang="en-US"/>
          </a:p>
        </p:txBody>
      </p:sp>
      <p:sp>
        <p:nvSpPr>
          <p:cNvPr id="16" name="Oval 52"/>
          <p:cNvSpPr>
            <a:spLocks noChangeArrowheads="1"/>
          </p:cNvSpPr>
          <p:nvPr/>
        </p:nvSpPr>
        <p:spPr bwMode="gray">
          <a:xfrm>
            <a:off x="2578100" y="2372014"/>
            <a:ext cx="393700" cy="393700"/>
          </a:xfrm>
          <a:prstGeom prst="ellipse">
            <a:avLst/>
          </a:prstGeom>
          <a:solidFill>
            <a:srgbClr val="000099"/>
          </a:solidFill>
          <a:ln w="9525">
            <a:solidFill>
              <a:srgbClr val="00B0F0"/>
            </a:solidFill>
            <a:round/>
            <a:headEnd/>
            <a:tailEnd/>
          </a:ln>
          <a:effectLst>
            <a:outerShdw dist="35921" dir="2700000" algn="ctr" rotWithShape="0">
              <a:schemeClr val="bg2">
                <a:alpha val="50000"/>
              </a:schemeClr>
            </a:outerShdw>
          </a:effectLst>
        </p:spPr>
        <p:txBody>
          <a:bodyPr wrap="none" anchor="ctr"/>
          <a:lstStyle/>
          <a:p>
            <a:endParaRPr lang="en-US">
              <a:ln>
                <a:solidFill>
                  <a:srgbClr val="000099"/>
                </a:solidFill>
              </a:ln>
              <a:solidFill>
                <a:srgbClr val="000099"/>
              </a:solidFill>
            </a:endParaRPr>
          </a:p>
        </p:txBody>
      </p:sp>
      <p:pic>
        <p:nvPicPr>
          <p:cNvPr id="50" name="Content Placeholder 49" descr="arrow_metal01"/>
          <p:cNvPicPr>
            <a:picLocks noGrp="1" noChangeAspect="1" noChangeArrowheads="1"/>
          </p:cNvPicPr>
          <p:nvPr>
            <p:ph sz="quarter" idx="1"/>
          </p:nvPr>
        </p:nvPicPr>
        <p:blipFill>
          <a:blip r:embed="rId2">
            <a:lum contrast="6000"/>
          </a:blip>
          <a:srcRect/>
          <a:stretch>
            <a:fillRect/>
          </a:stretch>
        </p:blipFill>
        <p:spPr bwMode="auto">
          <a:xfrm>
            <a:off x="-457200" y="1582157"/>
            <a:ext cx="2685847" cy="4382662"/>
          </a:xfrm>
          <a:prstGeom prst="rect">
            <a:avLst/>
          </a:prstGeom>
          <a:noFill/>
        </p:spPr>
      </p:pic>
      <p:sp>
        <p:nvSpPr>
          <p:cNvPr id="51" name="Oval 52"/>
          <p:cNvSpPr>
            <a:spLocks noChangeArrowheads="1"/>
          </p:cNvSpPr>
          <p:nvPr/>
        </p:nvSpPr>
        <p:spPr bwMode="gray">
          <a:xfrm>
            <a:off x="2971800" y="3124200"/>
            <a:ext cx="393700" cy="393700"/>
          </a:xfrm>
          <a:prstGeom prst="ellipse">
            <a:avLst/>
          </a:prstGeom>
          <a:solidFill>
            <a:schemeClr val="accent1"/>
          </a:solidFill>
          <a:ln w="9525">
            <a:solidFill>
              <a:schemeClr val="accent1"/>
            </a:solidFill>
            <a:round/>
            <a:headEnd/>
            <a:tailEnd/>
          </a:ln>
          <a:effectLst>
            <a:outerShdw dist="35921" dir="2700000" algn="ctr" rotWithShape="0">
              <a:schemeClr val="bg2">
                <a:alpha val="50000"/>
              </a:schemeClr>
            </a:outerShdw>
          </a:effectLst>
        </p:spPr>
        <p:txBody>
          <a:bodyPr wrap="none" anchor="ctr"/>
          <a:lstStyle/>
          <a:p>
            <a:endParaRPr lang="en-US">
              <a:ln>
                <a:solidFill>
                  <a:srgbClr val="000099"/>
                </a:solidFill>
              </a:ln>
              <a:solidFill>
                <a:srgbClr val="000099"/>
              </a:solidFill>
            </a:endParaRPr>
          </a:p>
        </p:txBody>
      </p:sp>
      <p:sp>
        <p:nvSpPr>
          <p:cNvPr id="52" name="Oval 52"/>
          <p:cNvSpPr>
            <a:spLocks noChangeArrowheads="1"/>
          </p:cNvSpPr>
          <p:nvPr/>
        </p:nvSpPr>
        <p:spPr bwMode="gray">
          <a:xfrm>
            <a:off x="2578100" y="4038600"/>
            <a:ext cx="393700" cy="393700"/>
          </a:xfrm>
          <a:prstGeom prst="ellipse">
            <a:avLst/>
          </a:prstGeom>
          <a:solidFill>
            <a:srgbClr val="00FF00"/>
          </a:solidFill>
          <a:ln w="9525">
            <a:solidFill>
              <a:srgbClr val="00B0F0"/>
            </a:solidFill>
            <a:round/>
            <a:headEnd/>
            <a:tailEnd/>
          </a:ln>
          <a:effectLst>
            <a:outerShdw dist="35921" dir="2700000" algn="ctr" rotWithShape="0">
              <a:schemeClr val="bg2">
                <a:alpha val="50000"/>
              </a:schemeClr>
            </a:outerShdw>
          </a:effectLst>
        </p:spPr>
        <p:txBody>
          <a:bodyPr wrap="none" anchor="ctr"/>
          <a:lstStyle/>
          <a:p>
            <a:endParaRPr lang="en-US">
              <a:ln>
                <a:solidFill>
                  <a:srgbClr val="000099"/>
                </a:solidFill>
              </a:ln>
              <a:solidFill>
                <a:srgbClr val="000099"/>
              </a:solidFill>
            </a:endParaRPr>
          </a:p>
        </p:txBody>
      </p:sp>
      <p:sp>
        <p:nvSpPr>
          <p:cNvPr id="53" name="Rectangle 52"/>
          <p:cNvSpPr/>
          <p:nvPr/>
        </p:nvSpPr>
        <p:spPr>
          <a:xfrm>
            <a:off x="3357707" y="3124200"/>
            <a:ext cx="5263365" cy="369332"/>
          </a:xfrm>
          <a:prstGeom prst="rect">
            <a:avLst/>
          </a:prstGeom>
        </p:spPr>
        <p:txBody>
          <a:bodyPr wrap="none">
            <a:spAutoFit/>
          </a:bodyPr>
          <a:lstStyle/>
          <a:p>
            <a:pPr algn="ctr"/>
            <a:r>
              <a:rPr lang="en-GB" b="1" dirty="0" smtClean="0">
                <a:latin typeface="Times New Roman" pitchFamily="18" charset="0"/>
                <a:cs typeface="Times New Roman" pitchFamily="18" charset="0"/>
              </a:rPr>
              <a:t>LỢI ÍCH CỦA DỊCH VỤ ĐIỆN TOÁN ĐÁM MÂY</a:t>
            </a:r>
            <a:endParaRPr lang="en-GB" b="1" dirty="0">
              <a:latin typeface="Times New Roman" pitchFamily="18" charset="0"/>
              <a:cs typeface="Times New Roman" pitchFamily="18" charset="0"/>
            </a:endParaRPr>
          </a:p>
        </p:txBody>
      </p:sp>
      <p:sp>
        <p:nvSpPr>
          <p:cNvPr id="54" name="Line 4"/>
          <p:cNvSpPr>
            <a:spLocks noChangeShapeType="1"/>
          </p:cNvSpPr>
          <p:nvPr/>
        </p:nvSpPr>
        <p:spPr bwMode="black">
          <a:xfrm>
            <a:off x="3396470" y="5181600"/>
            <a:ext cx="4800600" cy="0"/>
          </a:xfrm>
          <a:prstGeom prst="line">
            <a:avLst/>
          </a:prstGeom>
          <a:noFill/>
          <a:ln w="28575" cap="rnd">
            <a:solidFill>
              <a:schemeClr val="tx1"/>
            </a:solidFill>
            <a:prstDash val="sysDot"/>
            <a:round/>
            <a:headEnd/>
            <a:tailEnd/>
          </a:ln>
          <a:effectLst/>
        </p:spPr>
        <p:txBody>
          <a:bodyPr/>
          <a:lstStyle/>
          <a:p>
            <a:endParaRPr lang="en-US"/>
          </a:p>
        </p:txBody>
      </p:sp>
      <p:sp>
        <p:nvSpPr>
          <p:cNvPr id="55" name="Rectangle 8"/>
          <p:cNvSpPr>
            <a:spLocks noChangeArrowheads="1"/>
          </p:cNvSpPr>
          <p:nvPr/>
        </p:nvSpPr>
        <p:spPr bwMode="black">
          <a:xfrm>
            <a:off x="4082270" y="4800600"/>
            <a:ext cx="3552825" cy="366713"/>
          </a:xfrm>
          <a:prstGeom prst="rect">
            <a:avLst/>
          </a:prstGeom>
          <a:noFill/>
          <a:ln w="9525">
            <a:noFill/>
            <a:miter lim="800000"/>
            <a:headEnd/>
            <a:tailEnd/>
          </a:ln>
          <a:effectLst/>
        </p:spPr>
        <p:txBody>
          <a:bodyPr>
            <a:spAutoFit/>
          </a:bodyPr>
          <a:lstStyle/>
          <a:p>
            <a:pPr algn="ctr" eaLnBrk="0" hangingPunct="0"/>
            <a:r>
              <a:rPr lang="en-US" b="1" dirty="0" smtClean="0">
                <a:latin typeface="Times New Roman" pitchFamily="18" charset="0"/>
                <a:cs typeface="Times New Roman" pitchFamily="18" charset="0"/>
              </a:rPr>
              <a:t>HƯỚNG PHÁT TRIỂN</a:t>
            </a:r>
            <a:endParaRPr lang="en-US" b="1" dirty="0">
              <a:latin typeface="Times New Roman" pitchFamily="18" charset="0"/>
              <a:cs typeface="Times New Roman" pitchFamily="18" charset="0"/>
            </a:endParaRPr>
          </a:p>
        </p:txBody>
      </p:sp>
      <p:sp>
        <p:nvSpPr>
          <p:cNvPr id="56" name="Oval 52"/>
          <p:cNvSpPr>
            <a:spLocks noChangeArrowheads="1"/>
          </p:cNvSpPr>
          <p:nvPr/>
        </p:nvSpPr>
        <p:spPr bwMode="gray">
          <a:xfrm>
            <a:off x="3002770" y="4810414"/>
            <a:ext cx="393700" cy="393700"/>
          </a:xfrm>
          <a:prstGeom prst="ellipse">
            <a:avLst/>
          </a:prstGeom>
          <a:solidFill>
            <a:srgbClr val="FF0000"/>
          </a:solidFill>
          <a:ln w="9525">
            <a:solidFill>
              <a:srgbClr val="00B0F0"/>
            </a:solidFill>
            <a:round/>
            <a:headEnd/>
            <a:tailEnd/>
          </a:ln>
          <a:effectLst>
            <a:outerShdw dist="35921" dir="2700000" algn="ctr" rotWithShape="0">
              <a:schemeClr val="bg2">
                <a:alpha val="50000"/>
              </a:schemeClr>
            </a:outerShdw>
          </a:effectLst>
        </p:spPr>
        <p:txBody>
          <a:bodyPr wrap="none" anchor="ctr"/>
          <a:lstStyle/>
          <a:p>
            <a:endParaRPr lang="en-US">
              <a:ln>
                <a:solidFill>
                  <a:srgbClr val="000099"/>
                </a:solidFill>
              </a:ln>
              <a:solidFill>
                <a:srgbClr val="000099"/>
              </a:solidFill>
            </a:endParaRPr>
          </a:p>
        </p:txBody>
      </p:sp>
    </p:spTree>
    <p:extLst>
      <p:ext uri="{BB962C8B-B14F-4D97-AF65-F5344CB8AC3E}">
        <p14:creationId xmlns:p14="http://schemas.microsoft.com/office/powerpoint/2010/main" val="28403376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1951038"/>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YÊU CẦU CÔNG TY</a:t>
            </a:r>
            <a:endParaRPr lang="en-US" sz="6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3443480708"/>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81891" y="304800"/>
            <a:ext cx="7467600" cy="5334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PHÂN TÍCH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thực</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trạng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công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ty</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4" name="TextBox 3"/>
          <p:cNvSpPr txBox="1"/>
          <p:nvPr/>
        </p:nvSpPr>
        <p:spPr>
          <a:xfrm>
            <a:off x="609600" y="1263134"/>
            <a:ext cx="7620000" cy="4524315"/>
          </a:xfrm>
          <a:prstGeom prst="rect">
            <a:avLst/>
          </a:prstGeom>
          <a:noFill/>
        </p:spPr>
        <p:txBody>
          <a:bodyPr wrap="square" rtlCol="0">
            <a:spAutoFit/>
          </a:bodyPr>
          <a:lstStyle/>
          <a:p>
            <a:r>
              <a:rPr lang="en-US" sz="2400" b="1" dirty="0" err="1" smtClean="0">
                <a:latin typeface="Times New Roman" pitchFamily="18" charset="0"/>
                <a:cs typeface="Times New Roman" pitchFamily="18" charset="0"/>
              </a:rPr>
              <a:t>Thực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trạng</a:t>
            </a:r>
            <a:r>
              <a:rPr lang="en-US" sz="2400" b="1" dirty="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marL="285750" indent="-285750">
              <a:buFont typeface="Arial" pitchFamily="34" charset="0"/>
              <a:buChar char="•"/>
            </a:pPr>
            <a:r>
              <a:rPr lang="en-US" sz="2400" i="1" dirty="0">
                <a:latin typeface="Times New Roman" pitchFamily="18" charset="0"/>
                <a:cs typeface="Times New Roman" pitchFamily="18" charset="0"/>
              </a:rPr>
              <a:t>Website </a:t>
            </a:r>
            <a:r>
              <a:rPr lang="en-US" sz="2400" i="1" dirty="0" err="1">
                <a:latin typeface="Times New Roman" pitchFamily="18" charset="0"/>
                <a:cs typeface="Times New Roman" pitchFamily="18" charset="0"/>
              </a:rPr>
              <a:t>cũ</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không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còn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tiện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dụng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và</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thân</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thiện</a:t>
            </a:r>
            <a:r>
              <a:rPr lang="en-US" sz="2400" i="1" dirty="0" smtClean="0">
                <a:latin typeface="Times New Roman" pitchFamily="18" charset="0"/>
                <a:cs typeface="Times New Roman" pitchFamily="18" charset="0"/>
              </a:rPr>
              <a:t>.</a:t>
            </a:r>
          </a:p>
          <a:p>
            <a:pPr marL="285750" indent="-285750">
              <a:buFont typeface="Arial" pitchFamily="34" charset="0"/>
              <a:buChar char="•"/>
            </a:pPr>
            <a:r>
              <a:rPr lang="en-US" sz="2400" i="1" dirty="0" smtClean="0">
                <a:latin typeface="Times New Roman" pitchFamily="18" charset="0"/>
                <a:cs typeface="Times New Roman" pitchFamily="18" charset="0"/>
              </a:rPr>
              <a:t>Website </a:t>
            </a:r>
            <a:r>
              <a:rPr lang="en-US" sz="2400" i="1" dirty="0" err="1" smtClean="0">
                <a:latin typeface="Times New Roman" pitchFamily="18" charset="0"/>
                <a:cs typeface="Times New Roman" pitchFamily="18" charset="0"/>
              </a:rPr>
              <a:t>cũ</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không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còn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đáp</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ứng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được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những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tiện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ích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mới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nhất</a:t>
            </a:r>
            <a:endParaRPr lang="en-US" sz="2400" i="1" dirty="0" smtClean="0">
              <a:latin typeface="Times New Roman" pitchFamily="18" charset="0"/>
              <a:cs typeface="Times New Roman" pitchFamily="18" charset="0"/>
            </a:endParaRPr>
          </a:p>
          <a:p>
            <a:pPr marL="285750" indent="-285750">
              <a:buFont typeface="Arial" pitchFamily="34" charset="0"/>
              <a:buChar char="•"/>
            </a:pPr>
            <a:r>
              <a:rPr lang="en-US" sz="2400" i="1" dirty="0" err="1" smtClean="0">
                <a:latin typeface="Times New Roman" pitchFamily="18" charset="0"/>
                <a:cs typeface="Times New Roman" pitchFamily="18" charset="0"/>
              </a:rPr>
              <a:t>Công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ty</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đang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cần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một</a:t>
            </a:r>
            <a:r>
              <a:rPr lang="en-US" sz="2400" i="1" dirty="0" smtClean="0">
                <a:latin typeface="Times New Roman" pitchFamily="18" charset="0"/>
                <a:cs typeface="Times New Roman" pitchFamily="18" charset="0"/>
              </a:rPr>
              <a:t> website </a:t>
            </a:r>
            <a:r>
              <a:rPr lang="en-US" sz="2400" i="1" dirty="0" err="1" smtClean="0">
                <a:latin typeface="Times New Roman" pitchFamily="18" charset="0"/>
                <a:cs typeface="Times New Roman" pitchFamily="18" charset="0"/>
              </a:rPr>
              <a:t>bán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Quần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áo</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mới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tích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hợp</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nhiều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tiện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ích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và</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cái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nhìn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mới</a:t>
            </a:r>
            <a:r>
              <a:rPr lang="en-US" sz="2400" i="1" dirty="0" smtClean="0">
                <a:latin typeface="Times New Roman" pitchFamily="18" charset="0"/>
                <a:cs typeface="Times New Roman" pitchFamily="18" charset="0"/>
              </a:rPr>
              <a:t>.</a:t>
            </a:r>
          </a:p>
          <a:p>
            <a:r>
              <a:rPr lang="en-US" sz="2400" b="1" dirty="0" err="1" smtClean="0">
                <a:latin typeface="Times New Roman" pitchFamily="18" charset="0"/>
                <a:cs typeface="Times New Roman" pitchFamily="18" charset="0"/>
              </a:rPr>
              <a:t>Yêu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cầu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công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ty</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C-SHOP:</a:t>
            </a:r>
          </a:p>
          <a:p>
            <a:pPr marL="285750" indent="-285750">
              <a:buFont typeface="Arial" pitchFamily="34" charset="0"/>
              <a:buChar char="•"/>
            </a:pPr>
            <a:r>
              <a:rPr lang="en-US" sz="2400" i="1" dirty="0" smtClean="0">
                <a:latin typeface="Times New Roman" pitchFamily="18" charset="0"/>
                <a:cs typeface="Times New Roman" pitchFamily="18" charset="0"/>
              </a:rPr>
              <a:t>Website </a:t>
            </a:r>
            <a:r>
              <a:rPr lang="en-US" sz="2400" i="1" dirty="0" err="1" smtClean="0">
                <a:latin typeface="Times New Roman" pitchFamily="18" charset="0"/>
                <a:cs typeface="Times New Roman" pitchFamily="18" charset="0"/>
              </a:rPr>
              <a:t>mới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yêu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cầu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phải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quản</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lý</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các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bảng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Cơ</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sở</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dữ</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liệu</a:t>
            </a:r>
            <a:endParaRPr lang="en-US" sz="2400" i="1" dirty="0" smtClean="0">
              <a:latin typeface="Times New Roman" pitchFamily="18" charset="0"/>
              <a:cs typeface="Times New Roman" pitchFamily="18" charset="0"/>
            </a:endParaRPr>
          </a:p>
          <a:p>
            <a:pPr marL="285750" indent="-285750">
              <a:buFont typeface="Arial" pitchFamily="34" charset="0"/>
              <a:buChar char="•"/>
            </a:pPr>
            <a:r>
              <a:rPr lang="en-US" sz="2400" i="1" dirty="0" err="1" smtClean="0">
                <a:latin typeface="Times New Roman" pitchFamily="18" charset="0"/>
                <a:cs typeface="Times New Roman" pitchFamily="18" charset="0"/>
              </a:rPr>
              <a:t>Yêu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cầu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phải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bảng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Khách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Hàng</a:t>
            </a:r>
            <a:r>
              <a:rPr lang="en-US" sz="2400" i="1" dirty="0" smtClean="0">
                <a:latin typeface="Times New Roman" pitchFamily="18" charset="0"/>
                <a:cs typeface="Times New Roman" pitchFamily="18" charset="0"/>
              </a:rPr>
              <a:t> ; </a:t>
            </a:r>
            <a:r>
              <a:rPr lang="en-US" sz="2400" i="1" dirty="0" err="1" smtClean="0">
                <a:latin typeface="Times New Roman" pitchFamily="18" charset="0"/>
                <a:cs typeface="Times New Roman" pitchFamily="18" charset="0"/>
              </a:rPr>
              <a:t>bảng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Loại</a:t>
            </a:r>
            <a:r>
              <a:rPr lang="en-US" sz="2400" i="1"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S</a:t>
            </a:r>
            <a:r>
              <a:rPr lang="en-US" sz="2400" i="1" dirty="0" err="1" smtClean="0">
                <a:latin typeface="Times New Roman" pitchFamily="18" charset="0"/>
                <a:cs typeface="Times New Roman" pitchFamily="18" charset="0"/>
              </a:rPr>
              <a:t>ản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Phẩm</a:t>
            </a:r>
            <a:r>
              <a:rPr lang="en-US" sz="2400" i="1" dirty="0">
                <a:latin typeface="Times New Roman" pitchFamily="18" charset="0"/>
                <a:cs typeface="Times New Roman" pitchFamily="18" charset="0"/>
              </a:rPr>
              <a: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bảng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Sản</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Phẩm</a:t>
            </a:r>
            <a:r>
              <a:rPr lang="en-US" sz="2400" i="1" dirty="0" smtClean="0">
                <a:latin typeface="Times New Roman" pitchFamily="18" charset="0"/>
                <a:cs typeface="Times New Roman" pitchFamily="18" charset="0"/>
              </a:rPr>
              <a:t> ; </a:t>
            </a:r>
            <a:r>
              <a:rPr lang="en-US" sz="2400" i="1" dirty="0" err="1" smtClean="0">
                <a:latin typeface="Times New Roman" pitchFamily="18" charset="0"/>
                <a:cs typeface="Times New Roman" pitchFamily="18" charset="0"/>
              </a:rPr>
              <a:t>bảng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Hóa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Đơn</a:t>
            </a:r>
            <a:r>
              <a:rPr lang="en-US" sz="2400" i="1" dirty="0" smtClean="0">
                <a:latin typeface="Times New Roman" pitchFamily="18" charset="0"/>
                <a:cs typeface="Times New Roman" pitchFamily="18" charset="0"/>
              </a:rPr>
              <a:t> ; </a:t>
            </a:r>
            <a:r>
              <a:rPr lang="en-US" sz="2400" i="1" dirty="0" err="1" smtClean="0">
                <a:latin typeface="Times New Roman" pitchFamily="18" charset="0"/>
                <a:cs typeface="Times New Roman" pitchFamily="18" charset="0"/>
              </a:rPr>
              <a:t>bảng</a:t>
            </a:r>
            <a:r>
              <a:rPr lang="en-US" sz="2400" i="1" dirty="0" smtClean="0">
                <a:latin typeface="Times New Roman" pitchFamily="18" charset="0"/>
                <a:cs typeface="Times New Roman" pitchFamily="18" charset="0"/>
              </a:rPr>
              <a:t> Chi </a:t>
            </a:r>
            <a:r>
              <a:rPr lang="en-US" sz="2400" i="1" dirty="0" err="1" smtClean="0">
                <a:latin typeface="Times New Roman" pitchFamily="18" charset="0"/>
                <a:cs typeface="Times New Roman" pitchFamily="18" charset="0"/>
              </a:rPr>
              <a:t>Tiết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Hóa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Đơn</a:t>
            </a:r>
            <a:r>
              <a:rPr lang="en-US" sz="2400" i="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8979445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81891" y="304800"/>
            <a:ext cx="7467600" cy="533400"/>
          </a:xfrm>
          <a:prstGeom prst="rect">
            <a:avLst/>
          </a:prstGeom>
        </p:spPr>
        <p:txBody>
          <a:bodyPr vert="horz"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Phân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tích</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thiết</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kế</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TextBox 2"/>
          <p:cNvSpPr txBox="1"/>
          <p:nvPr/>
        </p:nvSpPr>
        <p:spPr>
          <a:xfrm>
            <a:off x="581891" y="1020725"/>
            <a:ext cx="7467600"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Sử</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dụng</a:t>
            </a:r>
            <a:r>
              <a:rPr lang="en-US" sz="2000" b="1" dirty="0" smtClean="0">
                <a:latin typeface="Times New Roman" pitchFamily="18" charset="0"/>
                <a:cs typeface="Times New Roman" pitchFamily="18" charset="0"/>
              </a:rPr>
              <a:t> Database Online:</a:t>
            </a:r>
          </a:p>
          <a:p>
            <a:pPr marL="342900" indent="-342900">
              <a:buFont typeface="Arial" pitchFamily="34" charset="0"/>
              <a:buChar char="•"/>
            </a:pPr>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Vertabelo</a:t>
            </a:r>
            <a:endParaRPr lang="en-US" sz="20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28" y="1839917"/>
            <a:ext cx="7192071" cy="387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64295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81891" y="304800"/>
            <a:ext cx="7467600" cy="533400"/>
          </a:xfrm>
          <a:prstGeom prst="rect">
            <a:avLst/>
          </a:prstGeom>
        </p:spPr>
        <p:txBody>
          <a:bodyPr vert="horz"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Phân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tích</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thiết</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kế</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6" name="TextBox 5"/>
          <p:cNvSpPr txBox="1"/>
          <p:nvPr/>
        </p:nvSpPr>
        <p:spPr>
          <a:xfrm>
            <a:off x="581891" y="993016"/>
            <a:ext cx="7467600"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Sử</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dụng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dịch</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vụ</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lưu</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trữ</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trên</a:t>
            </a:r>
            <a:r>
              <a:rPr lang="en-US" sz="2000" b="1" dirty="0" smtClean="0">
                <a:latin typeface="Times New Roman" pitchFamily="18" charset="0"/>
                <a:cs typeface="Times New Roman" pitchFamily="18" charset="0"/>
              </a:rPr>
              <a:t> Web:</a:t>
            </a:r>
          </a:p>
          <a:p>
            <a:pPr marL="342900" indent="-342900">
              <a:buFont typeface="Arial" pitchFamily="34" charset="0"/>
              <a:buChar char="•"/>
            </a:pPr>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Github</a:t>
            </a:r>
            <a:endParaRPr lang="en-GB"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937" y="1828800"/>
            <a:ext cx="749555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525530"/>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85800" y="1295400"/>
            <a:ext cx="7772400" cy="1951038"/>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Lợi</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ích</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của</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điện</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toán</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đám</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mây</a:t>
            </a:r>
            <a:endParaRPr lang="en-US" sz="4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26204024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1891" y="304800"/>
            <a:ext cx="7467600" cy="533400"/>
          </a:xfrm>
          <a:prstGeom prst="rect">
            <a:avLst/>
          </a:prstGeom>
        </p:spPr>
        <p:txBody>
          <a:bodyPr vert="horz"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Lợi</a:t>
            </a:r>
            <a:r>
              <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ích</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của</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điện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toán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đám</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mây</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6" name="TextBox 5"/>
          <p:cNvSpPr txBox="1"/>
          <p:nvPr/>
        </p:nvSpPr>
        <p:spPr>
          <a:xfrm>
            <a:off x="381000" y="1143000"/>
            <a:ext cx="7287491" cy="452431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Ưu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i="1" dirty="0" err="1" smtClean="0">
                <a:latin typeface="Times New Roman" pitchFamily="18" charset="0"/>
                <a:cs typeface="Times New Roman" pitchFamily="18" charset="0"/>
              </a:rPr>
              <a:t>Tính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linh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hoạt</a:t>
            </a:r>
            <a:endParaRPr lang="en-US" sz="2400" i="1" dirty="0" smtClean="0">
              <a:latin typeface="Times New Roman" pitchFamily="18" charset="0"/>
              <a:cs typeface="Times New Roman" pitchFamily="18" charset="0"/>
            </a:endParaRPr>
          </a:p>
          <a:p>
            <a:pPr marL="285750" indent="-285750">
              <a:buFont typeface="Arial" pitchFamily="34" charset="0"/>
              <a:buChar char="•"/>
            </a:pPr>
            <a:r>
              <a:rPr lang="en-US" sz="2400" i="1" dirty="0" err="1" smtClean="0">
                <a:latin typeface="Times New Roman" pitchFamily="18" charset="0"/>
                <a:cs typeface="Times New Roman" pitchFamily="18" charset="0"/>
              </a:rPr>
              <a:t>Làm</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việc</a:t>
            </a:r>
            <a:r>
              <a:rPr lang="en-US" sz="2400" i="1" dirty="0" smtClean="0">
                <a:latin typeface="Times New Roman" pitchFamily="18" charset="0"/>
                <a:cs typeface="Times New Roman" pitchFamily="18" charset="0"/>
              </a:rPr>
              <a:t> ở </a:t>
            </a:r>
            <a:r>
              <a:rPr lang="en-US" sz="2400" i="1" dirty="0" err="1" smtClean="0">
                <a:latin typeface="Times New Roman" pitchFamily="18" charset="0"/>
                <a:cs typeface="Times New Roman" pitchFamily="18" charset="0"/>
              </a:rPr>
              <a:t>bất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nơi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đâu</a:t>
            </a:r>
            <a:endParaRPr lang="en-US" sz="2400" i="1" dirty="0" smtClean="0">
              <a:latin typeface="Times New Roman" pitchFamily="18" charset="0"/>
              <a:cs typeface="Times New Roman" pitchFamily="18" charset="0"/>
            </a:endParaRPr>
          </a:p>
          <a:p>
            <a:pPr marL="285750" indent="-285750">
              <a:buFont typeface="Arial" pitchFamily="34" charset="0"/>
              <a:buChar char="•"/>
            </a:pPr>
            <a:r>
              <a:rPr lang="en-US" sz="2400" i="1" dirty="0" err="1" smtClean="0">
                <a:latin typeface="Times New Roman" pitchFamily="18" charset="0"/>
                <a:cs typeface="Times New Roman" pitchFamily="18" charset="0"/>
              </a:rPr>
              <a:t>Miễn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giảm</a:t>
            </a:r>
            <a:r>
              <a:rPr lang="en-US" sz="2400" i="1" dirty="0" smtClean="0">
                <a:latin typeface="Times New Roman" pitchFamily="18" charset="0"/>
                <a:cs typeface="Times New Roman" pitchFamily="18" charset="0"/>
              </a:rPr>
              <a:t> chi </a:t>
            </a:r>
            <a:r>
              <a:rPr lang="en-US" sz="2400" i="1" dirty="0" err="1" smtClean="0">
                <a:latin typeface="Times New Roman" pitchFamily="18" charset="0"/>
                <a:cs typeface="Times New Roman" pitchFamily="18" charset="0"/>
              </a:rPr>
              <a:t>phí</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đầu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tư</a:t>
            </a:r>
            <a:endParaRPr lang="en-US" sz="2400" i="1" dirty="0" smtClean="0">
              <a:latin typeface="Times New Roman" pitchFamily="18" charset="0"/>
              <a:cs typeface="Times New Roman" pitchFamily="18" charset="0"/>
            </a:endParaRPr>
          </a:p>
          <a:p>
            <a:pPr marL="285750" indent="-285750">
              <a:buFont typeface="Arial" pitchFamily="34" charset="0"/>
              <a:buChar char="•"/>
            </a:pPr>
            <a:r>
              <a:rPr lang="en-US" sz="2400" i="1" dirty="0" err="1" smtClean="0">
                <a:latin typeface="Times New Roman" pitchFamily="18" charset="0"/>
                <a:cs typeface="Times New Roman" pitchFamily="18" charset="0"/>
              </a:rPr>
              <a:t>Kiểm</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soát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dữ</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liệu</a:t>
            </a:r>
            <a:endParaRPr lang="en-US" sz="2400" i="1" dirty="0" smtClean="0">
              <a:latin typeface="Times New Roman" pitchFamily="18" charset="0"/>
              <a:cs typeface="Times New Roman" pitchFamily="18" charset="0"/>
            </a:endParaRPr>
          </a:p>
          <a:p>
            <a:pPr marL="285750" indent="-285750">
              <a:buFont typeface="Arial" pitchFamily="34" charset="0"/>
              <a:buChar char="•"/>
            </a:pPr>
            <a:r>
              <a:rPr lang="en-US" sz="2400" i="1" dirty="0" err="1" smtClean="0">
                <a:latin typeface="Times New Roman" pitchFamily="18" charset="0"/>
                <a:cs typeface="Times New Roman" pitchFamily="18" charset="0"/>
              </a:rPr>
              <a:t>Tính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bảo</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mật</a:t>
            </a:r>
            <a:endParaRPr lang="en-US" sz="2400" i="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Nhược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điểm</a:t>
            </a:r>
            <a:r>
              <a:rPr lang="en-US" sz="2400" b="1" dirty="0" smtClean="0">
                <a:latin typeface="Times New Roman" pitchFamily="18" charset="0"/>
                <a:cs typeface="Times New Roman" pitchFamily="18" charset="0"/>
              </a:rPr>
              <a:t>:</a:t>
            </a:r>
          </a:p>
          <a:p>
            <a:pPr marL="342900" indent="-342900">
              <a:buFont typeface="Arial" pitchFamily="34" charset="0"/>
              <a:buChar char="•"/>
            </a:pPr>
            <a:r>
              <a:rPr lang="en-US" sz="2400" i="1" dirty="0" err="1" smtClean="0">
                <a:latin typeface="Times New Roman" pitchFamily="18" charset="0"/>
                <a:cs typeface="Times New Roman" pitchFamily="18" charset="0"/>
              </a:rPr>
              <a:t>Mất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mát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dữ</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liệu</a:t>
            </a:r>
            <a:r>
              <a:rPr lang="en-US" sz="2400" i="1" dirty="0" smtClean="0">
                <a:latin typeface="Times New Roman" pitchFamily="18" charset="0"/>
                <a:cs typeface="Times New Roman" pitchFamily="18" charset="0"/>
              </a:rPr>
              <a:t> do </a:t>
            </a:r>
            <a:r>
              <a:rPr lang="en-US" sz="2400" i="1" dirty="0" err="1" smtClean="0">
                <a:latin typeface="Times New Roman" pitchFamily="18" charset="0"/>
                <a:cs typeface="Times New Roman" pitchFamily="18" charset="0"/>
              </a:rPr>
              <a:t>lỗi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hệ</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thống</a:t>
            </a:r>
            <a:endParaRPr lang="en-US" sz="2400" i="1" dirty="0" smtClean="0">
              <a:latin typeface="Times New Roman" pitchFamily="18" charset="0"/>
              <a:cs typeface="Times New Roman" pitchFamily="18" charset="0"/>
            </a:endParaRPr>
          </a:p>
          <a:p>
            <a:pPr marL="342900" indent="-342900">
              <a:buFont typeface="Arial" pitchFamily="34" charset="0"/>
              <a:buChar char="•"/>
            </a:pPr>
            <a:r>
              <a:rPr lang="en-US" sz="2400" i="1" dirty="0" err="1" smtClean="0">
                <a:latin typeface="Times New Roman" pitchFamily="18" charset="0"/>
                <a:cs typeface="Times New Roman" pitchFamily="18" charset="0"/>
              </a:rPr>
              <a:t>Bị</a:t>
            </a:r>
            <a:r>
              <a:rPr lang="en-US" sz="2400" i="1" dirty="0" smtClean="0">
                <a:latin typeface="Times New Roman" pitchFamily="18" charset="0"/>
                <a:cs typeface="Times New Roman" pitchFamily="18" charset="0"/>
              </a:rPr>
              <a:t> hacker </a:t>
            </a:r>
            <a:r>
              <a:rPr lang="en-US" sz="2400" i="1" dirty="0" err="1" smtClean="0">
                <a:latin typeface="Times New Roman" pitchFamily="18" charset="0"/>
                <a:cs typeface="Times New Roman" pitchFamily="18" charset="0"/>
              </a:rPr>
              <a:t>tấn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công</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gây</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tổn</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thất</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đến</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người</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dùng</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và</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nhà</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cung</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cấp</a:t>
            </a:r>
            <a:endParaRPr lang="en-GB" sz="2400" i="1" dirty="0" smtClean="0">
              <a:latin typeface="Times New Roman" pitchFamily="18" charset="0"/>
              <a:cs typeface="Times New Roman" pitchFamily="18" charset="0"/>
            </a:endParaRPr>
          </a:p>
          <a:p>
            <a:pPr marL="342900" indent="-342900">
              <a:buFont typeface="Arial" pitchFamily="34" charset="0"/>
              <a:buChar char="•"/>
            </a:pPr>
            <a:r>
              <a:rPr lang="en-US" sz="2400" i="1" dirty="0" err="1" smtClean="0">
                <a:latin typeface="Times New Roman" pitchFamily="18" charset="0"/>
                <a:cs typeface="Times New Roman" pitchFamily="18" charset="0"/>
              </a:rPr>
              <a:t>Dừ</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sức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chứa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lớn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và</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truy</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cập</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nhanh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nhưng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vẫn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thể</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xảy</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ra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tình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trạng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quá</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tải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hệ</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thống</a:t>
            </a:r>
            <a:r>
              <a:rPr lang="en-US" sz="2400" i="1" dirty="0">
                <a:latin typeface="Times New Roman" pitchFamily="18" charset="0"/>
                <a:cs typeface="Times New Roman" pitchFamily="18" charset="0"/>
              </a:rPr>
              <a:t>.</a:t>
            </a:r>
            <a:endParaRPr lang="en-US" sz="2400" i="1" dirty="0" smtClean="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745" y="1218624"/>
            <a:ext cx="4384674" cy="2438975"/>
          </a:xfrm>
          <a:prstGeom prst="rect">
            <a:avLst/>
          </a:prstGeom>
        </p:spPr>
      </p:pic>
    </p:spTree>
    <p:extLst>
      <p:ext uri="{BB962C8B-B14F-4D97-AF65-F5344CB8AC3E}">
        <p14:creationId xmlns:p14="http://schemas.microsoft.com/office/powerpoint/2010/main" val="1221831349"/>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286</TotalTime>
  <Words>497</Words>
  <Application>Microsoft Office PowerPoint</Application>
  <PresentationFormat>On-screen Show (4:3)</PresentationFormat>
  <Paragraphs>55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ĐIỆN TOÁN ĐÁM MÂY CLOUD COMPUTING</vt:lpstr>
      <vt:lpstr>PowerPoint Presentation</vt:lpstr>
      <vt:lpstr>Nội dung</vt:lpstr>
      <vt:lpstr>YÊU CẦU CÔNG TY</vt:lpstr>
      <vt:lpstr>PHÂN TÍCH thực trạng công ty</vt:lpstr>
      <vt:lpstr>PowerPoint Presentation</vt:lpstr>
      <vt:lpstr>PowerPoint Presentation</vt:lpstr>
      <vt:lpstr>Lợi ích của điện toán đám mây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ĐIỆN TOÁN ĐÁM MÂY CLOUD COMPUTING</dc:title>
  <dc:creator>Admin</dc:creator>
  <cp:lastModifiedBy>TAKESHI</cp:lastModifiedBy>
  <cp:revision>26</cp:revision>
  <dcterms:created xsi:type="dcterms:W3CDTF">2016-01-16T05:47:10Z</dcterms:created>
  <dcterms:modified xsi:type="dcterms:W3CDTF">2016-10-23T11:49:54Z</dcterms:modified>
</cp:coreProperties>
</file>