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0AA2EF-6837-47CB-89CC-A231BC17BBB6}">
  <a:tblStyle styleId="{620AA2EF-6837-47CB-89CC-A231BC17BBB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rgbClr val="FFFFFF"/>
      </a:tcTxStyle>
      <a:tcStyle>
        <a:fill>
          <a:solidFill>
            <a:srgbClr val="5B9BD5"/>
          </a:solidFill>
        </a:fill>
      </a:tcStyle>
    </a:lastCol>
    <a:firstCol>
      <a:tcTxStyle b="on" i="off">
        <a:font>
          <a:latin typeface="Arial"/>
          <a:ea typeface="Arial"/>
          <a:cs typeface="Arial"/>
        </a:font>
        <a:srgbClr val="FFFFFF"/>
      </a:tcTxStyle>
      <a:tcStyle>
        <a:fill>
          <a:solidFill>
            <a:srgbClr val="5B9BD5"/>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ebf36e93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ebf36e93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bf36e952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bf36e95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bf36e952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bf36e952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bf36e95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bf36e95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bf36e952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bf36e952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bf36e952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bf36e952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bf36e952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bf36e952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bf36e952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bf36e952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bf36e952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bf36e952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bf36e952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bf36e952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bf36e95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bf36e95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f36e95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f36e95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f36e95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bf36e95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f36e952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f36e952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bf36e952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bf36e952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bf36e952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bf36e952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22e34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22e34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f36e952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bf36e952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pic>
        <p:nvPicPr>
          <p:cNvPr id="13" name="Google Shape;13;p2"/>
          <p:cNvPicPr preferRelativeResize="0"/>
          <p:nvPr/>
        </p:nvPicPr>
        <p:blipFill>
          <a:blip r:embed="rId2">
            <a:alphaModFix/>
          </a:blip>
          <a:stretch>
            <a:fillRect/>
          </a:stretch>
        </p:blipFill>
        <p:spPr>
          <a:xfrm>
            <a:off x="0" y="0"/>
            <a:ext cx="9144018"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0" y="0"/>
            <a:ext cx="9143997" cy="5143496"/>
          </a:xfrm>
          <a:prstGeom prst="rect">
            <a:avLst/>
          </a:prstGeom>
          <a:noFill/>
          <a:ln>
            <a:noFill/>
          </a:ln>
        </p:spPr>
      </p:pic>
      <p:pic>
        <p:nvPicPr>
          <p:cNvPr id="56" name="Google Shape;56;p13"/>
          <p:cNvPicPr preferRelativeResize="0"/>
          <p:nvPr/>
        </p:nvPicPr>
        <p:blipFill rotWithShape="1">
          <a:blip r:embed="rId4">
            <a:alphaModFix/>
          </a:blip>
          <a:srcRect b="16454" l="3178" r="11146" t="21476"/>
          <a:stretch/>
        </p:blipFill>
        <p:spPr>
          <a:xfrm>
            <a:off x="2507450" y="180975"/>
            <a:ext cx="6555900" cy="7962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60" name="Google Shape;160;p22"/>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61" name="Google Shape;161;p22"/>
          <p:cNvSpPr txBox="1"/>
          <p:nvPr/>
        </p:nvSpPr>
        <p:spPr>
          <a:xfrm>
            <a:off x="-4" y="2574344"/>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62" name="Google Shape;162;p22"/>
          <p:cNvSpPr txBox="1"/>
          <p:nvPr/>
        </p:nvSpPr>
        <p:spPr>
          <a:xfrm>
            <a:off x="23475" y="2872225"/>
            <a:ext cx="4394400" cy="145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7</a:t>
            </a:r>
            <a:r>
              <a:rPr b="1" lang="vi" sz="1200">
                <a:solidFill>
                  <a:srgbClr val="1C4587"/>
                </a:solidFill>
                <a:latin typeface="Roboto"/>
                <a:ea typeface="Roboto"/>
                <a:cs typeface="Roboto"/>
                <a:sym typeface="Roboto"/>
              </a:rPr>
              <a:t>. ĐỐI TƯỢNG, KHÁCH HÀNG MỤC TIÊU</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rPr lang="vi" sz="1000">
                <a:solidFill>
                  <a:srgbClr val="1C4587"/>
                </a:solidFill>
                <a:latin typeface="Roboto"/>
                <a:ea typeface="Roboto"/>
                <a:cs typeface="Roboto"/>
                <a:sym typeface="Roboto"/>
              </a:rPr>
              <a:t>Gợi ý trả lời:</a:t>
            </a:r>
            <a:endParaRPr sz="1000">
              <a:solidFill>
                <a:srgbClr val="1C4587"/>
              </a:solidFill>
              <a:latin typeface="Roboto"/>
              <a:ea typeface="Roboto"/>
              <a:cs typeface="Roboto"/>
              <a:sym typeface="Roboto"/>
            </a:endParaRPr>
          </a:p>
          <a:p>
            <a:pPr indent="-2222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Mô tả chi tiết chân dung khách hàng/ đối tượng chính sử dụng sản phẩm/dịch vụ Quý dự án (Xác định các đặc điểm về nhân khẩu học, nghề nghiệp, thu nhập, tâm lý, hành vi,...)</a:t>
            </a:r>
            <a:endParaRPr sz="1000">
              <a:solidFill>
                <a:srgbClr val="1C4587"/>
              </a:solidFill>
              <a:latin typeface="Roboto"/>
              <a:ea typeface="Roboto"/>
              <a:cs typeface="Roboto"/>
              <a:sym typeface="Roboto"/>
            </a:endParaRPr>
          </a:p>
          <a:p>
            <a:pPr indent="-158750" lvl="0" marL="285750" marR="0" rtl="0" algn="l">
              <a:spcBef>
                <a:spcPts val="0"/>
              </a:spcBef>
              <a:spcAft>
                <a:spcPts val="0"/>
              </a:spcAft>
              <a:buClr>
                <a:srgbClr val="000000"/>
              </a:buClr>
              <a:buSzPts val="2000"/>
              <a:buFont typeface="Arial"/>
              <a:buNone/>
            </a:pPr>
            <a:r>
              <a:t/>
            </a:r>
            <a:endParaRPr sz="1000">
              <a:solidFill>
                <a:srgbClr val="1C4587"/>
              </a:solidFill>
              <a:latin typeface="Roboto"/>
              <a:ea typeface="Roboto"/>
              <a:cs typeface="Roboto"/>
              <a:sym typeface="Roboto"/>
            </a:endParaRPr>
          </a:p>
          <a:p>
            <a:pPr indent="-2222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Kỳ vọng về số lượng khách hàng và thị phần. Hình ảnh thành công của doanh nghiệp</a:t>
            </a:r>
            <a:endParaRPr sz="1000">
              <a:solidFill>
                <a:srgbClr val="1C4587"/>
              </a:solidFill>
              <a:latin typeface="Roboto"/>
              <a:ea typeface="Roboto"/>
              <a:cs typeface="Roboto"/>
              <a:sym typeface="Roboto"/>
            </a:endParaRPr>
          </a:p>
        </p:txBody>
      </p:sp>
      <p:sp>
        <p:nvSpPr>
          <p:cNvPr id="163" name="Google Shape;163;p22"/>
          <p:cNvSpPr txBox="1"/>
          <p:nvPr/>
        </p:nvSpPr>
        <p:spPr>
          <a:xfrm>
            <a:off x="-22675" y="1302225"/>
            <a:ext cx="4069500" cy="114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7</a:t>
            </a:r>
            <a:r>
              <a:rPr b="1" lang="vi" sz="1200">
                <a:solidFill>
                  <a:srgbClr val="1C4587"/>
                </a:solidFill>
                <a:latin typeface="Roboto"/>
                <a:ea typeface="Roboto"/>
                <a:cs typeface="Roboto"/>
                <a:sym typeface="Roboto"/>
              </a:rPr>
              <a:t>. TARGET CUSTOMERS</a:t>
            </a:r>
            <a:endParaRPr sz="1200">
              <a:solidFill>
                <a:srgbClr val="1C4587"/>
              </a:solidFill>
              <a:latin typeface="Roboto"/>
              <a:ea typeface="Roboto"/>
              <a:cs typeface="Roboto"/>
              <a:sym typeface="Roboto"/>
            </a:endParaRPr>
          </a:p>
          <a:p>
            <a:pPr indent="-158750" lvl="0" marL="285750" marR="0" rtl="0" algn="l">
              <a:spcBef>
                <a:spcPts val="0"/>
              </a:spcBef>
              <a:spcAft>
                <a:spcPts val="0"/>
              </a:spcAft>
              <a:buClr>
                <a:srgbClr val="000000"/>
              </a:buClr>
              <a:buSzPts val="2000"/>
              <a:buFont typeface="Arial"/>
              <a:buNone/>
            </a:pPr>
            <a:r>
              <a:t/>
            </a:r>
            <a:endParaRPr sz="1200">
              <a:solidFill>
                <a:srgbClr val="1C4587"/>
              </a:solidFill>
              <a:latin typeface="Roboto"/>
              <a:ea typeface="Roboto"/>
              <a:cs typeface="Roboto"/>
              <a:sym typeface="Roboto"/>
            </a:endParaRPr>
          </a:p>
          <a:p>
            <a:pPr indent="-2222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Who will be the target consumers of your products/ services? (Describe your target audience persona)</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000">
              <a:solidFill>
                <a:srgbClr val="1C4587"/>
              </a:solidFill>
              <a:latin typeface="Roboto"/>
              <a:ea typeface="Roboto"/>
              <a:cs typeface="Roboto"/>
              <a:sym typeface="Roboto"/>
            </a:endParaRPr>
          </a:p>
          <a:p>
            <a:pPr indent="-2222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Expectation on customer number and market size. Vision of success? </a:t>
            </a:r>
            <a:endParaRPr sz="1000">
              <a:solidFill>
                <a:srgbClr val="1C4587"/>
              </a:solidFill>
              <a:latin typeface="Roboto"/>
              <a:ea typeface="Roboto"/>
              <a:cs typeface="Roboto"/>
              <a:sym typeface="Roboto"/>
            </a:endParaRPr>
          </a:p>
        </p:txBody>
      </p:sp>
      <p:pic>
        <p:nvPicPr>
          <p:cNvPr id="164" name="Google Shape;164;p22"/>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65" name="Google Shape;165;p22"/>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66" name="Google Shape;166;p22"/>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72" name="Google Shape;172;p23"/>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73" name="Google Shape;173;p23"/>
          <p:cNvSpPr txBox="1"/>
          <p:nvPr/>
        </p:nvSpPr>
        <p:spPr>
          <a:xfrm>
            <a:off x="-4" y="2315994"/>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74" name="Google Shape;174;p23"/>
          <p:cNvSpPr txBox="1"/>
          <p:nvPr/>
        </p:nvSpPr>
        <p:spPr>
          <a:xfrm>
            <a:off x="0" y="2608100"/>
            <a:ext cx="4234800" cy="124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8</a:t>
            </a:r>
            <a:r>
              <a:rPr b="1" lang="vi" sz="1200">
                <a:solidFill>
                  <a:srgbClr val="1C4587"/>
                </a:solidFill>
                <a:latin typeface="Roboto"/>
                <a:ea typeface="Roboto"/>
                <a:cs typeface="Roboto"/>
                <a:sym typeface="Roboto"/>
              </a:rPr>
              <a:t>. LỢI THẾ CẠNH TRANH CỦA DỰ ÁN</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lang="vi" sz="1000">
                <a:solidFill>
                  <a:srgbClr val="1C4587"/>
                </a:solidFill>
                <a:latin typeface="Roboto"/>
                <a:ea typeface="Roboto"/>
                <a:cs typeface="Roboto"/>
                <a:sym typeface="Roboto"/>
              </a:rPr>
              <a:t>Gợi ý trả lời:</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Đâu là tính mới, tính đột phá làm nổi bật sản phẩm/dịch vụ của Quý dự án so với sản phẩm/dịch vụ của đối thủ cạnh tranh</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Lợi điểm bán hàng độc đáo nhất của bạn?</a:t>
            </a:r>
            <a:endParaRPr sz="1000">
              <a:solidFill>
                <a:srgbClr val="1C4587"/>
              </a:solidFill>
              <a:latin typeface="Roboto"/>
              <a:ea typeface="Roboto"/>
              <a:cs typeface="Roboto"/>
              <a:sym typeface="Roboto"/>
            </a:endParaRPr>
          </a:p>
        </p:txBody>
      </p:sp>
      <p:sp>
        <p:nvSpPr>
          <p:cNvPr id="175" name="Google Shape;175;p23"/>
          <p:cNvSpPr txBox="1"/>
          <p:nvPr/>
        </p:nvSpPr>
        <p:spPr>
          <a:xfrm>
            <a:off x="-19875" y="1314275"/>
            <a:ext cx="4052100" cy="100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8</a:t>
            </a:r>
            <a:r>
              <a:rPr b="1" lang="vi" sz="1200">
                <a:solidFill>
                  <a:srgbClr val="1C4587"/>
                </a:solidFill>
                <a:latin typeface="Roboto"/>
                <a:ea typeface="Roboto"/>
                <a:cs typeface="Roboto"/>
                <a:sym typeface="Roboto"/>
              </a:rPr>
              <a:t>. COMPETITIVE ADVANTAGE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The </a:t>
            </a:r>
            <a:r>
              <a:rPr lang="vi" sz="1000">
                <a:solidFill>
                  <a:srgbClr val="1C4587"/>
                </a:solidFill>
                <a:latin typeface="Roboto"/>
                <a:ea typeface="Roboto"/>
                <a:cs typeface="Roboto"/>
                <a:sym typeface="Roboto"/>
              </a:rPr>
              <a:t>dynamic</a:t>
            </a:r>
            <a:r>
              <a:rPr lang="vi" sz="1000">
                <a:solidFill>
                  <a:srgbClr val="1C4587"/>
                </a:solidFill>
                <a:latin typeface="Roboto"/>
                <a:ea typeface="Roboto"/>
                <a:cs typeface="Roboto"/>
                <a:sym typeface="Roboto"/>
              </a:rPr>
              <a:t> ideas </a:t>
            </a:r>
            <a:r>
              <a:rPr lang="vi" sz="1000">
                <a:solidFill>
                  <a:srgbClr val="1C4587"/>
                </a:solidFill>
                <a:latin typeface="Roboto"/>
                <a:ea typeface="Roboto"/>
                <a:cs typeface="Roboto"/>
                <a:sym typeface="Roboto"/>
              </a:rPr>
              <a:t>or </a:t>
            </a:r>
            <a:r>
              <a:rPr lang="vi" sz="1000">
                <a:solidFill>
                  <a:srgbClr val="1C4587"/>
                </a:solidFill>
                <a:latin typeface="Roboto"/>
                <a:ea typeface="Roboto"/>
                <a:cs typeface="Roboto"/>
                <a:sym typeface="Roboto"/>
              </a:rPr>
              <a:t>breakthrough </a:t>
            </a:r>
            <a:r>
              <a:rPr lang="vi" sz="1000">
                <a:solidFill>
                  <a:srgbClr val="1C4587"/>
                </a:solidFill>
                <a:latin typeface="Roboto"/>
                <a:ea typeface="Roboto"/>
                <a:cs typeface="Roboto"/>
                <a:sym typeface="Roboto"/>
              </a:rPr>
              <a:t>point</a:t>
            </a:r>
            <a:r>
              <a:rPr lang="vi" sz="1000">
                <a:solidFill>
                  <a:srgbClr val="1C4587"/>
                </a:solidFill>
                <a:latin typeface="Roboto"/>
                <a:ea typeface="Roboto"/>
                <a:cs typeface="Roboto"/>
                <a:sym typeface="Roboto"/>
              </a:rPr>
              <a:t> that highlights your project's product / service compared to that of its competitor.</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What </a:t>
            </a:r>
            <a:r>
              <a:rPr lang="vi" sz="1000">
                <a:solidFill>
                  <a:srgbClr val="1C4587"/>
                </a:solidFill>
                <a:latin typeface="Roboto"/>
                <a:ea typeface="Roboto"/>
                <a:cs typeface="Roboto"/>
                <a:sym typeface="Roboto"/>
              </a:rPr>
              <a:t>is </a:t>
            </a:r>
            <a:r>
              <a:rPr lang="vi" sz="1000">
                <a:solidFill>
                  <a:srgbClr val="1C4587"/>
                </a:solidFill>
                <a:latin typeface="Roboto"/>
                <a:ea typeface="Roboto"/>
                <a:cs typeface="Roboto"/>
                <a:sym typeface="Roboto"/>
              </a:rPr>
              <a:t>your </a:t>
            </a:r>
            <a:r>
              <a:rPr lang="vi" sz="1000">
                <a:solidFill>
                  <a:srgbClr val="1C4587"/>
                </a:solidFill>
                <a:latin typeface="Roboto"/>
                <a:ea typeface="Roboto"/>
                <a:cs typeface="Roboto"/>
                <a:sym typeface="Roboto"/>
              </a:rPr>
              <a:t>unique selling</a:t>
            </a:r>
            <a:r>
              <a:rPr lang="vi" sz="1000">
                <a:solidFill>
                  <a:srgbClr val="1C4587"/>
                </a:solidFill>
                <a:latin typeface="Roboto"/>
                <a:ea typeface="Roboto"/>
                <a:cs typeface="Roboto"/>
                <a:sym typeface="Roboto"/>
              </a:rPr>
              <a:t> point?</a:t>
            </a:r>
            <a:endParaRPr sz="1000">
              <a:solidFill>
                <a:srgbClr val="1C4587"/>
              </a:solidFill>
              <a:latin typeface="Roboto"/>
              <a:ea typeface="Roboto"/>
              <a:cs typeface="Roboto"/>
              <a:sym typeface="Roboto"/>
            </a:endParaRPr>
          </a:p>
        </p:txBody>
      </p:sp>
      <p:pic>
        <p:nvPicPr>
          <p:cNvPr id="176" name="Google Shape;176;p23"/>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77" name="Google Shape;177;p23"/>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78" name="Google Shape;178;p23"/>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4"/>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84" name="Google Shape;184;p24"/>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85" name="Google Shape;185;p24"/>
          <p:cNvSpPr txBox="1"/>
          <p:nvPr/>
        </p:nvSpPr>
        <p:spPr>
          <a:xfrm>
            <a:off x="0" y="1682322"/>
            <a:ext cx="3082800" cy="2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86" name="Google Shape;186;p24"/>
          <p:cNvSpPr txBox="1"/>
          <p:nvPr/>
        </p:nvSpPr>
        <p:spPr>
          <a:xfrm>
            <a:off x="9" y="1959516"/>
            <a:ext cx="5498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9</a:t>
            </a:r>
            <a:r>
              <a:rPr b="1" lang="vi" sz="1200">
                <a:solidFill>
                  <a:srgbClr val="1C4587"/>
                </a:solidFill>
                <a:latin typeface="Roboto"/>
                <a:ea typeface="Roboto"/>
                <a:cs typeface="Roboto"/>
                <a:sym typeface="Roboto"/>
              </a:rPr>
              <a:t>. GIAI ĐOẠN PHÁT TRIỂN HIỆN TẠI CỦA DỰ ÁN</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sp>
        <p:nvSpPr>
          <p:cNvPr id="187" name="Google Shape;187;p24"/>
          <p:cNvSpPr txBox="1"/>
          <p:nvPr/>
        </p:nvSpPr>
        <p:spPr>
          <a:xfrm>
            <a:off x="33797" y="1377350"/>
            <a:ext cx="2927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9</a:t>
            </a:r>
            <a:r>
              <a:rPr b="1" lang="vi" sz="1200">
                <a:solidFill>
                  <a:srgbClr val="1C4587"/>
                </a:solidFill>
                <a:latin typeface="Roboto"/>
                <a:ea typeface="Roboto"/>
                <a:cs typeface="Roboto"/>
                <a:sym typeface="Roboto"/>
              </a:rPr>
              <a:t>. CURRENT BUSINESS STAGE</a:t>
            </a:r>
            <a:endParaRPr b="1" sz="1200">
              <a:solidFill>
                <a:srgbClr val="1C4587"/>
              </a:solidFill>
              <a:latin typeface="Roboto"/>
              <a:ea typeface="Roboto"/>
              <a:cs typeface="Roboto"/>
              <a:sym typeface="Roboto"/>
            </a:endParaRPr>
          </a:p>
        </p:txBody>
      </p:sp>
      <p:pic>
        <p:nvPicPr>
          <p:cNvPr id="188" name="Google Shape;188;p24"/>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89" name="Google Shape;189;p24"/>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a:t>
            </a:r>
            <a:r>
              <a:rPr b="1" i="1" lang="vi" sz="800">
                <a:solidFill>
                  <a:srgbClr val="1C4587"/>
                </a:solidFill>
                <a:latin typeface="Roboto"/>
                <a:ea typeface="Roboto"/>
                <a:cs typeface="Roboto"/>
                <a:sym typeface="Roboto"/>
              </a:rPr>
              <a:t>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90" name="Google Shape;190;p24"/>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96" name="Google Shape;196;p25"/>
          <p:cNvSpPr txBox="1"/>
          <p:nvPr/>
        </p:nvSpPr>
        <p:spPr>
          <a:xfrm>
            <a:off x="23465" y="9320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97" name="Google Shape;197;p25"/>
          <p:cNvSpPr txBox="1"/>
          <p:nvPr/>
        </p:nvSpPr>
        <p:spPr>
          <a:xfrm>
            <a:off x="0" y="2640722"/>
            <a:ext cx="3082800" cy="2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100">
                <a:solidFill>
                  <a:srgbClr val="1C4587"/>
                </a:solidFill>
                <a:latin typeface="Roboto"/>
                <a:ea typeface="Roboto"/>
                <a:cs typeface="Roboto"/>
                <a:sym typeface="Roboto"/>
              </a:rPr>
              <a:t>*Lưu ý: Nội dung bắt buộc</a:t>
            </a:r>
            <a:endParaRPr b="1" sz="1100">
              <a:solidFill>
                <a:srgbClr val="1C4587"/>
              </a:solidFill>
              <a:latin typeface="Roboto"/>
              <a:ea typeface="Roboto"/>
              <a:cs typeface="Roboto"/>
              <a:sym typeface="Roboto"/>
            </a:endParaRPr>
          </a:p>
          <a:p>
            <a:pPr indent="0" lvl="0" marL="0" marR="0" rtl="0" algn="l">
              <a:spcBef>
                <a:spcPts val="0"/>
              </a:spcBef>
              <a:spcAft>
                <a:spcPts val="0"/>
              </a:spcAft>
              <a:buNone/>
            </a:pPr>
            <a:r>
              <a:t/>
            </a:r>
            <a:endParaRPr sz="1100">
              <a:solidFill>
                <a:srgbClr val="1C4587"/>
              </a:solidFill>
              <a:latin typeface="Roboto"/>
              <a:ea typeface="Roboto"/>
              <a:cs typeface="Roboto"/>
              <a:sym typeface="Roboto"/>
            </a:endParaRPr>
          </a:p>
        </p:txBody>
      </p:sp>
      <p:sp>
        <p:nvSpPr>
          <p:cNvPr id="198" name="Google Shape;198;p25"/>
          <p:cNvSpPr txBox="1"/>
          <p:nvPr/>
        </p:nvSpPr>
        <p:spPr>
          <a:xfrm>
            <a:off x="0" y="2877950"/>
            <a:ext cx="4017300" cy="248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10</a:t>
            </a:r>
            <a:r>
              <a:rPr b="1" lang="vi" sz="1200">
                <a:solidFill>
                  <a:srgbClr val="1C4587"/>
                </a:solidFill>
                <a:latin typeface="Roboto"/>
                <a:ea typeface="Roboto"/>
                <a:cs typeface="Roboto"/>
                <a:sym typeface="Roboto"/>
              </a:rPr>
              <a:t>. NGUỒN VỐN/ TÌNH HÌNH TÀI CHÍNH HIỆN TẠI CỦA DỰ ÁN</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rPr lang="vi" sz="1000">
                <a:solidFill>
                  <a:srgbClr val="1C4587"/>
                </a:solidFill>
                <a:latin typeface="Roboto"/>
                <a:ea typeface="Roboto"/>
                <a:cs typeface="Roboto"/>
                <a:sym typeface="Roboto"/>
              </a:rPr>
              <a:t>Gợi ý trả lời:</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Tổng số tiền đầu tư Quý dự án đã nhận được (tính đến thời điểm hiện tại)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Kế hoạch gọi vốn và sử dụng nguồn vốn (dự kiến)</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Kết quả kinh doanh hiện tại của dự án. </a:t>
            </a:r>
            <a:r>
              <a:rPr lang="vi" sz="1000">
                <a:solidFill>
                  <a:srgbClr val="1C4587"/>
                </a:solidFill>
                <a:latin typeface="Roboto"/>
                <a:ea typeface="Roboto"/>
                <a:cs typeface="Roboto"/>
                <a:sym typeface="Roboto"/>
              </a:rPr>
              <a:t>Tình hình doanh thu và doanh số</a:t>
            </a:r>
            <a:endParaRPr b="1" sz="1000">
              <a:solidFill>
                <a:srgbClr val="1C4587"/>
              </a:solidFill>
              <a:latin typeface="Roboto"/>
              <a:ea typeface="Roboto"/>
              <a:cs typeface="Roboto"/>
              <a:sym typeface="Roboto"/>
            </a:endParaRPr>
          </a:p>
        </p:txBody>
      </p:sp>
      <p:sp>
        <p:nvSpPr>
          <p:cNvPr id="199" name="Google Shape;199;p25"/>
          <p:cNvSpPr txBox="1"/>
          <p:nvPr/>
        </p:nvSpPr>
        <p:spPr>
          <a:xfrm>
            <a:off x="27525" y="1220875"/>
            <a:ext cx="4087500" cy="2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10</a:t>
            </a:r>
            <a:r>
              <a:rPr b="1" lang="vi" sz="1200">
                <a:solidFill>
                  <a:srgbClr val="1C4587"/>
                </a:solidFill>
                <a:latin typeface="Roboto"/>
                <a:ea typeface="Roboto"/>
                <a:cs typeface="Roboto"/>
                <a:sym typeface="Roboto"/>
              </a:rPr>
              <a:t>. BUDGET AND/OR FINANCIAL STATUS</a:t>
            </a:r>
            <a:endParaRPr sz="1200">
              <a:solidFill>
                <a:srgbClr val="1C4587"/>
              </a:solidFill>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Total investment amount Startup has received (up until now)</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Fund</a:t>
            </a:r>
            <a:r>
              <a:rPr lang="vi" sz="1000">
                <a:solidFill>
                  <a:srgbClr val="1C4587"/>
                </a:solidFill>
                <a:latin typeface="Roboto"/>
                <a:ea typeface="Roboto"/>
                <a:cs typeface="Roboto"/>
                <a:sym typeface="Roboto"/>
              </a:rPr>
              <a:t>raising</a:t>
            </a:r>
            <a:r>
              <a:rPr lang="vi" sz="1000">
                <a:solidFill>
                  <a:srgbClr val="1C4587"/>
                </a:solidFill>
                <a:latin typeface="Roboto"/>
                <a:ea typeface="Roboto"/>
                <a:cs typeface="Roboto"/>
                <a:sym typeface="Roboto"/>
              </a:rPr>
              <a:t> plan and capital usage (</a:t>
            </a:r>
            <a:r>
              <a:rPr lang="vi" sz="1000">
                <a:solidFill>
                  <a:srgbClr val="1C4587"/>
                </a:solidFill>
                <a:latin typeface="Roboto"/>
                <a:ea typeface="Roboto"/>
                <a:cs typeface="Roboto"/>
                <a:sym typeface="Roboto"/>
              </a:rPr>
              <a:t>tentative</a:t>
            </a:r>
            <a:r>
              <a:rPr lang="vi" sz="1000">
                <a:solidFill>
                  <a:srgbClr val="1C4587"/>
                </a:solidFill>
                <a:latin typeface="Roboto"/>
                <a:ea typeface="Roboto"/>
                <a:cs typeface="Roboto"/>
                <a:sym typeface="Roboto"/>
              </a:rPr>
              <a:t>)</a:t>
            </a:r>
            <a:endParaRPr sz="1000">
              <a:solidFill>
                <a:srgbClr val="1C4587"/>
              </a:solidFill>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Current status of your </a:t>
            </a:r>
            <a:r>
              <a:rPr lang="vi" sz="1000">
                <a:solidFill>
                  <a:srgbClr val="1C4587"/>
                </a:solidFill>
                <a:latin typeface="Roboto"/>
                <a:ea typeface="Roboto"/>
                <a:cs typeface="Roboto"/>
                <a:sym typeface="Roboto"/>
              </a:rPr>
              <a:t>business performance. How is the </a:t>
            </a:r>
            <a:r>
              <a:rPr lang="vi" sz="1000">
                <a:solidFill>
                  <a:srgbClr val="1C4587"/>
                </a:solidFill>
                <a:latin typeface="Roboto"/>
                <a:ea typeface="Roboto"/>
                <a:cs typeface="Roboto"/>
                <a:sym typeface="Roboto"/>
              </a:rPr>
              <a:t>project’s revenues </a:t>
            </a:r>
            <a:r>
              <a:rPr lang="vi" sz="1000">
                <a:solidFill>
                  <a:srgbClr val="1C4587"/>
                </a:solidFill>
                <a:latin typeface="Roboto"/>
                <a:ea typeface="Roboto"/>
                <a:cs typeface="Roboto"/>
                <a:sym typeface="Roboto"/>
              </a:rPr>
              <a:t>and</a:t>
            </a:r>
            <a:r>
              <a:rPr lang="vi" sz="1000">
                <a:solidFill>
                  <a:srgbClr val="1C4587"/>
                </a:solidFill>
                <a:latin typeface="Roboto"/>
                <a:ea typeface="Roboto"/>
                <a:cs typeface="Roboto"/>
                <a:sym typeface="Roboto"/>
              </a:rPr>
              <a:t> </a:t>
            </a:r>
            <a:r>
              <a:rPr lang="vi" sz="1000">
                <a:solidFill>
                  <a:srgbClr val="1C4587"/>
                </a:solidFill>
                <a:latin typeface="Roboto"/>
                <a:ea typeface="Roboto"/>
                <a:cs typeface="Roboto"/>
                <a:sym typeface="Roboto"/>
              </a:rPr>
              <a:t>sales volume? </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pic>
        <p:nvPicPr>
          <p:cNvPr id="200" name="Google Shape;200;p25"/>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201" name="Google Shape;201;p25"/>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202" name="Google Shape;202;p25"/>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208" name="Google Shape;208;p26"/>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100">
                <a:solidFill>
                  <a:srgbClr val="1C4587"/>
                </a:solidFill>
                <a:latin typeface="Roboto"/>
                <a:ea typeface="Roboto"/>
                <a:cs typeface="Roboto"/>
                <a:sym typeface="Roboto"/>
              </a:rPr>
              <a:t>*Note: Compulsory</a:t>
            </a:r>
            <a:endParaRPr sz="700">
              <a:solidFill>
                <a:srgbClr val="1C4587"/>
              </a:solidFill>
              <a:latin typeface="Roboto"/>
              <a:ea typeface="Roboto"/>
              <a:cs typeface="Roboto"/>
              <a:sym typeface="Roboto"/>
            </a:endParaRPr>
          </a:p>
        </p:txBody>
      </p:sp>
      <p:sp>
        <p:nvSpPr>
          <p:cNvPr id="209" name="Google Shape;209;p26"/>
          <p:cNvSpPr txBox="1"/>
          <p:nvPr/>
        </p:nvSpPr>
        <p:spPr>
          <a:xfrm>
            <a:off x="23471" y="1654369"/>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100">
                <a:solidFill>
                  <a:srgbClr val="1C4587"/>
                </a:solidFill>
                <a:latin typeface="Roboto"/>
                <a:ea typeface="Roboto"/>
                <a:cs typeface="Roboto"/>
                <a:sym typeface="Roboto"/>
              </a:rPr>
              <a:t>*Lưu ý: Nội dung bắt buộc</a:t>
            </a:r>
            <a:endParaRPr b="1" sz="1100">
              <a:solidFill>
                <a:srgbClr val="1C4587"/>
              </a:solidFill>
              <a:latin typeface="Roboto"/>
              <a:ea typeface="Roboto"/>
              <a:cs typeface="Roboto"/>
              <a:sym typeface="Roboto"/>
            </a:endParaRPr>
          </a:p>
          <a:p>
            <a:pPr indent="0" lvl="0" marL="0" marR="0" rtl="0" algn="l">
              <a:spcBef>
                <a:spcPts val="0"/>
              </a:spcBef>
              <a:spcAft>
                <a:spcPts val="0"/>
              </a:spcAft>
              <a:buNone/>
            </a:pPr>
            <a:r>
              <a:t/>
            </a:r>
            <a:endParaRPr sz="1100">
              <a:solidFill>
                <a:srgbClr val="1C4587"/>
              </a:solidFill>
              <a:latin typeface="Roboto"/>
              <a:ea typeface="Roboto"/>
              <a:cs typeface="Roboto"/>
              <a:sym typeface="Roboto"/>
            </a:endParaRPr>
          </a:p>
        </p:txBody>
      </p:sp>
      <p:sp>
        <p:nvSpPr>
          <p:cNvPr id="210" name="Google Shape;210;p26"/>
          <p:cNvSpPr txBox="1"/>
          <p:nvPr/>
        </p:nvSpPr>
        <p:spPr>
          <a:xfrm>
            <a:off x="0" y="1938350"/>
            <a:ext cx="4373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11. HÌNH ẢNH MÔ TẢ SẢN PHẨM/DỊCH VỤ</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b="1" lang="vi" sz="1200">
                <a:solidFill>
                  <a:srgbClr val="1C4587"/>
                </a:solidFill>
                <a:latin typeface="Roboto"/>
                <a:ea typeface="Roboto"/>
                <a:cs typeface="Roboto"/>
                <a:sym typeface="Roboto"/>
              </a:rPr>
              <a:t>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sp>
        <p:nvSpPr>
          <p:cNvPr id="211" name="Google Shape;211;p26"/>
          <p:cNvSpPr txBox="1"/>
          <p:nvPr/>
        </p:nvSpPr>
        <p:spPr>
          <a:xfrm>
            <a:off x="3950" y="1347775"/>
            <a:ext cx="4077300" cy="30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11. PRODUCT IMAGES</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b="1" lang="vi" sz="1200">
                <a:solidFill>
                  <a:srgbClr val="1C4587"/>
                </a:solidFill>
                <a:latin typeface="Roboto"/>
                <a:ea typeface="Roboto"/>
                <a:cs typeface="Roboto"/>
                <a:sym typeface="Roboto"/>
              </a:rPr>
              <a:t>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pic>
        <p:nvPicPr>
          <p:cNvPr id="212" name="Google Shape;212;p26"/>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213" name="Google Shape;213;p26"/>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214" name="Google Shape;214;p26"/>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220" name="Google Shape;220;p27"/>
          <p:cNvSpPr txBox="1"/>
          <p:nvPr/>
        </p:nvSpPr>
        <p:spPr>
          <a:xfrm>
            <a:off x="-10"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221" name="Google Shape;221;p27"/>
          <p:cNvSpPr txBox="1"/>
          <p:nvPr/>
        </p:nvSpPr>
        <p:spPr>
          <a:xfrm>
            <a:off x="0" y="1635021"/>
            <a:ext cx="3082800" cy="27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100">
                <a:solidFill>
                  <a:srgbClr val="1C4587"/>
                </a:solidFill>
                <a:latin typeface="Roboto"/>
                <a:ea typeface="Roboto"/>
                <a:cs typeface="Roboto"/>
                <a:sym typeface="Roboto"/>
              </a:rPr>
              <a:t>*Lưu ý: Nội dung bắt buộc</a:t>
            </a:r>
            <a:endParaRPr b="1" sz="1100">
              <a:solidFill>
                <a:srgbClr val="1C4587"/>
              </a:solidFill>
              <a:latin typeface="Roboto"/>
              <a:ea typeface="Roboto"/>
              <a:cs typeface="Roboto"/>
              <a:sym typeface="Roboto"/>
            </a:endParaRPr>
          </a:p>
          <a:p>
            <a:pPr indent="0" lvl="0" marL="0" marR="0" rtl="0" algn="l">
              <a:spcBef>
                <a:spcPts val="0"/>
              </a:spcBef>
              <a:spcAft>
                <a:spcPts val="0"/>
              </a:spcAft>
              <a:buNone/>
            </a:pPr>
            <a:r>
              <a:t/>
            </a:r>
            <a:endParaRPr sz="1100">
              <a:solidFill>
                <a:srgbClr val="1C4587"/>
              </a:solidFill>
              <a:latin typeface="Roboto"/>
              <a:ea typeface="Roboto"/>
              <a:cs typeface="Roboto"/>
              <a:sym typeface="Roboto"/>
            </a:endParaRPr>
          </a:p>
        </p:txBody>
      </p:sp>
      <p:sp>
        <p:nvSpPr>
          <p:cNvPr id="222" name="Google Shape;222;p27"/>
          <p:cNvSpPr txBox="1"/>
          <p:nvPr/>
        </p:nvSpPr>
        <p:spPr>
          <a:xfrm>
            <a:off x="0" y="1965125"/>
            <a:ext cx="4410000" cy="27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12. GIẤY PHÉP KINH DOANH</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sp>
        <p:nvSpPr>
          <p:cNvPr id="223" name="Google Shape;223;p27"/>
          <p:cNvSpPr txBox="1"/>
          <p:nvPr/>
        </p:nvSpPr>
        <p:spPr>
          <a:xfrm>
            <a:off x="0" y="1282800"/>
            <a:ext cx="4143600" cy="27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12. BUSINESS LICENSE </a:t>
            </a:r>
            <a:r>
              <a:rPr b="1" lang="vi" sz="1200">
                <a:solidFill>
                  <a:srgbClr val="1C4587"/>
                </a:solidFill>
                <a:latin typeface="Roboto"/>
                <a:ea typeface="Roboto"/>
                <a:cs typeface="Roboto"/>
                <a:sym typeface="Roboto"/>
              </a:rPr>
              <a:t>SCAN OR PHOTO</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pic>
        <p:nvPicPr>
          <p:cNvPr id="224" name="Google Shape;224;p27"/>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225" name="Google Shape;225;p27"/>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226" name="Google Shape;226;p27"/>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8"/>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232" name="Google Shape;232;p28"/>
          <p:cNvSpPr txBox="1"/>
          <p:nvPr/>
        </p:nvSpPr>
        <p:spPr>
          <a:xfrm>
            <a:off x="0" y="2516425"/>
            <a:ext cx="4365000" cy="137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13. BÁO CHÍ, TRUYỀN THÔNG NÓI VỀ QUÝ DỰ ÁN:</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b="1" lang="vi" sz="1200">
                <a:solidFill>
                  <a:srgbClr val="1C4587"/>
                </a:solidFill>
                <a:latin typeface="Roboto"/>
                <a:ea typeface="Roboto"/>
                <a:cs typeface="Roboto"/>
                <a:sym typeface="Roboto"/>
              </a:rPr>
              <a:t>(KHÔNG BẮT BUỘC)</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p:txBody>
      </p:sp>
      <p:sp>
        <p:nvSpPr>
          <p:cNvPr id="233" name="Google Shape;233;p28"/>
          <p:cNvSpPr txBox="1"/>
          <p:nvPr/>
        </p:nvSpPr>
        <p:spPr>
          <a:xfrm>
            <a:off x="4125" y="1458075"/>
            <a:ext cx="4115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13. PRESS AND MEDIA ARTICLES ABOUT THE PROJECT</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b="1" lang="vi" sz="1200">
                <a:solidFill>
                  <a:srgbClr val="1C4587"/>
                </a:solidFill>
                <a:latin typeface="Roboto"/>
                <a:ea typeface="Roboto"/>
                <a:cs typeface="Roboto"/>
                <a:sym typeface="Roboto"/>
              </a:rPr>
              <a:t>(NOT COMPULSORY) </a:t>
            </a:r>
            <a:endParaRPr sz="1200">
              <a:solidFill>
                <a:srgbClr val="1C4587"/>
              </a:solidFill>
              <a:latin typeface="Roboto"/>
              <a:ea typeface="Roboto"/>
              <a:cs typeface="Roboto"/>
              <a:sym typeface="Roboto"/>
            </a:endParaRPr>
          </a:p>
        </p:txBody>
      </p:sp>
      <p:pic>
        <p:nvPicPr>
          <p:cNvPr id="234" name="Google Shape;234;p28"/>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235" name="Google Shape;235;p28"/>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236" name="Google Shape;236;p28"/>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9"/>
          <p:cNvPicPr preferRelativeResize="0"/>
          <p:nvPr/>
        </p:nvPicPr>
        <p:blipFill>
          <a:blip r:embed="rId3">
            <a:alphaModFix/>
          </a:blip>
          <a:stretch>
            <a:fillRect/>
          </a:stretch>
        </p:blipFill>
        <p:spPr>
          <a:xfrm>
            <a:off x="0" y="0"/>
            <a:ext cx="9143997" cy="5143490"/>
          </a:xfrm>
          <a:prstGeom prst="rect">
            <a:avLst/>
          </a:prstGeom>
          <a:noFill/>
          <a:ln>
            <a:noFill/>
          </a:ln>
        </p:spPr>
      </p:pic>
      <p:sp>
        <p:nvSpPr>
          <p:cNvPr id="242" name="Google Shape;242;p29"/>
          <p:cNvSpPr txBox="1"/>
          <p:nvPr/>
        </p:nvSpPr>
        <p:spPr>
          <a:xfrm>
            <a:off x="76200" y="650225"/>
            <a:ext cx="4028100" cy="12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sz="1700">
                <a:solidFill>
                  <a:schemeClr val="lt1"/>
                </a:solidFill>
                <a:latin typeface="Roboto"/>
                <a:ea typeface="Roboto"/>
                <a:cs typeface="Roboto"/>
                <a:sym typeface="Roboto"/>
              </a:rPr>
              <a:t>13. COMPANY CONTACT</a:t>
            </a:r>
            <a:endParaRPr b="1" sz="1700">
              <a:solidFill>
                <a:srgbClr val="FFFFFF"/>
              </a:solidFill>
              <a:latin typeface="Roboto"/>
              <a:ea typeface="Roboto"/>
              <a:cs typeface="Roboto"/>
              <a:sym typeface="Roboto"/>
            </a:endParaRPr>
          </a:p>
        </p:txBody>
      </p:sp>
      <p:sp>
        <p:nvSpPr>
          <p:cNvPr id="243" name="Google Shape;243;p29"/>
          <p:cNvSpPr/>
          <p:nvPr/>
        </p:nvSpPr>
        <p:spPr>
          <a:xfrm>
            <a:off x="202225" y="1174150"/>
            <a:ext cx="8838300" cy="3426600"/>
          </a:xfrm>
          <a:prstGeom prst="rect">
            <a:avLst/>
          </a:prstGeom>
          <a:no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244" name="Google Shape;244;p29"/>
          <p:cNvSpPr txBox="1"/>
          <p:nvPr/>
        </p:nvSpPr>
        <p:spPr>
          <a:xfrm>
            <a:off x="434350" y="1458075"/>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Full name:</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45" name="Google Shape;245;p29"/>
          <p:cNvSpPr txBox="1"/>
          <p:nvPr/>
        </p:nvSpPr>
        <p:spPr>
          <a:xfrm>
            <a:off x="434350" y="2219225"/>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Email:</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46" name="Google Shape;246;p29"/>
          <p:cNvSpPr txBox="1"/>
          <p:nvPr/>
        </p:nvSpPr>
        <p:spPr>
          <a:xfrm>
            <a:off x="434350" y="3082975"/>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Phone number:</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47" name="Google Shape;247;p29"/>
          <p:cNvSpPr txBox="1"/>
          <p:nvPr/>
        </p:nvSpPr>
        <p:spPr>
          <a:xfrm>
            <a:off x="434350" y="3919350"/>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Address:</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48" name="Google Shape;248;p29"/>
          <p:cNvSpPr txBox="1"/>
          <p:nvPr/>
        </p:nvSpPr>
        <p:spPr>
          <a:xfrm>
            <a:off x="4806875" y="1458075"/>
            <a:ext cx="4143600" cy="324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vi">
                <a:solidFill>
                  <a:schemeClr val="lt1"/>
                </a:solidFill>
                <a:latin typeface="Roboto"/>
                <a:ea typeface="Roboto"/>
                <a:cs typeface="Roboto"/>
                <a:sym typeface="Roboto"/>
              </a:rPr>
              <a:t>Company:</a:t>
            </a:r>
            <a:endParaRPr>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49" name="Google Shape;249;p29"/>
          <p:cNvSpPr txBox="1"/>
          <p:nvPr/>
        </p:nvSpPr>
        <p:spPr>
          <a:xfrm>
            <a:off x="4806875" y="2219225"/>
            <a:ext cx="4143600" cy="324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vi">
                <a:solidFill>
                  <a:schemeClr val="lt1"/>
                </a:solidFill>
                <a:latin typeface="Roboto"/>
                <a:ea typeface="Roboto"/>
                <a:cs typeface="Roboto"/>
                <a:sym typeface="Roboto"/>
              </a:rPr>
              <a:t>Position:</a:t>
            </a:r>
            <a:endParaRPr>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50" name="Google Shape;250;p29"/>
          <p:cNvSpPr txBox="1"/>
          <p:nvPr/>
        </p:nvSpPr>
        <p:spPr>
          <a:xfrm>
            <a:off x="4806875" y="3082975"/>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Website:</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51" name="Google Shape;251;p29"/>
          <p:cNvSpPr txBox="1"/>
          <p:nvPr/>
        </p:nvSpPr>
        <p:spPr>
          <a:xfrm>
            <a:off x="4806875" y="3919350"/>
            <a:ext cx="4143600" cy="32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lt1"/>
                </a:solidFill>
                <a:latin typeface="Roboto"/>
                <a:ea typeface="Roboto"/>
                <a:cs typeface="Roboto"/>
                <a:sym typeface="Roboto"/>
              </a:rPr>
              <a:t>Facebook Fanpage:</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a:p>
            <a:pPr indent="0" lvl="0" marL="0" marR="0" rtl="0" algn="l">
              <a:spcBef>
                <a:spcPts val="0"/>
              </a:spcBef>
              <a:spcAft>
                <a:spcPts val="0"/>
              </a:spcAft>
              <a:buNone/>
            </a:pPr>
            <a:r>
              <a:t/>
            </a:r>
            <a:endParaRPr b="1">
              <a:solidFill>
                <a:schemeClr val="lt1"/>
              </a:solidFill>
              <a:latin typeface="Roboto"/>
              <a:ea typeface="Roboto"/>
              <a:cs typeface="Roboto"/>
              <a:sym typeface="Roboto"/>
            </a:endParaRPr>
          </a:p>
        </p:txBody>
      </p:sp>
      <p:sp>
        <p:nvSpPr>
          <p:cNvPr id="252" name="Google Shape;252;p29"/>
          <p:cNvSpPr txBox="1"/>
          <p:nvPr/>
        </p:nvSpPr>
        <p:spPr>
          <a:xfrm>
            <a:off x="2244875" y="4679525"/>
            <a:ext cx="4143600" cy="32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vi" sz="1800">
                <a:solidFill>
                  <a:schemeClr val="lt1"/>
                </a:solidFill>
                <a:latin typeface="Roboto"/>
                <a:ea typeface="Roboto"/>
                <a:cs typeface="Roboto"/>
                <a:sym typeface="Roboto"/>
              </a:rPr>
              <a:t>Thank you</a:t>
            </a:r>
            <a:endParaRPr b="1" sz="2100">
              <a:solidFill>
                <a:schemeClr val="lt1"/>
              </a:solidFill>
              <a:latin typeface="Roboto"/>
              <a:ea typeface="Roboto"/>
              <a:cs typeface="Roboto"/>
              <a:sym typeface="Roboto"/>
            </a:endParaRPr>
          </a:p>
          <a:p>
            <a:pPr indent="0" lvl="0" marL="0" marR="0" rtl="0" algn="ctr">
              <a:spcBef>
                <a:spcPts val="0"/>
              </a:spcBef>
              <a:spcAft>
                <a:spcPts val="0"/>
              </a:spcAft>
              <a:buNone/>
            </a:pPr>
            <a:r>
              <a:t/>
            </a:r>
            <a:endParaRPr b="1" sz="1800">
              <a:solidFill>
                <a:schemeClr val="lt1"/>
              </a:solidFill>
              <a:latin typeface="Roboto"/>
              <a:ea typeface="Roboto"/>
              <a:cs typeface="Roboto"/>
              <a:sym typeface="Roboto"/>
            </a:endParaRPr>
          </a:p>
          <a:p>
            <a:pPr indent="0" lvl="0" marL="0" marR="0" rtl="0" algn="ctr">
              <a:spcBef>
                <a:spcPts val="0"/>
              </a:spcBef>
              <a:spcAft>
                <a:spcPts val="0"/>
              </a:spcAft>
              <a:buNone/>
            </a:pPr>
            <a:r>
              <a:t/>
            </a:r>
            <a:endParaRPr b="1" sz="1800">
              <a:solidFill>
                <a:schemeClr val="lt1"/>
              </a:solidFill>
              <a:latin typeface="Roboto"/>
              <a:ea typeface="Roboto"/>
              <a:cs typeface="Roboto"/>
              <a:sym typeface="Roboto"/>
            </a:endParaRPr>
          </a:p>
          <a:p>
            <a:pPr indent="0" lvl="0" marL="0" marR="0" rtl="0" algn="ctr">
              <a:spcBef>
                <a:spcPts val="0"/>
              </a:spcBef>
              <a:spcAft>
                <a:spcPts val="0"/>
              </a:spcAft>
              <a:buNone/>
            </a:pPr>
            <a:r>
              <a:t/>
            </a:r>
            <a:endParaRPr b="1" sz="1800">
              <a:solidFill>
                <a:schemeClr val="lt1"/>
              </a:solidFill>
              <a:latin typeface="Roboto"/>
              <a:ea typeface="Roboto"/>
              <a:cs typeface="Roboto"/>
              <a:sym typeface="Roboto"/>
            </a:endParaRPr>
          </a:p>
          <a:p>
            <a:pPr indent="0" lvl="0" marL="0" marR="0" rtl="0" algn="ctr">
              <a:spcBef>
                <a:spcPts val="0"/>
              </a:spcBef>
              <a:spcAft>
                <a:spcPts val="0"/>
              </a:spcAft>
              <a:buNone/>
            </a:pPr>
            <a:r>
              <a:t/>
            </a:r>
            <a:endParaRPr b="1" sz="1800">
              <a:solidFill>
                <a:schemeClr val="lt1"/>
              </a:solidFill>
              <a:latin typeface="Roboto"/>
              <a:ea typeface="Roboto"/>
              <a:cs typeface="Roboto"/>
              <a:sym typeface="Roboto"/>
            </a:endParaRPr>
          </a:p>
        </p:txBody>
      </p:sp>
      <p:pic>
        <p:nvPicPr>
          <p:cNvPr id="253" name="Google Shape;253;p29"/>
          <p:cNvPicPr preferRelativeResize="0"/>
          <p:nvPr/>
        </p:nvPicPr>
        <p:blipFill rotWithShape="1">
          <a:blip r:embed="rId4">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0"/>
          <p:cNvPicPr preferRelativeResize="0"/>
          <p:nvPr/>
        </p:nvPicPr>
        <p:blipFill>
          <a:blip r:embed="rId3">
            <a:alphaModFix/>
          </a:blip>
          <a:stretch>
            <a:fillRect/>
          </a:stretch>
        </p:blipFill>
        <p:spPr>
          <a:xfrm>
            <a:off x="0" y="0"/>
            <a:ext cx="9143997" cy="5143490"/>
          </a:xfrm>
          <a:prstGeom prst="rect">
            <a:avLst/>
          </a:prstGeom>
          <a:noFill/>
          <a:ln>
            <a:noFill/>
          </a:ln>
        </p:spPr>
      </p:pic>
      <p:sp>
        <p:nvSpPr>
          <p:cNvPr id="259" name="Google Shape;259;p30"/>
          <p:cNvSpPr txBox="1"/>
          <p:nvPr/>
        </p:nvSpPr>
        <p:spPr>
          <a:xfrm>
            <a:off x="2139192" y="694227"/>
            <a:ext cx="48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800">
                <a:solidFill>
                  <a:srgbClr val="FFFF00"/>
                </a:solidFill>
                <a:latin typeface="Roboto"/>
                <a:ea typeface="Roboto"/>
                <a:cs typeface="Roboto"/>
                <a:sym typeface="Roboto"/>
              </a:rPr>
              <a:t>PHỤ LỤC: CHI TIẾT PHÂN LOẠI BẢNG THI</a:t>
            </a:r>
            <a:endParaRPr b="1" sz="1800">
              <a:solidFill>
                <a:srgbClr val="FFFF00"/>
              </a:solidFill>
              <a:latin typeface="Roboto"/>
              <a:ea typeface="Roboto"/>
              <a:cs typeface="Roboto"/>
              <a:sym typeface="Roboto"/>
            </a:endParaRPr>
          </a:p>
        </p:txBody>
      </p:sp>
      <p:sp>
        <p:nvSpPr>
          <p:cNvPr id="260" name="Google Shape;260;p30"/>
          <p:cNvSpPr txBox="1"/>
          <p:nvPr/>
        </p:nvSpPr>
        <p:spPr>
          <a:xfrm>
            <a:off x="-27825" y="1015150"/>
            <a:ext cx="9171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vi" sz="1300">
                <a:solidFill>
                  <a:srgbClr val="FFFFFF"/>
                </a:solidFill>
                <a:latin typeface="Roboto"/>
                <a:ea typeface="Roboto"/>
                <a:cs typeface="Roboto"/>
                <a:sym typeface="Roboto"/>
              </a:rPr>
              <a:t>Những tiêu chí trên chỉ mang tính chất tham khảo, quý dự án hãy chọn bảng thi</a:t>
            </a:r>
            <a:endParaRPr i="1" sz="1300">
              <a:solidFill>
                <a:srgbClr val="FFFFFF"/>
              </a:solidFill>
              <a:latin typeface="Roboto"/>
              <a:ea typeface="Roboto"/>
              <a:cs typeface="Roboto"/>
              <a:sym typeface="Roboto"/>
            </a:endParaRPr>
          </a:p>
          <a:p>
            <a:pPr indent="0" lvl="0" marL="0" marR="0" rtl="0" algn="ctr">
              <a:spcBef>
                <a:spcPts val="0"/>
              </a:spcBef>
              <a:spcAft>
                <a:spcPts val="0"/>
              </a:spcAft>
              <a:buNone/>
            </a:pPr>
            <a:r>
              <a:rPr i="1" lang="vi" sz="1300">
                <a:solidFill>
                  <a:srgbClr val="FFFFFF"/>
                </a:solidFill>
                <a:latin typeface="Roboto"/>
                <a:ea typeface="Roboto"/>
                <a:cs typeface="Roboto"/>
                <a:sym typeface="Roboto"/>
              </a:rPr>
              <a:t>có tỷ lệ tiêu chí phù hợp với dự án của mình nhất</a:t>
            </a:r>
            <a:endParaRPr i="1" sz="1300">
              <a:solidFill>
                <a:srgbClr val="FFFFFF"/>
              </a:solidFill>
              <a:latin typeface="Roboto"/>
              <a:ea typeface="Roboto"/>
              <a:cs typeface="Roboto"/>
              <a:sym typeface="Roboto"/>
            </a:endParaRPr>
          </a:p>
        </p:txBody>
      </p:sp>
      <p:graphicFrame>
        <p:nvGraphicFramePr>
          <p:cNvPr id="261" name="Google Shape;261;p30"/>
          <p:cNvGraphicFramePr/>
          <p:nvPr/>
        </p:nvGraphicFramePr>
        <p:xfrm>
          <a:off x="472938" y="1562721"/>
          <a:ext cx="3000000" cy="3000000"/>
        </p:xfrm>
        <a:graphic>
          <a:graphicData uri="http://schemas.openxmlformats.org/drawingml/2006/table">
            <a:tbl>
              <a:tblPr bandRow="1" firstCol="1" firstRow="1">
                <a:noFill/>
                <a:tableStyleId>{620AA2EF-6837-47CB-89CC-A231BC17BBB6}</a:tableStyleId>
              </a:tblPr>
              <a:tblGrid>
                <a:gridCol w="720050"/>
                <a:gridCol w="2200350"/>
                <a:gridCol w="2503450"/>
                <a:gridCol w="2919450"/>
              </a:tblGrid>
              <a:tr h="240550">
                <a:tc>
                  <a:txBody>
                    <a:bodyPr/>
                    <a:lstStyle/>
                    <a:p>
                      <a:pPr indent="0" lvl="0" marL="0" marR="0" rtl="0" algn="ctr">
                        <a:spcBef>
                          <a:spcPts val="0"/>
                        </a:spcBef>
                        <a:spcAft>
                          <a:spcPts val="0"/>
                        </a:spcAft>
                        <a:buNone/>
                      </a:pPr>
                      <a:r>
                        <a:rPr lang="vi" sz="700" u="none" cap="none" strike="noStrike"/>
                        <a:t>STT</a:t>
                      </a:r>
                      <a:endParaRPr sz="700" u="none" cap="none" strike="noStrike">
                        <a:latin typeface="Arial"/>
                        <a:ea typeface="Arial"/>
                        <a:cs typeface="Arial"/>
                        <a:sym typeface="Arial"/>
                      </a:endParaRPr>
                    </a:p>
                  </a:txBody>
                  <a:tcPr marT="0" marB="0" marR="42375" marL="42375" anchor="ctr"/>
                </a:tc>
                <a:tc>
                  <a:txBody>
                    <a:bodyPr/>
                    <a:lstStyle/>
                    <a:p>
                      <a:pPr indent="0" lvl="0" marL="0" marR="0" rtl="0" algn="ctr">
                        <a:spcBef>
                          <a:spcPts val="0"/>
                        </a:spcBef>
                        <a:spcAft>
                          <a:spcPts val="0"/>
                        </a:spcAft>
                        <a:buNone/>
                      </a:pPr>
                      <a:r>
                        <a:rPr lang="vi" sz="700" u="none" cap="none" strike="noStrike"/>
                        <a:t>Đặc điểm phân biệt</a:t>
                      </a:r>
                      <a:endParaRPr sz="700" u="none" cap="none" strike="noStrike">
                        <a:latin typeface="Arial"/>
                        <a:ea typeface="Arial"/>
                        <a:cs typeface="Arial"/>
                        <a:sym typeface="Arial"/>
                      </a:endParaRPr>
                    </a:p>
                  </a:txBody>
                  <a:tcPr marT="0" marB="0" marR="42375" marL="42375" anchor="ctr"/>
                </a:tc>
                <a:tc>
                  <a:txBody>
                    <a:bodyPr/>
                    <a:lstStyle/>
                    <a:p>
                      <a:pPr indent="0" lvl="0" marL="0" marR="0" rtl="0" algn="ctr">
                        <a:spcBef>
                          <a:spcPts val="0"/>
                        </a:spcBef>
                        <a:spcAft>
                          <a:spcPts val="0"/>
                        </a:spcAft>
                        <a:buNone/>
                      </a:pPr>
                      <a:r>
                        <a:rPr lang="vi" sz="700" u="none" cap="none" strike="noStrike"/>
                        <a:t>Bảng Công nghệ (Tech</a:t>
                      </a:r>
                      <a:r>
                        <a:rPr lang="vi" sz="700"/>
                        <a:t> startup</a:t>
                      </a:r>
                      <a:r>
                        <a:rPr lang="vi" sz="700" u="none" cap="none" strike="noStrike"/>
                        <a:t>)</a:t>
                      </a:r>
                      <a:endParaRPr sz="700" u="none" cap="none" strike="noStrike">
                        <a:latin typeface="Arial"/>
                        <a:ea typeface="Arial"/>
                        <a:cs typeface="Arial"/>
                        <a:sym typeface="Arial"/>
                      </a:endParaRPr>
                    </a:p>
                  </a:txBody>
                  <a:tcPr marT="0" marB="0" marR="42375" marL="42375" anchor="ctr"/>
                </a:tc>
                <a:tc>
                  <a:txBody>
                    <a:bodyPr/>
                    <a:lstStyle/>
                    <a:p>
                      <a:pPr indent="0" lvl="0" marL="0" marR="0" rtl="0" algn="ctr">
                        <a:spcBef>
                          <a:spcPts val="0"/>
                        </a:spcBef>
                        <a:spcAft>
                          <a:spcPts val="0"/>
                        </a:spcAft>
                        <a:buNone/>
                      </a:pPr>
                      <a:r>
                        <a:rPr lang="vi" sz="700" u="none" cap="none" strike="noStrike"/>
                        <a:t>Bảng Đổi mới sáng tạo (ĐMST) (innovative busines</a:t>
                      </a:r>
                      <a:r>
                        <a:rPr lang="vi" sz="700"/>
                        <a:t>s</a:t>
                      </a:r>
                      <a:r>
                        <a:rPr lang="vi" sz="700" u="none" cap="none" strike="noStrike"/>
                        <a:t>)</a:t>
                      </a:r>
                      <a:endParaRPr sz="700" u="none" cap="none" strike="noStrike">
                        <a:latin typeface="Arial"/>
                        <a:ea typeface="Arial"/>
                        <a:cs typeface="Arial"/>
                        <a:sym typeface="Arial"/>
                      </a:endParaRPr>
                    </a:p>
                  </a:txBody>
                  <a:tcPr marT="0" marB="0" marR="42375" marL="42375" anchor="ctr"/>
                </a:tc>
              </a:tr>
              <a:tr h="561300">
                <a:tc>
                  <a:txBody>
                    <a:bodyPr/>
                    <a:lstStyle/>
                    <a:p>
                      <a:pPr indent="0" lvl="0" marL="0" marR="0" rtl="0" algn="ctr">
                        <a:spcBef>
                          <a:spcPts val="0"/>
                        </a:spcBef>
                        <a:spcAft>
                          <a:spcPts val="0"/>
                        </a:spcAft>
                        <a:buNone/>
                      </a:pPr>
                      <a:r>
                        <a:rPr lang="vi" sz="700" u="none" cap="none" strike="noStrike"/>
                        <a:t>1</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Công nghệ</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Công nghệ thường là sản phẩm chính của doanh nghiệp hoặc bắt buộc phải sử dụng các công nghệ mới để đạt được sự tăng trưởng và mở rộng quy mô nhanh chóng.</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Không yêu cầu những công nghệ đặc biệt, doanh nghiệp có thể chỉ ứng dụng để đạt được các mục tiêu kinh doanh như: Công nghệ trong lĩnh vực tiếp thị, giải pháp kế toán, nhân sự…</a:t>
                      </a:r>
                      <a:endParaRPr sz="700" u="none" cap="none" strike="noStrike">
                        <a:latin typeface="Arial"/>
                        <a:ea typeface="Arial"/>
                        <a:cs typeface="Arial"/>
                        <a:sym typeface="Arial"/>
                      </a:endParaRPr>
                    </a:p>
                  </a:txBody>
                  <a:tcPr marT="0" marB="0" marR="42375" marL="42375" anchor="ctr"/>
                </a:tc>
              </a:tr>
              <a:tr h="320750">
                <a:tc>
                  <a:txBody>
                    <a:bodyPr/>
                    <a:lstStyle/>
                    <a:p>
                      <a:pPr indent="0" lvl="0" marL="0" marR="0" rtl="0" algn="ctr">
                        <a:spcBef>
                          <a:spcPts val="0"/>
                        </a:spcBef>
                        <a:spcAft>
                          <a:spcPts val="0"/>
                        </a:spcAft>
                        <a:buNone/>
                      </a:pPr>
                      <a:r>
                        <a:rPr lang="vi" sz="700" u="none" cap="none" strike="noStrike"/>
                        <a:t>2</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Quy mô thị trường</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Không có giới hạn tăng trưởng mà tập trung vào gia tăng càng nhiều thị phần càng tốt. </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Khả năng tăng trưởng bị giới hạn và chỉ tập trung vào dịch vụ cho một nhóm khách hàng nhất định.</a:t>
                      </a:r>
                      <a:endParaRPr sz="700" u="none" cap="none" strike="noStrike">
                        <a:latin typeface="Arial"/>
                        <a:ea typeface="Arial"/>
                        <a:cs typeface="Arial"/>
                        <a:sym typeface="Arial"/>
                      </a:endParaRPr>
                    </a:p>
                  </a:txBody>
                  <a:tcPr marT="0" marB="0" marR="42375" marL="42375" anchor="ctr"/>
                </a:tc>
              </a:tr>
              <a:tr h="320750">
                <a:tc>
                  <a:txBody>
                    <a:bodyPr/>
                    <a:lstStyle/>
                    <a:p>
                      <a:pPr indent="0" lvl="0" marL="0" marR="0" rtl="0" algn="ctr">
                        <a:spcBef>
                          <a:spcPts val="0"/>
                        </a:spcBef>
                        <a:spcAft>
                          <a:spcPts val="0"/>
                        </a:spcAft>
                        <a:buNone/>
                      </a:pPr>
                      <a:r>
                        <a:rPr lang="vi" sz="700" u="none" cap="none" strike="noStrike"/>
                        <a:t>3</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Khả năng tăng trưởng</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Mục tiêu tăng trưởng và chiếm lĩnh thị phần là mục tiêu hàng đầu</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Lợi nhuận là mục tiêu hàng đầu và chỉ mở rộng, tăng trưởng khi thật sự đủ lực và cần thiết.</a:t>
                      </a:r>
                      <a:endParaRPr sz="700" u="none" cap="none" strike="noStrike">
                        <a:latin typeface="Arial"/>
                        <a:ea typeface="Arial"/>
                        <a:cs typeface="Arial"/>
                        <a:sym typeface="Arial"/>
                      </a:endParaRPr>
                    </a:p>
                  </a:txBody>
                  <a:tcPr marT="0" marB="0" marR="42375" marL="42375" anchor="ctr"/>
                </a:tc>
              </a:tr>
              <a:tr h="882025">
                <a:tc>
                  <a:txBody>
                    <a:bodyPr/>
                    <a:lstStyle/>
                    <a:p>
                      <a:pPr indent="0" lvl="0" marL="0" marR="0" rtl="0" algn="ctr">
                        <a:spcBef>
                          <a:spcPts val="0"/>
                        </a:spcBef>
                        <a:spcAft>
                          <a:spcPts val="0"/>
                        </a:spcAft>
                        <a:buNone/>
                      </a:pPr>
                      <a:r>
                        <a:rPr lang="vi" sz="700" u="none" cap="none" strike="noStrike"/>
                        <a:t>4</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Tài chính</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Hướng đến gọi vốn từ các nhà đầu tư thiên thần, quỹ đầu tư mạo hiểm, nhà đầu tư sau đó sẽ đồng hành cùng dự án startup, tùy vào thỏa thuận mà doanh nghiệp sẽ không có trách nhiệm phải bồi hoàn tiền cùng lãi suất cho các khoản đầu tư nếu khởi nghiệp thất bại.</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Hướng đến mục tiêu tự chủ, đa số các khoản tiền bên ngoài doanh nghiệp huy động được sẽ phải trả lại vào một ngày nào đó với một mức lãi suất nào đó như: vay ngân hàng,…</a:t>
                      </a:r>
                      <a:endParaRPr sz="700" u="none" cap="none" strike="noStrike">
                        <a:latin typeface="Arial"/>
                        <a:ea typeface="Arial"/>
                        <a:cs typeface="Arial"/>
                        <a:sym typeface="Arial"/>
                      </a:endParaRPr>
                    </a:p>
                  </a:txBody>
                  <a:tcPr marT="0" marB="0" marR="42375" marL="42375" anchor="ctr"/>
                </a:tc>
              </a:tr>
              <a:tr h="561300">
                <a:tc>
                  <a:txBody>
                    <a:bodyPr/>
                    <a:lstStyle/>
                    <a:p>
                      <a:pPr indent="0" lvl="0" marL="0" marR="0" rtl="0" algn="ctr">
                        <a:spcBef>
                          <a:spcPts val="0"/>
                        </a:spcBef>
                        <a:spcAft>
                          <a:spcPts val="0"/>
                        </a:spcAft>
                        <a:buNone/>
                      </a:pPr>
                      <a:r>
                        <a:rPr lang="vi" sz="700" u="none" cap="none" strike="noStrike"/>
                        <a:t>5</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Đội ngũ và quản lý</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Doanh nghiệp được thúc đẩy phát triển nhanh chóng, số lượng nhân viên, nhà đầu tư, giám đốc và các bên liên quan khác mà nhà lãnh đạo phải làm việc cùng ngày càng tăng.</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Mở rộng đội ngũ nhân sự của doanh nghiệp theo giới hạn của sự tăng trưởng và khả năng quản lý của nhà lãnh đạo.</a:t>
                      </a:r>
                      <a:endParaRPr sz="700" u="none" cap="none" strike="noStrike"/>
                    </a:p>
                    <a:p>
                      <a:pPr indent="0" lvl="0" marL="0" marR="0" rtl="0" algn="just">
                        <a:spcBef>
                          <a:spcPts val="0"/>
                        </a:spcBef>
                        <a:spcAft>
                          <a:spcPts val="0"/>
                        </a:spcAft>
                        <a:buNone/>
                      </a:pPr>
                      <a:r>
                        <a:rPr lang="vi" sz="700" u="none" cap="none" strike="noStrike"/>
                        <a:t> </a:t>
                      </a:r>
                      <a:endParaRPr sz="700" u="none" cap="none" strike="noStrike">
                        <a:latin typeface="Arial"/>
                        <a:ea typeface="Arial"/>
                        <a:cs typeface="Arial"/>
                        <a:sym typeface="Arial"/>
                      </a:endParaRPr>
                    </a:p>
                  </a:txBody>
                  <a:tcPr marT="0" marB="0" marR="42375" marL="42375" anchor="ctr"/>
                </a:tc>
              </a:tr>
              <a:tr h="481125">
                <a:tc>
                  <a:txBody>
                    <a:bodyPr/>
                    <a:lstStyle/>
                    <a:p>
                      <a:pPr indent="0" lvl="0" marL="0" marR="0" rtl="0" algn="ctr">
                        <a:spcBef>
                          <a:spcPts val="0"/>
                        </a:spcBef>
                        <a:spcAft>
                          <a:spcPts val="0"/>
                        </a:spcAft>
                        <a:buNone/>
                      </a:pPr>
                      <a:r>
                        <a:rPr lang="vi" sz="700" u="none" cap="none" strike="noStrike"/>
                        <a:t>6</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Chiến lược thoái vốn</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Doanh nghiệp sẽ chuyển sang giai đoạn tiếp theo thông qua một hợp đồng mua bán lớn hoặc IPO – chào bán chứng khoán công khai.</a:t>
                      </a:r>
                      <a:endParaRPr sz="700" u="none" cap="none" strike="noStrike">
                        <a:latin typeface="Arial"/>
                        <a:ea typeface="Arial"/>
                        <a:cs typeface="Arial"/>
                        <a:sym typeface="Arial"/>
                      </a:endParaRPr>
                    </a:p>
                  </a:txBody>
                  <a:tcPr marT="0" marB="0" marR="42375" marL="42375" anchor="ctr"/>
                </a:tc>
                <a:tc>
                  <a:txBody>
                    <a:bodyPr/>
                    <a:lstStyle/>
                    <a:p>
                      <a:pPr indent="0" lvl="0" marL="0" marR="0" rtl="0" algn="just">
                        <a:spcBef>
                          <a:spcPts val="0"/>
                        </a:spcBef>
                        <a:spcAft>
                          <a:spcPts val="0"/>
                        </a:spcAft>
                        <a:buNone/>
                      </a:pPr>
                      <a:r>
                        <a:rPr lang="vi" sz="700" u="none" cap="none" strike="noStrike"/>
                        <a:t>Phát triển doanh nghiệp và biến nó thành một doanh nghiệp gia đình hoặc bán nó.</a:t>
                      </a:r>
                      <a:endParaRPr sz="700" u="none" cap="none" strike="noStrike">
                        <a:latin typeface="Arial"/>
                        <a:ea typeface="Arial"/>
                        <a:cs typeface="Arial"/>
                        <a:sym typeface="Arial"/>
                      </a:endParaRPr>
                    </a:p>
                  </a:txBody>
                  <a:tcPr marT="0" marB="0" marR="42375" marL="42375" anchor="ctr"/>
                </a:tc>
              </a:tr>
            </a:tbl>
          </a:graphicData>
        </a:graphic>
      </p:graphicFrame>
      <p:pic>
        <p:nvPicPr>
          <p:cNvPr id="262" name="Google Shape;262;p30"/>
          <p:cNvPicPr preferRelativeResize="0"/>
          <p:nvPr/>
        </p:nvPicPr>
        <p:blipFill rotWithShape="1">
          <a:blip r:embed="rId4">
            <a:alphaModFix/>
          </a:blip>
          <a:srcRect b="16457" l="3179" r="1327" t="20439"/>
          <a:stretch/>
        </p:blipFill>
        <p:spPr>
          <a:xfrm>
            <a:off x="5061995" y="115725"/>
            <a:ext cx="3978300" cy="441000"/>
          </a:xfrm>
          <a:prstGeom prst="roundRect">
            <a:avLst>
              <a:gd fmla="val 1666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3997" cy="5143490"/>
          </a:xfrm>
          <a:prstGeom prst="rect">
            <a:avLst/>
          </a:prstGeom>
          <a:noFill/>
          <a:ln>
            <a:noFill/>
          </a:ln>
        </p:spPr>
      </p:pic>
      <p:sp>
        <p:nvSpPr>
          <p:cNvPr id="62" name="Google Shape;62;p14"/>
          <p:cNvSpPr txBox="1"/>
          <p:nvPr/>
        </p:nvSpPr>
        <p:spPr>
          <a:xfrm>
            <a:off x="-1" y="681300"/>
            <a:ext cx="91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vi" sz="1800" u="none" cap="none" strike="noStrike">
                <a:solidFill>
                  <a:srgbClr val="FFFFFF"/>
                </a:solidFill>
                <a:latin typeface="Roboto"/>
                <a:ea typeface="Roboto"/>
                <a:cs typeface="Roboto"/>
                <a:sym typeface="Roboto"/>
              </a:rPr>
              <a:t>PITCH DECK GUI</a:t>
            </a:r>
            <a:r>
              <a:rPr b="1" lang="vi" sz="1800">
                <a:solidFill>
                  <a:srgbClr val="FFFFFF"/>
                </a:solidFill>
                <a:latin typeface="Roboto"/>
                <a:ea typeface="Roboto"/>
                <a:cs typeface="Roboto"/>
                <a:sym typeface="Roboto"/>
              </a:rPr>
              <a:t>DE</a:t>
            </a:r>
            <a:r>
              <a:rPr b="1" i="0" lang="vi" sz="1800" u="none" cap="none" strike="noStrike">
                <a:solidFill>
                  <a:srgbClr val="FFFFFF"/>
                </a:solidFill>
                <a:latin typeface="Roboto"/>
                <a:ea typeface="Roboto"/>
                <a:cs typeface="Roboto"/>
                <a:sym typeface="Roboto"/>
              </a:rPr>
              <a:t>LINES &amp; INFORMATION </a:t>
            </a:r>
            <a:endParaRPr>
              <a:latin typeface="Roboto"/>
              <a:ea typeface="Roboto"/>
              <a:cs typeface="Roboto"/>
              <a:sym typeface="Roboto"/>
            </a:endParaRPr>
          </a:p>
          <a:p>
            <a:pPr indent="0" lvl="0" marL="0" marR="0" rtl="0" algn="ctr">
              <a:spcBef>
                <a:spcPts val="0"/>
              </a:spcBef>
              <a:spcAft>
                <a:spcPts val="0"/>
              </a:spcAft>
              <a:buNone/>
            </a:pPr>
            <a:r>
              <a:rPr b="1" i="0" lang="vi" sz="1800" u="none" cap="none" strike="noStrike">
                <a:solidFill>
                  <a:srgbClr val="FFFFFF"/>
                </a:solidFill>
                <a:latin typeface="Roboto"/>
                <a:ea typeface="Roboto"/>
                <a:cs typeface="Roboto"/>
                <a:sym typeface="Roboto"/>
              </a:rPr>
              <a:t>NATIONAL INNOVATIVE TECHNOPRENEUR CONTEST </a:t>
            </a:r>
            <a:endParaRPr>
              <a:latin typeface="Roboto"/>
              <a:ea typeface="Roboto"/>
              <a:cs typeface="Roboto"/>
              <a:sym typeface="Roboto"/>
            </a:endParaRPr>
          </a:p>
          <a:p>
            <a:pPr indent="0" lvl="0" marL="0" marR="0" rtl="0" algn="ctr">
              <a:spcBef>
                <a:spcPts val="0"/>
              </a:spcBef>
              <a:spcAft>
                <a:spcPts val="0"/>
              </a:spcAft>
              <a:buNone/>
            </a:pPr>
            <a:r>
              <a:rPr b="1" i="0" lang="vi" sz="1800" u="none" cap="none" strike="noStrike">
                <a:solidFill>
                  <a:srgbClr val="FFFFFF"/>
                </a:solidFill>
                <a:latin typeface="Roboto"/>
                <a:ea typeface="Roboto"/>
                <a:cs typeface="Roboto"/>
                <a:sym typeface="Roboto"/>
              </a:rPr>
              <a:t>TECHFEST 202</a:t>
            </a:r>
            <a:r>
              <a:rPr b="1" lang="vi" sz="1800">
                <a:solidFill>
                  <a:srgbClr val="FFFFFF"/>
                </a:solidFill>
                <a:latin typeface="Roboto"/>
                <a:ea typeface="Roboto"/>
                <a:cs typeface="Roboto"/>
                <a:sym typeface="Roboto"/>
              </a:rPr>
              <a:t>1</a:t>
            </a:r>
            <a:endParaRPr b="1" i="0" sz="1800" u="none" cap="none" strike="noStrike">
              <a:solidFill>
                <a:srgbClr val="FFFFFF"/>
              </a:solidFill>
              <a:latin typeface="Roboto"/>
              <a:ea typeface="Roboto"/>
              <a:cs typeface="Roboto"/>
              <a:sym typeface="Roboto"/>
            </a:endParaRPr>
          </a:p>
        </p:txBody>
      </p:sp>
      <p:sp>
        <p:nvSpPr>
          <p:cNvPr id="63" name="Google Shape;63;p14"/>
          <p:cNvSpPr/>
          <p:nvPr/>
        </p:nvSpPr>
        <p:spPr>
          <a:xfrm>
            <a:off x="202225" y="1729200"/>
            <a:ext cx="8838300" cy="3250200"/>
          </a:xfrm>
          <a:prstGeom prst="rect">
            <a:avLst/>
          </a:prstGeom>
          <a:no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64" name="Google Shape;64;p14"/>
          <p:cNvSpPr txBox="1"/>
          <p:nvPr/>
        </p:nvSpPr>
        <p:spPr>
          <a:xfrm>
            <a:off x="239381" y="1839442"/>
            <a:ext cx="2539200" cy="22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vi" u="none" cap="none" strike="noStrike">
                <a:solidFill>
                  <a:schemeClr val="accent6"/>
                </a:solidFill>
                <a:latin typeface="Roboto"/>
                <a:ea typeface="Roboto"/>
                <a:cs typeface="Roboto"/>
                <a:sym typeface="Roboto"/>
              </a:rPr>
              <a:t>A. GUID</a:t>
            </a:r>
            <a:r>
              <a:rPr b="1" lang="vi">
                <a:solidFill>
                  <a:schemeClr val="accent6"/>
                </a:solidFill>
                <a:latin typeface="Roboto"/>
                <a:ea typeface="Roboto"/>
                <a:cs typeface="Roboto"/>
                <a:sym typeface="Roboto"/>
              </a:rPr>
              <a:t>E</a:t>
            </a:r>
            <a:r>
              <a:rPr b="1" i="0" lang="vi" u="none" cap="none" strike="noStrike">
                <a:solidFill>
                  <a:schemeClr val="accent6"/>
                </a:solidFill>
                <a:latin typeface="Roboto"/>
                <a:ea typeface="Roboto"/>
                <a:cs typeface="Roboto"/>
                <a:sym typeface="Roboto"/>
              </a:rPr>
              <a:t>LINES</a:t>
            </a:r>
            <a:endParaRPr b="1">
              <a:solidFill>
                <a:schemeClr val="accent6"/>
              </a:solidFill>
              <a:latin typeface="Roboto"/>
              <a:ea typeface="Roboto"/>
              <a:cs typeface="Roboto"/>
              <a:sym typeface="Roboto"/>
            </a:endParaRPr>
          </a:p>
        </p:txBody>
      </p:sp>
      <p:sp>
        <p:nvSpPr>
          <p:cNvPr id="65" name="Google Shape;65;p14"/>
          <p:cNvSpPr txBox="1"/>
          <p:nvPr/>
        </p:nvSpPr>
        <p:spPr>
          <a:xfrm>
            <a:off x="239382" y="2191468"/>
            <a:ext cx="3301500" cy="1008300"/>
          </a:xfrm>
          <a:prstGeom prst="rect">
            <a:avLst/>
          </a:prstGeom>
          <a:noFill/>
          <a:ln>
            <a:noFill/>
          </a:ln>
        </p:spPr>
        <p:txBody>
          <a:bodyPr anchorCtr="0" anchor="t" bIns="45700" lIns="91425" spcFirstLastPara="1" rIns="91425" wrap="square" tIns="45700">
            <a:noAutofit/>
          </a:bodyPr>
          <a:lstStyle/>
          <a:p>
            <a:pPr indent="-260350" lvl="0" marL="285750" marR="0" rtl="0" algn="l">
              <a:spcBef>
                <a:spcPts val="0"/>
              </a:spcBef>
              <a:spcAft>
                <a:spcPts val="0"/>
              </a:spcAft>
              <a:buClr>
                <a:srgbClr val="FFFFFF"/>
              </a:buClr>
              <a:buSzPts val="1200"/>
              <a:buFont typeface="Arial"/>
              <a:buChar char="•"/>
            </a:pPr>
            <a:r>
              <a:rPr b="1" lang="vi" sz="1200">
                <a:solidFill>
                  <a:srgbClr val="FFFFFF"/>
                </a:solidFill>
                <a:latin typeface="Roboto"/>
                <a:ea typeface="Roboto"/>
                <a:cs typeface="Roboto"/>
                <a:sym typeface="Roboto"/>
              </a:rPr>
              <a:t>Language: </a:t>
            </a:r>
            <a:r>
              <a:rPr lang="vi" sz="1200">
                <a:solidFill>
                  <a:schemeClr val="accent6"/>
                </a:solidFill>
                <a:latin typeface="Roboto"/>
                <a:ea typeface="Roboto"/>
                <a:cs typeface="Roboto"/>
                <a:sym typeface="Roboto"/>
              </a:rPr>
              <a:t>English</a:t>
            </a:r>
            <a:endParaRPr sz="1000">
              <a:solidFill>
                <a:schemeClr val="accent6"/>
              </a:solidFill>
              <a:latin typeface="Roboto"/>
              <a:ea typeface="Roboto"/>
              <a:cs typeface="Roboto"/>
              <a:sym typeface="Roboto"/>
            </a:endParaRPr>
          </a:p>
          <a:p>
            <a:pPr indent="-184150" lvl="0" marL="285750" marR="0" rtl="0" algn="l">
              <a:spcBef>
                <a:spcPts val="0"/>
              </a:spcBef>
              <a:spcAft>
                <a:spcPts val="0"/>
              </a:spcAft>
              <a:buClr>
                <a:srgbClr val="000000"/>
              </a:buClr>
              <a:buSzPts val="1600"/>
              <a:buFont typeface="Arial"/>
              <a:buNone/>
            </a:pPr>
            <a:r>
              <a:t/>
            </a:r>
            <a:endParaRPr b="1" sz="1200">
              <a:solidFill>
                <a:srgbClr val="FFFFFF"/>
              </a:solidFill>
              <a:latin typeface="Roboto"/>
              <a:ea typeface="Roboto"/>
              <a:cs typeface="Roboto"/>
              <a:sym typeface="Roboto"/>
            </a:endParaRPr>
          </a:p>
          <a:p>
            <a:pPr indent="-260350" lvl="0" marL="285750" marR="0" rtl="0" algn="l">
              <a:spcBef>
                <a:spcPts val="0"/>
              </a:spcBef>
              <a:spcAft>
                <a:spcPts val="0"/>
              </a:spcAft>
              <a:buClr>
                <a:srgbClr val="FFFFFF"/>
              </a:buClr>
              <a:buSzPts val="1200"/>
              <a:buFont typeface="Arial"/>
              <a:buChar char="•"/>
            </a:pPr>
            <a:r>
              <a:rPr b="1" lang="vi" sz="1200">
                <a:solidFill>
                  <a:srgbClr val="FFFFFF"/>
                </a:solidFill>
                <a:latin typeface="Roboto"/>
                <a:ea typeface="Roboto"/>
                <a:cs typeface="Roboto"/>
                <a:sym typeface="Roboto"/>
              </a:rPr>
              <a:t>Presentation format: </a:t>
            </a:r>
            <a:r>
              <a:rPr lang="vi" sz="1200">
                <a:solidFill>
                  <a:srgbClr val="FFFFFF"/>
                </a:solidFill>
                <a:latin typeface="Roboto"/>
                <a:ea typeface="Roboto"/>
                <a:cs typeface="Roboto"/>
                <a:sym typeface="Roboto"/>
              </a:rPr>
              <a:t>Following the Pitch deck template of the Competition</a:t>
            </a:r>
            <a:endParaRPr sz="1000">
              <a:latin typeface="Roboto"/>
              <a:ea typeface="Roboto"/>
              <a:cs typeface="Roboto"/>
              <a:sym typeface="Roboto"/>
            </a:endParaRPr>
          </a:p>
          <a:p>
            <a:pPr indent="-184150" lvl="0" marL="285750" marR="0" rtl="0" algn="l">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a:p>
            <a:pPr indent="-184150" lvl="0" marL="285750" marR="0" rtl="0" algn="l">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p:txBody>
      </p:sp>
      <p:sp>
        <p:nvSpPr>
          <p:cNvPr id="66" name="Google Shape;66;p14"/>
          <p:cNvSpPr txBox="1"/>
          <p:nvPr/>
        </p:nvSpPr>
        <p:spPr>
          <a:xfrm>
            <a:off x="3526109" y="2048774"/>
            <a:ext cx="5514300" cy="240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 sz="1150">
                <a:solidFill>
                  <a:srgbClr val="FFFFFF"/>
                </a:solidFill>
                <a:latin typeface="Roboto"/>
                <a:ea typeface="Roboto"/>
                <a:cs typeface="Roboto"/>
                <a:sym typeface="Roboto"/>
              </a:rPr>
              <a:t>Please note that: </a:t>
            </a:r>
            <a:endParaRPr sz="1150">
              <a:latin typeface="Roboto"/>
              <a:ea typeface="Roboto"/>
              <a:cs typeface="Roboto"/>
              <a:sym typeface="Roboto"/>
            </a:endParaRPr>
          </a:p>
          <a:p>
            <a:pPr indent="-307975" lvl="0" marL="342900" marR="0" rtl="0" algn="l">
              <a:spcBef>
                <a:spcPts val="0"/>
              </a:spcBef>
              <a:spcAft>
                <a:spcPts val="0"/>
              </a:spcAft>
              <a:buClr>
                <a:srgbClr val="FFFFFF"/>
              </a:buClr>
              <a:buSzPts val="1150"/>
              <a:buFont typeface="Roboto"/>
              <a:buAutoNum type="arabicPeriod"/>
            </a:pPr>
            <a:r>
              <a:rPr lang="vi" sz="1150">
                <a:solidFill>
                  <a:srgbClr val="FFFFFF"/>
                </a:solidFill>
                <a:latin typeface="Roboto"/>
                <a:ea typeface="Roboto"/>
                <a:cs typeface="Roboto"/>
                <a:sym typeface="Roboto"/>
              </a:rPr>
              <a:t>The Organizer ONLY accepts Pitch deck submitted according to the sample template.</a:t>
            </a:r>
            <a:endParaRPr sz="1150">
              <a:solidFill>
                <a:srgbClr val="FFFFFF"/>
              </a:solidFill>
              <a:latin typeface="Roboto"/>
              <a:ea typeface="Roboto"/>
              <a:cs typeface="Roboto"/>
              <a:sym typeface="Roboto"/>
            </a:endParaRPr>
          </a:p>
          <a:p>
            <a:pPr indent="-307975" lvl="0" marL="342900" marR="0" rtl="0" algn="l">
              <a:spcBef>
                <a:spcPts val="0"/>
              </a:spcBef>
              <a:spcAft>
                <a:spcPts val="0"/>
              </a:spcAft>
              <a:buClr>
                <a:srgbClr val="FFFFFF"/>
              </a:buClr>
              <a:buSzPts val="1150"/>
              <a:buFont typeface="Roboto"/>
              <a:buAutoNum type="arabicPeriod"/>
            </a:pPr>
            <a:r>
              <a:rPr lang="vi" sz="1150">
                <a:solidFill>
                  <a:srgbClr val="FFFFFF"/>
                </a:solidFill>
                <a:latin typeface="Roboto"/>
                <a:ea typeface="Roboto"/>
                <a:cs typeface="Roboto"/>
                <a:sym typeface="Roboto"/>
              </a:rPr>
              <a:t>Startups should actively choose their Competition Track (Tech-driven startup/ Innovative Business Model). However, throughout the application evaluation process, the judges and organizers have the right to allocate the project to their suitable field of the project with prior notification to the project’s owner.</a:t>
            </a:r>
            <a:endParaRPr sz="1150">
              <a:solidFill>
                <a:srgbClr val="FFFFFF"/>
              </a:solidFill>
              <a:latin typeface="Roboto"/>
              <a:ea typeface="Roboto"/>
              <a:cs typeface="Roboto"/>
              <a:sym typeface="Roboto"/>
            </a:endParaRPr>
          </a:p>
          <a:p>
            <a:pPr indent="-307975" lvl="0" marL="342900" marR="0" rtl="0" algn="l">
              <a:spcBef>
                <a:spcPts val="0"/>
              </a:spcBef>
              <a:spcAft>
                <a:spcPts val="0"/>
              </a:spcAft>
              <a:buClr>
                <a:srgbClr val="FFFFFF"/>
              </a:buClr>
              <a:buSzPts val="1150"/>
              <a:buFont typeface="Roboto"/>
              <a:buAutoNum type="arabicPeriod"/>
            </a:pPr>
            <a:r>
              <a:rPr lang="vi" sz="1150">
                <a:solidFill>
                  <a:srgbClr val="FFFFFF"/>
                </a:solidFill>
                <a:latin typeface="Roboto"/>
                <a:ea typeface="Roboto"/>
                <a:cs typeface="Roboto"/>
                <a:sym typeface="Roboto"/>
              </a:rPr>
              <a:t>By submitting registration information, Startup has agreed to provide the right of use to the organizers in order to provide information for the judges and investors to refer to in the context of the activities of the National Innovative Technopreneur Contest 2021.</a:t>
            </a:r>
            <a:endParaRPr sz="1150">
              <a:latin typeface="Roboto"/>
              <a:ea typeface="Roboto"/>
              <a:cs typeface="Roboto"/>
              <a:sym typeface="Roboto"/>
            </a:endParaRPr>
          </a:p>
          <a:p>
            <a:pPr indent="-307975" lvl="0" marL="342900" marR="0" rtl="0" algn="l">
              <a:spcBef>
                <a:spcPts val="0"/>
              </a:spcBef>
              <a:spcAft>
                <a:spcPts val="0"/>
              </a:spcAft>
              <a:buClr>
                <a:srgbClr val="FFFFFF"/>
              </a:buClr>
              <a:buSzPts val="1150"/>
              <a:buFont typeface="Roboto"/>
              <a:buAutoNum type="arabicPeriod"/>
            </a:pPr>
            <a:r>
              <a:rPr lang="vi" sz="1150">
                <a:solidFill>
                  <a:srgbClr val="FFFFFF"/>
                </a:solidFill>
                <a:latin typeface="Roboto"/>
                <a:ea typeface="Roboto"/>
                <a:cs typeface="Roboto"/>
                <a:sym typeface="Roboto"/>
              </a:rPr>
              <a:t> A content component is not compulsory to be in the same slide. In addition, illustrations or videos (submitted by link) about the product could be included to provide the Organizer a better understanding about the product/service.</a:t>
            </a:r>
            <a:endParaRPr sz="1150">
              <a:solidFill>
                <a:srgbClr val="FFFFFF"/>
              </a:solidFill>
              <a:latin typeface="Roboto"/>
              <a:ea typeface="Roboto"/>
              <a:cs typeface="Roboto"/>
              <a:sym typeface="Roboto"/>
            </a:endParaRPr>
          </a:p>
          <a:p>
            <a:pPr indent="-234950" lvl="0" marL="342900" marR="0" rtl="0" algn="l">
              <a:spcBef>
                <a:spcPts val="0"/>
              </a:spcBef>
              <a:spcAft>
                <a:spcPts val="0"/>
              </a:spcAft>
              <a:buClr>
                <a:srgbClr val="000000"/>
              </a:buClr>
              <a:buSzPts val="1700"/>
              <a:buFont typeface="Arial"/>
              <a:buNone/>
            </a:pPr>
            <a:r>
              <a:t/>
            </a:r>
            <a:endParaRPr sz="1150">
              <a:solidFill>
                <a:srgbClr val="FFFFFF"/>
              </a:solidFill>
              <a:latin typeface="Roboto"/>
              <a:ea typeface="Roboto"/>
              <a:cs typeface="Roboto"/>
              <a:sym typeface="Roboto"/>
            </a:endParaRPr>
          </a:p>
          <a:p>
            <a:pPr indent="-234950" lvl="0" marL="342900" marR="0" rtl="0" algn="l">
              <a:spcBef>
                <a:spcPts val="0"/>
              </a:spcBef>
              <a:spcAft>
                <a:spcPts val="0"/>
              </a:spcAft>
              <a:buClr>
                <a:srgbClr val="000000"/>
              </a:buClr>
              <a:buSzPts val="1700"/>
              <a:buFont typeface="Arial"/>
              <a:buNone/>
            </a:pPr>
            <a:r>
              <a:t/>
            </a:r>
            <a:endParaRPr sz="1150">
              <a:solidFill>
                <a:srgbClr val="FFFFFF"/>
              </a:solidFill>
              <a:latin typeface="Roboto"/>
              <a:ea typeface="Roboto"/>
              <a:cs typeface="Roboto"/>
              <a:sym typeface="Roboto"/>
            </a:endParaRPr>
          </a:p>
        </p:txBody>
      </p:sp>
      <p:sp>
        <p:nvSpPr>
          <p:cNvPr id="67" name="Google Shape;67;p14"/>
          <p:cNvSpPr txBox="1"/>
          <p:nvPr/>
        </p:nvSpPr>
        <p:spPr>
          <a:xfrm>
            <a:off x="3540782" y="1820465"/>
            <a:ext cx="2343300" cy="22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chemeClr val="accent6"/>
                </a:solidFill>
                <a:latin typeface="Roboto"/>
                <a:ea typeface="Roboto"/>
                <a:cs typeface="Roboto"/>
                <a:sym typeface="Roboto"/>
              </a:rPr>
              <a:t>B. INFORMATION</a:t>
            </a:r>
            <a:endParaRPr sz="1000">
              <a:solidFill>
                <a:schemeClr val="accent6"/>
              </a:solidFill>
              <a:latin typeface="Roboto"/>
              <a:ea typeface="Roboto"/>
              <a:cs typeface="Roboto"/>
              <a:sym typeface="Roboto"/>
            </a:endParaRPr>
          </a:p>
        </p:txBody>
      </p:sp>
      <p:pic>
        <p:nvPicPr>
          <p:cNvPr id="68" name="Google Shape;68;p14"/>
          <p:cNvPicPr preferRelativeResize="0"/>
          <p:nvPr/>
        </p:nvPicPr>
        <p:blipFill rotWithShape="1">
          <a:blip r:embed="rId4">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0" y="0"/>
            <a:ext cx="9143997" cy="5143490"/>
          </a:xfrm>
          <a:prstGeom prst="rect">
            <a:avLst/>
          </a:prstGeom>
          <a:noFill/>
          <a:ln>
            <a:noFill/>
          </a:ln>
        </p:spPr>
      </p:pic>
      <p:sp>
        <p:nvSpPr>
          <p:cNvPr id="74" name="Google Shape;74;p15"/>
          <p:cNvSpPr txBox="1"/>
          <p:nvPr/>
        </p:nvSpPr>
        <p:spPr>
          <a:xfrm>
            <a:off x="-1" y="726425"/>
            <a:ext cx="91440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vi" sz="1800">
                <a:solidFill>
                  <a:srgbClr val="FFFFFF"/>
                </a:solidFill>
                <a:latin typeface="Arial"/>
                <a:ea typeface="Arial"/>
                <a:cs typeface="Arial"/>
                <a:sym typeface="Arial"/>
              </a:rPr>
              <a:t>HƯỚNG DẪN CHI TIẾT HỒ SƠ DỰ ÁN THAM DỰ CUỘC THI TÌM KIẾM</a:t>
            </a:r>
            <a:endParaRPr b="1" sz="1800">
              <a:solidFill>
                <a:srgbClr val="FFFFFF"/>
              </a:solidFill>
            </a:endParaRPr>
          </a:p>
          <a:p>
            <a:pPr indent="0" lvl="0" marL="0" marR="0" rtl="0" algn="ctr">
              <a:spcBef>
                <a:spcPts val="0"/>
              </a:spcBef>
              <a:spcAft>
                <a:spcPts val="0"/>
              </a:spcAft>
              <a:buNone/>
            </a:pPr>
            <a:r>
              <a:rPr b="1" lang="vi" sz="1800">
                <a:solidFill>
                  <a:srgbClr val="FFFFFF"/>
                </a:solidFill>
                <a:latin typeface="Arial"/>
                <a:ea typeface="Arial"/>
                <a:cs typeface="Arial"/>
                <a:sym typeface="Arial"/>
              </a:rPr>
              <a:t>TÀI NĂNG KHỞI NGHIỆP ĐỔI MỚI SÁNG TẠO QUỐC GIA</a:t>
            </a:r>
            <a:endParaRPr/>
          </a:p>
          <a:p>
            <a:pPr indent="0" lvl="0" marL="0" marR="0" rtl="0" algn="ctr">
              <a:spcBef>
                <a:spcPts val="0"/>
              </a:spcBef>
              <a:spcAft>
                <a:spcPts val="0"/>
              </a:spcAft>
              <a:buNone/>
            </a:pPr>
            <a:r>
              <a:rPr b="1" lang="vi" sz="1800">
                <a:solidFill>
                  <a:srgbClr val="FFFFFF"/>
                </a:solidFill>
                <a:latin typeface="Arial"/>
                <a:ea typeface="Arial"/>
                <a:cs typeface="Arial"/>
                <a:sym typeface="Arial"/>
              </a:rPr>
              <a:t>TECHFEST 202</a:t>
            </a:r>
            <a:r>
              <a:rPr b="1" lang="vi" sz="1800">
                <a:solidFill>
                  <a:srgbClr val="FFFFFF"/>
                </a:solidFill>
              </a:rPr>
              <a:t>1</a:t>
            </a:r>
            <a:endParaRPr b="1" sz="1800">
              <a:solidFill>
                <a:srgbClr val="FFFFFF"/>
              </a:solidFill>
              <a:latin typeface="Arial"/>
              <a:ea typeface="Arial"/>
              <a:cs typeface="Arial"/>
              <a:sym typeface="Arial"/>
            </a:endParaRPr>
          </a:p>
        </p:txBody>
      </p:sp>
      <p:sp>
        <p:nvSpPr>
          <p:cNvPr id="75" name="Google Shape;75;p15"/>
          <p:cNvSpPr/>
          <p:nvPr/>
        </p:nvSpPr>
        <p:spPr>
          <a:xfrm>
            <a:off x="202225" y="1729200"/>
            <a:ext cx="8838300" cy="3250200"/>
          </a:xfrm>
          <a:prstGeom prst="rect">
            <a:avLst/>
          </a:prstGeom>
          <a:no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76" name="Google Shape;76;p15"/>
          <p:cNvSpPr txBox="1"/>
          <p:nvPr/>
        </p:nvSpPr>
        <p:spPr>
          <a:xfrm>
            <a:off x="396699" y="1820575"/>
            <a:ext cx="230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rgbClr val="FFFF00"/>
                </a:solidFill>
                <a:latin typeface="Roboto"/>
                <a:ea typeface="Roboto"/>
                <a:cs typeface="Roboto"/>
                <a:sym typeface="Roboto"/>
              </a:rPr>
              <a:t>A. ĐỐI VỚI VÒNG SƠ LOẠI</a:t>
            </a:r>
            <a:endParaRPr b="1">
              <a:solidFill>
                <a:srgbClr val="FFFF00"/>
              </a:solidFill>
              <a:latin typeface="Roboto"/>
              <a:ea typeface="Roboto"/>
              <a:cs typeface="Roboto"/>
              <a:sym typeface="Roboto"/>
            </a:endParaRPr>
          </a:p>
        </p:txBody>
      </p:sp>
      <p:sp>
        <p:nvSpPr>
          <p:cNvPr id="77" name="Google Shape;77;p15"/>
          <p:cNvSpPr txBox="1"/>
          <p:nvPr/>
        </p:nvSpPr>
        <p:spPr>
          <a:xfrm>
            <a:off x="320500" y="2237650"/>
            <a:ext cx="2786700" cy="2031300"/>
          </a:xfrm>
          <a:prstGeom prst="rect">
            <a:avLst/>
          </a:prstGeom>
          <a:noFill/>
          <a:ln>
            <a:noFill/>
          </a:ln>
        </p:spPr>
        <p:txBody>
          <a:bodyPr anchorCtr="0" anchor="t" bIns="45700" lIns="91425" spcFirstLastPara="1" rIns="91425" wrap="square" tIns="45700">
            <a:noAutofit/>
          </a:bodyPr>
          <a:lstStyle/>
          <a:p>
            <a:pPr indent="-247650" lvl="0" marL="285750" marR="0" rtl="0" algn="l">
              <a:spcBef>
                <a:spcPts val="0"/>
              </a:spcBef>
              <a:spcAft>
                <a:spcPts val="0"/>
              </a:spcAft>
              <a:buClr>
                <a:srgbClr val="FFFFFF"/>
              </a:buClr>
              <a:buSzPts val="1200"/>
              <a:buFont typeface="Arial"/>
              <a:buChar char="•"/>
            </a:pPr>
            <a:r>
              <a:rPr b="1" lang="vi" sz="1200">
                <a:solidFill>
                  <a:srgbClr val="FFFFFF"/>
                </a:solidFill>
                <a:latin typeface="Roboto"/>
                <a:ea typeface="Roboto"/>
                <a:cs typeface="Roboto"/>
                <a:sym typeface="Roboto"/>
              </a:rPr>
              <a:t>Ngôn ngữ trình bày: </a:t>
            </a:r>
            <a:r>
              <a:rPr lang="vi" sz="1200">
                <a:solidFill>
                  <a:srgbClr val="FFFFFF"/>
                </a:solidFill>
                <a:latin typeface="Roboto"/>
                <a:ea typeface="Roboto"/>
                <a:cs typeface="Roboto"/>
                <a:sym typeface="Roboto"/>
              </a:rPr>
              <a:t>Tiếng Anh</a:t>
            </a:r>
            <a:endParaRPr sz="1200">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b="1" sz="1200">
              <a:solidFill>
                <a:srgbClr val="FFFFFF"/>
              </a:solidFill>
              <a:latin typeface="Roboto"/>
              <a:ea typeface="Roboto"/>
              <a:cs typeface="Roboto"/>
              <a:sym typeface="Roboto"/>
            </a:endParaRPr>
          </a:p>
          <a:p>
            <a:pPr indent="-247650" lvl="0" marL="285750" marR="0" rtl="0" algn="l">
              <a:spcBef>
                <a:spcPts val="0"/>
              </a:spcBef>
              <a:spcAft>
                <a:spcPts val="0"/>
              </a:spcAft>
              <a:buClr>
                <a:srgbClr val="FFFFFF"/>
              </a:buClr>
              <a:buSzPts val="1200"/>
              <a:buFont typeface="Arial"/>
              <a:buChar char="•"/>
            </a:pPr>
            <a:r>
              <a:rPr b="1" lang="vi" sz="1200">
                <a:solidFill>
                  <a:srgbClr val="FFFFFF"/>
                </a:solidFill>
                <a:latin typeface="Roboto"/>
                <a:ea typeface="Roboto"/>
                <a:cs typeface="Roboto"/>
                <a:sym typeface="Roboto"/>
              </a:rPr>
              <a:t>Hình thức trình bày: </a:t>
            </a:r>
            <a:r>
              <a:rPr lang="vi" sz="1200">
                <a:solidFill>
                  <a:srgbClr val="FFFFFF"/>
                </a:solidFill>
                <a:latin typeface="Roboto"/>
                <a:ea typeface="Roboto"/>
                <a:cs typeface="Roboto"/>
                <a:sym typeface="Roboto"/>
              </a:rPr>
              <a:t>Theo mẫu Pitch deck mẫu của Cuộc thi</a:t>
            </a:r>
            <a:endParaRPr sz="1200">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200">
              <a:solidFill>
                <a:srgbClr val="FFFFFF"/>
              </a:solidFill>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200">
              <a:solidFill>
                <a:srgbClr val="FFFFFF"/>
              </a:solidFill>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200">
              <a:solidFill>
                <a:srgbClr val="FFFFFF"/>
              </a:solidFill>
              <a:latin typeface="Roboto"/>
              <a:ea typeface="Roboto"/>
              <a:cs typeface="Roboto"/>
              <a:sym typeface="Roboto"/>
            </a:endParaRPr>
          </a:p>
        </p:txBody>
      </p:sp>
      <p:sp>
        <p:nvSpPr>
          <p:cNvPr id="78" name="Google Shape;78;p15"/>
          <p:cNvSpPr txBox="1"/>
          <p:nvPr/>
        </p:nvSpPr>
        <p:spPr>
          <a:xfrm>
            <a:off x="3570325" y="2159175"/>
            <a:ext cx="5298600" cy="2908200"/>
          </a:xfrm>
          <a:prstGeom prst="rect">
            <a:avLst/>
          </a:prstGeom>
          <a:noFill/>
          <a:ln>
            <a:noFill/>
          </a:ln>
        </p:spPr>
        <p:txBody>
          <a:bodyPr anchorCtr="0" anchor="t" bIns="45700" lIns="91425" spcFirstLastPara="1" rIns="91425" wrap="square" tIns="45700">
            <a:noAutofit/>
          </a:bodyPr>
          <a:lstStyle/>
          <a:p>
            <a:pPr indent="-317500" lvl="0" marL="342900" marR="0" rtl="0" algn="just">
              <a:spcBef>
                <a:spcPts val="0"/>
              </a:spcBef>
              <a:spcAft>
                <a:spcPts val="0"/>
              </a:spcAft>
              <a:buClr>
                <a:srgbClr val="FFFFFF"/>
              </a:buClr>
              <a:buSzPts val="1200"/>
              <a:buFont typeface="Roboto"/>
              <a:buAutoNum type="arabicPeriod"/>
            </a:pPr>
            <a:r>
              <a:rPr lang="vi" sz="1200">
                <a:solidFill>
                  <a:srgbClr val="FFFFFF"/>
                </a:solidFill>
                <a:latin typeface="Roboto"/>
                <a:ea typeface="Roboto"/>
                <a:cs typeface="Roboto"/>
                <a:sym typeface="Roboto"/>
              </a:rPr>
              <a:t>Ban tổ chức chỉ chấp nhận Hồ sơ năng lực nộp theo mẫu của Cuộc thi </a:t>
            </a:r>
            <a:endParaRPr sz="1200">
              <a:solidFill>
                <a:srgbClr val="FFFFFF"/>
              </a:solidFill>
              <a:latin typeface="Roboto"/>
              <a:ea typeface="Roboto"/>
              <a:cs typeface="Roboto"/>
              <a:sym typeface="Roboto"/>
            </a:endParaRPr>
          </a:p>
          <a:p>
            <a:pPr indent="-317500" lvl="0" marL="342900" marR="0" rtl="0" algn="just">
              <a:spcBef>
                <a:spcPts val="0"/>
              </a:spcBef>
              <a:spcAft>
                <a:spcPts val="0"/>
              </a:spcAft>
              <a:buClr>
                <a:srgbClr val="FFFFFF"/>
              </a:buClr>
              <a:buSzPts val="1200"/>
              <a:buFont typeface="Roboto"/>
              <a:buAutoNum type="arabicPeriod"/>
            </a:pPr>
            <a:r>
              <a:rPr lang="vi" sz="1200">
                <a:solidFill>
                  <a:srgbClr val="FFFFFF"/>
                </a:solidFill>
                <a:latin typeface="Roboto"/>
                <a:ea typeface="Roboto"/>
                <a:cs typeface="Roboto"/>
                <a:sym typeface="Roboto"/>
              </a:rPr>
              <a:t>Các dự án chủ động lựa chọn Bảng thi phù hợp với tính chất dự án của mình để đăng ký (Bảng Công nghệ hoặc Bảng Đổi mới sáng tạo). Tuy nhiên, trong quá trình chấm điểm, nếu Ban Giám khảo nhận thấy dự án không phù hợp với Bảng thi mà dự án đã lựa chọn ban đầu, Ban Giám khảo có quyền hội ý và đề xuất với Ban Tổ chức để chuyển dự án sang Bảng thi còn lại phù hợp hơn.</a:t>
            </a:r>
            <a:endParaRPr sz="1200">
              <a:solidFill>
                <a:srgbClr val="FFFFFF"/>
              </a:solidFill>
              <a:latin typeface="Roboto"/>
              <a:ea typeface="Roboto"/>
              <a:cs typeface="Roboto"/>
              <a:sym typeface="Roboto"/>
            </a:endParaRPr>
          </a:p>
          <a:p>
            <a:pPr indent="-317500" lvl="0" marL="342900" marR="0" rtl="0" algn="just">
              <a:spcBef>
                <a:spcPts val="0"/>
              </a:spcBef>
              <a:spcAft>
                <a:spcPts val="0"/>
              </a:spcAft>
              <a:buClr>
                <a:srgbClr val="FFFFFF"/>
              </a:buClr>
              <a:buSzPts val="1200"/>
              <a:buFont typeface="Roboto"/>
              <a:buAutoNum type="arabicPeriod"/>
            </a:pPr>
            <a:r>
              <a:rPr lang="vi" sz="1200">
                <a:solidFill>
                  <a:srgbClr val="FFFFFF"/>
                </a:solidFill>
                <a:latin typeface="Roboto"/>
                <a:ea typeface="Roboto"/>
                <a:cs typeface="Roboto"/>
                <a:sym typeface="Roboto"/>
              </a:rPr>
              <a:t>Khi hoàn tất thông tin đăng ký nộp hồ sơ, Quý dự án đã đồng ý cấp quyền để Ban tổ chức sử dụng với mục đích cung cấp thông tin để Ban giám khảo và nhà đầu tư tham khảo trong khuôn khổ các hoạt động của cuộc thi Tìm kiếm tài năng Đổi mới sáng tạo Quốc gia Techfest 2021</a:t>
            </a:r>
            <a:endParaRPr sz="1200">
              <a:solidFill>
                <a:srgbClr val="FFFFFF"/>
              </a:solidFill>
              <a:latin typeface="Roboto"/>
              <a:ea typeface="Roboto"/>
              <a:cs typeface="Roboto"/>
              <a:sym typeface="Roboto"/>
            </a:endParaRPr>
          </a:p>
          <a:p>
            <a:pPr indent="-317500" lvl="0" marL="342900" marR="0" rtl="0" algn="just">
              <a:spcBef>
                <a:spcPts val="0"/>
              </a:spcBef>
              <a:spcAft>
                <a:spcPts val="0"/>
              </a:spcAft>
              <a:buClr>
                <a:srgbClr val="FFFFFF"/>
              </a:buClr>
              <a:buSzPts val="1200"/>
              <a:buFont typeface="Roboto"/>
              <a:buAutoNum type="arabicPeriod"/>
            </a:pPr>
            <a:r>
              <a:rPr lang="vi" sz="1200">
                <a:solidFill>
                  <a:srgbClr val="FFFFFF"/>
                </a:solidFill>
                <a:latin typeface="Roboto"/>
                <a:ea typeface="Roboto"/>
                <a:cs typeface="Roboto"/>
                <a:sym typeface="Roboto"/>
              </a:rPr>
              <a:t>Một cấu phần nội dung không nhất thiết phải được thể hiện trong cùng 1 slide. Ngoài ra, Quý dự án có thể chèn ảnh minh họa hoặc đường link dẫn đến video về sản phẩm để BTC hiểu rõ hơn về sản phẩm/dịch vụ.</a:t>
            </a:r>
            <a:endParaRPr sz="1200">
              <a:solidFill>
                <a:srgbClr val="FFFFFF"/>
              </a:solidFill>
              <a:latin typeface="Roboto"/>
              <a:ea typeface="Roboto"/>
              <a:cs typeface="Roboto"/>
              <a:sym typeface="Roboto"/>
            </a:endParaRPr>
          </a:p>
          <a:p>
            <a:pPr indent="-241300" lvl="0" marL="342900" marR="0" rtl="0" algn="just">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a:p>
            <a:pPr indent="-241300" lvl="0" marL="342900" marR="0" rtl="0" algn="just">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a:p>
            <a:pPr indent="-241300" lvl="0" marL="342900" marR="0" rtl="0" algn="just">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a:p>
            <a:pPr indent="-241300" lvl="0" marL="342900" marR="0" rtl="0" algn="just">
              <a:spcBef>
                <a:spcPts val="0"/>
              </a:spcBef>
              <a:spcAft>
                <a:spcPts val="0"/>
              </a:spcAft>
              <a:buClr>
                <a:srgbClr val="000000"/>
              </a:buClr>
              <a:buSzPts val="1600"/>
              <a:buFont typeface="Arial"/>
              <a:buNone/>
            </a:pPr>
            <a:r>
              <a:t/>
            </a:r>
            <a:endParaRPr sz="1200">
              <a:solidFill>
                <a:srgbClr val="FFFFFF"/>
              </a:solidFill>
              <a:latin typeface="Roboto"/>
              <a:ea typeface="Roboto"/>
              <a:cs typeface="Roboto"/>
              <a:sym typeface="Roboto"/>
            </a:endParaRPr>
          </a:p>
        </p:txBody>
      </p:sp>
      <p:sp>
        <p:nvSpPr>
          <p:cNvPr id="79" name="Google Shape;79;p15"/>
          <p:cNvSpPr txBox="1"/>
          <p:nvPr/>
        </p:nvSpPr>
        <p:spPr>
          <a:xfrm>
            <a:off x="3531209" y="1820584"/>
            <a:ext cx="292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a:solidFill>
                  <a:srgbClr val="FFFF00"/>
                </a:solidFill>
                <a:latin typeface="Roboto"/>
                <a:ea typeface="Roboto"/>
                <a:cs typeface="Roboto"/>
                <a:sym typeface="Roboto"/>
              </a:rPr>
              <a:t>B. LƯU Ý</a:t>
            </a:r>
            <a:endParaRPr b="1">
              <a:solidFill>
                <a:srgbClr val="FFFF00"/>
              </a:solidFill>
              <a:latin typeface="Roboto"/>
              <a:ea typeface="Roboto"/>
              <a:cs typeface="Roboto"/>
              <a:sym typeface="Roboto"/>
            </a:endParaRPr>
          </a:p>
        </p:txBody>
      </p:sp>
      <p:pic>
        <p:nvPicPr>
          <p:cNvPr id="80" name="Google Shape;80;p15"/>
          <p:cNvPicPr preferRelativeResize="0"/>
          <p:nvPr/>
        </p:nvPicPr>
        <p:blipFill rotWithShape="1">
          <a:blip r:embed="rId4">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b="83922" l="0" r="0" t="0"/>
          <a:stretch/>
        </p:blipFill>
        <p:spPr>
          <a:xfrm>
            <a:off x="0" y="0"/>
            <a:ext cx="9144023" cy="826926"/>
          </a:xfrm>
          <a:prstGeom prst="rect">
            <a:avLst/>
          </a:prstGeom>
          <a:noFill/>
          <a:ln>
            <a:noFill/>
          </a:ln>
        </p:spPr>
      </p:pic>
      <p:pic>
        <p:nvPicPr>
          <p:cNvPr id="86" name="Google Shape;86;p16"/>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87" name="Google Shape;87;p16"/>
          <p:cNvSpPr txBox="1"/>
          <p:nvPr/>
        </p:nvSpPr>
        <p:spPr>
          <a:xfrm>
            <a:off x="-4" y="923470"/>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88" name="Google Shape;88;p16"/>
          <p:cNvSpPr txBox="1"/>
          <p:nvPr/>
        </p:nvSpPr>
        <p:spPr>
          <a:xfrm>
            <a:off x="-4" y="1550395"/>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1200">
                <a:solidFill>
                  <a:srgbClr val="1C4587"/>
                </a:solidFill>
                <a:latin typeface="Roboto"/>
                <a:ea typeface="Roboto"/>
                <a:cs typeface="Roboto"/>
                <a:sym typeface="Roboto"/>
              </a:rPr>
              <a:t>*Lưu ý: Nội dung bắt buộc</a:t>
            </a:r>
            <a:endParaRPr b="1" i="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i="1" sz="1200">
              <a:solidFill>
                <a:srgbClr val="1C4587"/>
              </a:solidFill>
              <a:latin typeface="Roboto"/>
              <a:ea typeface="Roboto"/>
              <a:cs typeface="Roboto"/>
              <a:sym typeface="Roboto"/>
            </a:endParaRPr>
          </a:p>
        </p:txBody>
      </p:sp>
      <p:sp>
        <p:nvSpPr>
          <p:cNvPr id="89" name="Google Shape;89;p16"/>
          <p:cNvSpPr txBox="1"/>
          <p:nvPr/>
        </p:nvSpPr>
        <p:spPr>
          <a:xfrm>
            <a:off x="0" y="1827779"/>
            <a:ext cx="4263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1200">
                <a:solidFill>
                  <a:srgbClr val="1C4587"/>
                </a:solidFill>
                <a:latin typeface="Roboto"/>
                <a:ea typeface="Roboto"/>
                <a:cs typeface="Roboto"/>
                <a:sym typeface="Roboto"/>
              </a:rPr>
              <a:t>Giới thiệu dịch vụ/sản phẩm của dự án</a:t>
            </a:r>
            <a:endParaRPr i="1" sz="1200">
              <a:solidFill>
                <a:srgbClr val="1C4587"/>
              </a:solidFill>
              <a:latin typeface="Roboto"/>
              <a:ea typeface="Roboto"/>
              <a:cs typeface="Roboto"/>
              <a:sym typeface="Roboto"/>
            </a:endParaRPr>
          </a:p>
        </p:txBody>
      </p:sp>
      <p:sp>
        <p:nvSpPr>
          <p:cNvPr id="90" name="Google Shape;90;p16"/>
          <p:cNvSpPr txBox="1"/>
          <p:nvPr/>
        </p:nvSpPr>
        <p:spPr>
          <a:xfrm>
            <a:off x="0" y="1240320"/>
            <a:ext cx="3859500" cy="5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Briefly introduce the product/service of the project</a:t>
            </a:r>
            <a:endParaRPr b="1" sz="1200">
              <a:solidFill>
                <a:srgbClr val="1C4587"/>
              </a:solidFill>
              <a:latin typeface="Roboto"/>
              <a:ea typeface="Roboto"/>
              <a:cs typeface="Roboto"/>
              <a:sym typeface="Roboto"/>
            </a:endParaRPr>
          </a:p>
        </p:txBody>
      </p:sp>
      <p:sp>
        <p:nvSpPr>
          <p:cNvPr id="91" name="Google Shape;91;p16"/>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92" name="Google Shape;92;p16"/>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98" name="Google Shape;98;p17"/>
          <p:cNvSpPr txBox="1"/>
          <p:nvPr/>
        </p:nvSpPr>
        <p:spPr>
          <a:xfrm>
            <a:off x="23465" y="8558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99" name="Google Shape;99;p17"/>
          <p:cNvSpPr txBox="1"/>
          <p:nvPr/>
        </p:nvSpPr>
        <p:spPr>
          <a:xfrm>
            <a:off x="-4" y="2625169"/>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00" name="Google Shape;100;p17"/>
          <p:cNvSpPr txBox="1"/>
          <p:nvPr/>
        </p:nvSpPr>
        <p:spPr>
          <a:xfrm>
            <a:off x="38405" y="1104775"/>
            <a:ext cx="284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 NAME OF THE PROJECT</a:t>
            </a:r>
            <a:endParaRPr b="1" sz="1200">
              <a:solidFill>
                <a:srgbClr val="1C4587"/>
              </a:solidFill>
              <a:latin typeface="Roboto"/>
              <a:ea typeface="Roboto"/>
              <a:cs typeface="Roboto"/>
              <a:sym typeface="Roboto"/>
            </a:endParaRPr>
          </a:p>
        </p:txBody>
      </p:sp>
      <p:sp>
        <p:nvSpPr>
          <p:cNvPr id="101" name="Google Shape;101;p17"/>
          <p:cNvSpPr txBox="1"/>
          <p:nvPr/>
        </p:nvSpPr>
        <p:spPr>
          <a:xfrm>
            <a:off x="38400" y="1392275"/>
            <a:ext cx="3945900" cy="158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2. COMPETITION TRACKS: </a:t>
            </a:r>
            <a:endParaRPr b="1" sz="1200">
              <a:solidFill>
                <a:srgbClr val="1C4587"/>
              </a:solidFill>
              <a:latin typeface="Roboto"/>
              <a:ea typeface="Roboto"/>
              <a:cs typeface="Roboto"/>
              <a:sym typeface="Roboto"/>
            </a:endParaRPr>
          </a:p>
          <a:p>
            <a:pPr indent="0" lvl="0" marL="114300" marR="0" rtl="0" algn="l">
              <a:spcBef>
                <a:spcPts val="0"/>
              </a:spcBef>
              <a:spcAft>
                <a:spcPts val="0"/>
              </a:spcAft>
              <a:buClr>
                <a:srgbClr val="000000"/>
              </a:buClr>
              <a:buSzPts val="1800"/>
              <a:buFont typeface="Arial"/>
              <a:buNone/>
            </a:pPr>
            <a:r>
              <a:t/>
            </a:r>
            <a:endParaRPr sz="1000">
              <a:solidFill>
                <a:srgbClr val="1C4587"/>
              </a:solidFill>
              <a:latin typeface="Roboto"/>
              <a:ea typeface="Roboto"/>
              <a:cs typeface="Roboto"/>
              <a:sym typeface="Roboto"/>
            </a:endParaRPr>
          </a:p>
          <a:p>
            <a:pPr indent="0" lvl="0" marL="114300" marR="0" rtl="0" algn="l">
              <a:spcBef>
                <a:spcPts val="0"/>
              </a:spcBef>
              <a:spcAft>
                <a:spcPts val="0"/>
              </a:spcAft>
              <a:buClr>
                <a:srgbClr val="000000"/>
              </a:buClr>
              <a:buSzPts val="1800"/>
              <a:buFont typeface="Arial"/>
              <a:buNone/>
            </a:pPr>
            <a:r>
              <a:rPr lang="vi" sz="1000">
                <a:solidFill>
                  <a:srgbClr val="1C4587"/>
                </a:solidFill>
                <a:latin typeface="Roboto"/>
                <a:ea typeface="Roboto"/>
                <a:cs typeface="Roboto"/>
                <a:sym typeface="Roboto"/>
              </a:rPr>
              <a:t>Please choose your Competition Track (refer to the appendix to classify and choose the suitable Competition Track)</a:t>
            </a:r>
            <a:endParaRPr sz="1000">
              <a:solidFill>
                <a:srgbClr val="1C4587"/>
              </a:solidFill>
              <a:latin typeface="Roboto"/>
              <a:ea typeface="Roboto"/>
              <a:cs typeface="Roboto"/>
              <a:sym typeface="Roboto"/>
            </a:endParaRPr>
          </a:p>
          <a:p>
            <a:pPr indent="0" lvl="0" marL="114300" marR="0" rtl="0" algn="l">
              <a:spcBef>
                <a:spcPts val="0"/>
              </a:spcBef>
              <a:spcAft>
                <a:spcPts val="0"/>
              </a:spcAft>
              <a:buClr>
                <a:srgbClr val="000000"/>
              </a:buClr>
              <a:buSzPts val="1800"/>
              <a:buFont typeface="Arial"/>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Tech Startup</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Innovative Business</a:t>
            </a:r>
            <a:endParaRPr b="1" sz="1000">
              <a:solidFill>
                <a:srgbClr val="1C4587"/>
              </a:solidFill>
              <a:latin typeface="Roboto"/>
              <a:ea typeface="Roboto"/>
              <a:cs typeface="Roboto"/>
              <a:sym typeface="Roboto"/>
            </a:endParaRPr>
          </a:p>
        </p:txBody>
      </p:sp>
      <p:sp>
        <p:nvSpPr>
          <p:cNvPr id="102" name="Google Shape;102;p17"/>
          <p:cNvSpPr txBox="1"/>
          <p:nvPr/>
        </p:nvSpPr>
        <p:spPr>
          <a:xfrm>
            <a:off x="5" y="2888092"/>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1. TÊN CỦA DỰ ÁN:</a:t>
            </a:r>
            <a:endParaRPr b="1" sz="1200">
              <a:solidFill>
                <a:srgbClr val="1C4587"/>
              </a:solidFill>
              <a:latin typeface="Roboto"/>
              <a:ea typeface="Roboto"/>
              <a:cs typeface="Roboto"/>
              <a:sym typeface="Roboto"/>
            </a:endParaRPr>
          </a:p>
        </p:txBody>
      </p:sp>
      <p:sp>
        <p:nvSpPr>
          <p:cNvPr id="103" name="Google Shape;103;p17"/>
          <p:cNvSpPr txBox="1"/>
          <p:nvPr/>
        </p:nvSpPr>
        <p:spPr>
          <a:xfrm>
            <a:off x="-1" y="3142525"/>
            <a:ext cx="4135500" cy="256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2. BẢNG THI MÀ DỰ ÁN LỰA CHỌN:</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rPr lang="vi" sz="1000">
                <a:solidFill>
                  <a:srgbClr val="1C4587"/>
                </a:solidFill>
                <a:latin typeface="Roboto"/>
                <a:ea typeface="Roboto"/>
                <a:cs typeface="Roboto"/>
                <a:sym typeface="Roboto"/>
              </a:rPr>
              <a:t>Quý Dự án vui lòng lựa chọn Bảng thi (Vui lòng xem phụ lục phân loại bảng thi và chọn bảng thi phù hợp)</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Bảng Công nghệ (Tech </a:t>
            </a:r>
            <a:r>
              <a:rPr lang="vi" sz="1000">
                <a:solidFill>
                  <a:srgbClr val="1C4587"/>
                </a:solidFill>
                <a:latin typeface="Roboto"/>
                <a:ea typeface="Roboto"/>
                <a:cs typeface="Roboto"/>
                <a:sym typeface="Roboto"/>
              </a:rPr>
              <a:t>startup</a:t>
            </a:r>
            <a:r>
              <a:rPr lang="vi" sz="1000">
                <a:solidFill>
                  <a:srgbClr val="1C4587"/>
                </a:solidFill>
                <a:latin typeface="Roboto"/>
                <a:ea typeface="Roboto"/>
                <a:cs typeface="Roboto"/>
                <a:sym typeface="Roboto"/>
              </a:rPr>
              <a:t>)</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Bảng Bảng Mô hình kinh doanh Đổi mới sáng tạo (ĐMST) (Innovative business)</a:t>
            </a:r>
            <a:endParaRPr sz="1000">
              <a:solidFill>
                <a:srgbClr val="1C4587"/>
              </a:solidFill>
              <a:latin typeface="Roboto"/>
              <a:ea typeface="Roboto"/>
              <a:cs typeface="Roboto"/>
              <a:sym typeface="Roboto"/>
            </a:endParaRPr>
          </a:p>
        </p:txBody>
      </p:sp>
      <p:pic>
        <p:nvPicPr>
          <p:cNvPr id="104" name="Google Shape;104;p17"/>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05" name="Google Shape;105;p17"/>
          <p:cNvSpPr txBox="1"/>
          <p:nvPr/>
        </p:nvSpPr>
        <p:spPr>
          <a:xfrm>
            <a:off x="3113975" y="43571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06" name="Google Shape;106;p17"/>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12" name="Google Shape;112;p18"/>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13" name="Google Shape;113;p18"/>
          <p:cNvSpPr txBox="1"/>
          <p:nvPr/>
        </p:nvSpPr>
        <p:spPr>
          <a:xfrm>
            <a:off x="-4" y="2502094"/>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14" name="Google Shape;114;p18"/>
          <p:cNvSpPr txBox="1"/>
          <p:nvPr/>
        </p:nvSpPr>
        <p:spPr>
          <a:xfrm>
            <a:off x="23475" y="2787475"/>
            <a:ext cx="4236900" cy="1461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vi" sz="1200">
                <a:solidFill>
                  <a:srgbClr val="1C4587"/>
                </a:solidFill>
                <a:latin typeface="Roboto"/>
                <a:ea typeface="Roboto"/>
                <a:cs typeface="Roboto"/>
                <a:sym typeface="Roboto"/>
              </a:rPr>
              <a:t>3. GIỚI THIỆU ĐỘI NGŨ THÀNH LẬP DỰ ÁN</a:t>
            </a:r>
            <a:endParaRPr b="1" sz="1200">
              <a:solidFill>
                <a:srgbClr val="1C4587"/>
              </a:solidFill>
              <a:latin typeface="Roboto"/>
              <a:ea typeface="Roboto"/>
              <a:cs typeface="Roboto"/>
              <a:sym typeface="Roboto"/>
            </a:endParaRPr>
          </a:p>
          <a:p>
            <a:pPr indent="0" lvl="0" marL="0" marR="0" rtl="0" algn="just">
              <a:spcBef>
                <a:spcPts val="0"/>
              </a:spcBef>
              <a:spcAft>
                <a:spcPts val="0"/>
              </a:spcAft>
              <a:buNone/>
            </a:pPr>
            <a:r>
              <a:t/>
            </a:r>
            <a:endParaRPr sz="1200">
              <a:solidFill>
                <a:srgbClr val="1C4587"/>
              </a:solidFill>
              <a:latin typeface="Roboto"/>
              <a:ea typeface="Roboto"/>
              <a:cs typeface="Roboto"/>
              <a:sym typeface="Roboto"/>
            </a:endParaRPr>
          </a:p>
          <a:p>
            <a:pPr indent="0" lvl="0" marL="0" marR="0" rtl="0" algn="just">
              <a:spcBef>
                <a:spcPts val="0"/>
              </a:spcBef>
              <a:spcAft>
                <a:spcPts val="0"/>
              </a:spcAft>
              <a:buNone/>
            </a:pPr>
            <a:r>
              <a:rPr lang="vi" sz="1000">
                <a:solidFill>
                  <a:srgbClr val="1C4587"/>
                </a:solidFill>
                <a:latin typeface="Roboto"/>
                <a:ea typeface="Roboto"/>
                <a:cs typeface="Roboto"/>
                <a:sym typeface="Roboto"/>
              </a:rPr>
              <a:t>Quý dự án vui lòng cung cấp mô tả chi tiết hồ sơ thông tin cá nhân của từng thành viên trong đội ngũ thành lập dự án (Về tên, năm sinh, số điện thoại, email, chức vụ hiện tại, kinh nghiệm làm việc và ảnh đại diện của thành viên đội ngũ thành lập dự án) </a:t>
            </a:r>
            <a:endParaRPr b="1" sz="1000">
              <a:solidFill>
                <a:srgbClr val="1C4587"/>
              </a:solidFill>
              <a:latin typeface="Roboto"/>
              <a:ea typeface="Roboto"/>
              <a:cs typeface="Roboto"/>
              <a:sym typeface="Roboto"/>
            </a:endParaRPr>
          </a:p>
        </p:txBody>
      </p:sp>
      <p:sp>
        <p:nvSpPr>
          <p:cNvPr id="115" name="Google Shape;115;p18"/>
          <p:cNvSpPr txBox="1"/>
          <p:nvPr/>
        </p:nvSpPr>
        <p:spPr>
          <a:xfrm>
            <a:off x="-7475" y="1287450"/>
            <a:ext cx="3936000" cy="1116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vi" sz="1200">
                <a:solidFill>
                  <a:srgbClr val="1C4587"/>
                </a:solidFill>
                <a:latin typeface="Roboto"/>
                <a:ea typeface="Roboto"/>
                <a:cs typeface="Roboto"/>
                <a:sym typeface="Roboto"/>
              </a:rPr>
              <a:t>3. CORE TEAM MEMBERS PROFILE</a:t>
            </a:r>
            <a:endParaRPr sz="1200">
              <a:solidFill>
                <a:srgbClr val="1C4587"/>
              </a:solidFill>
              <a:latin typeface="Roboto"/>
              <a:ea typeface="Roboto"/>
              <a:cs typeface="Roboto"/>
              <a:sym typeface="Roboto"/>
            </a:endParaRPr>
          </a:p>
          <a:p>
            <a:pPr indent="0" lvl="0" marL="0" marR="0" rtl="0" algn="just">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just">
              <a:spcBef>
                <a:spcPts val="0"/>
              </a:spcBef>
              <a:spcAft>
                <a:spcPts val="0"/>
              </a:spcAft>
              <a:buNone/>
            </a:pPr>
            <a:r>
              <a:rPr lang="vi" sz="1000">
                <a:solidFill>
                  <a:srgbClr val="1C4587"/>
                </a:solidFill>
                <a:latin typeface="Roboto"/>
                <a:ea typeface="Roboto"/>
                <a:cs typeface="Roboto"/>
                <a:sym typeface="Roboto"/>
              </a:rPr>
              <a:t>Please provide a detailed description of the personal information of each founding member of the startup/project (Including name, year of birth, phone number, email, current position, work experience, and profile photo)</a:t>
            </a:r>
            <a:r>
              <a:rPr b="1" lang="vi" sz="1000">
                <a:solidFill>
                  <a:srgbClr val="1C4587"/>
                </a:solidFill>
                <a:latin typeface="Roboto"/>
                <a:ea typeface="Roboto"/>
                <a:cs typeface="Roboto"/>
                <a:sym typeface="Roboto"/>
              </a:rPr>
              <a:t> </a:t>
            </a:r>
            <a:endParaRPr sz="1000">
              <a:solidFill>
                <a:srgbClr val="1C4587"/>
              </a:solidFill>
              <a:latin typeface="Roboto"/>
              <a:ea typeface="Roboto"/>
              <a:cs typeface="Roboto"/>
              <a:sym typeface="Roboto"/>
            </a:endParaRPr>
          </a:p>
        </p:txBody>
      </p:sp>
      <p:pic>
        <p:nvPicPr>
          <p:cNvPr id="116" name="Google Shape;116;p18"/>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17" name="Google Shape;117;p18"/>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18" name="Google Shape;118;p18"/>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24" name="Google Shape;124;p19"/>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25" name="Google Shape;125;p19"/>
          <p:cNvSpPr txBox="1"/>
          <p:nvPr/>
        </p:nvSpPr>
        <p:spPr>
          <a:xfrm>
            <a:off x="-4" y="2930269"/>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26" name="Google Shape;126;p19"/>
          <p:cNvSpPr txBox="1"/>
          <p:nvPr/>
        </p:nvSpPr>
        <p:spPr>
          <a:xfrm>
            <a:off x="23475" y="3237575"/>
            <a:ext cx="4173600" cy="1597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vi" sz="1200">
                <a:solidFill>
                  <a:srgbClr val="1C4587"/>
                </a:solidFill>
                <a:latin typeface="Roboto"/>
                <a:ea typeface="Roboto"/>
                <a:cs typeface="Roboto"/>
                <a:sym typeface="Roboto"/>
              </a:rPr>
              <a:t>4. VẤN ĐỀ VÀ GIẢI PHÁP</a:t>
            </a:r>
            <a:endParaRPr sz="1200">
              <a:solidFill>
                <a:srgbClr val="1C4587"/>
              </a:solidFill>
              <a:latin typeface="Roboto"/>
              <a:ea typeface="Roboto"/>
              <a:cs typeface="Roboto"/>
              <a:sym typeface="Roboto"/>
            </a:endParaRPr>
          </a:p>
          <a:p>
            <a:pPr indent="0" lvl="0" marL="0" marR="0" rtl="0" algn="just">
              <a:spcBef>
                <a:spcPts val="0"/>
              </a:spcBef>
              <a:spcAft>
                <a:spcPts val="0"/>
              </a:spcAft>
              <a:buNone/>
            </a:pPr>
            <a:r>
              <a:t/>
            </a:r>
            <a:endParaRPr b="1" sz="1000">
              <a:solidFill>
                <a:srgbClr val="1C4587"/>
              </a:solidFill>
              <a:latin typeface="Roboto"/>
              <a:ea typeface="Roboto"/>
              <a:cs typeface="Roboto"/>
              <a:sym typeface="Roboto"/>
            </a:endParaRPr>
          </a:p>
          <a:p>
            <a:pPr indent="0" lvl="0" marL="0" marR="0" rtl="0" algn="just">
              <a:spcBef>
                <a:spcPts val="0"/>
              </a:spcBef>
              <a:spcAft>
                <a:spcPts val="0"/>
              </a:spcAft>
              <a:buNone/>
            </a:pPr>
            <a:r>
              <a:rPr lang="vi" sz="1000">
                <a:solidFill>
                  <a:srgbClr val="1C4587"/>
                </a:solidFill>
                <a:latin typeface="Roboto"/>
                <a:ea typeface="Roboto"/>
                <a:cs typeface="Roboto"/>
                <a:sym typeface="Roboto"/>
              </a:rPr>
              <a:t>Gợi ý thông tin::</a:t>
            </a:r>
            <a:endParaRPr sz="1000">
              <a:solidFill>
                <a:srgbClr val="1C4587"/>
              </a:solidFill>
              <a:latin typeface="Roboto"/>
              <a:ea typeface="Roboto"/>
              <a:cs typeface="Roboto"/>
              <a:sym typeface="Roboto"/>
            </a:endParaRPr>
          </a:p>
          <a:p>
            <a:pPr indent="-234950" lvl="0" marL="285750" marR="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Đâu là nỗi đau của khách hàng mà dự án mong muốn giải quyết?</a:t>
            </a:r>
            <a:endParaRPr sz="1000">
              <a:solidFill>
                <a:srgbClr val="1C4587"/>
              </a:solidFill>
              <a:latin typeface="Roboto"/>
              <a:ea typeface="Roboto"/>
              <a:cs typeface="Roboto"/>
              <a:sym typeface="Roboto"/>
            </a:endParaRPr>
          </a:p>
          <a:p>
            <a:pPr indent="-234950" lvl="0" marL="285750" marR="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Quý dự án sẽ tiến hành giải quyết như thế nào?</a:t>
            </a:r>
            <a:endParaRPr sz="1000">
              <a:solidFill>
                <a:srgbClr val="1C4587"/>
              </a:solidFill>
              <a:latin typeface="Roboto"/>
              <a:ea typeface="Roboto"/>
              <a:cs typeface="Roboto"/>
              <a:sym typeface="Roboto"/>
            </a:endParaRPr>
          </a:p>
          <a:p>
            <a:pPr indent="-234950" lvl="0" marL="285750" marR="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Quý dự án có áp dụng công nghệ/ kỹ thuật/ khoa học vào dự án hay không? Nếu có, vui lòng mô tả chi tiết</a:t>
            </a:r>
            <a:endParaRPr sz="1000">
              <a:solidFill>
                <a:srgbClr val="1C4587"/>
              </a:solidFill>
              <a:latin typeface="Roboto"/>
              <a:ea typeface="Roboto"/>
              <a:cs typeface="Roboto"/>
              <a:sym typeface="Roboto"/>
            </a:endParaRPr>
          </a:p>
        </p:txBody>
      </p:sp>
      <p:sp>
        <p:nvSpPr>
          <p:cNvPr id="127" name="Google Shape;127;p19"/>
          <p:cNvSpPr txBox="1"/>
          <p:nvPr/>
        </p:nvSpPr>
        <p:spPr>
          <a:xfrm>
            <a:off x="-7000" y="1332475"/>
            <a:ext cx="3940500" cy="159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4. PROBLEMS AND SOLUTIONS</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What are the pain points of the consumers you want to solve?</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How can your project solve it?</a:t>
            </a:r>
            <a:endParaRPr sz="1000">
              <a:solidFill>
                <a:srgbClr val="1C4587"/>
              </a:solidFill>
              <a:latin typeface="Roboto"/>
              <a:ea typeface="Roboto"/>
              <a:cs typeface="Roboto"/>
              <a:sym typeface="Roboto"/>
            </a:endParaRPr>
          </a:p>
          <a:p>
            <a:pPr indent="0" lvl="0" marL="0" marR="0" rtl="0" algn="l">
              <a:spcBef>
                <a:spcPts val="0"/>
              </a:spcBef>
              <a:spcAft>
                <a:spcPts val="0"/>
              </a:spcAft>
              <a:buNone/>
            </a:pPr>
            <a:r>
              <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What kind of science/ technology are applied in</a:t>
            </a:r>
            <a:r>
              <a:rPr lang="vi" sz="1000">
                <a:solidFill>
                  <a:srgbClr val="1C4587"/>
                </a:solidFill>
                <a:latin typeface="Roboto"/>
                <a:ea typeface="Roboto"/>
                <a:cs typeface="Roboto"/>
                <a:sym typeface="Roboto"/>
              </a:rPr>
              <a:t>to</a:t>
            </a:r>
            <a:r>
              <a:rPr lang="vi" sz="1000">
                <a:solidFill>
                  <a:srgbClr val="1C4587"/>
                </a:solidFill>
                <a:latin typeface="Roboto"/>
                <a:ea typeface="Roboto"/>
                <a:cs typeface="Roboto"/>
                <a:sym typeface="Roboto"/>
              </a:rPr>
              <a:t> your project?</a:t>
            </a:r>
            <a:endParaRPr sz="1000">
              <a:solidFill>
                <a:srgbClr val="1C4587"/>
              </a:solidFill>
              <a:latin typeface="Roboto"/>
              <a:ea typeface="Roboto"/>
              <a:cs typeface="Roboto"/>
              <a:sym typeface="Roboto"/>
            </a:endParaRPr>
          </a:p>
        </p:txBody>
      </p:sp>
      <p:pic>
        <p:nvPicPr>
          <p:cNvPr id="128" name="Google Shape;128;p19"/>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29" name="Google Shape;129;p19"/>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30" name="Google Shape;130;p19"/>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36" name="Google Shape;136;p20"/>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37" name="Google Shape;137;p20"/>
          <p:cNvSpPr txBox="1"/>
          <p:nvPr/>
        </p:nvSpPr>
        <p:spPr>
          <a:xfrm>
            <a:off x="-4" y="2502094"/>
            <a:ext cx="3082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38" name="Google Shape;138;p20"/>
          <p:cNvSpPr txBox="1"/>
          <p:nvPr/>
        </p:nvSpPr>
        <p:spPr>
          <a:xfrm>
            <a:off x="23475" y="2787475"/>
            <a:ext cx="4236900" cy="1461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vi" sz="1200">
                <a:solidFill>
                  <a:srgbClr val="1C4587"/>
                </a:solidFill>
                <a:latin typeface="Roboto"/>
                <a:ea typeface="Roboto"/>
                <a:cs typeface="Roboto"/>
                <a:sym typeface="Roboto"/>
              </a:rPr>
              <a:t>5</a:t>
            </a:r>
            <a:r>
              <a:rPr b="1" lang="vi" sz="1200">
                <a:solidFill>
                  <a:srgbClr val="1C4587"/>
                </a:solidFill>
                <a:latin typeface="Roboto"/>
                <a:ea typeface="Roboto"/>
                <a:cs typeface="Roboto"/>
                <a:sym typeface="Roboto"/>
              </a:rPr>
              <a:t>. SẢN PHẨM / DỊCH VỤ</a:t>
            </a:r>
            <a:endParaRPr b="1" sz="1200">
              <a:solidFill>
                <a:srgbClr val="1C4587"/>
              </a:solidFill>
              <a:latin typeface="Roboto"/>
              <a:ea typeface="Roboto"/>
              <a:cs typeface="Roboto"/>
              <a:sym typeface="Roboto"/>
            </a:endParaRPr>
          </a:p>
          <a:p>
            <a:pPr indent="0" lvl="0" marL="0" marR="0" rtl="0" algn="just">
              <a:spcBef>
                <a:spcPts val="0"/>
              </a:spcBef>
              <a:spcAft>
                <a:spcPts val="0"/>
              </a:spcAft>
              <a:buNone/>
            </a:pPr>
            <a:r>
              <a:t/>
            </a:r>
            <a:endParaRPr sz="1200">
              <a:solidFill>
                <a:srgbClr val="1C4587"/>
              </a:solidFill>
              <a:latin typeface="Roboto"/>
              <a:ea typeface="Roboto"/>
              <a:cs typeface="Roboto"/>
              <a:sym typeface="Roboto"/>
            </a:endParaRPr>
          </a:p>
          <a:p>
            <a:pPr indent="0" lvl="0" marL="0" rtl="0" algn="just">
              <a:spcBef>
                <a:spcPts val="0"/>
              </a:spcBef>
              <a:spcAft>
                <a:spcPts val="0"/>
              </a:spcAft>
              <a:buClr>
                <a:schemeClr val="dk1"/>
              </a:buClr>
              <a:buFont typeface="Arial"/>
              <a:buNone/>
            </a:pPr>
            <a:r>
              <a:rPr lang="vi" sz="1000">
                <a:solidFill>
                  <a:srgbClr val="1C4587"/>
                </a:solidFill>
                <a:latin typeface="Roboto"/>
                <a:ea typeface="Roboto"/>
                <a:cs typeface="Roboto"/>
                <a:sym typeface="Roboto"/>
              </a:rPr>
              <a:t>Gợi ý thông tin::</a:t>
            </a:r>
            <a:endParaRPr sz="10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Sản phẩm / dịch vụ mà Quý dự án cung cấp là gì?</a:t>
            </a:r>
            <a:endParaRPr sz="10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Mô tả chi tiết Sản phẩm / dịch vụ đó</a:t>
            </a:r>
            <a:endParaRPr sz="10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Kênh phân phối sản phẩm / dịch vụ đó?</a:t>
            </a:r>
            <a:endParaRPr sz="1000">
              <a:solidFill>
                <a:srgbClr val="1C4587"/>
              </a:solidFill>
              <a:latin typeface="Roboto"/>
              <a:ea typeface="Roboto"/>
              <a:cs typeface="Roboto"/>
              <a:sym typeface="Roboto"/>
            </a:endParaRPr>
          </a:p>
        </p:txBody>
      </p:sp>
      <p:sp>
        <p:nvSpPr>
          <p:cNvPr id="139" name="Google Shape;139;p20"/>
          <p:cNvSpPr txBox="1"/>
          <p:nvPr/>
        </p:nvSpPr>
        <p:spPr>
          <a:xfrm>
            <a:off x="-7475" y="1287450"/>
            <a:ext cx="3936000" cy="1116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vi" sz="1200">
                <a:solidFill>
                  <a:srgbClr val="1C4587"/>
                </a:solidFill>
                <a:latin typeface="Roboto"/>
                <a:ea typeface="Roboto"/>
                <a:cs typeface="Roboto"/>
                <a:sym typeface="Roboto"/>
              </a:rPr>
              <a:t>5</a:t>
            </a:r>
            <a:r>
              <a:rPr b="1" lang="vi" sz="1200">
                <a:solidFill>
                  <a:srgbClr val="1C4587"/>
                </a:solidFill>
                <a:latin typeface="Roboto"/>
                <a:ea typeface="Roboto"/>
                <a:cs typeface="Roboto"/>
                <a:sym typeface="Roboto"/>
              </a:rPr>
              <a:t>. PRODUCT / SERVICE</a:t>
            </a:r>
            <a:endParaRPr sz="1200">
              <a:solidFill>
                <a:srgbClr val="1C4587"/>
              </a:solidFill>
              <a:latin typeface="Roboto"/>
              <a:ea typeface="Roboto"/>
              <a:cs typeface="Roboto"/>
              <a:sym typeface="Roboto"/>
            </a:endParaRPr>
          </a:p>
          <a:p>
            <a:pPr indent="0" lvl="0" marL="0" marR="0" rtl="0" algn="just">
              <a:spcBef>
                <a:spcPts val="0"/>
              </a:spcBef>
              <a:spcAft>
                <a:spcPts val="0"/>
              </a:spcAft>
              <a:buNone/>
            </a:pPr>
            <a:r>
              <a:t/>
            </a:r>
            <a:endParaRPr b="1" sz="12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What products/services do you provide?</a:t>
            </a:r>
            <a:endParaRPr sz="10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Detailed description of products/services ?</a:t>
            </a:r>
            <a:endParaRPr sz="1000">
              <a:solidFill>
                <a:srgbClr val="1C4587"/>
              </a:solidFill>
              <a:latin typeface="Roboto"/>
              <a:ea typeface="Roboto"/>
              <a:cs typeface="Roboto"/>
              <a:sym typeface="Roboto"/>
            </a:endParaRPr>
          </a:p>
          <a:p>
            <a:pPr indent="-234950" lvl="0" marL="285750" rtl="0" algn="just">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Distribution channel of products/services ?</a:t>
            </a:r>
            <a:endParaRPr sz="1000">
              <a:solidFill>
                <a:srgbClr val="1C4587"/>
              </a:solidFill>
              <a:latin typeface="Roboto"/>
              <a:ea typeface="Roboto"/>
              <a:cs typeface="Roboto"/>
              <a:sym typeface="Roboto"/>
            </a:endParaRPr>
          </a:p>
        </p:txBody>
      </p:sp>
      <p:pic>
        <p:nvPicPr>
          <p:cNvPr id="140" name="Google Shape;140;p20"/>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41" name="Google Shape;141;p20"/>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42" name="Google Shape;142;p20"/>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3">
            <a:alphaModFix/>
          </a:blip>
          <a:srcRect b="83922" l="0" r="0" t="0"/>
          <a:stretch/>
        </p:blipFill>
        <p:spPr>
          <a:xfrm>
            <a:off x="0" y="0"/>
            <a:ext cx="9144023" cy="826926"/>
          </a:xfrm>
          <a:prstGeom prst="rect">
            <a:avLst/>
          </a:prstGeom>
          <a:noFill/>
          <a:ln>
            <a:noFill/>
          </a:ln>
        </p:spPr>
      </p:pic>
      <p:sp>
        <p:nvSpPr>
          <p:cNvPr id="148" name="Google Shape;148;p21"/>
          <p:cNvSpPr txBox="1"/>
          <p:nvPr/>
        </p:nvSpPr>
        <p:spPr>
          <a:xfrm>
            <a:off x="23465" y="1008219"/>
            <a:ext cx="337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*Note: Compulsory</a:t>
            </a:r>
            <a:endParaRPr sz="1200">
              <a:solidFill>
                <a:srgbClr val="1C4587"/>
              </a:solidFill>
              <a:latin typeface="Roboto"/>
              <a:ea typeface="Roboto"/>
              <a:cs typeface="Roboto"/>
              <a:sym typeface="Roboto"/>
            </a:endParaRPr>
          </a:p>
        </p:txBody>
      </p:sp>
      <p:sp>
        <p:nvSpPr>
          <p:cNvPr id="149" name="Google Shape;149;p21"/>
          <p:cNvSpPr txBox="1"/>
          <p:nvPr/>
        </p:nvSpPr>
        <p:spPr>
          <a:xfrm>
            <a:off x="23475" y="2516347"/>
            <a:ext cx="30828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*Lưu ý: Nội dung bắt buộc</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p:txBody>
      </p:sp>
      <p:sp>
        <p:nvSpPr>
          <p:cNvPr id="150" name="Google Shape;150;p21"/>
          <p:cNvSpPr txBox="1"/>
          <p:nvPr/>
        </p:nvSpPr>
        <p:spPr>
          <a:xfrm>
            <a:off x="0" y="2840950"/>
            <a:ext cx="4315200" cy="152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6</a:t>
            </a:r>
            <a:r>
              <a:rPr b="1" lang="vi" sz="1200">
                <a:solidFill>
                  <a:srgbClr val="1C4587"/>
                </a:solidFill>
                <a:latin typeface="Roboto"/>
                <a:ea typeface="Roboto"/>
                <a:cs typeface="Roboto"/>
                <a:sym typeface="Roboto"/>
              </a:rPr>
              <a:t>.TỔNG QUAN THỊ TRƯỜNG &amp; ĐỐI THỦ CẠNH TRANH</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rPr lang="vi" sz="1000">
                <a:solidFill>
                  <a:srgbClr val="1C4587"/>
                </a:solidFill>
                <a:latin typeface="Roboto"/>
                <a:ea typeface="Roboto"/>
                <a:cs typeface="Roboto"/>
                <a:sym typeface="Roboto"/>
              </a:rPr>
              <a:t>Gợi ý trả lời:</a:t>
            </a:r>
            <a:endParaRPr sz="10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Nghiên cứu của quý dự án về Thị trường mục tiêu mà các dự án đang hướng tới (Báo cáo ngành, phân tích thị trường, quy mô thị trường, tính tiềm năng của thị trường)?</a:t>
            </a:r>
            <a:endParaRPr sz="1000">
              <a:solidFill>
                <a:srgbClr val="1C4587"/>
              </a:solidFill>
              <a:latin typeface="Roboto"/>
              <a:ea typeface="Roboto"/>
              <a:cs typeface="Roboto"/>
              <a:sym typeface="Roboto"/>
            </a:endParaRPr>
          </a:p>
          <a:p>
            <a:pPr indent="-171450" lvl="0" marL="285750" marR="0" rtl="0" algn="l">
              <a:spcBef>
                <a:spcPts val="0"/>
              </a:spcBef>
              <a:spcAft>
                <a:spcPts val="0"/>
              </a:spcAft>
              <a:buClr>
                <a:srgbClr val="000000"/>
              </a:buClr>
              <a:buSzPts val="1800"/>
              <a:buFont typeface="Arial"/>
              <a:buNone/>
            </a:pPr>
            <a:r>
              <a:t/>
            </a:r>
            <a:endParaRPr sz="1200">
              <a:solidFill>
                <a:srgbClr val="1C4587"/>
              </a:solidFill>
              <a:latin typeface="Roboto"/>
              <a:ea typeface="Roboto"/>
              <a:cs typeface="Roboto"/>
              <a:sym typeface="Roboto"/>
            </a:endParaRPr>
          </a:p>
          <a:p>
            <a:pPr indent="-234950" lvl="0" marL="285750" marR="0" rtl="0" algn="l">
              <a:spcBef>
                <a:spcPts val="0"/>
              </a:spcBef>
              <a:spcAft>
                <a:spcPts val="0"/>
              </a:spcAft>
              <a:buClr>
                <a:srgbClr val="1C4587"/>
              </a:buClr>
              <a:buSzPts val="1000"/>
              <a:buFont typeface="Roboto"/>
              <a:buChar char="•"/>
            </a:pPr>
            <a:r>
              <a:rPr lang="vi" sz="1000">
                <a:solidFill>
                  <a:srgbClr val="1C4587"/>
                </a:solidFill>
                <a:latin typeface="Roboto"/>
                <a:ea typeface="Roboto"/>
                <a:cs typeface="Roboto"/>
                <a:sym typeface="Roboto"/>
              </a:rPr>
              <a:t>Đâu là đối thủ cạnh tranh trực tiếp và gián tiếp với Quý dự án? </a:t>
            </a:r>
            <a:endParaRPr sz="1000">
              <a:solidFill>
                <a:srgbClr val="1C4587"/>
              </a:solidFill>
              <a:latin typeface="Roboto"/>
              <a:ea typeface="Roboto"/>
              <a:cs typeface="Roboto"/>
              <a:sym typeface="Roboto"/>
            </a:endParaRPr>
          </a:p>
        </p:txBody>
      </p:sp>
      <p:sp>
        <p:nvSpPr>
          <p:cNvPr id="151" name="Google Shape;151;p21"/>
          <p:cNvSpPr txBox="1"/>
          <p:nvPr/>
        </p:nvSpPr>
        <p:spPr>
          <a:xfrm>
            <a:off x="-22125" y="1269850"/>
            <a:ext cx="3933300" cy="11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 sz="1200">
                <a:solidFill>
                  <a:srgbClr val="1C4587"/>
                </a:solidFill>
                <a:latin typeface="Roboto"/>
                <a:ea typeface="Roboto"/>
                <a:cs typeface="Roboto"/>
                <a:sym typeface="Roboto"/>
              </a:rPr>
              <a:t>6</a:t>
            </a:r>
            <a:r>
              <a:rPr b="1" lang="vi" sz="1200">
                <a:solidFill>
                  <a:srgbClr val="1C4587"/>
                </a:solidFill>
                <a:latin typeface="Roboto"/>
                <a:ea typeface="Roboto"/>
                <a:cs typeface="Roboto"/>
                <a:sym typeface="Roboto"/>
              </a:rPr>
              <a:t>. MARKET OVERVIEW &amp; COMPETITORS</a:t>
            </a:r>
            <a:endParaRPr b="1"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b="1" sz="1200">
              <a:solidFill>
                <a:srgbClr val="1C4587"/>
              </a:solidFill>
              <a:latin typeface="Roboto"/>
              <a:ea typeface="Roboto"/>
              <a:cs typeface="Roboto"/>
              <a:sym typeface="Roboto"/>
            </a:endParaRPr>
          </a:p>
          <a:p>
            <a:pPr indent="-247650" lvl="0" marL="285750" marR="0" rtl="0" algn="l">
              <a:spcBef>
                <a:spcPts val="0"/>
              </a:spcBef>
              <a:spcAft>
                <a:spcPts val="0"/>
              </a:spcAft>
              <a:buClr>
                <a:srgbClr val="1C4587"/>
              </a:buClr>
              <a:buSzPts val="1200"/>
              <a:buFont typeface="Roboto"/>
              <a:buChar char="•"/>
            </a:pPr>
            <a:r>
              <a:rPr lang="vi" sz="1200">
                <a:solidFill>
                  <a:srgbClr val="1C4587"/>
                </a:solidFill>
                <a:latin typeface="Roboto"/>
                <a:ea typeface="Roboto"/>
                <a:cs typeface="Roboto"/>
                <a:sym typeface="Roboto"/>
              </a:rPr>
              <a:t>The chosen</a:t>
            </a:r>
            <a:r>
              <a:rPr lang="vi" sz="1200">
                <a:solidFill>
                  <a:srgbClr val="1C4587"/>
                </a:solidFill>
                <a:latin typeface="Roboto"/>
                <a:ea typeface="Roboto"/>
                <a:cs typeface="Roboto"/>
                <a:sym typeface="Roboto"/>
              </a:rPr>
              <a:t> market </a:t>
            </a:r>
            <a:r>
              <a:rPr lang="vi" sz="1200">
                <a:solidFill>
                  <a:srgbClr val="1C4587"/>
                </a:solidFill>
                <a:latin typeface="Roboto"/>
                <a:ea typeface="Roboto"/>
                <a:cs typeface="Roboto"/>
                <a:sym typeface="Roboto"/>
              </a:rPr>
              <a:t>analysis, and business development</a:t>
            </a:r>
            <a:r>
              <a:rPr lang="vi" sz="1200">
                <a:solidFill>
                  <a:srgbClr val="1C4587"/>
                </a:solidFill>
                <a:latin typeface="Roboto"/>
                <a:ea typeface="Roboto"/>
                <a:cs typeface="Roboto"/>
                <a:sym typeface="Roboto"/>
              </a:rPr>
              <a:t> strategies?</a:t>
            </a:r>
            <a:endParaRPr sz="1200">
              <a:solidFill>
                <a:srgbClr val="1C4587"/>
              </a:solidFill>
              <a:latin typeface="Roboto"/>
              <a:ea typeface="Roboto"/>
              <a:cs typeface="Roboto"/>
              <a:sym typeface="Roboto"/>
            </a:endParaRPr>
          </a:p>
          <a:p>
            <a:pPr indent="0" lvl="0" marL="0" marR="0" rtl="0" algn="l">
              <a:spcBef>
                <a:spcPts val="0"/>
              </a:spcBef>
              <a:spcAft>
                <a:spcPts val="0"/>
              </a:spcAft>
              <a:buNone/>
            </a:pPr>
            <a:r>
              <a:t/>
            </a:r>
            <a:endParaRPr sz="1200">
              <a:solidFill>
                <a:srgbClr val="1C4587"/>
              </a:solidFill>
              <a:latin typeface="Roboto"/>
              <a:ea typeface="Roboto"/>
              <a:cs typeface="Roboto"/>
              <a:sym typeface="Roboto"/>
            </a:endParaRPr>
          </a:p>
          <a:p>
            <a:pPr indent="-247650" lvl="0" marL="285750" marR="0" rtl="0" algn="l">
              <a:spcBef>
                <a:spcPts val="0"/>
              </a:spcBef>
              <a:spcAft>
                <a:spcPts val="0"/>
              </a:spcAft>
              <a:buClr>
                <a:srgbClr val="1C4587"/>
              </a:buClr>
              <a:buSzPts val="1200"/>
              <a:buFont typeface="Roboto"/>
              <a:buChar char="•"/>
            </a:pPr>
            <a:r>
              <a:rPr lang="vi" sz="1200">
                <a:solidFill>
                  <a:srgbClr val="1C4587"/>
                </a:solidFill>
                <a:latin typeface="Roboto"/>
                <a:ea typeface="Roboto"/>
                <a:cs typeface="Roboto"/>
                <a:sym typeface="Roboto"/>
              </a:rPr>
              <a:t>Who are your direct and indirect competitors?</a:t>
            </a:r>
            <a:endParaRPr sz="1200">
              <a:solidFill>
                <a:srgbClr val="1C4587"/>
              </a:solidFill>
              <a:latin typeface="Roboto"/>
              <a:ea typeface="Roboto"/>
              <a:cs typeface="Roboto"/>
              <a:sym typeface="Roboto"/>
            </a:endParaRPr>
          </a:p>
        </p:txBody>
      </p:sp>
      <p:pic>
        <p:nvPicPr>
          <p:cNvPr id="152" name="Google Shape;152;p21"/>
          <p:cNvPicPr preferRelativeResize="0"/>
          <p:nvPr/>
        </p:nvPicPr>
        <p:blipFill rotWithShape="1">
          <a:blip r:embed="rId4">
            <a:alphaModFix/>
          </a:blip>
          <a:srcRect b="0" l="0" r="0" t="89340"/>
          <a:stretch/>
        </p:blipFill>
        <p:spPr>
          <a:xfrm>
            <a:off x="0" y="4595226"/>
            <a:ext cx="9144003" cy="548274"/>
          </a:xfrm>
          <a:prstGeom prst="rect">
            <a:avLst/>
          </a:prstGeom>
          <a:noFill/>
          <a:ln>
            <a:noFill/>
          </a:ln>
        </p:spPr>
      </p:pic>
      <p:sp>
        <p:nvSpPr>
          <p:cNvPr id="153" name="Google Shape;153;p21"/>
          <p:cNvSpPr txBox="1"/>
          <p:nvPr/>
        </p:nvSpPr>
        <p:spPr>
          <a:xfrm>
            <a:off x="3113975" y="4280975"/>
            <a:ext cx="6030000" cy="3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 sz="800">
                <a:solidFill>
                  <a:srgbClr val="1C4587"/>
                </a:solidFill>
                <a:latin typeface="Roboto"/>
                <a:ea typeface="Roboto"/>
                <a:cs typeface="Roboto"/>
                <a:sym typeface="Roboto"/>
              </a:rPr>
              <a:t>*All content in this pitch desk must be in English/ Tất cả các nội dung trình bày trong hồ sơ đăng ký phải sử dụng bằng Tiếng Anh</a:t>
            </a:r>
            <a:endParaRPr i="1" sz="800">
              <a:solidFill>
                <a:srgbClr val="1C4587"/>
              </a:solidFill>
              <a:latin typeface="Roboto"/>
              <a:ea typeface="Roboto"/>
              <a:cs typeface="Roboto"/>
              <a:sym typeface="Roboto"/>
            </a:endParaRPr>
          </a:p>
        </p:txBody>
      </p:sp>
      <p:pic>
        <p:nvPicPr>
          <p:cNvPr id="154" name="Google Shape;154;p21"/>
          <p:cNvPicPr preferRelativeResize="0"/>
          <p:nvPr/>
        </p:nvPicPr>
        <p:blipFill rotWithShape="1">
          <a:blip r:embed="rId5">
            <a:alphaModFix/>
          </a:blip>
          <a:srcRect b="16457" l="3181" r="11523" t="20439"/>
          <a:stretch/>
        </p:blipFill>
        <p:spPr>
          <a:xfrm>
            <a:off x="5062000" y="115725"/>
            <a:ext cx="3978300" cy="4935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