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28"/>
  </p:notesMasterIdLst>
  <p:sldIdLst>
    <p:sldId id="344" r:id="rId2"/>
    <p:sldId id="351" r:id="rId3"/>
    <p:sldId id="352" r:id="rId4"/>
    <p:sldId id="345" r:id="rId5"/>
    <p:sldId id="353" r:id="rId6"/>
    <p:sldId id="346" r:id="rId7"/>
    <p:sldId id="347" r:id="rId8"/>
    <p:sldId id="348" r:id="rId9"/>
    <p:sldId id="363" r:id="rId10"/>
    <p:sldId id="367" r:id="rId11"/>
    <p:sldId id="366" r:id="rId12"/>
    <p:sldId id="364" r:id="rId13"/>
    <p:sldId id="365" r:id="rId14"/>
    <p:sldId id="349" r:id="rId15"/>
    <p:sldId id="354" r:id="rId16"/>
    <p:sldId id="355" r:id="rId17"/>
    <p:sldId id="369" r:id="rId18"/>
    <p:sldId id="356" r:id="rId19"/>
    <p:sldId id="359" r:id="rId20"/>
    <p:sldId id="357" r:id="rId21"/>
    <p:sldId id="358" r:id="rId22"/>
    <p:sldId id="360" r:id="rId23"/>
    <p:sldId id="361" r:id="rId24"/>
    <p:sldId id="362" r:id="rId25"/>
    <p:sldId id="368" r:id="rId26"/>
    <p:sldId id="370" r:id="rId27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29"/>
      <p:bold r:id="rId30"/>
    </p:embeddedFont>
    <p:embeddedFont>
      <p:font typeface="Fira Sans Condensed Medium" panose="020B0603050000020004" pitchFamily="34" charset="0"/>
      <p:regular r:id="rId31"/>
      <p:bold r:id="rId32"/>
      <p:italic r:id="rId33"/>
      <p:boldItalic r:id="rId34"/>
    </p:embeddedFont>
    <p:embeddedFont>
      <p:font typeface="Fira Sans Extra Condensed Light" panose="020B0403050000020004" pitchFamily="34" charset="0"/>
      <p:regular r:id="rId35"/>
      <p:bold r:id="rId36"/>
      <p:italic r:id="rId37"/>
      <p:boldItalic r:id="rId38"/>
    </p:embeddedFont>
    <p:embeddedFont>
      <p:font typeface="Fira Sans Extra Condensed Medium" panose="020B0604020202020204" charset="0"/>
      <p:regular r:id="rId39"/>
      <p:bold r:id="rId40"/>
      <p:italic r:id="rId41"/>
      <p:boldItalic r:id="rId42"/>
    </p:embeddedFont>
    <p:embeddedFont>
      <p:font typeface="Roboto Slab Regular" panose="020B0604020202020204" charset="0"/>
      <p:regular r:id="rId43"/>
      <p:bold r:id="rId44"/>
    </p:embeddedFont>
    <p:embeddedFont>
      <p:font typeface="Squada One" panose="020B0604020202020204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Thi Hong 20176679" initials="NTH2" lastIdx="1" clrIdx="0">
    <p:extLst>
      <p:ext uri="{19B8F6BF-5375-455C-9EA6-DF929625EA0E}">
        <p15:presenceInfo xmlns:p15="http://schemas.microsoft.com/office/powerpoint/2012/main" userId="Nguyen Thi Hong 2017667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00FF"/>
    <a:srgbClr val="FF99CC"/>
    <a:srgbClr val="331EB2"/>
    <a:srgbClr val="D3241C"/>
    <a:srgbClr val="0DDB6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06" autoAdjust="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Main components of logistics in Vietnam (2014)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CB4-4C7D-9767-FA3C64579A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CB4-4C7D-9767-FA3C64579A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CB4-4C7D-9767-FA3C64579A56}"/>
              </c:ext>
            </c:extLst>
          </c:dPt>
          <c:dPt>
            <c:idx val="3"/>
            <c:bubble3D val="0"/>
            <c:spPr>
              <a:solidFill>
                <a:schemeClr val="accent5">
                  <a:lumMod val="7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8AD5-4792-AF1E-79AB1117B27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AD5-4792-AF1E-79AB1117B278}"/>
              </c:ext>
            </c:extLst>
          </c:dPt>
          <c:dLbls>
            <c:dLbl>
              <c:idx val="3"/>
              <c:layout>
                <c:manualLayout>
                  <c:x val="5.3805610236220512E-2"/>
                  <c:y val="0.1323991141732283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AD5-4792-AF1E-79AB1117B278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Transport</c:v>
                </c:pt>
                <c:pt idx="1">
                  <c:v>Handling</c:v>
                </c:pt>
                <c:pt idx="2">
                  <c:v>Warehousing</c:v>
                </c:pt>
                <c:pt idx="3">
                  <c:v>Packing</c:v>
                </c:pt>
                <c:pt idx="4">
                  <c:v>Port charge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59</c:v>
                </c:pt>
                <c:pt idx="1">
                  <c:v>21</c:v>
                </c:pt>
                <c:pt idx="2">
                  <c:v>11</c:v>
                </c:pt>
                <c:pt idx="3">
                  <c:v>8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D5-4792-AF1E-79AB1117B27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Main components of logistics costs in the 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D939-468C-8D04-6BB0D78A1D39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939-468C-8D04-6BB0D78A1D39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D939-468C-8D04-6BB0D78A1D39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D939-468C-8D04-6BB0D78A1D39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D939-468C-8D04-6BB0D78A1D39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D939-468C-8D04-6BB0D78A1D39}"/>
                </c:ext>
              </c:extLst>
            </c:dLbl>
            <c:spPr>
              <a:solidFill>
                <a:srgbClr val="FFFFFF">
                  <a:alpha val="90000"/>
                </a:srgbClr>
              </a:solidFill>
              <a:ln w="12700" cap="flat" cmpd="sng" algn="ctr">
                <a:solidFill>
                  <a:srgbClr val="FFAB40"/>
                </a:solidFill>
                <a:round/>
              </a:ln>
              <a:effectLst>
                <a:outerShdw blurRad="50800" dist="38100" dir="2700000" algn="tl" rotWithShape="0">
                  <a:srgbClr val="FFAB40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Administration costs</c:v>
                </c:pt>
                <c:pt idx="1">
                  <c:v>Inventory carrying costs</c:v>
                </c:pt>
                <c:pt idx="2">
                  <c:v>Transportation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</c:v>
                </c:pt>
                <c:pt idx="1">
                  <c:v>28</c:v>
                </c:pt>
                <c:pt idx="2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39-468C-8D04-6BB0D78A1D39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30T21:15:43.708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handling ra </a:t>
            </a:r>
            <a:r>
              <a:rPr lang="en-US" dirty="0" err="1"/>
              <a:t>để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/>
              <a:t>equipment mi</a:t>
            </a:r>
          </a:p>
        </p:txBody>
      </p:sp>
    </p:spTree>
    <p:extLst>
      <p:ext uri="{BB962C8B-B14F-4D97-AF65-F5344CB8AC3E}">
        <p14:creationId xmlns:p14="http://schemas.microsoft.com/office/powerpoint/2010/main" val="3201027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7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/>
          <p:nvPr/>
        </p:nvSpPr>
        <p:spPr>
          <a:xfrm flipH="1">
            <a:off x="475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1183800" y="0"/>
            <a:ext cx="7960500" cy="4144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0" y="1899474"/>
            <a:ext cx="1575000" cy="3244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57" name="Google Shape;257;p34"/>
          <p:cNvSpPr txBox="1">
            <a:spLocks noGrp="1"/>
          </p:cNvSpPr>
          <p:nvPr>
            <p:ph type="ctrTitle"/>
          </p:nvPr>
        </p:nvSpPr>
        <p:spPr>
          <a:xfrm>
            <a:off x="4697175" y="1320225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34"/>
          <p:cNvSpPr txBox="1">
            <a:spLocks noGrp="1"/>
          </p:cNvSpPr>
          <p:nvPr>
            <p:ph type="subTitle" idx="1"/>
          </p:nvPr>
        </p:nvSpPr>
        <p:spPr>
          <a:xfrm>
            <a:off x="5911825" y="29778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3">
  <p:cSld name="TITLE_ONLY_3">
    <p:bg>
      <p:bgPr>
        <a:noFill/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/>
          <p:nvPr/>
        </p:nvSpPr>
        <p:spPr>
          <a:xfrm>
            <a:off x="4560425" y="-7025"/>
            <a:ext cx="4587300" cy="515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43"/>
          <p:cNvSpPr/>
          <p:nvPr/>
        </p:nvSpPr>
        <p:spPr>
          <a:xfrm>
            <a:off x="-7500" y="-7025"/>
            <a:ext cx="4567800" cy="515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3"/>
          <p:cNvSpPr txBox="1">
            <a:spLocks noGrp="1"/>
          </p:cNvSpPr>
          <p:nvPr>
            <p:ph type="ctrTitle"/>
          </p:nvPr>
        </p:nvSpPr>
        <p:spPr>
          <a:xfrm>
            <a:off x="2146200" y="600200"/>
            <a:ext cx="4851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43"/>
          <p:cNvSpPr txBox="1">
            <a:spLocks noGrp="1"/>
          </p:cNvSpPr>
          <p:nvPr>
            <p:ph type="subTitle" idx="1"/>
          </p:nvPr>
        </p:nvSpPr>
        <p:spPr>
          <a:xfrm>
            <a:off x="759113" y="233750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43"/>
          <p:cNvSpPr txBox="1">
            <a:spLocks noGrp="1"/>
          </p:cNvSpPr>
          <p:nvPr>
            <p:ph type="subTitle" idx="2"/>
          </p:nvPr>
        </p:nvSpPr>
        <p:spPr>
          <a:xfrm>
            <a:off x="5411863" y="233750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43"/>
          <p:cNvSpPr/>
          <p:nvPr/>
        </p:nvSpPr>
        <p:spPr>
          <a:xfrm rot="5400000">
            <a:off x="4545472" y="2860425"/>
            <a:ext cx="453900" cy="392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TITLE_ONLY_2">
    <p:bg>
      <p:bgPr>
        <a:noFill/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/>
          <p:nvPr/>
        </p:nvSpPr>
        <p:spPr>
          <a:xfrm>
            <a:off x="4773188" y="1362900"/>
            <a:ext cx="3094673" cy="3781988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20" name="Google Shape;320;p44"/>
          <p:cNvSpPr/>
          <p:nvPr/>
        </p:nvSpPr>
        <p:spPr>
          <a:xfrm>
            <a:off x="1276113" y="1362900"/>
            <a:ext cx="3094673" cy="3781988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21" name="Google Shape;321;p44"/>
          <p:cNvSpPr txBox="1">
            <a:spLocks noGrp="1"/>
          </p:cNvSpPr>
          <p:nvPr>
            <p:ph type="ctrTitle"/>
          </p:nvPr>
        </p:nvSpPr>
        <p:spPr>
          <a:xfrm>
            <a:off x="1348450" y="225175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3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44"/>
          <p:cNvSpPr txBox="1">
            <a:spLocks noGrp="1"/>
          </p:cNvSpPr>
          <p:nvPr>
            <p:ph type="subTitle" idx="1"/>
          </p:nvPr>
        </p:nvSpPr>
        <p:spPr>
          <a:xfrm>
            <a:off x="1513750" y="298540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44"/>
          <p:cNvSpPr txBox="1">
            <a:spLocks noGrp="1"/>
          </p:cNvSpPr>
          <p:nvPr>
            <p:ph type="subTitle" idx="2"/>
          </p:nvPr>
        </p:nvSpPr>
        <p:spPr>
          <a:xfrm>
            <a:off x="5010875" y="298540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44"/>
          <p:cNvSpPr txBox="1">
            <a:spLocks noGrp="1"/>
          </p:cNvSpPr>
          <p:nvPr>
            <p:ph type="ctrTitle" idx="3"/>
          </p:nvPr>
        </p:nvSpPr>
        <p:spPr>
          <a:xfrm>
            <a:off x="1513756" y="234070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5" name="Google Shape;325;p44"/>
          <p:cNvSpPr txBox="1">
            <a:spLocks noGrp="1"/>
          </p:cNvSpPr>
          <p:nvPr>
            <p:ph type="ctrTitle" idx="4"/>
          </p:nvPr>
        </p:nvSpPr>
        <p:spPr>
          <a:xfrm>
            <a:off x="5010881" y="234070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6" name="Google Shape;326;p44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27" name="Google Shape;327;p44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 1">
  <p:cSld name="TITLE_ONLY_2_1">
    <p:bg>
      <p:bgPr>
        <a:noFill/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/>
          <p:nvPr/>
        </p:nvSpPr>
        <p:spPr>
          <a:xfrm>
            <a:off x="0" y="1257350"/>
            <a:ext cx="9146858" cy="3459589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30" name="Google Shape;330;p45"/>
          <p:cNvSpPr txBox="1">
            <a:spLocks noGrp="1"/>
          </p:cNvSpPr>
          <p:nvPr>
            <p:ph type="ctrTitle"/>
          </p:nvPr>
        </p:nvSpPr>
        <p:spPr>
          <a:xfrm>
            <a:off x="1348450" y="225175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3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45"/>
          <p:cNvSpPr txBox="1">
            <a:spLocks noGrp="1"/>
          </p:cNvSpPr>
          <p:nvPr>
            <p:ph type="subTitle" idx="1"/>
          </p:nvPr>
        </p:nvSpPr>
        <p:spPr>
          <a:xfrm>
            <a:off x="464600" y="288325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45"/>
          <p:cNvSpPr txBox="1">
            <a:spLocks noGrp="1"/>
          </p:cNvSpPr>
          <p:nvPr>
            <p:ph type="subTitle" idx="2"/>
          </p:nvPr>
        </p:nvSpPr>
        <p:spPr>
          <a:xfrm>
            <a:off x="3262350" y="288325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45"/>
          <p:cNvSpPr txBox="1">
            <a:spLocks noGrp="1"/>
          </p:cNvSpPr>
          <p:nvPr>
            <p:ph type="ctrTitle" idx="3"/>
          </p:nvPr>
        </p:nvSpPr>
        <p:spPr>
          <a:xfrm>
            <a:off x="464606" y="223855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4" name="Google Shape;334;p45"/>
          <p:cNvSpPr txBox="1">
            <a:spLocks noGrp="1"/>
          </p:cNvSpPr>
          <p:nvPr>
            <p:ph type="ctrTitle" idx="4"/>
          </p:nvPr>
        </p:nvSpPr>
        <p:spPr>
          <a:xfrm>
            <a:off x="3262356" y="223855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45"/>
          <p:cNvSpPr txBox="1">
            <a:spLocks noGrp="1"/>
          </p:cNvSpPr>
          <p:nvPr>
            <p:ph type="subTitle" idx="5"/>
          </p:nvPr>
        </p:nvSpPr>
        <p:spPr>
          <a:xfrm>
            <a:off x="6060100" y="288325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45"/>
          <p:cNvSpPr txBox="1">
            <a:spLocks noGrp="1"/>
          </p:cNvSpPr>
          <p:nvPr>
            <p:ph type="ctrTitle" idx="6"/>
          </p:nvPr>
        </p:nvSpPr>
        <p:spPr>
          <a:xfrm>
            <a:off x="6060106" y="223855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 1">
  <p:cSld name="TITLE_ONLY_1_1">
    <p:bg>
      <p:bgPr>
        <a:noFill/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/>
          <p:nvPr/>
        </p:nvSpPr>
        <p:spPr>
          <a:xfrm>
            <a:off x="75" y="469725"/>
            <a:ext cx="3048000" cy="4199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6"/>
          <p:cNvSpPr/>
          <p:nvPr/>
        </p:nvSpPr>
        <p:spPr>
          <a:xfrm>
            <a:off x="3050200" y="470909"/>
            <a:ext cx="3048000" cy="4199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6"/>
          <p:cNvSpPr/>
          <p:nvPr/>
        </p:nvSpPr>
        <p:spPr>
          <a:xfrm>
            <a:off x="6095925" y="469725"/>
            <a:ext cx="3048000" cy="4199400"/>
          </a:xfrm>
          <a:prstGeom prst="rect">
            <a:avLst/>
          </a:prstGeom>
          <a:solidFill>
            <a:srgbClr val="AE3F4A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" name="Google Shape;341;p46"/>
          <p:cNvGrpSpPr/>
          <p:nvPr/>
        </p:nvGrpSpPr>
        <p:grpSpPr>
          <a:xfrm>
            <a:off x="3047997" y="4075"/>
            <a:ext cx="3440775" cy="5157600"/>
            <a:chOff x="3047922" y="4075"/>
            <a:chExt cx="3440775" cy="5157600"/>
          </a:xfrm>
        </p:grpSpPr>
        <p:grpSp>
          <p:nvGrpSpPr>
            <p:cNvPr id="342" name="Google Shape;342;p46"/>
            <p:cNvGrpSpPr/>
            <p:nvPr/>
          </p:nvGrpSpPr>
          <p:grpSpPr>
            <a:xfrm>
              <a:off x="3047922" y="4075"/>
              <a:ext cx="3440775" cy="5157600"/>
              <a:chOff x="3047922" y="4075"/>
              <a:chExt cx="3440775" cy="5157600"/>
            </a:xfrm>
          </p:grpSpPr>
          <p:grpSp>
            <p:nvGrpSpPr>
              <p:cNvPr id="343" name="Google Shape;343;p46"/>
              <p:cNvGrpSpPr/>
              <p:nvPr/>
            </p:nvGrpSpPr>
            <p:grpSpPr>
              <a:xfrm>
                <a:off x="3047922" y="2342400"/>
                <a:ext cx="3440775" cy="453900"/>
                <a:chOff x="3047922" y="2342400"/>
                <a:chExt cx="3440775" cy="453900"/>
              </a:xfrm>
            </p:grpSpPr>
            <p:sp>
              <p:nvSpPr>
                <p:cNvPr id="344" name="Google Shape;344;p46"/>
                <p:cNvSpPr/>
                <p:nvPr/>
              </p:nvSpPr>
              <p:spPr>
                <a:xfrm rot="5400000">
                  <a:off x="3017322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6"/>
                <p:cNvSpPr/>
                <p:nvPr/>
              </p:nvSpPr>
              <p:spPr>
                <a:xfrm rot="5400000">
                  <a:off x="6065397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346" name="Google Shape;346;p46"/>
              <p:cNvCxnSpPr/>
              <p:nvPr/>
            </p:nvCxnSpPr>
            <p:spPr>
              <a:xfrm>
                <a:off x="3053725" y="4075"/>
                <a:ext cx="0" cy="5157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47" name="Google Shape;347;p46"/>
            <p:cNvCxnSpPr/>
            <p:nvPr/>
          </p:nvCxnSpPr>
          <p:spPr>
            <a:xfrm>
              <a:off x="61004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8" name="Google Shape;348;p46"/>
          <p:cNvSpPr txBox="1">
            <a:spLocks noGrp="1"/>
          </p:cNvSpPr>
          <p:nvPr>
            <p:ph type="ctrTitle"/>
          </p:nvPr>
        </p:nvSpPr>
        <p:spPr>
          <a:xfrm>
            <a:off x="3043625" y="600200"/>
            <a:ext cx="2938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9" name="Google Shape;349;p46"/>
          <p:cNvSpPr txBox="1">
            <a:spLocks noGrp="1"/>
          </p:cNvSpPr>
          <p:nvPr>
            <p:ph type="ctrTitle" idx="2"/>
          </p:nvPr>
        </p:nvSpPr>
        <p:spPr>
          <a:xfrm>
            <a:off x="642688" y="27689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50" name="Google Shape;350;p46"/>
          <p:cNvSpPr txBox="1">
            <a:spLocks noGrp="1"/>
          </p:cNvSpPr>
          <p:nvPr>
            <p:ph type="subTitle" idx="1"/>
          </p:nvPr>
        </p:nvSpPr>
        <p:spPr>
          <a:xfrm>
            <a:off x="642700" y="33374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46"/>
          <p:cNvSpPr txBox="1">
            <a:spLocks noGrp="1"/>
          </p:cNvSpPr>
          <p:nvPr>
            <p:ph type="ctrTitle" idx="3"/>
          </p:nvPr>
        </p:nvSpPr>
        <p:spPr>
          <a:xfrm>
            <a:off x="3690688" y="27689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52" name="Google Shape;352;p46"/>
          <p:cNvSpPr txBox="1">
            <a:spLocks noGrp="1"/>
          </p:cNvSpPr>
          <p:nvPr>
            <p:ph type="subTitle" idx="4"/>
          </p:nvPr>
        </p:nvSpPr>
        <p:spPr>
          <a:xfrm>
            <a:off x="3690700" y="33374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46"/>
          <p:cNvSpPr txBox="1">
            <a:spLocks noGrp="1"/>
          </p:cNvSpPr>
          <p:nvPr>
            <p:ph type="ctrTitle" idx="5"/>
          </p:nvPr>
        </p:nvSpPr>
        <p:spPr>
          <a:xfrm>
            <a:off x="6738688" y="27689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54" name="Google Shape;354;p46"/>
          <p:cNvSpPr txBox="1">
            <a:spLocks noGrp="1"/>
          </p:cNvSpPr>
          <p:nvPr>
            <p:ph type="subTitle" idx="6"/>
          </p:nvPr>
        </p:nvSpPr>
        <p:spPr>
          <a:xfrm>
            <a:off x="6738700" y="33374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/>
          <p:nvPr/>
        </p:nvSpPr>
        <p:spPr>
          <a:xfrm>
            <a:off x="0" y="1693175"/>
            <a:ext cx="9144000" cy="3450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cxnSp>
        <p:nvCxnSpPr>
          <p:cNvPr id="357" name="Google Shape;357;p47"/>
          <p:cNvCxnSpPr/>
          <p:nvPr/>
        </p:nvCxnSpPr>
        <p:spPr>
          <a:xfrm rot="10800000">
            <a:off x="1654675" y="1693225"/>
            <a:ext cx="0" cy="3450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47"/>
          <p:cNvCxnSpPr/>
          <p:nvPr/>
        </p:nvCxnSpPr>
        <p:spPr>
          <a:xfrm rot="10800000">
            <a:off x="3968125" y="1693225"/>
            <a:ext cx="0" cy="3450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7"/>
          <p:cNvCxnSpPr/>
          <p:nvPr/>
        </p:nvCxnSpPr>
        <p:spPr>
          <a:xfrm rot="10800000">
            <a:off x="6258550" y="1693225"/>
            <a:ext cx="0" cy="3450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47"/>
          <p:cNvSpPr txBox="1">
            <a:spLocks noGrp="1"/>
          </p:cNvSpPr>
          <p:nvPr>
            <p:ph type="ctrTitle"/>
          </p:nvPr>
        </p:nvSpPr>
        <p:spPr>
          <a:xfrm>
            <a:off x="1716237" y="3009604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47"/>
          <p:cNvSpPr txBox="1">
            <a:spLocks noGrp="1"/>
          </p:cNvSpPr>
          <p:nvPr>
            <p:ph type="subTitle" idx="1"/>
          </p:nvPr>
        </p:nvSpPr>
        <p:spPr>
          <a:xfrm>
            <a:off x="1716228" y="347106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47"/>
          <p:cNvSpPr txBox="1">
            <a:spLocks noGrp="1"/>
          </p:cNvSpPr>
          <p:nvPr>
            <p:ph type="title" idx="2" hasCustomPrompt="1"/>
          </p:nvPr>
        </p:nvSpPr>
        <p:spPr>
          <a:xfrm>
            <a:off x="1640037" y="24166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47"/>
          <p:cNvSpPr txBox="1">
            <a:spLocks noGrp="1"/>
          </p:cNvSpPr>
          <p:nvPr>
            <p:ph type="ctrTitle" idx="3"/>
          </p:nvPr>
        </p:nvSpPr>
        <p:spPr>
          <a:xfrm>
            <a:off x="4013612" y="3006205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47"/>
          <p:cNvSpPr txBox="1">
            <a:spLocks noGrp="1"/>
          </p:cNvSpPr>
          <p:nvPr>
            <p:ph type="subTitle" idx="4"/>
          </p:nvPr>
        </p:nvSpPr>
        <p:spPr>
          <a:xfrm>
            <a:off x="4013600" y="3467667"/>
            <a:ext cx="19767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5" name="Google Shape;365;p47"/>
          <p:cNvSpPr txBox="1">
            <a:spLocks noGrp="1"/>
          </p:cNvSpPr>
          <p:nvPr>
            <p:ph type="title" idx="5" hasCustomPrompt="1"/>
          </p:nvPr>
        </p:nvSpPr>
        <p:spPr>
          <a:xfrm>
            <a:off x="3937412" y="24132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47"/>
          <p:cNvSpPr txBox="1">
            <a:spLocks noGrp="1"/>
          </p:cNvSpPr>
          <p:nvPr>
            <p:ph type="ctrTitle" idx="6"/>
          </p:nvPr>
        </p:nvSpPr>
        <p:spPr>
          <a:xfrm>
            <a:off x="6310987" y="3006215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7" name="Google Shape;367;p47"/>
          <p:cNvSpPr txBox="1">
            <a:spLocks noGrp="1"/>
          </p:cNvSpPr>
          <p:nvPr>
            <p:ph type="subTitle" idx="7"/>
          </p:nvPr>
        </p:nvSpPr>
        <p:spPr>
          <a:xfrm>
            <a:off x="6310978" y="346767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8" name="Google Shape;368;p47"/>
          <p:cNvSpPr txBox="1">
            <a:spLocks noGrp="1"/>
          </p:cNvSpPr>
          <p:nvPr>
            <p:ph type="title" idx="8" hasCustomPrompt="1"/>
          </p:nvPr>
        </p:nvSpPr>
        <p:spPr>
          <a:xfrm>
            <a:off x="6234787" y="241325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47"/>
          <p:cNvSpPr txBox="1">
            <a:spLocks noGrp="1"/>
          </p:cNvSpPr>
          <p:nvPr>
            <p:ph type="ctrTitle" idx="9"/>
          </p:nvPr>
        </p:nvSpPr>
        <p:spPr>
          <a:xfrm>
            <a:off x="2031600" y="600200"/>
            <a:ext cx="5080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30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">
  <p:cSld name="CUSTOM_6_1_1">
    <p:bg>
      <p:bgPr>
        <a:solidFill>
          <a:srgbClr val="FFFFFF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48"/>
          <p:cNvSpPr/>
          <p:nvPr/>
        </p:nvSpPr>
        <p:spPr>
          <a:xfrm>
            <a:off x="8729025" y="1230300"/>
            <a:ext cx="272700" cy="39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73" name="Google Shape;373;p48"/>
          <p:cNvSpPr/>
          <p:nvPr/>
        </p:nvSpPr>
        <p:spPr>
          <a:xfrm>
            <a:off x="8871300" y="0"/>
            <a:ext cx="2727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2">
  <p:cSld name="CUSTOM_6_1_1_2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49"/>
          <p:cNvSpPr/>
          <p:nvPr/>
        </p:nvSpPr>
        <p:spPr>
          <a:xfrm>
            <a:off x="8729025" y="1230300"/>
            <a:ext cx="272700" cy="39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77" name="Google Shape;377;p49"/>
          <p:cNvSpPr/>
          <p:nvPr/>
        </p:nvSpPr>
        <p:spPr>
          <a:xfrm>
            <a:off x="8871300" y="0"/>
            <a:ext cx="2727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78" name="Google Shape;378;p49"/>
          <p:cNvSpPr txBox="1">
            <a:spLocks noGrp="1"/>
          </p:cNvSpPr>
          <p:nvPr>
            <p:ph type="subTitle" idx="1"/>
          </p:nvPr>
        </p:nvSpPr>
        <p:spPr>
          <a:xfrm>
            <a:off x="2081097" y="4331625"/>
            <a:ext cx="49818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">
  <p:cSld name="CUSTOM_6_1_1_1"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1" name="Google Shape;381;p50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82" name="Google Shape;382;p50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83" name="Google Shape;383;p50"/>
          <p:cNvSpPr txBox="1">
            <a:spLocks noGrp="1"/>
          </p:cNvSpPr>
          <p:nvPr>
            <p:ph type="ctrTitle" idx="2"/>
          </p:nvPr>
        </p:nvSpPr>
        <p:spPr>
          <a:xfrm>
            <a:off x="884600" y="1769925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4" name="Google Shape;384;p50"/>
          <p:cNvSpPr txBox="1">
            <a:spLocks noGrp="1"/>
          </p:cNvSpPr>
          <p:nvPr>
            <p:ph type="subTitle" idx="1"/>
          </p:nvPr>
        </p:nvSpPr>
        <p:spPr>
          <a:xfrm>
            <a:off x="1186052" y="2231399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50"/>
          <p:cNvSpPr txBox="1">
            <a:spLocks noGrp="1"/>
          </p:cNvSpPr>
          <p:nvPr>
            <p:ph type="ctrTitle" idx="3"/>
          </p:nvPr>
        </p:nvSpPr>
        <p:spPr>
          <a:xfrm>
            <a:off x="3357313" y="1766525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6" name="Google Shape;386;p50"/>
          <p:cNvSpPr txBox="1">
            <a:spLocks noGrp="1"/>
          </p:cNvSpPr>
          <p:nvPr>
            <p:ph type="subTitle" idx="4"/>
          </p:nvPr>
        </p:nvSpPr>
        <p:spPr>
          <a:xfrm>
            <a:off x="3658770" y="2227996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7" name="Google Shape;387;p50"/>
          <p:cNvSpPr txBox="1">
            <a:spLocks noGrp="1"/>
          </p:cNvSpPr>
          <p:nvPr>
            <p:ph type="ctrTitle" idx="5"/>
          </p:nvPr>
        </p:nvSpPr>
        <p:spPr>
          <a:xfrm>
            <a:off x="5830012" y="1766550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8" name="Google Shape;388;p50"/>
          <p:cNvSpPr txBox="1">
            <a:spLocks noGrp="1"/>
          </p:cNvSpPr>
          <p:nvPr>
            <p:ph type="subTitle" idx="6"/>
          </p:nvPr>
        </p:nvSpPr>
        <p:spPr>
          <a:xfrm>
            <a:off x="6131601" y="2228000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50"/>
          <p:cNvSpPr txBox="1">
            <a:spLocks noGrp="1"/>
          </p:cNvSpPr>
          <p:nvPr>
            <p:ph type="ctrTitle" idx="7"/>
          </p:nvPr>
        </p:nvSpPr>
        <p:spPr>
          <a:xfrm>
            <a:off x="884600" y="3295651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90" name="Google Shape;390;p50"/>
          <p:cNvSpPr txBox="1">
            <a:spLocks noGrp="1"/>
          </p:cNvSpPr>
          <p:nvPr>
            <p:ph type="subTitle" idx="8"/>
          </p:nvPr>
        </p:nvSpPr>
        <p:spPr>
          <a:xfrm>
            <a:off x="1186052" y="3757125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50"/>
          <p:cNvSpPr txBox="1">
            <a:spLocks noGrp="1"/>
          </p:cNvSpPr>
          <p:nvPr>
            <p:ph type="ctrTitle" idx="9"/>
          </p:nvPr>
        </p:nvSpPr>
        <p:spPr>
          <a:xfrm>
            <a:off x="3357313" y="3292254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92" name="Google Shape;392;p50"/>
          <p:cNvSpPr txBox="1">
            <a:spLocks noGrp="1"/>
          </p:cNvSpPr>
          <p:nvPr>
            <p:ph type="subTitle" idx="13"/>
          </p:nvPr>
        </p:nvSpPr>
        <p:spPr>
          <a:xfrm>
            <a:off x="3658770" y="3753724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50"/>
          <p:cNvSpPr txBox="1">
            <a:spLocks noGrp="1"/>
          </p:cNvSpPr>
          <p:nvPr>
            <p:ph type="ctrTitle" idx="14"/>
          </p:nvPr>
        </p:nvSpPr>
        <p:spPr>
          <a:xfrm>
            <a:off x="5830012" y="3292275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50"/>
          <p:cNvSpPr txBox="1">
            <a:spLocks noGrp="1"/>
          </p:cNvSpPr>
          <p:nvPr>
            <p:ph type="subTitle" idx="15"/>
          </p:nvPr>
        </p:nvSpPr>
        <p:spPr>
          <a:xfrm>
            <a:off x="6131601" y="3753725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 1">
  <p:cSld name="CUSTOM_6_1_1_1_1">
    <p:bg>
      <p:bgPr>
        <a:solidFill>
          <a:srgbClr val="FFFFFF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397" name="Google Shape;397;p51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398" name="Google Shape;398;p51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rgbClr val="413B49">
              <a:alpha val="74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 1">
  <p:cSld name="CUSTOM_10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/>
          <p:nvPr/>
        </p:nvSpPr>
        <p:spPr>
          <a:xfrm flipH="1">
            <a:off x="0" y="679995"/>
            <a:ext cx="8481600" cy="4463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01" name="Google Shape;401;p52"/>
          <p:cNvSpPr/>
          <p:nvPr/>
        </p:nvSpPr>
        <p:spPr>
          <a:xfrm flipH="1">
            <a:off x="662875" y="7125"/>
            <a:ext cx="8481600" cy="4510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02" name="Google Shape;402;p52"/>
          <p:cNvSpPr txBox="1">
            <a:spLocks noGrp="1"/>
          </p:cNvSpPr>
          <p:nvPr>
            <p:ph type="ctrTitle"/>
          </p:nvPr>
        </p:nvSpPr>
        <p:spPr>
          <a:xfrm>
            <a:off x="2031600" y="600200"/>
            <a:ext cx="5080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 2">
  <p:cSld name="CUSTOM_7_2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/>
          <p:nvPr/>
        </p:nvSpPr>
        <p:spPr>
          <a:xfrm>
            <a:off x="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5"/>
          <p:cNvSpPr/>
          <p:nvPr/>
        </p:nvSpPr>
        <p:spPr>
          <a:xfrm flipH="1">
            <a:off x="175" y="0"/>
            <a:ext cx="7960500" cy="4144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ctrTitle"/>
          </p:nvPr>
        </p:nvSpPr>
        <p:spPr>
          <a:xfrm flipH="1">
            <a:off x="829925" y="2407375"/>
            <a:ext cx="5685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1"/>
          </p:nvPr>
        </p:nvSpPr>
        <p:spPr>
          <a:xfrm flipH="1">
            <a:off x="830035" y="2509574"/>
            <a:ext cx="3010800" cy="11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35"/>
          <p:cNvSpPr/>
          <p:nvPr/>
        </p:nvSpPr>
        <p:spPr>
          <a:xfrm flipH="1">
            <a:off x="7569475" y="1899474"/>
            <a:ext cx="1575000" cy="3244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">
  <p:cSld name="CUSTOM_11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/>
          <p:nvPr/>
        </p:nvSpPr>
        <p:spPr>
          <a:xfrm flipH="1">
            <a:off x="21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53"/>
          <p:cNvSpPr/>
          <p:nvPr/>
        </p:nvSpPr>
        <p:spPr>
          <a:xfrm flipH="1">
            <a:off x="1158813" y="948450"/>
            <a:ext cx="7985400" cy="4202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06" name="Google Shape;406;p53"/>
          <p:cNvSpPr/>
          <p:nvPr/>
        </p:nvSpPr>
        <p:spPr>
          <a:xfrm flipH="1">
            <a:off x="-200" y="14450"/>
            <a:ext cx="7902900" cy="4684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">
  <p:cSld name="CUSTOM_11_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/>
          <p:nvPr/>
        </p:nvSpPr>
        <p:spPr>
          <a:xfrm flipH="1">
            <a:off x="200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54"/>
          <p:cNvSpPr/>
          <p:nvPr/>
        </p:nvSpPr>
        <p:spPr>
          <a:xfrm flipH="1">
            <a:off x="-250" y="0"/>
            <a:ext cx="5677200" cy="4728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10" name="Google Shape;410;p54"/>
          <p:cNvSpPr/>
          <p:nvPr/>
        </p:nvSpPr>
        <p:spPr>
          <a:xfrm flipH="1">
            <a:off x="-225" y="3743150"/>
            <a:ext cx="7985400" cy="140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11" name="Google Shape;411;p54"/>
          <p:cNvSpPr/>
          <p:nvPr/>
        </p:nvSpPr>
        <p:spPr>
          <a:xfrm>
            <a:off x="1754975" y="1113675"/>
            <a:ext cx="2341200" cy="25014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54"/>
          <p:cNvSpPr/>
          <p:nvPr/>
        </p:nvSpPr>
        <p:spPr>
          <a:xfrm flipH="1">
            <a:off x="1158825" y="0"/>
            <a:ext cx="7985400" cy="376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13" name="Google Shape;413;p54"/>
          <p:cNvSpPr txBox="1">
            <a:spLocks noGrp="1"/>
          </p:cNvSpPr>
          <p:nvPr>
            <p:ph type="subTitle" idx="1"/>
          </p:nvPr>
        </p:nvSpPr>
        <p:spPr>
          <a:xfrm>
            <a:off x="5982000" y="1472100"/>
            <a:ext cx="2429400" cy="17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ctrTitle"/>
          </p:nvPr>
        </p:nvSpPr>
        <p:spPr>
          <a:xfrm>
            <a:off x="342250" y="2219726"/>
            <a:ext cx="516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5" name="Google Shape;415;p54"/>
          <p:cNvSpPr txBox="1">
            <a:spLocks noGrp="1"/>
          </p:cNvSpPr>
          <p:nvPr>
            <p:ph type="subTitle" idx="2"/>
          </p:nvPr>
        </p:nvSpPr>
        <p:spPr>
          <a:xfrm>
            <a:off x="2012375" y="2789155"/>
            <a:ext cx="18264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416" name="Google Shape;416;p54"/>
          <p:cNvCxnSpPr/>
          <p:nvPr/>
        </p:nvCxnSpPr>
        <p:spPr>
          <a:xfrm>
            <a:off x="2257925" y="2789150"/>
            <a:ext cx="13353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3">
  <p:cSld name="CUSTOM_11_1_3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225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5"/>
          <p:cNvSpPr/>
          <p:nvPr/>
        </p:nvSpPr>
        <p:spPr>
          <a:xfrm>
            <a:off x="3467025" y="0"/>
            <a:ext cx="5677200" cy="4728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20" name="Google Shape;420;p55"/>
          <p:cNvSpPr/>
          <p:nvPr/>
        </p:nvSpPr>
        <p:spPr>
          <a:xfrm>
            <a:off x="1158800" y="3743150"/>
            <a:ext cx="7985400" cy="140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flipH="1">
            <a:off x="5047800" y="1113675"/>
            <a:ext cx="2341200" cy="25014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55"/>
          <p:cNvSpPr/>
          <p:nvPr/>
        </p:nvSpPr>
        <p:spPr>
          <a:xfrm>
            <a:off x="-250" y="0"/>
            <a:ext cx="7985400" cy="376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23" name="Google Shape;423;p55"/>
          <p:cNvSpPr txBox="1">
            <a:spLocks noGrp="1"/>
          </p:cNvSpPr>
          <p:nvPr>
            <p:ph type="subTitle" idx="1"/>
          </p:nvPr>
        </p:nvSpPr>
        <p:spPr>
          <a:xfrm flipH="1">
            <a:off x="732575" y="1472100"/>
            <a:ext cx="2429400" cy="17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55"/>
          <p:cNvSpPr txBox="1">
            <a:spLocks noGrp="1"/>
          </p:cNvSpPr>
          <p:nvPr>
            <p:ph type="ctrTitle"/>
          </p:nvPr>
        </p:nvSpPr>
        <p:spPr>
          <a:xfrm flipH="1">
            <a:off x="3635125" y="2219726"/>
            <a:ext cx="516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55"/>
          <p:cNvSpPr txBox="1">
            <a:spLocks noGrp="1"/>
          </p:cNvSpPr>
          <p:nvPr>
            <p:ph type="subTitle" idx="2"/>
          </p:nvPr>
        </p:nvSpPr>
        <p:spPr>
          <a:xfrm flipH="1">
            <a:off x="5305200" y="2789155"/>
            <a:ext cx="18264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426" name="Google Shape;426;p55"/>
          <p:cNvCxnSpPr/>
          <p:nvPr/>
        </p:nvCxnSpPr>
        <p:spPr>
          <a:xfrm rot="10800000">
            <a:off x="5550750" y="2789150"/>
            <a:ext cx="13353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2">
  <p:cSld name="CUSTOM_11_1_2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6"/>
          <p:cNvSpPr/>
          <p:nvPr/>
        </p:nvSpPr>
        <p:spPr>
          <a:xfrm flipH="1">
            <a:off x="200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56"/>
          <p:cNvSpPr/>
          <p:nvPr/>
        </p:nvSpPr>
        <p:spPr>
          <a:xfrm flipH="1">
            <a:off x="-250" y="0"/>
            <a:ext cx="5677200" cy="46473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30" name="Google Shape;430;p56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56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2" name="Google Shape;432;p56"/>
          <p:cNvSpPr/>
          <p:nvPr/>
        </p:nvSpPr>
        <p:spPr>
          <a:xfrm flipH="1">
            <a:off x="1158825" y="3827725"/>
            <a:ext cx="7985400" cy="1323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CUSTOM_9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/>
          <p:nvPr/>
        </p:nvSpPr>
        <p:spPr>
          <a:xfrm>
            <a:off x="-1" y="941127"/>
            <a:ext cx="6078300" cy="4202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>
            <a:off x="2083250" y="7125"/>
            <a:ext cx="70614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68" name="Google Shape;268;p36"/>
          <p:cNvSpPr txBox="1">
            <a:spLocks noGrp="1"/>
          </p:cNvSpPr>
          <p:nvPr>
            <p:ph type="ctrTitle"/>
          </p:nvPr>
        </p:nvSpPr>
        <p:spPr>
          <a:xfrm>
            <a:off x="4611075" y="1349275"/>
            <a:ext cx="3502800" cy="15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36"/>
          <p:cNvSpPr txBox="1">
            <a:spLocks noGrp="1"/>
          </p:cNvSpPr>
          <p:nvPr>
            <p:ph type="subTitle" idx="1"/>
          </p:nvPr>
        </p:nvSpPr>
        <p:spPr>
          <a:xfrm>
            <a:off x="4611075" y="2723339"/>
            <a:ext cx="35028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1">
  <p:cSld name="CUSTOM_9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/>
          <p:nvPr/>
        </p:nvSpPr>
        <p:spPr>
          <a:xfrm flipH="1">
            <a:off x="474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7"/>
          <p:cNvSpPr/>
          <p:nvPr/>
        </p:nvSpPr>
        <p:spPr>
          <a:xfrm flipH="1">
            <a:off x="3066175" y="941127"/>
            <a:ext cx="6078300" cy="4202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73" name="Google Shape;273;p37"/>
          <p:cNvSpPr/>
          <p:nvPr/>
        </p:nvSpPr>
        <p:spPr>
          <a:xfrm flipH="1">
            <a:off x="-1" y="7125"/>
            <a:ext cx="60783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74" name="Google Shape;274;p37"/>
          <p:cNvSpPr txBox="1">
            <a:spLocks noGrp="1"/>
          </p:cNvSpPr>
          <p:nvPr>
            <p:ph type="ctrTitle"/>
          </p:nvPr>
        </p:nvSpPr>
        <p:spPr>
          <a:xfrm flipH="1">
            <a:off x="1030599" y="1349275"/>
            <a:ext cx="3502800" cy="15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subTitle" idx="1"/>
          </p:nvPr>
        </p:nvSpPr>
        <p:spPr>
          <a:xfrm flipH="1">
            <a:off x="1030599" y="2723339"/>
            <a:ext cx="35028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8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Clr>
                <a:srgbClr val="000000"/>
              </a:buClr>
              <a:buSzPts val="1100"/>
              <a:buFont typeface="Arial"/>
              <a:buNone/>
              <a:defRPr/>
            </a:lvl1pPr>
            <a:lvl2pPr lvl="1" rtl="0">
              <a:buClr>
                <a:srgbClr val="000000"/>
              </a:buClr>
              <a:buSzPts val="1100"/>
              <a:buFont typeface="Arial"/>
              <a:buNone/>
              <a:defRPr/>
            </a:lvl2pPr>
            <a:lvl3pPr lvl="2" rtl="0">
              <a:buClr>
                <a:srgbClr val="000000"/>
              </a:buClr>
              <a:buSzPts val="1100"/>
              <a:buFont typeface="Arial"/>
              <a:buNone/>
              <a:defRPr/>
            </a:lvl3pPr>
            <a:lvl4pPr lvl="3" rtl="0">
              <a:buClr>
                <a:srgbClr val="000000"/>
              </a:buClr>
              <a:buSzPts val="1100"/>
              <a:buFont typeface="Arial"/>
              <a:buNone/>
              <a:defRPr/>
            </a:lvl4pPr>
            <a:lvl5pPr lvl="4" rtl="0">
              <a:buClr>
                <a:srgbClr val="000000"/>
              </a:buClr>
              <a:buSzPts val="1100"/>
              <a:buFont typeface="Arial"/>
              <a:buNone/>
              <a:defRPr/>
            </a:lvl5pPr>
            <a:lvl6pPr lvl="5" rtl="0">
              <a:buClr>
                <a:srgbClr val="000000"/>
              </a:buClr>
              <a:buSzPts val="1100"/>
              <a:buFont typeface="Arial"/>
              <a:buNone/>
              <a:defRPr/>
            </a:lvl6pPr>
            <a:lvl7pPr lvl="6" rtl="0">
              <a:buClr>
                <a:srgbClr val="000000"/>
              </a:buClr>
              <a:buSzPts val="1100"/>
              <a:buFont typeface="Arial"/>
              <a:buNone/>
              <a:defRPr/>
            </a:lvl7pPr>
            <a:lvl8pPr lvl="7" rtl="0">
              <a:buClr>
                <a:srgbClr val="000000"/>
              </a:buClr>
              <a:buSzPts val="1100"/>
              <a:buFont typeface="Arial"/>
              <a:buNone/>
              <a:defRPr/>
            </a:lvl8pPr>
            <a:lvl9pPr lvl="8" rtl="0"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8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8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280" name="Google Shape;280;p38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38"/>
          <p:cNvSpPr/>
          <p:nvPr/>
        </p:nvSpPr>
        <p:spPr>
          <a:xfrm flipH="1">
            <a:off x="0" y="0"/>
            <a:ext cx="301500" cy="5143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">
  <p:cSld name="CUSTOM_8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9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1676549" y="212340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39"/>
          <p:cNvSpPr txBox="1">
            <a:spLocks noGrp="1"/>
          </p:cNvSpPr>
          <p:nvPr>
            <p:ph type="subTitle" idx="1"/>
          </p:nvPr>
        </p:nvSpPr>
        <p:spPr>
          <a:xfrm flipH="1">
            <a:off x="4792272" y="1986750"/>
            <a:ext cx="26310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39"/>
          <p:cNvSpPr/>
          <p:nvPr/>
        </p:nvSpPr>
        <p:spPr>
          <a:xfrm flipH="1">
            <a:off x="0" y="0"/>
            <a:ext cx="4627800" cy="3099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">
  <p:cSld name="CUSTOM_8_1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0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293" name="Google Shape;293;p40"/>
          <p:cNvSpPr txBox="1">
            <a:spLocks noGrp="1"/>
          </p:cNvSpPr>
          <p:nvPr>
            <p:ph type="title"/>
          </p:nvPr>
        </p:nvSpPr>
        <p:spPr>
          <a:xfrm flipH="1">
            <a:off x="4516092" y="212340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40"/>
          <p:cNvSpPr txBox="1">
            <a:spLocks noGrp="1"/>
          </p:cNvSpPr>
          <p:nvPr>
            <p:ph type="subTitle" idx="1"/>
          </p:nvPr>
        </p:nvSpPr>
        <p:spPr>
          <a:xfrm>
            <a:off x="1780912" y="1986750"/>
            <a:ext cx="24663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40"/>
          <p:cNvSpPr/>
          <p:nvPr/>
        </p:nvSpPr>
        <p:spPr>
          <a:xfrm flipH="1">
            <a:off x="4516200" y="0"/>
            <a:ext cx="4627800" cy="3099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 1 1">
  <p:cSld name="CUSTOM_8_1_1_1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1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299" name="Google Shape;299;p41"/>
          <p:cNvSpPr txBox="1">
            <a:spLocks noGrp="1"/>
          </p:cNvSpPr>
          <p:nvPr>
            <p:ph type="title"/>
          </p:nvPr>
        </p:nvSpPr>
        <p:spPr>
          <a:xfrm flipH="1">
            <a:off x="1868707" y="2123400"/>
            <a:ext cx="54066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itleOnly">
  <p:cSld name="TITLE_ONLY">
    <p:bg>
      <p:bgPr>
        <a:noFill/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/>
          <p:nvPr/>
        </p:nvSpPr>
        <p:spPr>
          <a:xfrm>
            <a:off x="4560425" y="471475"/>
            <a:ext cx="4587300" cy="4200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2"/>
          <p:cNvSpPr/>
          <p:nvPr/>
        </p:nvSpPr>
        <p:spPr>
          <a:xfrm>
            <a:off x="-7500" y="471475"/>
            <a:ext cx="4587300" cy="4200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2"/>
          <p:cNvSpPr txBox="1">
            <a:spLocks noGrp="1"/>
          </p:cNvSpPr>
          <p:nvPr>
            <p:ph type="ctrTitle"/>
          </p:nvPr>
        </p:nvSpPr>
        <p:spPr>
          <a:xfrm>
            <a:off x="759125" y="600200"/>
            <a:ext cx="3343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42"/>
          <p:cNvSpPr txBox="1">
            <a:spLocks noGrp="1"/>
          </p:cNvSpPr>
          <p:nvPr>
            <p:ph type="subTitle" idx="1"/>
          </p:nvPr>
        </p:nvSpPr>
        <p:spPr>
          <a:xfrm>
            <a:off x="759113" y="303265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42"/>
          <p:cNvSpPr txBox="1">
            <a:spLocks noGrp="1"/>
          </p:cNvSpPr>
          <p:nvPr>
            <p:ph type="subTitle" idx="2"/>
          </p:nvPr>
        </p:nvSpPr>
        <p:spPr>
          <a:xfrm>
            <a:off x="5411863" y="303265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42"/>
          <p:cNvSpPr txBox="1">
            <a:spLocks noGrp="1"/>
          </p:cNvSpPr>
          <p:nvPr>
            <p:ph type="ctrTitle" idx="3"/>
          </p:nvPr>
        </p:nvSpPr>
        <p:spPr>
          <a:xfrm>
            <a:off x="792969" y="2211450"/>
            <a:ext cx="2797200" cy="6447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7" name="Google Shape;307;p42"/>
          <p:cNvSpPr txBox="1">
            <a:spLocks noGrp="1"/>
          </p:cNvSpPr>
          <p:nvPr>
            <p:ph type="ctrTitle" idx="4"/>
          </p:nvPr>
        </p:nvSpPr>
        <p:spPr>
          <a:xfrm>
            <a:off x="5445719" y="2211450"/>
            <a:ext cx="2797200" cy="6447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grpSp>
        <p:nvGrpSpPr>
          <p:cNvPr id="308" name="Google Shape;308;p42"/>
          <p:cNvGrpSpPr/>
          <p:nvPr/>
        </p:nvGrpSpPr>
        <p:grpSpPr>
          <a:xfrm>
            <a:off x="4576072" y="4075"/>
            <a:ext cx="392700" cy="5157600"/>
            <a:chOff x="3047922" y="4075"/>
            <a:chExt cx="392700" cy="5157600"/>
          </a:xfrm>
        </p:grpSpPr>
        <p:sp>
          <p:nvSpPr>
            <p:cNvPr id="309" name="Google Shape;309;p42"/>
            <p:cNvSpPr/>
            <p:nvPr/>
          </p:nvSpPr>
          <p:spPr>
            <a:xfrm rot="5400000">
              <a:off x="3017322" y="2373000"/>
              <a:ext cx="453900" cy="392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0" name="Google Shape;310;p42"/>
            <p:cNvCxnSpPr/>
            <p:nvPr/>
          </p:nvCxnSpPr>
          <p:spPr>
            <a:xfrm>
              <a:off x="30537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●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○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■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●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○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■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●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○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Roboto Slab Regular"/>
              <a:buChar char="■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252" name="Google Shape;252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BA226A-BBBB-40A4-97EA-2559F35282DA}"/>
              </a:ext>
            </a:extLst>
          </p:cNvPr>
          <p:cNvSpPr/>
          <p:nvPr/>
        </p:nvSpPr>
        <p:spPr>
          <a:xfrm>
            <a:off x="3434317" y="1481470"/>
            <a:ext cx="1800446" cy="8222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Order processing phase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3FCB93-831D-4947-A1A1-43E6E255C519}"/>
              </a:ext>
            </a:extLst>
          </p:cNvPr>
          <p:cNvSpPr/>
          <p:nvPr/>
        </p:nvSpPr>
        <p:spPr>
          <a:xfrm>
            <a:off x="3434317" y="3125973"/>
            <a:ext cx="1800446" cy="8222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Transportation phase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5D16A2-5480-43B8-A562-FE79C0E8A3DA}"/>
              </a:ext>
            </a:extLst>
          </p:cNvPr>
          <p:cNvCxnSpPr>
            <a:endCxn id="10" idx="0"/>
          </p:cNvCxnSpPr>
          <p:nvPr/>
        </p:nvCxnSpPr>
        <p:spPr>
          <a:xfrm>
            <a:off x="4334540" y="87187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BFBE59-3519-4527-8837-D50C0E2B826E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334540" y="2303721"/>
            <a:ext cx="0" cy="82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B32FD471-5C66-44E9-A5FD-13670FCE13B2}"/>
              </a:ext>
            </a:extLst>
          </p:cNvPr>
          <p:cNvSpPr/>
          <p:nvPr/>
        </p:nvSpPr>
        <p:spPr>
          <a:xfrm>
            <a:off x="3600893" y="356189"/>
            <a:ext cx="1633870" cy="606057"/>
          </a:xfrm>
          <a:prstGeom prst="flowChartInputOutput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B6EF58-77EA-454F-B0B9-761E343460DD}"/>
              </a:ext>
            </a:extLst>
          </p:cNvPr>
          <p:cNvCxnSpPr/>
          <p:nvPr/>
        </p:nvCxnSpPr>
        <p:spPr>
          <a:xfrm>
            <a:off x="4313275" y="3948224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30D26C6E-D38E-4C36-8F44-3EBC566BA3C6}"/>
              </a:ext>
            </a:extLst>
          </p:cNvPr>
          <p:cNvSpPr/>
          <p:nvPr/>
        </p:nvSpPr>
        <p:spPr>
          <a:xfrm>
            <a:off x="1800445" y="1229920"/>
            <a:ext cx="1063255" cy="1325351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Internal information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812EBC-FE93-4ECB-9159-81507675CFE6}"/>
              </a:ext>
            </a:extLst>
          </p:cNvPr>
          <p:cNvCxnSpPr>
            <a:cxnSpLocks/>
            <a:stCxn id="18" idx="4"/>
            <a:endCxn id="10" idx="1"/>
          </p:cNvCxnSpPr>
          <p:nvPr/>
        </p:nvCxnSpPr>
        <p:spPr>
          <a:xfrm>
            <a:off x="2863700" y="1892596"/>
            <a:ext cx="570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ylinder 22">
            <a:extLst>
              <a:ext uri="{FF2B5EF4-FFF2-40B4-BE49-F238E27FC236}">
                <a16:creationId xmlns:a16="http://schemas.microsoft.com/office/drawing/2014/main" id="{8AB115B7-30F1-47C7-B36C-55C2BEE0C8C4}"/>
              </a:ext>
            </a:extLst>
          </p:cNvPr>
          <p:cNvSpPr/>
          <p:nvPr/>
        </p:nvSpPr>
        <p:spPr>
          <a:xfrm>
            <a:off x="6134989" y="2916865"/>
            <a:ext cx="1002999" cy="1240465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Transpor-tation</a:t>
            </a:r>
            <a:r>
              <a:rPr lang="en-US" dirty="0">
                <a:solidFill>
                  <a:schemeClr val="bg1"/>
                </a:solidFill>
              </a:rPr>
              <a:t> team info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DE5A80-4E2F-4F26-BE8B-650AB22D1F01}"/>
              </a:ext>
            </a:extLst>
          </p:cNvPr>
          <p:cNvCxnSpPr>
            <a:cxnSpLocks/>
            <a:stCxn id="23" idx="2"/>
            <a:endCxn id="11" idx="3"/>
          </p:cNvCxnSpPr>
          <p:nvPr/>
        </p:nvCxnSpPr>
        <p:spPr>
          <a:xfrm flipH="1">
            <a:off x="5234763" y="3537098"/>
            <a:ext cx="9002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6FF337-268D-4D16-B32F-D1F05FA31DAE}"/>
              </a:ext>
            </a:extLst>
          </p:cNvPr>
          <p:cNvSpPr txBox="1"/>
          <p:nvPr/>
        </p:nvSpPr>
        <p:spPr>
          <a:xfrm>
            <a:off x="4417829" y="2303721"/>
            <a:ext cx="1224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Optimal schedule for processing phase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D2E5C7-A90D-4CE1-B69D-9EE0DA7BDEA5}"/>
              </a:ext>
            </a:extLst>
          </p:cNvPr>
          <p:cNvSpPr txBox="1"/>
          <p:nvPr/>
        </p:nvSpPr>
        <p:spPr>
          <a:xfrm>
            <a:off x="3935818" y="4618034"/>
            <a:ext cx="964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Final optimal schedule</a:t>
            </a:r>
          </a:p>
        </p:txBody>
      </p:sp>
    </p:spTree>
    <p:extLst>
      <p:ext uri="{BB962C8B-B14F-4D97-AF65-F5344CB8AC3E}">
        <p14:creationId xmlns:p14="http://schemas.microsoft.com/office/powerpoint/2010/main" val="2808653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F57E35-C3B0-40D3-8ADA-E6E32DD8D847}"/>
              </a:ext>
            </a:extLst>
          </p:cNvPr>
          <p:cNvSpPr/>
          <p:nvPr/>
        </p:nvSpPr>
        <p:spPr>
          <a:xfrm>
            <a:off x="358081" y="2630294"/>
            <a:ext cx="979082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Material suppliers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9C043F-DB3E-4DF4-AE75-40759DB1B5B5}"/>
              </a:ext>
            </a:extLst>
          </p:cNvPr>
          <p:cNvSpPr/>
          <p:nvPr/>
        </p:nvSpPr>
        <p:spPr>
          <a:xfrm>
            <a:off x="4701784" y="1874644"/>
            <a:ext cx="804974" cy="3727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Distribution center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C25E47-81D0-4A1A-932A-6BD2801437E3}"/>
              </a:ext>
            </a:extLst>
          </p:cNvPr>
          <p:cNvSpPr/>
          <p:nvPr/>
        </p:nvSpPr>
        <p:spPr>
          <a:xfrm>
            <a:off x="6343123" y="1903999"/>
            <a:ext cx="734974" cy="31408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Retail store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FCE6A3-BB74-4735-97AB-59651E29C3AD}"/>
              </a:ext>
            </a:extLst>
          </p:cNvPr>
          <p:cNvCxnSpPr>
            <a:cxnSpLocks/>
            <a:stCxn id="2" idx="0"/>
            <a:endCxn id="77" idx="2"/>
          </p:cNvCxnSpPr>
          <p:nvPr/>
        </p:nvCxnSpPr>
        <p:spPr>
          <a:xfrm flipV="1">
            <a:off x="847622" y="2247149"/>
            <a:ext cx="0" cy="38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A5BB2A-FEA2-4691-9CEA-A7284C51A8E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06758" y="2061043"/>
            <a:ext cx="83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D746EB-DFF1-4637-AD96-D12C7D882F39}"/>
              </a:ext>
            </a:extLst>
          </p:cNvPr>
          <p:cNvSpPr/>
          <p:nvPr/>
        </p:nvSpPr>
        <p:spPr>
          <a:xfrm>
            <a:off x="7884776" y="1903999"/>
            <a:ext cx="769089" cy="31408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Consumer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798F9CD-8D83-413A-A4DA-CAFBC7D426F5}"/>
              </a:ext>
            </a:extLst>
          </p:cNvPr>
          <p:cNvSpPr/>
          <p:nvPr/>
        </p:nvSpPr>
        <p:spPr>
          <a:xfrm>
            <a:off x="358081" y="559211"/>
            <a:ext cx="979082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Oversea warehouse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AB57824-E796-4EEF-B3B3-04E5CA134657}"/>
              </a:ext>
            </a:extLst>
          </p:cNvPr>
          <p:cNvSpPr/>
          <p:nvPr/>
        </p:nvSpPr>
        <p:spPr>
          <a:xfrm>
            <a:off x="358081" y="1184718"/>
            <a:ext cx="979082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Port warehouse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54F9EC-9985-432A-8DF0-0099F0EEF170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847622" y="932009"/>
            <a:ext cx="0" cy="2527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471C49-7761-400A-B042-586B32135FA0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>
            <a:off x="847622" y="1557516"/>
            <a:ext cx="0" cy="31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F4C1978-23B8-457E-97F6-F19AD07FBD6F}"/>
              </a:ext>
            </a:extLst>
          </p:cNvPr>
          <p:cNvSpPr/>
          <p:nvPr/>
        </p:nvSpPr>
        <p:spPr>
          <a:xfrm>
            <a:off x="305362" y="1874351"/>
            <a:ext cx="1084520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Material storage parts warehouse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EC870983-5A80-4C21-995F-0C5587D2CE96}"/>
              </a:ext>
            </a:extLst>
          </p:cNvPr>
          <p:cNvSpPr/>
          <p:nvPr/>
        </p:nvSpPr>
        <p:spPr>
          <a:xfrm>
            <a:off x="2263603" y="1874350"/>
            <a:ext cx="804973" cy="372799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Product warehouse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1874F9-62AF-4647-BA87-2B8CDA821BDB}"/>
              </a:ext>
            </a:extLst>
          </p:cNvPr>
          <p:cNvCxnSpPr>
            <a:cxnSpLocks/>
            <a:stCxn id="77" idx="3"/>
            <a:endCxn id="87" idx="1"/>
          </p:cNvCxnSpPr>
          <p:nvPr/>
        </p:nvCxnSpPr>
        <p:spPr>
          <a:xfrm>
            <a:off x="1389882" y="2060750"/>
            <a:ext cx="873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D684110-97FB-4B26-879D-BFADC5352D5D}"/>
              </a:ext>
            </a:extLst>
          </p:cNvPr>
          <p:cNvCxnSpPr>
            <a:cxnSpLocks/>
            <a:stCxn id="87" idx="3"/>
            <a:endCxn id="4" idx="1"/>
          </p:cNvCxnSpPr>
          <p:nvPr/>
        </p:nvCxnSpPr>
        <p:spPr>
          <a:xfrm>
            <a:off x="3068576" y="2060750"/>
            <a:ext cx="1633208" cy="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BB24120-D9DC-4B40-8E1C-D37493E6E3A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078097" y="2061043"/>
            <a:ext cx="806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09858A1-6572-4B2A-947E-7B476852554B}"/>
              </a:ext>
            </a:extLst>
          </p:cNvPr>
          <p:cNvGrpSpPr/>
          <p:nvPr/>
        </p:nvGrpSpPr>
        <p:grpSpPr>
          <a:xfrm>
            <a:off x="2278619" y="176289"/>
            <a:ext cx="3530010" cy="1652011"/>
            <a:chOff x="2657697" y="1793806"/>
            <a:chExt cx="3530010" cy="1652011"/>
          </a:xfrm>
        </p:grpSpPr>
        <p:sp>
          <p:nvSpPr>
            <p:cNvPr id="125" name="Arrow: Down 124">
              <a:extLst>
                <a:ext uri="{FF2B5EF4-FFF2-40B4-BE49-F238E27FC236}">
                  <a16:creationId xmlns:a16="http://schemas.microsoft.com/office/drawing/2014/main" id="{4C0B7DCE-3430-40D4-9D5D-04FF3E2504AA}"/>
                </a:ext>
              </a:extLst>
            </p:cNvPr>
            <p:cNvSpPr/>
            <p:nvPr/>
          </p:nvSpPr>
          <p:spPr>
            <a:xfrm>
              <a:off x="5246275" y="2076976"/>
              <a:ext cx="262269" cy="125950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row: Down 123">
              <a:extLst>
                <a:ext uri="{FF2B5EF4-FFF2-40B4-BE49-F238E27FC236}">
                  <a16:creationId xmlns:a16="http://schemas.microsoft.com/office/drawing/2014/main" id="{105138B7-35BF-407E-8AAC-3532D46FFE81}"/>
                </a:ext>
              </a:extLst>
            </p:cNvPr>
            <p:cNvSpPr/>
            <p:nvPr/>
          </p:nvSpPr>
          <p:spPr>
            <a:xfrm rot="19330772">
              <a:off x="4632330" y="2173408"/>
              <a:ext cx="262269" cy="127240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34683489-437C-4181-9DC8-6579EFD14911}"/>
                </a:ext>
              </a:extLst>
            </p:cNvPr>
            <p:cNvSpPr/>
            <p:nvPr/>
          </p:nvSpPr>
          <p:spPr>
            <a:xfrm>
              <a:off x="2657697" y="1793806"/>
              <a:ext cx="3530010" cy="6090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Transportation</a:t>
              </a:r>
            </a:p>
            <a:p>
              <a:r>
                <a:rPr lang="en-US" sz="1000" dirty="0"/>
                <a:t>Planning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3E4819A-EB93-4266-89AF-D3B263CE34EC}"/>
                </a:ext>
              </a:extLst>
            </p:cNvPr>
            <p:cNvSpPr/>
            <p:nvPr/>
          </p:nvSpPr>
          <p:spPr>
            <a:xfrm>
              <a:off x="3801922" y="1949238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Transportation route design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915B02D-0FE2-4556-827B-FD9BFE777510}"/>
                </a:ext>
              </a:extLst>
            </p:cNvPr>
            <p:cNvSpPr/>
            <p:nvPr/>
          </p:nvSpPr>
          <p:spPr>
            <a:xfrm>
              <a:off x="5025438" y="1928461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Transportation route design</a:t>
              </a:r>
            </a:p>
          </p:txBody>
        </p:sp>
      </p:grpSp>
      <p:sp>
        <p:nvSpPr>
          <p:cNvPr id="128" name="Arrow: Down 127">
            <a:extLst>
              <a:ext uri="{FF2B5EF4-FFF2-40B4-BE49-F238E27FC236}">
                <a16:creationId xmlns:a16="http://schemas.microsoft.com/office/drawing/2014/main" id="{BF59ABAA-F102-401B-8F11-F90460BF1B44}"/>
              </a:ext>
            </a:extLst>
          </p:cNvPr>
          <p:cNvSpPr/>
          <p:nvPr/>
        </p:nvSpPr>
        <p:spPr>
          <a:xfrm rot="10800000">
            <a:off x="4869310" y="2419775"/>
            <a:ext cx="262269" cy="110053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row: Down 128">
            <a:extLst>
              <a:ext uri="{FF2B5EF4-FFF2-40B4-BE49-F238E27FC236}">
                <a16:creationId xmlns:a16="http://schemas.microsoft.com/office/drawing/2014/main" id="{EC505C3F-C8DB-426F-B00D-EE9CA8838C89}"/>
              </a:ext>
            </a:extLst>
          </p:cNvPr>
          <p:cNvSpPr/>
          <p:nvPr/>
        </p:nvSpPr>
        <p:spPr>
          <a:xfrm rot="13352690">
            <a:off x="4250329" y="2229350"/>
            <a:ext cx="262269" cy="105473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E5D9F4B-8C48-447A-9904-58EDA0594E54}"/>
              </a:ext>
            </a:extLst>
          </p:cNvPr>
          <p:cNvGrpSpPr/>
          <p:nvPr/>
        </p:nvGrpSpPr>
        <p:grpSpPr>
          <a:xfrm>
            <a:off x="2150368" y="3082750"/>
            <a:ext cx="3530010" cy="609046"/>
            <a:chOff x="2936779" y="2889418"/>
            <a:chExt cx="3530010" cy="609046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D8419D83-AE80-4FB9-AB94-DAEECC3FAA71}"/>
                </a:ext>
              </a:extLst>
            </p:cNvPr>
            <p:cNvSpPr/>
            <p:nvPr/>
          </p:nvSpPr>
          <p:spPr>
            <a:xfrm>
              <a:off x="2936779" y="2889418"/>
              <a:ext cx="3530010" cy="6090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Site </a:t>
              </a:r>
            </a:p>
            <a:p>
              <a:r>
                <a:rPr lang="en-US" sz="1000" dirty="0"/>
                <a:t>management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DA43ABD-6203-4CDA-ADA2-70E2C2AB23A4}"/>
                </a:ext>
              </a:extLst>
            </p:cNvPr>
            <p:cNvSpPr/>
            <p:nvPr/>
          </p:nvSpPr>
          <p:spPr>
            <a:xfrm>
              <a:off x="4138285" y="3074239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Resource management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A08B26E-5242-4622-A87F-D38823A7AADF}"/>
                </a:ext>
              </a:extLst>
            </p:cNvPr>
            <p:cNvSpPr/>
            <p:nvPr/>
          </p:nvSpPr>
          <p:spPr>
            <a:xfrm>
              <a:off x="5303562" y="3066435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Labor Management</a:t>
              </a:r>
            </a:p>
          </p:txBody>
        </p:sp>
      </p:grpSp>
      <p:sp>
        <p:nvSpPr>
          <p:cNvPr id="29" name="Cloud 28">
            <a:extLst>
              <a:ext uri="{FF2B5EF4-FFF2-40B4-BE49-F238E27FC236}">
                <a16:creationId xmlns:a16="http://schemas.microsoft.com/office/drawing/2014/main" id="{8D409804-C6D9-4A75-A5B3-B7D4A0AF62FD}"/>
              </a:ext>
            </a:extLst>
          </p:cNvPr>
          <p:cNvSpPr/>
          <p:nvPr/>
        </p:nvSpPr>
        <p:spPr>
          <a:xfrm>
            <a:off x="5502210" y="785335"/>
            <a:ext cx="1818730" cy="72281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Transportation cost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E8EB04-3B54-45CB-9A77-F42972213D5D}"/>
              </a:ext>
            </a:extLst>
          </p:cNvPr>
          <p:cNvCxnSpPr>
            <a:cxnSpLocks/>
            <a:stCxn id="29" idx="1"/>
            <a:endCxn id="4" idx="3"/>
          </p:cNvCxnSpPr>
          <p:nvPr/>
        </p:nvCxnSpPr>
        <p:spPr>
          <a:xfrm flipH="1">
            <a:off x="5506758" y="1507376"/>
            <a:ext cx="904817" cy="55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Cloud 34">
            <a:extLst>
              <a:ext uri="{FF2B5EF4-FFF2-40B4-BE49-F238E27FC236}">
                <a16:creationId xmlns:a16="http://schemas.microsoft.com/office/drawing/2014/main" id="{B5933327-9730-45B8-801D-A6B84D75AF31}"/>
              </a:ext>
            </a:extLst>
          </p:cNvPr>
          <p:cNvSpPr/>
          <p:nvPr/>
        </p:nvSpPr>
        <p:spPr>
          <a:xfrm>
            <a:off x="5680378" y="2571750"/>
            <a:ext cx="1618570" cy="59542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B72FF5-08F1-4304-A961-827A9C1F02A1}"/>
              </a:ext>
            </a:extLst>
          </p:cNvPr>
          <p:cNvCxnSpPr>
            <a:cxnSpLocks/>
            <a:stCxn id="35" idx="3"/>
            <a:endCxn id="4" idx="3"/>
          </p:cNvCxnSpPr>
          <p:nvPr/>
        </p:nvCxnSpPr>
        <p:spPr>
          <a:xfrm flipH="1" flipV="1">
            <a:off x="5506758" y="2061043"/>
            <a:ext cx="982905" cy="54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>
            <a:extLst>
              <a:ext uri="{FF2B5EF4-FFF2-40B4-BE49-F238E27FC236}">
                <a16:creationId xmlns:a16="http://schemas.microsoft.com/office/drawing/2014/main" id="{BAFAD8BD-8865-4B88-8CE6-932D1C4F8480}"/>
              </a:ext>
            </a:extLst>
          </p:cNvPr>
          <p:cNvSpPr/>
          <p:nvPr/>
        </p:nvSpPr>
        <p:spPr>
          <a:xfrm>
            <a:off x="1821744" y="1276054"/>
            <a:ext cx="1275887" cy="297712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B6A078-69B2-4979-A94C-11D4CB1FA482}"/>
              </a:ext>
            </a:extLst>
          </p:cNvPr>
          <p:cNvCxnSpPr>
            <a:cxnSpLocks/>
            <a:stCxn id="40" idx="1"/>
            <a:endCxn id="87" idx="0"/>
          </p:cNvCxnSpPr>
          <p:nvPr/>
        </p:nvCxnSpPr>
        <p:spPr>
          <a:xfrm>
            <a:off x="2459688" y="1573449"/>
            <a:ext cx="206402" cy="30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7114DA-89ED-4C3B-B94E-836F8CE4D0CC}"/>
              </a:ext>
            </a:extLst>
          </p:cNvPr>
          <p:cNvCxnSpPr>
            <a:cxnSpLocks/>
            <a:stCxn id="40" idx="1"/>
            <a:endCxn id="77" idx="3"/>
          </p:cNvCxnSpPr>
          <p:nvPr/>
        </p:nvCxnSpPr>
        <p:spPr>
          <a:xfrm flipH="1">
            <a:off x="1389882" y="1573449"/>
            <a:ext cx="1069806" cy="48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F01AC2-5CBE-49F1-8747-77F68A78A822}"/>
              </a:ext>
            </a:extLst>
          </p:cNvPr>
          <p:cNvCxnSpPr>
            <a:cxnSpLocks/>
            <a:stCxn id="40" idx="1"/>
            <a:endCxn id="2" idx="3"/>
          </p:cNvCxnSpPr>
          <p:nvPr/>
        </p:nvCxnSpPr>
        <p:spPr>
          <a:xfrm flipH="1">
            <a:off x="1337163" y="1573449"/>
            <a:ext cx="1122525" cy="124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27340BC-42B3-47C0-8C5A-D503EF1EBA0B}"/>
              </a:ext>
            </a:extLst>
          </p:cNvPr>
          <p:cNvCxnSpPr>
            <a:cxnSpLocks/>
            <a:stCxn id="40" idx="3"/>
            <a:endCxn id="37" idx="3"/>
          </p:cNvCxnSpPr>
          <p:nvPr/>
        </p:nvCxnSpPr>
        <p:spPr>
          <a:xfrm flipH="1" flipV="1">
            <a:off x="1337163" y="745610"/>
            <a:ext cx="1122525" cy="54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1152EC-D7AE-41C4-9369-3C73A11E3776}"/>
              </a:ext>
            </a:extLst>
          </p:cNvPr>
          <p:cNvCxnSpPr>
            <a:cxnSpLocks/>
            <a:stCxn id="40" idx="2"/>
            <a:endCxn id="38" idx="3"/>
          </p:cNvCxnSpPr>
          <p:nvPr/>
        </p:nvCxnSpPr>
        <p:spPr>
          <a:xfrm flipH="1" flipV="1">
            <a:off x="1337163" y="1371117"/>
            <a:ext cx="488539" cy="5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89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loud 13">
            <a:extLst>
              <a:ext uri="{FF2B5EF4-FFF2-40B4-BE49-F238E27FC236}">
                <a16:creationId xmlns:a16="http://schemas.microsoft.com/office/drawing/2014/main" id="{DAB42B8C-8E47-48F0-9ADB-B80BE1D79728}"/>
              </a:ext>
            </a:extLst>
          </p:cNvPr>
          <p:cNvSpPr/>
          <p:nvPr/>
        </p:nvSpPr>
        <p:spPr>
          <a:xfrm>
            <a:off x="3657162" y="1800027"/>
            <a:ext cx="979161" cy="550948"/>
          </a:xfrm>
          <a:prstGeom prst="cloud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Labor cost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C5355CA2-15D4-40FA-8583-A2AC90C04A9B}"/>
              </a:ext>
            </a:extLst>
          </p:cNvPr>
          <p:cNvSpPr/>
          <p:nvPr/>
        </p:nvSpPr>
        <p:spPr>
          <a:xfrm>
            <a:off x="3512321" y="4033327"/>
            <a:ext cx="1272699" cy="550948"/>
          </a:xfrm>
          <a:prstGeom prst="cloud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Equipment cost</a:t>
            </a:r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FAE39D7C-9F7F-410F-A048-B5A7F14D1021}"/>
              </a:ext>
            </a:extLst>
          </p:cNvPr>
          <p:cNvSpPr/>
          <p:nvPr/>
        </p:nvSpPr>
        <p:spPr>
          <a:xfrm>
            <a:off x="3574563" y="689302"/>
            <a:ext cx="979161" cy="550948"/>
          </a:xfrm>
          <a:prstGeom prst="cloud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Fuel cost</a:t>
            </a:r>
          </a:p>
        </p:txBody>
      </p:sp>
      <p:sp>
        <p:nvSpPr>
          <p:cNvPr id="54" name="Flowchart: Terminator 53">
            <a:extLst>
              <a:ext uri="{FF2B5EF4-FFF2-40B4-BE49-F238E27FC236}">
                <a16:creationId xmlns:a16="http://schemas.microsoft.com/office/drawing/2014/main" id="{4934AD09-BD43-4C94-BFC9-E48E5A144F21}"/>
              </a:ext>
            </a:extLst>
          </p:cNvPr>
          <p:cNvSpPr/>
          <p:nvPr/>
        </p:nvSpPr>
        <p:spPr>
          <a:xfrm>
            <a:off x="7201524" y="571576"/>
            <a:ext cx="1783463" cy="786401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Transport close-distance orders together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Find shortest possible routes</a:t>
            </a:r>
          </a:p>
        </p:txBody>
      </p:sp>
      <p:sp>
        <p:nvSpPr>
          <p:cNvPr id="75" name="Flowchart: Terminator 74">
            <a:extLst>
              <a:ext uri="{FF2B5EF4-FFF2-40B4-BE49-F238E27FC236}">
                <a16:creationId xmlns:a16="http://schemas.microsoft.com/office/drawing/2014/main" id="{846A658D-8E85-4488-94B8-072DAC3F649B}"/>
              </a:ext>
            </a:extLst>
          </p:cNvPr>
          <p:cNvSpPr/>
          <p:nvPr/>
        </p:nvSpPr>
        <p:spPr>
          <a:xfrm>
            <a:off x="7154002" y="1674326"/>
            <a:ext cx="1783461" cy="786402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Assign task to minimum qualified employees</a:t>
            </a:r>
          </a:p>
        </p:txBody>
      </p:sp>
      <p:sp>
        <p:nvSpPr>
          <p:cNvPr id="81" name="Cloud 80">
            <a:extLst>
              <a:ext uri="{FF2B5EF4-FFF2-40B4-BE49-F238E27FC236}">
                <a16:creationId xmlns:a16="http://schemas.microsoft.com/office/drawing/2014/main" id="{3AC04245-73B6-4A15-B5B2-B87E1D98CA06}"/>
              </a:ext>
            </a:extLst>
          </p:cNvPr>
          <p:cNvSpPr/>
          <p:nvPr/>
        </p:nvSpPr>
        <p:spPr>
          <a:xfrm>
            <a:off x="3683034" y="2916677"/>
            <a:ext cx="1018769" cy="550948"/>
          </a:xfrm>
          <a:prstGeom prst="cloud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Storage cost</a:t>
            </a:r>
          </a:p>
        </p:txBody>
      </p:sp>
      <p:sp>
        <p:nvSpPr>
          <p:cNvPr id="92" name="Flowchart: Terminator 91">
            <a:extLst>
              <a:ext uri="{FF2B5EF4-FFF2-40B4-BE49-F238E27FC236}">
                <a16:creationId xmlns:a16="http://schemas.microsoft.com/office/drawing/2014/main" id="{AF4EDDB9-2A77-405B-B30D-5403A2EA5463}"/>
              </a:ext>
            </a:extLst>
          </p:cNvPr>
          <p:cNvSpPr/>
          <p:nvPr/>
        </p:nvSpPr>
        <p:spPr>
          <a:xfrm>
            <a:off x="7201524" y="2787778"/>
            <a:ext cx="1735936" cy="786401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Prepare orders to be transported quickly</a:t>
            </a:r>
          </a:p>
        </p:txBody>
      </p:sp>
      <p:sp>
        <p:nvSpPr>
          <p:cNvPr id="76" name="Plus Sign 75">
            <a:extLst>
              <a:ext uri="{FF2B5EF4-FFF2-40B4-BE49-F238E27FC236}">
                <a16:creationId xmlns:a16="http://schemas.microsoft.com/office/drawing/2014/main" id="{45974B94-6238-4A2D-B144-B16626212671}"/>
              </a:ext>
            </a:extLst>
          </p:cNvPr>
          <p:cNvSpPr/>
          <p:nvPr/>
        </p:nvSpPr>
        <p:spPr>
          <a:xfrm>
            <a:off x="7919082" y="1396585"/>
            <a:ext cx="348343" cy="307262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lus Sign 96">
            <a:extLst>
              <a:ext uri="{FF2B5EF4-FFF2-40B4-BE49-F238E27FC236}">
                <a16:creationId xmlns:a16="http://schemas.microsoft.com/office/drawing/2014/main" id="{652FED34-17FC-48A9-8D19-C8EB1228D0B3}"/>
              </a:ext>
            </a:extLst>
          </p:cNvPr>
          <p:cNvSpPr/>
          <p:nvPr/>
        </p:nvSpPr>
        <p:spPr>
          <a:xfrm>
            <a:off x="7919082" y="2480516"/>
            <a:ext cx="348343" cy="307262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Equals 77">
            <a:extLst>
              <a:ext uri="{FF2B5EF4-FFF2-40B4-BE49-F238E27FC236}">
                <a16:creationId xmlns:a16="http://schemas.microsoft.com/office/drawing/2014/main" id="{42645D6C-B3AD-40C1-A789-92DB4E8F9AB2}"/>
              </a:ext>
            </a:extLst>
          </p:cNvPr>
          <p:cNvSpPr/>
          <p:nvPr/>
        </p:nvSpPr>
        <p:spPr>
          <a:xfrm>
            <a:off x="7839253" y="3729353"/>
            <a:ext cx="508000" cy="265329"/>
          </a:xfrm>
          <a:prstGeom prst="mathEqual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Flowchart: Terminator 98">
            <a:extLst>
              <a:ext uri="{FF2B5EF4-FFF2-40B4-BE49-F238E27FC236}">
                <a16:creationId xmlns:a16="http://schemas.microsoft.com/office/drawing/2014/main" id="{038EB0F9-059B-4DBE-A617-B972817A7F09}"/>
              </a:ext>
            </a:extLst>
          </p:cNvPr>
          <p:cNvSpPr/>
          <p:nvPr/>
        </p:nvSpPr>
        <p:spPr>
          <a:xfrm>
            <a:off x="7201524" y="4164391"/>
            <a:ext cx="1783461" cy="786401"/>
          </a:xfrm>
          <a:prstGeom prst="flowChartTerminator">
            <a:avLst/>
          </a:prstGeom>
          <a:solidFill>
            <a:srgbClr val="D3241C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SCHEDULING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DDC31D1-804F-4552-B2D2-FD2DE9D0C550}"/>
              </a:ext>
            </a:extLst>
          </p:cNvPr>
          <p:cNvCxnSpPr>
            <a:cxnSpLocks/>
          </p:cNvCxnSpPr>
          <p:nvPr/>
        </p:nvCxnSpPr>
        <p:spPr>
          <a:xfrm>
            <a:off x="6099702" y="3238852"/>
            <a:ext cx="17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amond 100">
            <a:extLst>
              <a:ext uri="{FF2B5EF4-FFF2-40B4-BE49-F238E27FC236}">
                <a16:creationId xmlns:a16="http://schemas.microsoft.com/office/drawing/2014/main" id="{619638C6-3F61-435B-92F0-CBCB2C32E6C8}"/>
              </a:ext>
            </a:extLst>
          </p:cNvPr>
          <p:cNvSpPr/>
          <p:nvPr/>
        </p:nvSpPr>
        <p:spPr>
          <a:xfrm>
            <a:off x="5399898" y="503996"/>
            <a:ext cx="1533845" cy="921657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Lower fuel cost and transport time</a:t>
            </a: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A3E97A8A-81F3-4E54-A528-9454BD15D269}"/>
              </a:ext>
            </a:extLst>
          </p:cNvPr>
          <p:cNvSpPr/>
          <p:nvPr/>
        </p:nvSpPr>
        <p:spPr>
          <a:xfrm>
            <a:off x="5393993" y="1609424"/>
            <a:ext cx="1533845" cy="921657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Lower resource cost</a:t>
            </a:r>
          </a:p>
        </p:txBody>
      </p:sp>
      <p:sp>
        <p:nvSpPr>
          <p:cNvPr id="118" name="Diamond 117">
            <a:extLst>
              <a:ext uri="{FF2B5EF4-FFF2-40B4-BE49-F238E27FC236}">
                <a16:creationId xmlns:a16="http://schemas.microsoft.com/office/drawing/2014/main" id="{344D957A-DF02-4C9F-B583-EBCDA998C0A4}"/>
              </a:ext>
            </a:extLst>
          </p:cNvPr>
          <p:cNvSpPr/>
          <p:nvPr/>
        </p:nvSpPr>
        <p:spPr>
          <a:xfrm>
            <a:off x="5383693" y="2726332"/>
            <a:ext cx="1533845" cy="921657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Lower storage cost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21E035E-2B5B-428D-B19A-A6854F7FCB44}"/>
              </a:ext>
            </a:extLst>
          </p:cNvPr>
          <p:cNvCxnSpPr>
            <a:stCxn id="101" idx="2"/>
            <a:endCxn id="117" idx="0"/>
          </p:cNvCxnSpPr>
          <p:nvPr/>
        </p:nvCxnSpPr>
        <p:spPr>
          <a:xfrm flipH="1">
            <a:off x="6160916" y="1425653"/>
            <a:ext cx="5905" cy="183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2DAF12A-C921-41DE-8D9F-8574DED350C7}"/>
              </a:ext>
            </a:extLst>
          </p:cNvPr>
          <p:cNvCxnSpPr>
            <a:cxnSpLocks/>
            <a:stCxn id="117" idx="2"/>
            <a:endCxn id="118" idx="0"/>
          </p:cNvCxnSpPr>
          <p:nvPr/>
        </p:nvCxnSpPr>
        <p:spPr>
          <a:xfrm flipH="1">
            <a:off x="6150616" y="2531081"/>
            <a:ext cx="10300" cy="195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Diamond 142">
            <a:extLst>
              <a:ext uri="{FF2B5EF4-FFF2-40B4-BE49-F238E27FC236}">
                <a16:creationId xmlns:a16="http://schemas.microsoft.com/office/drawing/2014/main" id="{D300FEB0-CBFA-4034-94FB-F87B7D47A5BD}"/>
              </a:ext>
            </a:extLst>
          </p:cNvPr>
          <p:cNvSpPr/>
          <p:nvPr/>
        </p:nvSpPr>
        <p:spPr>
          <a:xfrm>
            <a:off x="5388975" y="4098250"/>
            <a:ext cx="1533845" cy="921657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Lower cost, lower time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82BE740-204D-4504-B615-293BB308A5D6}"/>
              </a:ext>
            </a:extLst>
          </p:cNvPr>
          <p:cNvCxnSpPr>
            <a:cxnSpLocks/>
            <a:stCxn id="118" idx="2"/>
            <a:endCxn id="143" idx="0"/>
          </p:cNvCxnSpPr>
          <p:nvPr/>
        </p:nvCxnSpPr>
        <p:spPr>
          <a:xfrm>
            <a:off x="6150616" y="3647989"/>
            <a:ext cx="5282" cy="450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9EB2E39-D463-4B85-9E02-7B640D65DA5D}"/>
              </a:ext>
            </a:extLst>
          </p:cNvPr>
          <p:cNvCxnSpPr>
            <a:cxnSpLocks/>
          </p:cNvCxnSpPr>
          <p:nvPr/>
        </p:nvCxnSpPr>
        <p:spPr>
          <a:xfrm>
            <a:off x="5157039" y="-40669"/>
            <a:ext cx="0" cy="514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D8FD125-2465-4466-96AF-8D11888E5533}"/>
              </a:ext>
            </a:extLst>
          </p:cNvPr>
          <p:cNvCxnSpPr>
            <a:cxnSpLocks/>
          </p:cNvCxnSpPr>
          <p:nvPr/>
        </p:nvCxnSpPr>
        <p:spPr>
          <a:xfrm>
            <a:off x="7092765" y="0"/>
            <a:ext cx="0" cy="514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1189486-293B-4153-8496-A9B04FECD674}"/>
              </a:ext>
            </a:extLst>
          </p:cNvPr>
          <p:cNvCxnSpPr/>
          <p:nvPr/>
        </p:nvCxnSpPr>
        <p:spPr>
          <a:xfrm>
            <a:off x="0" y="38806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4F6F1113-4DFE-44A4-BC97-43797DA61348}"/>
              </a:ext>
            </a:extLst>
          </p:cNvPr>
          <p:cNvSpPr txBox="1"/>
          <p:nvPr/>
        </p:nvSpPr>
        <p:spPr>
          <a:xfrm>
            <a:off x="3847577" y="706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COST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0155AAA-8A48-4C46-B144-93CB17212128}"/>
              </a:ext>
            </a:extLst>
          </p:cNvPr>
          <p:cNvSpPr txBox="1"/>
          <p:nvPr/>
        </p:nvSpPr>
        <p:spPr>
          <a:xfrm>
            <a:off x="5495218" y="50407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OBJECTIVE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6B05335-4D3F-440E-B338-A3CBA52D2082}"/>
              </a:ext>
            </a:extLst>
          </p:cNvPr>
          <p:cNvSpPr txBox="1"/>
          <p:nvPr/>
        </p:nvSpPr>
        <p:spPr>
          <a:xfrm>
            <a:off x="7562782" y="61017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C066B42-83E0-446D-9DAC-666FE8FFFEFA}"/>
              </a:ext>
            </a:extLst>
          </p:cNvPr>
          <p:cNvCxnSpPr>
            <a:stCxn id="49" idx="0"/>
            <a:endCxn id="101" idx="1"/>
          </p:cNvCxnSpPr>
          <p:nvPr/>
        </p:nvCxnSpPr>
        <p:spPr>
          <a:xfrm>
            <a:off x="4552908" y="964776"/>
            <a:ext cx="846990" cy="49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E670CFD-6C54-4130-92F3-9A928CE2720B}"/>
              </a:ext>
            </a:extLst>
          </p:cNvPr>
          <p:cNvCxnSpPr>
            <a:cxnSpLocks/>
            <a:stCxn id="14" idx="0"/>
            <a:endCxn id="117" idx="1"/>
          </p:cNvCxnSpPr>
          <p:nvPr/>
        </p:nvCxnSpPr>
        <p:spPr>
          <a:xfrm flipV="1">
            <a:off x="4635507" y="2070253"/>
            <a:ext cx="758486" cy="5248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7538A421-F5F8-4A9C-B3F8-3D0A7935284D}"/>
              </a:ext>
            </a:extLst>
          </p:cNvPr>
          <p:cNvCxnSpPr>
            <a:cxnSpLocks/>
            <a:stCxn id="81" idx="0"/>
            <a:endCxn id="118" idx="1"/>
          </p:cNvCxnSpPr>
          <p:nvPr/>
        </p:nvCxnSpPr>
        <p:spPr>
          <a:xfrm flipV="1">
            <a:off x="4700954" y="3187161"/>
            <a:ext cx="682739" cy="4990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B422B10-8707-4A66-81A0-B37F254C1A4A}"/>
              </a:ext>
            </a:extLst>
          </p:cNvPr>
          <p:cNvCxnSpPr>
            <a:cxnSpLocks/>
            <a:stCxn id="48" idx="0"/>
            <a:endCxn id="117" idx="1"/>
          </p:cNvCxnSpPr>
          <p:nvPr/>
        </p:nvCxnSpPr>
        <p:spPr>
          <a:xfrm flipV="1">
            <a:off x="4783959" y="2070253"/>
            <a:ext cx="610034" cy="2238548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1891789-359D-4A95-927E-DA497A916C09}"/>
              </a:ext>
            </a:extLst>
          </p:cNvPr>
          <p:cNvCxnSpPr>
            <a:cxnSpLocks/>
            <a:stCxn id="101" idx="3"/>
            <a:endCxn id="54" idx="1"/>
          </p:cNvCxnSpPr>
          <p:nvPr/>
        </p:nvCxnSpPr>
        <p:spPr>
          <a:xfrm flipV="1">
            <a:off x="6933743" y="964777"/>
            <a:ext cx="267781" cy="48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325CC672-E73C-4415-8559-F990687FF3F7}"/>
              </a:ext>
            </a:extLst>
          </p:cNvPr>
          <p:cNvCxnSpPr>
            <a:cxnSpLocks/>
            <a:stCxn id="117" idx="3"/>
            <a:endCxn id="75" idx="1"/>
          </p:cNvCxnSpPr>
          <p:nvPr/>
        </p:nvCxnSpPr>
        <p:spPr>
          <a:xfrm flipV="1">
            <a:off x="6927838" y="2067527"/>
            <a:ext cx="226164" cy="2726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DA201A63-D519-4B89-B667-20FBE32BF30D}"/>
              </a:ext>
            </a:extLst>
          </p:cNvPr>
          <p:cNvCxnSpPr>
            <a:cxnSpLocks/>
            <a:stCxn id="118" idx="3"/>
            <a:endCxn id="92" idx="1"/>
          </p:cNvCxnSpPr>
          <p:nvPr/>
        </p:nvCxnSpPr>
        <p:spPr>
          <a:xfrm flipV="1">
            <a:off x="6917538" y="3180979"/>
            <a:ext cx="283986" cy="6182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51167099-C45A-4004-985B-A7378A3B8287}"/>
              </a:ext>
            </a:extLst>
          </p:cNvPr>
          <p:cNvCxnSpPr>
            <a:cxnSpLocks/>
            <a:stCxn id="143" idx="3"/>
            <a:endCxn id="99" idx="1"/>
          </p:cNvCxnSpPr>
          <p:nvPr/>
        </p:nvCxnSpPr>
        <p:spPr>
          <a:xfrm flipV="1">
            <a:off x="6922820" y="4557592"/>
            <a:ext cx="278704" cy="1487"/>
          </a:xfrm>
          <a:prstGeom prst="line">
            <a:avLst/>
          </a:prstGeom>
          <a:effectLst>
            <a:glow rad="101600">
              <a:srgbClr val="FF0000">
                <a:alpha val="40000"/>
              </a:srgb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899CCA9D-A8C3-4CE6-A5C4-83034886AE06}"/>
              </a:ext>
            </a:extLst>
          </p:cNvPr>
          <p:cNvCxnSpPr>
            <a:cxnSpLocks/>
          </p:cNvCxnSpPr>
          <p:nvPr/>
        </p:nvCxnSpPr>
        <p:spPr>
          <a:xfrm>
            <a:off x="3083690" y="0"/>
            <a:ext cx="0" cy="514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4F810CDA-8C59-40EA-9B86-2B8DCBDCD39A}"/>
              </a:ext>
            </a:extLst>
          </p:cNvPr>
          <p:cNvSpPr txBox="1"/>
          <p:nvPr/>
        </p:nvSpPr>
        <p:spPr>
          <a:xfrm>
            <a:off x="1289063" y="94179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CONSTRAINTS</a:t>
            </a: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EEDEE109-43BA-4058-B0CC-AFD4B5F9F0B3}"/>
              </a:ext>
            </a:extLst>
          </p:cNvPr>
          <p:cNvSpPr/>
          <p:nvPr/>
        </p:nvSpPr>
        <p:spPr>
          <a:xfrm>
            <a:off x="1252860" y="723621"/>
            <a:ext cx="1471831" cy="4823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Vehicle weight/volume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661681A4-436F-4A2A-B7EF-0480E6631E75}"/>
              </a:ext>
            </a:extLst>
          </p:cNvPr>
          <p:cNvSpPr/>
          <p:nvPr/>
        </p:nvSpPr>
        <p:spPr>
          <a:xfrm>
            <a:off x="1242563" y="1558872"/>
            <a:ext cx="1471831" cy="4823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Employee’s experience</a:t>
            </a:r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388A9F9E-4603-45F0-ADA4-E8574BB1ADEE}"/>
              </a:ext>
            </a:extLst>
          </p:cNvPr>
          <p:cNvSpPr/>
          <p:nvPr/>
        </p:nvSpPr>
        <p:spPr>
          <a:xfrm>
            <a:off x="1252860" y="2109820"/>
            <a:ext cx="1471831" cy="4823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One activity at a time</a:t>
            </a: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D1FB1BED-0289-4106-9881-7BF698876C52}"/>
              </a:ext>
            </a:extLst>
          </p:cNvPr>
          <p:cNvSpPr/>
          <p:nvPr/>
        </p:nvSpPr>
        <p:spPr>
          <a:xfrm>
            <a:off x="1310246" y="3826492"/>
            <a:ext cx="1471831" cy="4823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Equipment necessity for activity</a:t>
            </a: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C5322353-C242-40AE-8580-F5C9A1E370E2}"/>
              </a:ext>
            </a:extLst>
          </p:cNvPr>
          <p:cNvSpPr/>
          <p:nvPr/>
        </p:nvSpPr>
        <p:spPr>
          <a:xfrm>
            <a:off x="1320543" y="4377440"/>
            <a:ext cx="1471831" cy="4823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One activity at a time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8B8FA2D4-B60E-4BD6-BB16-6DC7C534B2E9}"/>
              </a:ext>
            </a:extLst>
          </p:cNvPr>
          <p:cNvCxnSpPr>
            <a:stCxn id="296" idx="6"/>
            <a:endCxn id="49" idx="2"/>
          </p:cNvCxnSpPr>
          <p:nvPr/>
        </p:nvCxnSpPr>
        <p:spPr>
          <a:xfrm>
            <a:off x="2724691" y="964776"/>
            <a:ext cx="8529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9AAAFA9E-F195-4214-9A1D-A4ED19526909}"/>
              </a:ext>
            </a:extLst>
          </p:cNvPr>
          <p:cNvCxnSpPr>
            <a:cxnSpLocks/>
            <a:stCxn id="300" idx="6"/>
            <a:endCxn id="14" idx="2"/>
          </p:cNvCxnSpPr>
          <p:nvPr/>
        </p:nvCxnSpPr>
        <p:spPr>
          <a:xfrm>
            <a:off x="2714394" y="1800027"/>
            <a:ext cx="945805" cy="2754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F02BD709-A049-4536-905E-EB3C7763ABCC}"/>
              </a:ext>
            </a:extLst>
          </p:cNvPr>
          <p:cNvCxnSpPr>
            <a:cxnSpLocks/>
            <a:stCxn id="301" idx="6"/>
            <a:endCxn id="14" idx="2"/>
          </p:cNvCxnSpPr>
          <p:nvPr/>
        </p:nvCxnSpPr>
        <p:spPr>
          <a:xfrm flipV="1">
            <a:off x="2724691" y="2075501"/>
            <a:ext cx="935508" cy="2754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FCBB0229-B633-464B-8788-F08AD9F5A52A}"/>
              </a:ext>
            </a:extLst>
          </p:cNvPr>
          <p:cNvCxnSpPr>
            <a:cxnSpLocks/>
            <a:stCxn id="302" idx="6"/>
            <a:endCxn id="48" idx="2"/>
          </p:cNvCxnSpPr>
          <p:nvPr/>
        </p:nvCxnSpPr>
        <p:spPr>
          <a:xfrm>
            <a:off x="2782077" y="4067647"/>
            <a:ext cx="734192" cy="2411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D684A773-C39C-4921-979C-04CF725D9BBC}"/>
              </a:ext>
            </a:extLst>
          </p:cNvPr>
          <p:cNvCxnSpPr>
            <a:cxnSpLocks/>
            <a:stCxn id="303" idx="6"/>
            <a:endCxn id="48" idx="2"/>
          </p:cNvCxnSpPr>
          <p:nvPr/>
        </p:nvCxnSpPr>
        <p:spPr>
          <a:xfrm flipV="1">
            <a:off x="2792374" y="4308801"/>
            <a:ext cx="723895" cy="309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99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Oval 109">
            <a:extLst>
              <a:ext uri="{FF2B5EF4-FFF2-40B4-BE49-F238E27FC236}">
                <a16:creationId xmlns:a16="http://schemas.microsoft.com/office/drawing/2014/main" id="{62837B69-AED4-479B-8096-D080F7945555}"/>
              </a:ext>
            </a:extLst>
          </p:cNvPr>
          <p:cNvSpPr/>
          <p:nvPr/>
        </p:nvSpPr>
        <p:spPr>
          <a:xfrm>
            <a:off x="6914674" y="2130942"/>
            <a:ext cx="698219" cy="3982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2CE39FF-F15E-44D6-9F5E-A546154ABE4F}"/>
              </a:ext>
            </a:extLst>
          </p:cNvPr>
          <p:cNvSpPr/>
          <p:nvPr/>
        </p:nvSpPr>
        <p:spPr>
          <a:xfrm>
            <a:off x="6252836" y="2133608"/>
            <a:ext cx="715029" cy="39827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8BF4B35-FA8D-4BCC-8DFA-6A9806994A23}"/>
              </a:ext>
            </a:extLst>
          </p:cNvPr>
          <p:cNvSpPr/>
          <p:nvPr/>
        </p:nvSpPr>
        <p:spPr>
          <a:xfrm>
            <a:off x="1158947" y="1458879"/>
            <a:ext cx="975980" cy="427958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FEA322-0B69-49F3-8750-805E5148F5A8}"/>
              </a:ext>
            </a:extLst>
          </p:cNvPr>
          <p:cNvSpPr/>
          <p:nvPr/>
        </p:nvSpPr>
        <p:spPr>
          <a:xfrm>
            <a:off x="3311595" y="1440710"/>
            <a:ext cx="1143887" cy="54934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66C220C-0617-40CE-9C6A-632EF867FBFC}"/>
              </a:ext>
            </a:extLst>
          </p:cNvPr>
          <p:cNvSpPr/>
          <p:nvPr/>
        </p:nvSpPr>
        <p:spPr>
          <a:xfrm>
            <a:off x="2247015" y="1403492"/>
            <a:ext cx="1119964" cy="549352"/>
          </a:xfrm>
          <a:prstGeom prst="ellipse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61390D-4C61-4D67-A03B-43B4F2846DAD}"/>
              </a:ext>
            </a:extLst>
          </p:cNvPr>
          <p:cNvSpPr/>
          <p:nvPr/>
        </p:nvSpPr>
        <p:spPr>
          <a:xfrm>
            <a:off x="3643423" y="361507"/>
            <a:ext cx="460745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87A2E1-FBEA-4FFA-A661-D96D9496CD91}"/>
              </a:ext>
            </a:extLst>
          </p:cNvPr>
          <p:cNvSpPr/>
          <p:nvPr/>
        </p:nvSpPr>
        <p:spPr>
          <a:xfrm>
            <a:off x="1780952" y="811619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Warehouse cost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4E8E01-31A5-48B4-A4F3-0720AF98AC83}"/>
              </a:ext>
            </a:extLst>
          </p:cNvPr>
          <p:cNvSpPr/>
          <p:nvPr/>
        </p:nvSpPr>
        <p:spPr>
          <a:xfrm>
            <a:off x="5496138" y="811619"/>
            <a:ext cx="992373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Transportation cost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E3A5533-C5F6-4887-A8D4-6806575E1B24}"/>
              </a:ext>
            </a:extLst>
          </p:cNvPr>
          <p:cNvCxnSpPr>
            <a:stCxn id="2" idx="1"/>
            <a:endCxn id="5" idx="0"/>
          </p:cNvCxnSpPr>
          <p:nvPr/>
        </p:nvCxnSpPr>
        <p:spPr>
          <a:xfrm rot="10800000" flipV="1">
            <a:off x="2183219" y="517451"/>
            <a:ext cx="1460205" cy="29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5653A9D-702A-4859-A7DC-BDF5CEB1891F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>
            <a:off x="4104168" y="517451"/>
            <a:ext cx="1888157" cy="29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F8D877-B04A-4113-A58C-A22B07FB96F6}"/>
              </a:ext>
            </a:extLst>
          </p:cNvPr>
          <p:cNvSpPr/>
          <p:nvPr/>
        </p:nvSpPr>
        <p:spPr>
          <a:xfrm>
            <a:off x="148855" y="1516913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Handling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F88F0A-9EFF-403F-8D2D-5ED431396289}"/>
              </a:ext>
            </a:extLst>
          </p:cNvPr>
          <p:cNvSpPr/>
          <p:nvPr/>
        </p:nvSpPr>
        <p:spPr>
          <a:xfrm>
            <a:off x="1236922" y="1516913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E5E13C-12A9-4502-BCE6-B9F2ADBC4967}"/>
              </a:ext>
            </a:extLst>
          </p:cNvPr>
          <p:cNvSpPr/>
          <p:nvPr/>
        </p:nvSpPr>
        <p:spPr>
          <a:xfrm>
            <a:off x="2323211" y="1516913"/>
            <a:ext cx="937439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Operation administration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BCE8D7-4F4B-4BD3-9AD1-3FBFBEC5D237}"/>
              </a:ext>
            </a:extLst>
          </p:cNvPr>
          <p:cNvSpPr/>
          <p:nvPr/>
        </p:nvSpPr>
        <p:spPr>
          <a:xfrm>
            <a:off x="3411279" y="1516912"/>
            <a:ext cx="932116" cy="3969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General administrative expenses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CCB15F8-6C3C-4F7C-8EA1-B9022BDD6C77}"/>
              </a:ext>
            </a:extLst>
          </p:cNvPr>
          <p:cNvSpPr/>
          <p:nvPr/>
        </p:nvSpPr>
        <p:spPr>
          <a:xfrm>
            <a:off x="4959195" y="1509826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Fixed cost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9013DA2-6FBF-4680-93BA-A56425DEBBC0}"/>
              </a:ext>
            </a:extLst>
          </p:cNvPr>
          <p:cNvSpPr/>
          <p:nvPr/>
        </p:nvSpPr>
        <p:spPr>
          <a:xfrm>
            <a:off x="6845586" y="1509824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Variable cost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9C55902-3458-4683-BA43-71D45408C6DD}"/>
              </a:ext>
            </a:extLst>
          </p:cNvPr>
          <p:cNvCxnSpPr>
            <a:cxnSpLocks/>
            <a:stCxn id="5" idx="1"/>
            <a:endCxn id="12" idx="0"/>
          </p:cNvCxnSpPr>
          <p:nvPr/>
        </p:nvCxnSpPr>
        <p:spPr>
          <a:xfrm rot="10800000" flipV="1">
            <a:off x="551122" y="967563"/>
            <a:ext cx="1229831" cy="549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A029E9D-E3CA-4F24-B67B-B90E5EE0618D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>
            <a:off x="2585484" y="967563"/>
            <a:ext cx="1291853" cy="549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F023162-A026-4430-8D4C-F5C219E990E3}"/>
              </a:ext>
            </a:extLst>
          </p:cNvPr>
          <p:cNvCxnSpPr>
            <a:cxnSpLocks/>
            <a:stCxn id="5" idx="1"/>
            <a:endCxn id="13" idx="0"/>
          </p:cNvCxnSpPr>
          <p:nvPr/>
        </p:nvCxnSpPr>
        <p:spPr>
          <a:xfrm rot="10800000" flipV="1">
            <a:off x="1639188" y="967563"/>
            <a:ext cx="141764" cy="549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6519B23-5D33-40F8-ABEA-8E489AAAC68D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>
            <a:off x="2585484" y="967563"/>
            <a:ext cx="206447" cy="549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198408E-BB60-4B07-AF6A-2134DC9A4AD2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5361462" y="967562"/>
            <a:ext cx="134677" cy="542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6B72DC4-14AB-4292-8F36-51FFADD2F011}"/>
              </a:ext>
            </a:extLst>
          </p:cNvPr>
          <p:cNvCxnSpPr>
            <a:cxnSpLocks/>
            <a:stCxn id="6" idx="3"/>
            <a:endCxn id="22" idx="0"/>
          </p:cNvCxnSpPr>
          <p:nvPr/>
        </p:nvCxnSpPr>
        <p:spPr>
          <a:xfrm>
            <a:off x="6488511" y="967563"/>
            <a:ext cx="759341" cy="5422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F2B2B9B-7B22-4053-BDB8-ECF519911869}"/>
              </a:ext>
            </a:extLst>
          </p:cNvPr>
          <p:cNvSpPr/>
          <p:nvPr/>
        </p:nvSpPr>
        <p:spPr>
          <a:xfrm>
            <a:off x="4892741" y="2197398"/>
            <a:ext cx="937439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Road infrastructure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0FA45A9-ACD0-408B-92CF-08FE2240A477}"/>
              </a:ext>
            </a:extLst>
          </p:cNvPr>
          <p:cNvSpPr/>
          <p:nvPr/>
        </p:nvSpPr>
        <p:spPr>
          <a:xfrm>
            <a:off x="7788356" y="2161965"/>
            <a:ext cx="894908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Maintenance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BAED8A7-7C18-4330-9C71-C996F42BAEE4}"/>
              </a:ext>
            </a:extLst>
          </p:cNvPr>
          <p:cNvSpPr/>
          <p:nvPr/>
        </p:nvSpPr>
        <p:spPr>
          <a:xfrm>
            <a:off x="6332571" y="2204488"/>
            <a:ext cx="521885" cy="29770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Labor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E19374D-89DA-47BD-A87D-73CD51DAEA75}"/>
              </a:ext>
            </a:extLst>
          </p:cNvPr>
          <p:cNvSpPr/>
          <p:nvPr/>
        </p:nvSpPr>
        <p:spPr>
          <a:xfrm>
            <a:off x="7027229" y="2204491"/>
            <a:ext cx="441246" cy="28353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Fuel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E523FC-72C8-4EC7-960F-8FDC6B8ECDC5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>
            <a:off x="5361461" y="1821714"/>
            <a:ext cx="0" cy="37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3785282-C265-4E49-82EF-8DE890F8C717}"/>
              </a:ext>
            </a:extLst>
          </p:cNvPr>
          <p:cNvCxnSpPr>
            <a:cxnSpLocks/>
            <a:stCxn id="22" idx="1"/>
            <a:endCxn id="49" idx="0"/>
          </p:cNvCxnSpPr>
          <p:nvPr/>
        </p:nvCxnSpPr>
        <p:spPr>
          <a:xfrm rot="10800000" flipV="1">
            <a:off x="6593514" y="1665768"/>
            <a:ext cx="252072" cy="5387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4220A5-8319-415F-A82E-A1A0AC9B843F}"/>
              </a:ext>
            </a:extLst>
          </p:cNvPr>
          <p:cNvCxnSpPr>
            <a:cxnSpLocks/>
            <a:stCxn id="22" idx="2"/>
            <a:endCxn id="50" idx="0"/>
          </p:cNvCxnSpPr>
          <p:nvPr/>
        </p:nvCxnSpPr>
        <p:spPr>
          <a:xfrm>
            <a:off x="7247852" y="1821712"/>
            <a:ext cx="0" cy="38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F50F662-9CA7-4575-94D6-2738A6081773}"/>
              </a:ext>
            </a:extLst>
          </p:cNvPr>
          <p:cNvCxnSpPr>
            <a:stCxn id="22" idx="3"/>
            <a:endCxn id="48" idx="0"/>
          </p:cNvCxnSpPr>
          <p:nvPr/>
        </p:nvCxnSpPr>
        <p:spPr>
          <a:xfrm>
            <a:off x="7650118" y="1665768"/>
            <a:ext cx="585692" cy="496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loud 64">
            <a:extLst>
              <a:ext uri="{FF2B5EF4-FFF2-40B4-BE49-F238E27FC236}">
                <a16:creationId xmlns:a16="http://schemas.microsoft.com/office/drawing/2014/main" id="{6577C097-C1E9-40EE-8080-D7DA6209803B}"/>
              </a:ext>
            </a:extLst>
          </p:cNvPr>
          <p:cNvSpPr/>
          <p:nvPr/>
        </p:nvSpPr>
        <p:spPr>
          <a:xfrm>
            <a:off x="3788728" y="3791547"/>
            <a:ext cx="1707410" cy="521881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Old fashion</a:t>
            </a:r>
          </a:p>
        </p:txBody>
      </p:sp>
      <p:sp>
        <p:nvSpPr>
          <p:cNvPr id="66" name="Cloud 65">
            <a:extLst>
              <a:ext uri="{FF2B5EF4-FFF2-40B4-BE49-F238E27FC236}">
                <a16:creationId xmlns:a16="http://schemas.microsoft.com/office/drawing/2014/main" id="{38479FD6-6D8E-4AE6-B80D-B653291BFF83}"/>
              </a:ext>
            </a:extLst>
          </p:cNvPr>
          <p:cNvSpPr/>
          <p:nvPr/>
        </p:nvSpPr>
        <p:spPr>
          <a:xfrm>
            <a:off x="7160143" y="3784459"/>
            <a:ext cx="1707410" cy="521881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Expensive to upgrade</a:t>
            </a:r>
          </a:p>
        </p:txBody>
      </p:sp>
      <p:sp>
        <p:nvSpPr>
          <p:cNvPr id="67" name="Cloud 66">
            <a:extLst>
              <a:ext uri="{FF2B5EF4-FFF2-40B4-BE49-F238E27FC236}">
                <a16:creationId xmlns:a16="http://schemas.microsoft.com/office/drawing/2014/main" id="{1DA5C416-9BB3-41F4-96C8-CBEC6AE82E52}"/>
              </a:ext>
            </a:extLst>
          </p:cNvPr>
          <p:cNvSpPr/>
          <p:nvPr/>
        </p:nvSpPr>
        <p:spPr>
          <a:xfrm>
            <a:off x="1455778" y="3784459"/>
            <a:ext cx="1707410" cy="521881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Asynchronous equipment</a:t>
            </a: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2F858ABD-B6C8-4A60-AA08-A7E472A79434}"/>
              </a:ext>
            </a:extLst>
          </p:cNvPr>
          <p:cNvCxnSpPr>
            <a:cxnSpLocks/>
            <a:stCxn id="67" idx="3"/>
          </p:cNvCxnSpPr>
          <p:nvPr/>
        </p:nvCxnSpPr>
        <p:spPr>
          <a:xfrm rot="16200000" flipV="1">
            <a:off x="441986" y="1946801"/>
            <a:ext cx="1985496" cy="1749498"/>
          </a:xfrm>
          <a:prstGeom prst="curvedConnector3">
            <a:avLst/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7E1C30B-B639-401E-AD57-DE5DE2601F45}"/>
              </a:ext>
            </a:extLst>
          </p:cNvPr>
          <p:cNvCxnSpPr>
            <a:cxnSpLocks/>
            <a:stCxn id="65" idx="3"/>
            <a:endCxn id="47" idx="2"/>
          </p:cNvCxnSpPr>
          <p:nvPr/>
        </p:nvCxnSpPr>
        <p:spPr>
          <a:xfrm rot="5400000" flipH="1" flipV="1">
            <a:off x="4345897" y="2805822"/>
            <a:ext cx="1312100" cy="719028"/>
          </a:xfrm>
          <a:prstGeom prst="curvedConnector3">
            <a:avLst>
              <a:gd name="adj1" fmla="val 50000"/>
            </a:avLst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023A9E75-BDE3-452A-B046-6CE67B75E13B}"/>
              </a:ext>
            </a:extLst>
          </p:cNvPr>
          <p:cNvCxnSpPr>
            <a:cxnSpLocks/>
            <a:stCxn id="66" idx="2"/>
            <a:endCxn id="47" idx="2"/>
          </p:cNvCxnSpPr>
          <p:nvPr/>
        </p:nvCxnSpPr>
        <p:spPr>
          <a:xfrm rot="10800000">
            <a:off x="5361461" y="2509286"/>
            <a:ext cx="1803978" cy="1536114"/>
          </a:xfrm>
          <a:prstGeom prst="curvedConnector2">
            <a:avLst/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E1B4A7E6-E8F7-45DF-8882-BF57D100B026}"/>
              </a:ext>
            </a:extLst>
          </p:cNvPr>
          <p:cNvCxnSpPr>
            <a:cxnSpLocks/>
            <a:stCxn id="65" idx="0"/>
            <a:endCxn id="48" idx="2"/>
          </p:cNvCxnSpPr>
          <p:nvPr/>
        </p:nvCxnSpPr>
        <p:spPr>
          <a:xfrm flipV="1">
            <a:off x="5494715" y="2473853"/>
            <a:ext cx="2741095" cy="1578635"/>
          </a:xfrm>
          <a:prstGeom prst="curvedConnector2">
            <a:avLst/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6E385578-27FE-43CD-AEEE-2EBF2832C70C}"/>
              </a:ext>
            </a:extLst>
          </p:cNvPr>
          <p:cNvCxnSpPr>
            <a:cxnSpLocks/>
            <a:stCxn id="66" idx="0"/>
            <a:endCxn id="48" idx="2"/>
          </p:cNvCxnSpPr>
          <p:nvPr/>
        </p:nvCxnSpPr>
        <p:spPr>
          <a:xfrm flipH="1" flipV="1">
            <a:off x="8235810" y="2473853"/>
            <a:ext cx="630320" cy="1571547"/>
          </a:xfrm>
          <a:prstGeom prst="curvedConnector4">
            <a:avLst>
              <a:gd name="adj1" fmla="val -36267"/>
              <a:gd name="adj2" fmla="val 58302"/>
            </a:avLst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14C6225-5F61-4CF5-9BCD-DAE21B423819}"/>
              </a:ext>
            </a:extLst>
          </p:cNvPr>
          <p:cNvCxnSpPr>
            <a:cxnSpLocks/>
          </p:cNvCxnSpPr>
          <p:nvPr/>
        </p:nvCxnSpPr>
        <p:spPr>
          <a:xfrm flipV="1">
            <a:off x="-63795" y="3551274"/>
            <a:ext cx="9207795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723523F-1FE2-48D1-BC89-A53805A8449E}"/>
              </a:ext>
            </a:extLst>
          </p:cNvPr>
          <p:cNvSpPr txBox="1"/>
          <p:nvPr/>
        </p:nvSpPr>
        <p:spPr>
          <a:xfrm>
            <a:off x="2451503" y="2892054"/>
            <a:ext cx="1967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HOW ?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4DAAF55-710B-4517-A3B1-2B8803A9C2D8}"/>
              </a:ext>
            </a:extLst>
          </p:cNvPr>
          <p:cNvSpPr txBox="1"/>
          <p:nvPr/>
        </p:nvSpPr>
        <p:spPr>
          <a:xfrm>
            <a:off x="3715925" y="4582188"/>
            <a:ext cx="1967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Difficulties</a:t>
            </a:r>
          </a:p>
        </p:txBody>
      </p:sp>
    </p:spTree>
    <p:extLst>
      <p:ext uri="{BB962C8B-B14F-4D97-AF65-F5344CB8AC3E}">
        <p14:creationId xmlns:p14="http://schemas.microsoft.com/office/powerpoint/2010/main" val="3585590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Oval 132">
            <a:extLst>
              <a:ext uri="{FF2B5EF4-FFF2-40B4-BE49-F238E27FC236}">
                <a16:creationId xmlns:a16="http://schemas.microsoft.com/office/drawing/2014/main" id="{82CB68D0-0EC0-45B1-9FC6-BA7967980C06}"/>
              </a:ext>
            </a:extLst>
          </p:cNvPr>
          <p:cNvSpPr/>
          <p:nvPr/>
        </p:nvSpPr>
        <p:spPr>
          <a:xfrm>
            <a:off x="773419" y="2128772"/>
            <a:ext cx="788780" cy="424193"/>
          </a:xfrm>
          <a:prstGeom prst="ellipse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2837B69-AED4-479B-8096-D080F7945555}"/>
              </a:ext>
            </a:extLst>
          </p:cNvPr>
          <p:cNvSpPr/>
          <p:nvPr/>
        </p:nvSpPr>
        <p:spPr>
          <a:xfrm>
            <a:off x="7221415" y="2138030"/>
            <a:ext cx="698219" cy="3982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2CE39FF-F15E-44D6-9F5E-A546154ABE4F}"/>
              </a:ext>
            </a:extLst>
          </p:cNvPr>
          <p:cNvSpPr/>
          <p:nvPr/>
        </p:nvSpPr>
        <p:spPr>
          <a:xfrm>
            <a:off x="6468428" y="2140696"/>
            <a:ext cx="715029" cy="3982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8BF4B35-FA8D-4BCC-8DFA-6A9806994A23}"/>
              </a:ext>
            </a:extLst>
          </p:cNvPr>
          <p:cNvSpPr/>
          <p:nvPr/>
        </p:nvSpPr>
        <p:spPr>
          <a:xfrm>
            <a:off x="236058" y="1465995"/>
            <a:ext cx="838839" cy="392751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FEA322-0B69-49F3-8750-805E5148F5A8}"/>
              </a:ext>
            </a:extLst>
          </p:cNvPr>
          <p:cNvSpPr/>
          <p:nvPr/>
        </p:nvSpPr>
        <p:spPr>
          <a:xfrm>
            <a:off x="4147770" y="2088590"/>
            <a:ext cx="735313" cy="437756"/>
          </a:xfrm>
          <a:prstGeom prst="ellips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66C220C-0617-40CE-9C6A-632EF867FBFC}"/>
              </a:ext>
            </a:extLst>
          </p:cNvPr>
          <p:cNvSpPr/>
          <p:nvPr/>
        </p:nvSpPr>
        <p:spPr>
          <a:xfrm>
            <a:off x="2541956" y="2117653"/>
            <a:ext cx="788780" cy="424193"/>
          </a:xfrm>
          <a:prstGeom prst="ellipse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61390D-4C61-4D67-A03B-43B4F2846DAD}"/>
              </a:ext>
            </a:extLst>
          </p:cNvPr>
          <p:cNvSpPr/>
          <p:nvPr/>
        </p:nvSpPr>
        <p:spPr>
          <a:xfrm>
            <a:off x="4581461" y="295504"/>
            <a:ext cx="460745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87A2E1-FBEA-4FFA-A661-D96D9496CD91}"/>
              </a:ext>
            </a:extLst>
          </p:cNvPr>
          <p:cNvSpPr/>
          <p:nvPr/>
        </p:nvSpPr>
        <p:spPr>
          <a:xfrm>
            <a:off x="2395635" y="815831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Warehouse cost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4E8E01-31A5-48B4-A4F3-0720AF98AC83}"/>
              </a:ext>
            </a:extLst>
          </p:cNvPr>
          <p:cNvSpPr/>
          <p:nvPr/>
        </p:nvSpPr>
        <p:spPr>
          <a:xfrm>
            <a:off x="6088481" y="845292"/>
            <a:ext cx="992373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Transportation cost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E3A5533-C5F6-4887-A8D4-6806575E1B24}"/>
              </a:ext>
            </a:extLst>
          </p:cNvPr>
          <p:cNvCxnSpPr>
            <a:stCxn id="2" idx="1"/>
            <a:endCxn id="5" idx="0"/>
          </p:cNvCxnSpPr>
          <p:nvPr/>
        </p:nvCxnSpPr>
        <p:spPr>
          <a:xfrm rot="10800000" flipV="1">
            <a:off x="2797901" y="451447"/>
            <a:ext cx="1783560" cy="364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5653A9D-702A-4859-A7DC-BDF5CEB1891F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>
            <a:off x="5042206" y="451448"/>
            <a:ext cx="1542462" cy="393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F8D877-B04A-4113-A58C-A22B07FB96F6}"/>
              </a:ext>
            </a:extLst>
          </p:cNvPr>
          <p:cNvSpPr/>
          <p:nvPr/>
        </p:nvSpPr>
        <p:spPr>
          <a:xfrm>
            <a:off x="1478854" y="1496245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Handling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F88F0A-9EFF-403F-8D2D-5ED431396289}"/>
              </a:ext>
            </a:extLst>
          </p:cNvPr>
          <p:cNvSpPr/>
          <p:nvPr/>
        </p:nvSpPr>
        <p:spPr>
          <a:xfrm>
            <a:off x="332248" y="1538111"/>
            <a:ext cx="638176" cy="27002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E5E13C-12A9-4502-BCE6-B9F2ADBC4967}"/>
              </a:ext>
            </a:extLst>
          </p:cNvPr>
          <p:cNvSpPr/>
          <p:nvPr/>
        </p:nvSpPr>
        <p:spPr>
          <a:xfrm>
            <a:off x="2937894" y="1521125"/>
            <a:ext cx="937439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Operation administration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BCE8D7-4F4B-4BD3-9AD1-3FBFBEC5D237}"/>
              </a:ext>
            </a:extLst>
          </p:cNvPr>
          <p:cNvSpPr/>
          <p:nvPr/>
        </p:nvSpPr>
        <p:spPr>
          <a:xfrm>
            <a:off x="4025962" y="1521124"/>
            <a:ext cx="930518" cy="39959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General administrative expenses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CCB15F8-6C3C-4F7C-8EA1-B9022BDD6C77}"/>
              </a:ext>
            </a:extLst>
          </p:cNvPr>
          <p:cNvSpPr/>
          <p:nvPr/>
        </p:nvSpPr>
        <p:spPr>
          <a:xfrm>
            <a:off x="5496144" y="1516914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Fixed cost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9013DA2-6FBF-4680-93BA-A56425DEBBC0}"/>
              </a:ext>
            </a:extLst>
          </p:cNvPr>
          <p:cNvSpPr/>
          <p:nvPr/>
        </p:nvSpPr>
        <p:spPr>
          <a:xfrm>
            <a:off x="7183798" y="1516912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Variable cost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9C55902-3458-4683-BA43-71D45408C6DD}"/>
              </a:ext>
            </a:extLst>
          </p:cNvPr>
          <p:cNvCxnSpPr>
            <a:cxnSpLocks/>
            <a:stCxn id="5" idx="1"/>
            <a:endCxn id="12" idx="0"/>
          </p:cNvCxnSpPr>
          <p:nvPr/>
        </p:nvCxnSpPr>
        <p:spPr>
          <a:xfrm rot="10800000" flipV="1">
            <a:off x="1881121" y="971775"/>
            <a:ext cx="514515" cy="524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A029E9D-E3CA-4F24-B67B-B90E5EE0618D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>
            <a:off x="3200167" y="971775"/>
            <a:ext cx="1291054" cy="549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F023162-A026-4430-8D4C-F5C219E990E3}"/>
              </a:ext>
            </a:extLst>
          </p:cNvPr>
          <p:cNvCxnSpPr>
            <a:cxnSpLocks/>
            <a:stCxn id="5" idx="1"/>
            <a:endCxn id="13" idx="0"/>
          </p:cNvCxnSpPr>
          <p:nvPr/>
        </p:nvCxnSpPr>
        <p:spPr>
          <a:xfrm rot="10800000" flipV="1">
            <a:off x="651337" y="971775"/>
            <a:ext cx="1744299" cy="5663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6519B23-5D33-40F8-ABEA-8E489AAAC68D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>
            <a:off x="3200167" y="971775"/>
            <a:ext cx="206447" cy="549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198408E-BB60-4B07-AF6A-2134DC9A4AD2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5898411" y="1001236"/>
            <a:ext cx="190071" cy="515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6B72DC4-14AB-4292-8F36-51FFADD2F011}"/>
              </a:ext>
            </a:extLst>
          </p:cNvPr>
          <p:cNvCxnSpPr>
            <a:cxnSpLocks/>
            <a:stCxn id="6" idx="3"/>
            <a:endCxn id="22" idx="0"/>
          </p:cNvCxnSpPr>
          <p:nvPr/>
        </p:nvCxnSpPr>
        <p:spPr>
          <a:xfrm>
            <a:off x="7080854" y="1001236"/>
            <a:ext cx="505210" cy="515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F2B2B9B-7B22-4053-BDB8-ECF519911869}"/>
              </a:ext>
            </a:extLst>
          </p:cNvPr>
          <p:cNvSpPr/>
          <p:nvPr/>
        </p:nvSpPr>
        <p:spPr>
          <a:xfrm>
            <a:off x="5429690" y="2204486"/>
            <a:ext cx="937439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Road infrastructure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0FA45A9-ACD0-408B-92CF-08FE2240A477}"/>
              </a:ext>
            </a:extLst>
          </p:cNvPr>
          <p:cNvSpPr/>
          <p:nvPr/>
        </p:nvSpPr>
        <p:spPr>
          <a:xfrm>
            <a:off x="8003948" y="2169053"/>
            <a:ext cx="894908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Maintenance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BAED8A7-7C18-4330-9C71-C996F42BAEE4}"/>
              </a:ext>
            </a:extLst>
          </p:cNvPr>
          <p:cNvSpPr/>
          <p:nvPr/>
        </p:nvSpPr>
        <p:spPr>
          <a:xfrm>
            <a:off x="6548163" y="2211576"/>
            <a:ext cx="521885" cy="29770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Labor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E19374D-89DA-47BD-A87D-73CD51DAEA75}"/>
              </a:ext>
            </a:extLst>
          </p:cNvPr>
          <p:cNvSpPr/>
          <p:nvPr/>
        </p:nvSpPr>
        <p:spPr>
          <a:xfrm>
            <a:off x="7365441" y="2211579"/>
            <a:ext cx="441246" cy="28353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Fuel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E523FC-72C8-4EC7-960F-8FDC6B8ECDC5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>
            <a:off x="5898410" y="1828802"/>
            <a:ext cx="0" cy="37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3785282-C265-4E49-82EF-8DE890F8C717}"/>
              </a:ext>
            </a:extLst>
          </p:cNvPr>
          <p:cNvCxnSpPr>
            <a:cxnSpLocks/>
            <a:stCxn id="22" idx="1"/>
            <a:endCxn id="49" idx="0"/>
          </p:cNvCxnSpPr>
          <p:nvPr/>
        </p:nvCxnSpPr>
        <p:spPr>
          <a:xfrm rot="10800000" flipV="1">
            <a:off x="6809106" y="1672856"/>
            <a:ext cx="374692" cy="5387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4220A5-8319-415F-A82E-A1A0AC9B843F}"/>
              </a:ext>
            </a:extLst>
          </p:cNvPr>
          <p:cNvCxnSpPr>
            <a:cxnSpLocks/>
            <a:stCxn id="22" idx="2"/>
            <a:endCxn id="50" idx="0"/>
          </p:cNvCxnSpPr>
          <p:nvPr/>
        </p:nvCxnSpPr>
        <p:spPr>
          <a:xfrm>
            <a:off x="7586064" y="1828800"/>
            <a:ext cx="0" cy="38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F50F662-9CA7-4575-94D6-2738A6081773}"/>
              </a:ext>
            </a:extLst>
          </p:cNvPr>
          <p:cNvCxnSpPr>
            <a:stCxn id="22" idx="3"/>
            <a:endCxn id="48" idx="0"/>
          </p:cNvCxnSpPr>
          <p:nvPr/>
        </p:nvCxnSpPr>
        <p:spPr>
          <a:xfrm>
            <a:off x="7988330" y="1672856"/>
            <a:ext cx="463072" cy="496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loud 64">
            <a:extLst>
              <a:ext uri="{FF2B5EF4-FFF2-40B4-BE49-F238E27FC236}">
                <a16:creationId xmlns:a16="http://schemas.microsoft.com/office/drawing/2014/main" id="{6577C097-C1E9-40EE-8080-D7DA6209803B}"/>
              </a:ext>
            </a:extLst>
          </p:cNvPr>
          <p:cNvSpPr/>
          <p:nvPr/>
        </p:nvSpPr>
        <p:spPr>
          <a:xfrm>
            <a:off x="6809105" y="4093549"/>
            <a:ext cx="1707410" cy="521881"/>
          </a:xfrm>
          <a:prstGeom prst="cloud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Old fashion</a:t>
            </a:r>
          </a:p>
        </p:txBody>
      </p:sp>
      <p:sp>
        <p:nvSpPr>
          <p:cNvPr id="66" name="Cloud 65">
            <a:extLst>
              <a:ext uri="{FF2B5EF4-FFF2-40B4-BE49-F238E27FC236}">
                <a16:creationId xmlns:a16="http://schemas.microsoft.com/office/drawing/2014/main" id="{38479FD6-6D8E-4AE6-B80D-B653291BFF83}"/>
              </a:ext>
            </a:extLst>
          </p:cNvPr>
          <p:cNvSpPr/>
          <p:nvPr/>
        </p:nvSpPr>
        <p:spPr>
          <a:xfrm>
            <a:off x="3325900" y="3943125"/>
            <a:ext cx="1809907" cy="521881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Expensive/Hard to upgrade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7E1C30B-B639-401E-AD57-DE5DE2601F45}"/>
              </a:ext>
            </a:extLst>
          </p:cNvPr>
          <p:cNvCxnSpPr>
            <a:cxnSpLocks/>
            <a:stCxn id="65" idx="2"/>
            <a:endCxn id="47" idx="2"/>
          </p:cNvCxnSpPr>
          <p:nvPr/>
        </p:nvCxnSpPr>
        <p:spPr>
          <a:xfrm rot="10800000">
            <a:off x="5898411" y="2516374"/>
            <a:ext cx="915991" cy="1838116"/>
          </a:xfrm>
          <a:prstGeom prst="curvedConnector2">
            <a:avLst/>
          </a:prstGeom>
          <a:ln w="12700">
            <a:solidFill>
              <a:schemeClr val="tx2">
                <a:lumMod val="50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023A9E75-BDE3-452A-B046-6CE67B75E13B}"/>
              </a:ext>
            </a:extLst>
          </p:cNvPr>
          <p:cNvCxnSpPr>
            <a:cxnSpLocks/>
            <a:stCxn id="66" idx="3"/>
            <a:endCxn id="47" idx="2"/>
          </p:cNvCxnSpPr>
          <p:nvPr/>
        </p:nvCxnSpPr>
        <p:spPr>
          <a:xfrm rot="5400000" flipH="1" flipV="1">
            <a:off x="4336337" y="2410891"/>
            <a:ext cx="1456590" cy="1667556"/>
          </a:xfrm>
          <a:prstGeom prst="curvedConnector3">
            <a:avLst>
              <a:gd name="adj1" fmla="val 50000"/>
            </a:avLst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E1B4A7E6-E8F7-45DF-8882-BF57D100B026}"/>
              </a:ext>
            </a:extLst>
          </p:cNvPr>
          <p:cNvCxnSpPr>
            <a:cxnSpLocks/>
            <a:stCxn id="65" idx="0"/>
            <a:endCxn id="48" idx="2"/>
          </p:cNvCxnSpPr>
          <p:nvPr/>
        </p:nvCxnSpPr>
        <p:spPr>
          <a:xfrm flipH="1" flipV="1">
            <a:off x="8451402" y="2480941"/>
            <a:ext cx="63690" cy="1873549"/>
          </a:xfrm>
          <a:prstGeom prst="curvedConnector4">
            <a:avLst>
              <a:gd name="adj1" fmla="val -358926"/>
              <a:gd name="adj2" fmla="val 56964"/>
            </a:avLst>
          </a:prstGeom>
          <a:ln w="12700">
            <a:solidFill>
              <a:schemeClr val="tx2">
                <a:lumMod val="50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6E385578-27FE-43CD-AEEE-2EBF2832C70C}"/>
              </a:ext>
            </a:extLst>
          </p:cNvPr>
          <p:cNvCxnSpPr>
            <a:cxnSpLocks/>
            <a:stCxn id="66" idx="0"/>
            <a:endCxn id="48" idx="2"/>
          </p:cNvCxnSpPr>
          <p:nvPr/>
        </p:nvCxnSpPr>
        <p:spPr>
          <a:xfrm flipV="1">
            <a:off x="5134299" y="2480941"/>
            <a:ext cx="3317103" cy="1723125"/>
          </a:xfrm>
          <a:prstGeom prst="curvedConnector2">
            <a:avLst/>
          </a:prstGeom>
          <a:ln w="12700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14C6225-5F61-4CF5-9BCD-DAE21B423819}"/>
              </a:ext>
            </a:extLst>
          </p:cNvPr>
          <p:cNvCxnSpPr>
            <a:cxnSpLocks/>
          </p:cNvCxnSpPr>
          <p:nvPr/>
        </p:nvCxnSpPr>
        <p:spPr>
          <a:xfrm flipV="1">
            <a:off x="-63795" y="3551274"/>
            <a:ext cx="9207795" cy="1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723523F-1FE2-48D1-BC89-A53805A8449E}"/>
              </a:ext>
            </a:extLst>
          </p:cNvPr>
          <p:cNvSpPr txBox="1"/>
          <p:nvPr/>
        </p:nvSpPr>
        <p:spPr>
          <a:xfrm>
            <a:off x="1836256" y="4358424"/>
            <a:ext cx="1809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How to reduce cost?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4DAAF55-710B-4517-A3B1-2B8803A9C2D8}"/>
              </a:ext>
            </a:extLst>
          </p:cNvPr>
          <p:cNvSpPr txBox="1"/>
          <p:nvPr/>
        </p:nvSpPr>
        <p:spPr>
          <a:xfrm>
            <a:off x="3715925" y="4582188"/>
            <a:ext cx="1967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Difficulties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BA7075D-CD98-4529-9527-8D6AD51BAC1E}"/>
              </a:ext>
            </a:extLst>
          </p:cNvPr>
          <p:cNvSpPr/>
          <p:nvPr/>
        </p:nvSpPr>
        <p:spPr>
          <a:xfrm>
            <a:off x="1675472" y="2161222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Facility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C9D2E7F-D4D4-4F0B-B44F-CA960329660F}"/>
              </a:ext>
            </a:extLst>
          </p:cNvPr>
          <p:cNvSpPr/>
          <p:nvPr/>
        </p:nvSpPr>
        <p:spPr>
          <a:xfrm>
            <a:off x="1213710" y="2893161"/>
            <a:ext cx="80453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Equipment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9291DA9-7855-4787-9E7C-BCBB2E2EEEC7}"/>
              </a:ext>
            </a:extLst>
          </p:cNvPr>
          <p:cNvSpPr/>
          <p:nvPr/>
        </p:nvSpPr>
        <p:spPr>
          <a:xfrm>
            <a:off x="898095" y="2197397"/>
            <a:ext cx="550698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Labor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D394289-5B7C-4C26-9508-B8FF734BC50A}"/>
              </a:ext>
            </a:extLst>
          </p:cNvPr>
          <p:cNvCxnSpPr>
            <a:cxnSpLocks/>
            <a:stCxn id="12" idx="1"/>
            <a:endCxn id="61" idx="0"/>
          </p:cNvCxnSpPr>
          <p:nvPr/>
        </p:nvCxnSpPr>
        <p:spPr>
          <a:xfrm rot="10800000" flipV="1">
            <a:off x="1173444" y="1652189"/>
            <a:ext cx="305410" cy="545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A2D2134-8B7E-42E5-99E5-FDB10B7C2E5A}"/>
              </a:ext>
            </a:extLst>
          </p:cNvPr>
          <p:cNvCxnSpPr>
            <a:cxnSpLocks/>
            <a:stCxn id="12" idx="2"/>
            <a:endCxn id="58" idx="0"/>
          </p:cNvCxnSpPr>
          <p:nvPr/>
        </p:nvCxnSpPr>
        <p:spPr>
          <a:xfrm rot="5400000">
            <a:off x="1206034" y="2218075"/>
            <a:ext cx="1085028" cy="265144"/>
          </a:xfrm>
          <a:prstGeom prst="bentConnector3">
            <a:avLst>
              <a:gd name="adj1" fmla="val 17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B424E916-19B6-439D-AF35-09B2B0479125}"/>
              </a:ext>
            </a:extLst>
          </p:cNvPr>
          <p:cNvCxnSpPr>
            <a:stCxn id="12" idx="3"/>
            <a:endCxn id="42" idx="0"/>
          </p:cNvCxnSpPr>
          <p:nvPr/>
        </p:nvCxnSpPr>
        <p:spPr>
          <a:xfrm flipH="1">
            <a:off x="2077738" y="1652189"/>
            <a:ext cx="205648" cy="509033"/>
          </a:xfrm>
          <a:prstGeom prst="bentConnector4">
            <a:avLst>
              <a:gd name="adj1" fmla="val -42224"/>
              <a:gd name="adj2" fmla="val 653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CC7135C-4CFE-4A2D-8144-1F00127915E6}"/>
              </a:ext>
            </a:extLst>
          </p:cNvPr>
          <p:cNvSpPr/>
          <p:nvPr/>
        </p:nvSpPr>
        <p:spPr>
          <a:xfrm>
            <a:off x="2681573" y="2183221"/>
            <a:ext cx="550698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Labor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A667C3E-D29D-43EB-BE6F-E21C3EFECC8B}"/>
              </a:ext>
            </a:extLst>
          </p:cNvPr>
          <p:cNvCxnSpPr>
            <a:cxnSpLocks/>
            <a:stCxn id="15" idx="2"/>
            <a:endCxn id="98" idx="0"/>
          </p:cNvCxnSpPr>
          <p:nvPr/>
        </p:nvCxnSpPr>
        <p:spPr>
          <a:xfrm rot="5400000">
            <a:off x="3006664" y="1783271"/>
            <a:ext cx="350208" cy="449692"/>
          </a:xfrm>
          <a:prstGeom prst="bentConnector3">
            <a:avLst>
              <a:gd name="adj1" fmla="val 459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1DDD2BAF-8A68-47E0-B771-0703B55F726D}"/>
              </a:ext>
            </a:extLst>
          </p:cNvPr>
          <p:cNvSpPr/>
          <p:nvPr/>
        </p:nvSpPr>
        <p:spPr>
          <a:xfrm>
            <a:off x="3364842" y="2183524"/>
            <a:ext cx="726652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Tax and insurance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C373709-3B65-4D72-9ABC-6716D75CF963}"/>
              </a:ext>
            </a:extLst>
          </p:cNvPr>
          <p:cNvSpPr/>
          <p:nvPr/>
        </p:nvSpPr>
        <p:spPr>
          <a:xfrm>
            <a:off x="4218410" y="2156776"/>
            <a:ext cx="550698" cy="3118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Labor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DF46B832-7494-472D-AAE8-A7AF2E6E989E}"/>
              </a:ext>
            </a:extLst>
          </p:cNvPr>
          <p:cNvCxnSpPr>
            <a:stCxn id="15" idx="2"/>
            <a:endCxn id="121" idx="0"/>
          </p:cNvCxnSpPr>
          <p:nvPr/>
        </p:nvCxnSpPr>
        <p:spPr>
          <a:xfrm rot="16200000" flipH="1">
            <a:off x="3392136" y="1847491"/>
            <a:ext cx="350511" cy="321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Cloud 127">
            <a:extLst>
              <a:ext uri="{FF2B5EF4-FFF2-40B4-BE49-F238E27FC236}">
                <a16:creationId xmlns:a16="http://schemas.microsoft.com/office/drawing/2014/main" id="{C1A4B515-8F81-4BAD-A351-F59202F7E59E}"/>
              </a:ext>
            </a:extLst>
          </p:cNvPr>
          <p:cNvSpPr/>
          <p:nvPr/>
        </p:nvSpPr>
        <p:spPr>
          <a:xfrm>
            <a:off x="304093" y="4059576"/>
            <a:ext cx="1707410" cy="521881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Asynchronous equipment</a:t>
            </a:r>
          </a:p>
        </p:txBody>
      </p:sp>
      <p:cxnSp>
        <p:nvCxnSpPr>
          <p:cNvPr id="137" name="Connector: Curved 136">
            <a:extLst>
              <a:ext uri="{FF2B5EF4-FFF2-40B4-BE49-F238E27FC236}">
                <a16:creationId xmlns:a16="http://schemas.microsoft.com/office/drawing/2014/main" id="{730B6369-E7A0-43C0-9667-F511473219C1}"/>
              </a:ext>
            </a:extLst>
          </p:cNvPr>
          <p:cNvCxnSpPr>
            <a:stCxn id="128" idx="3"/>
            <a:endCxn id="58" idx="2"/>
          </p:cNvCxnSpPr>
          <p:nvPr/>
        </p:nvCxnSpPr>
        <p:spPr>
          <a:xfrm rot="5400000" flipH="1" flipV="1">
            <a:off x="944704" y="3418143"/>
            <a:ext cx="884366" cy="458178"/>
          </a:xfrm>
          <a:prstGeom prst="curvedConnector3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D0706541-BC70-4A5A-A5D0-E9F0DD715D37}"/>
              </a:ext>
            </a:extLst>
          </p:cNvPr>
          <p:cNvCxnSpPr>
            <a:cxnSpLocks/>
            <a:stCxn id="42" idx="2"/>
            <a:endCxn id="66" idx="2"/>
          </p:cNvCxnSpPr>
          <p:nvPr/>
        </p:nvCxnSpPr>
        <p:spPr>
          <a:xfrm rot="16200000" flipH="1">
            <a:off x="1839148" y="2711700"/>
            <a:ext cx="1730956" cy="1253776"/>
          </a:xfrm>
          <a:prstGeom prst="curvedConnector2">
            <a:avLst/>
          </a:prstGeom>
          <a:ln w="1270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74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344F654-F77B-4B6B-9199-266579419C69}"/>
              </a:ext>
            </a:extLst>
          </p:cNvPr>
          <p:cNvSpPr/>
          <p:nvPr/>
        </p:nvSpPr>
        <p:spPr>
          <a:xfrm>
            <a:off x="2116891" y="659493"/>
            <a:ext cx="2794169" cy="3824513"/>
          </a:xfrm>
          <a:prstGeom prst="roundRect">
            <a:avLst/>
          </a:prstGeom>
          <a:noFill/>
          <a:ln w="1270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CC9DFD-B74C-4218-914D-1F01442E68E2}"/>
              </a:ext>
            </a:extLst>
          </p:cNvPr>
          <p:cNvSpPr/>
          <p:nvPr/>
        </p:nvSpPr>
        <p:spPr>
          <a:xfrm>
            <a:off x="235678" y="409796"/>
            <a:ext cx="933903" cy="432390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Create</a:t>
            </a:r>
          </a:p>
          <a:p>
            <a:pPr algn="ctr"/>
            <a:r>
              <a:rPr lang="en-US" dirty="0"/>
              <a:t>Merge</a:t>
            </a:r>
          </a:p>
          <a:p>
            <a:pPr algn="ctr"/>
            <a:r>
              <a:rPr lang="en-US" dirty="0"/>
              <a:t>Schedule</a:t>
            </a:r>
          </a:p>
          <a:p>
            <a:pPr algn="ctr"/>
            <a:r>
              <a:rPr lang="en-US" dirty="0"/>
              <a:t>Saga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AD362508-9915-49FC-8DD4-26B28CAC55F2}"/>
              </a:ext>
            </a:extLst>
          </p:cNvPr>
          <p:cNvSpPr>
            <a:spLocks/>
          </p:cNvSpPr>
          <p:nvPr/>
        </p:nvSpPr>
        <p:spPr>
          <a:xfrm rot="5400000">
            <a:off x="3335923" y="366574"/>
            <a:ext cx="361507" cy="2324986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warehouse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3F90F263-CBBA-4F2B-8063-917BFB870019}"/>
              </a:ext>
            </a:extLst>
          </p:cNvPr>
          <p:cNvSpPr>
            <a:spLocks/>
          </p:cNvSpPr>
          <p:nvPr/>
        </p:nvSpPr>
        <p:spPr>
          <a:xfrm rot="5400000">
            <a:off x="3335923" y="2271187"/>
            <a:ext cx="361507" cy="2324986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6C4E17-4885-4701-B115-8206B638C333}"/>
              </a:ext>
            </a:extLst>
          </p:cNvPr>
          <p:cNvSpPr/>
          <p:nvPr/>
        </p:nvSpPr>
        <p:spPr>
          <a:xfrm>
            <a:off x="5814490" y="1053191"/>
            <a:ext cx="1950656" cy="9521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 process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F579D4-3701-4DA3-9DC5-CB119F327A15}"/>
              </a:ext>
            </a:extLst>
          </p:cNvPr>
          <p:cNvSpPr/>
          <p:nvPr/>
        </p:nvSpPr>
        <p:spPr>
          <a:xfrm>
            <a:off x="5814490" y="2957620"/>
            <a:ext cx="1950656" cy="9521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Transportation process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428DB6-AE0C-40FE-A17C-AD1DE1CF2C63}"/>
              </a:ext>
            </a:extLst>
          </p:cNvPr>
          <p:cNvCxnSpPr>
            <a:cxnSpLocks/>
          </p:cNvCxnSpPr>
          <p:nvPr/>
        </p:nvCxnSpPr>
        <p:spPr>
          <a:xfrm>
            <a:off x="1169581" y="1368569"/>
            <a:ext cx="1184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E32BB0-AC03-4993-8127-6BEA141E361A}"/>
              </a:ext>
            </a:extLst>
          </p:cNvPr>
          <p:cNvCxnSpPr>
            <a:cxnSpLocks/>
          </p:cNvCxnSpPr>
          <p:nvPr/>
        </p:nvCxnSpPr>
        <p:spPr>
          <a:xfrm>
            <a:off x="4679170" y="1368569"/>
            <a:ext cx="113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453560-EBA5-40BD-8F17-4B561404A89D}"/>
              </a:ext>
            </a:extLst>
          </p:cNvPr>
          <p:cNvCxnSpPr>
            <a:cxnSpLocks/>
          </p:cNvCxnSpPr>
          <p:nvPr/>
        </p:nvCxnSpPr>
        <p:spPr>
          <a:xfrm>
            <a:off x="4679170" y="3252926"/>
            <a:ext cx="113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8EBA7F-0D4B-4B3A-92C3-260C8AC6936A}"/>
              </a:ext>
            </a:extLst>
          </p:cNvPr>
          <p:cNvCxnSpPr>
            <a:cxnSpLocks/>
          </p:cNvCxnSpPr>
          <p:nvPr/>
        </p:nvCxnSpPr>
        <p:spPr>
          <a:xfrm flipH="1">
            <a:off x="4635543" y="3600297"/>
            <a:ext cx="113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A56713-A0D6-4491-BD82-6C363331B0E6}"/>
              </a:ext>
            </a:extLst>
          </p:cNvPr>
          <p:cNvCxnSpPr>
            <a:cxnSpLocks/>
          </p:cNvCxnSpPr>
          <p:nvPr/>
        </p:nvCxnSpPr>
        <p:spPr>
          <a:xfrm flipH="1">
            <a:off x="4635543" y="1696359"/>
            <a:ext cx="113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7CC55E-F6E6-40FE-BD3D-241655D86C29}"/>
              </a:ext>
            </a:extLst>
          </p:cNvPr>
          <p:cNvCxnSpPr>
            <a:cxnSpLocks/>
          </p:cNvCxnSpPr>
          <p:nvPr/>
        </p:nvCxnSpPr>
        <p:spPr>
          <a:xfrm flipH="1">
            <a:off x="1194054" y="1678980"/>
            <a:ext cx="113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AC4738-B71B-4191-AD54-1031E1F4613C}"/>
              </a:ext>
            </a:extLst>
          </p:cNvPr>
          <p:cNvCxnSpPr>
            <a:cxnSpLocks/>
          </p:cNvCxnSpPr>
          <p:nvPr/>
        </p:nvCxnSpPr>
        <p:spPr>
          <a:xfrm flipH="1">
            <a:off x="1218863" y="3590850"/>
            <a:ext cx="113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6C16AB-1A75-46D6-9763-293D2B21CED8}"/>
              </a:ext>
            </a:extLst>
          </p:cNvPr>
          <p:cNvCxnSpPr>
            <a:cxnSpLocks/>
          </p:cNvCxnSpPr>
          <p:nvPr/>
        </p:nvCxnSpPr>
        <p:spPr>
          <a:xfrm>
            <a:off x="1194054" y="3252926"/>
            <a:ext cx="1184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D71E613-03B1-4528-8079-5C68C2023763}"/>
              </a:ext>
            </a:extLst>
          </p:cNvPr>
          <p:cNvSpPr txBox="1"/>
          <p:nvPr/>
        </p:nvSpPr>
        <p:spPr>
          <a:xfrm>
            <a:off x="2753326" y="431777"/>
            <a:ext cx="1567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BROKER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BFF04D-EA11-424A-A86E-B59E88FF53F3}"/>
              </a:ext>
            </a:extLst>
          </p:cNvPr>
          <p:cNvSpPr txBox="1"/>
          <p:nvPr/>
        </p:nvSpPr>
        <p:spPr>
          <a:xfrm>
            <a:off x="3231705" y="1065836"/>
            <a:ext cx="564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CF3228-31EA-4764-ACE4-559A9E95DD02}"/>
              </a:ext>
            </a:extLst>
          </p:cNvPr>
          <p:cNvSpPr txBox="1"/>
          <p:nvPr/>
        </p:nvSpPr>
        <p:spPr>
          <a:xfrm>
            <a:off x="3254828" y="2957620"/>
            <a:ext cx="564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637681-0F5B-4CB9-8A1A-659402EFD981}"/>
              </a:ext>
            </a:extLst>
          </p:cNvPr>
          <p:cNvSpPr txBox="1"/>
          <p:nvPr/>
        </p:nvSpPr>
        <p:spPr>
          <a:xfrm>
            <a:off x="4429596" y="1756769"/>
            <a:ext cx="135405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CreateWarehouse-ScheduleCommand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BAA54C-5B0A-4A57-98AE-DD09237FB9B3}"/>
              </a:ext>
            </a:extLst>
          </p:cNvPr>
          <p:cNvSpPr txBox="1"/>
          <p:nvPr/>
        </p:nvSpPr>
        <p:spPr>
          <a:xfrm>
            <a:off x="1327371" y="1689624"/>
            <a:ext cx="83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3E9181-8141-412D-AD23-01607F356ACB}"/>
              </a:ext>
            </a:extLst>
          </p:cNvPr>
          <p:cNvSpPr txBox="1"/>
          <p:nvPr/>
        </p:nvSpPr>
        <p:spPr>
          <a:xfrm>
            <a:off x="4921226" y="1086703"/>
            <a:ext cx="83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097E10-2CEC-403A-BFAF-F5822601F34C}"/>
              </a:ext>
            </a:extLst>
          </p:cNvPr>
          <p:cNvSpPr txBox="1"/>
          <p:nvPr/>
        </p:nvSpPr>
        <p:spPr>
          <a:xfrm>
            <a:off x="1378854" y="3614434"/>
            <a:ext cx="83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9319B5-2DD9-4BC7-A2F7-C97701DEFF81}"/>
              </a:ext>
            </a:extLst>
          </p:cNvPr>
          <p:cNvSpPr txBox="1"/>
          <p:nvPr/>
        </p:nvSpPr>
        <p:spPr>
          <a:xfrm>
            <a:off x="4921226" y="2991316"/>
            <a:ext cx="83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subscribes</a:t>
            </a:r>
          </a:p>
        </p:txBody>
      </p:sp>
      <p:sp>
        <p:nvSpPr>
          <p:cNvPr id="49" name="Cylinder 48">
            <a:extLst>
              <a:ext uri="{FF2B5EF4-FFF2-40B4-BE49-F238E27FC236}">
                <a16:creationId xmlns:a16="http://schemas.microsoft.com/office/drawing/2014/main" id="{4CE4E3BC-F8CF-4431-AF6B-AF5FC60703AC}"/>
              </a:ext>
            </a:extLst>
          </p:cNvPr>
          <p:cNvSpPr/>
          <p:nvPr/>
        </p:nvSpPr>
        <p:spPr>
          <a:xfrm>
            <a:off x="7649028" y="1709821"/>
            <a:ext cx="718457" cy="95212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Ware-house</a:t>
            </a:r>
          </a:p>
        </p:txBody>
      </p:sp>
      <p:sp>
        <p:nvSpPr>
          <p:cNvPr id="50" name="Cylinder 49">
            <a:extLst>
              <a:ext uri="{FF2B5EF4-FFF2-40B4-BE49-F238E27FC236}">
                <a16:creationId xmlns:a16="http://schemas.microsoft.com/office/drawing/2014/main" id="{F2E8626B-24D3-4EA5-959C-4F51CCC5786B}"/>
              </a:ext>
            </a:extLst>
          </p:cNvPr>
          <p:cNvSpPr/>
          <p:nvPr/>
        </p:nvSpPr>
        <p:spPr>
          <a:xfrm>
            <a:off x="7649027" y="3433680"/>
            <a:ext cx="718457" cy="95212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Tran-sport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D7C451-261B-4712-9FDC-33BEC6C9E6CE}"/>
              </a:ext>
            </a:extLst>
          </p:cNvPr>
          <p:cNvSpPr txBox="1"/>
          <p:nvPr/>
        </p:nvSpPr>
        <p:spPr>
          <a:xfrm>
            <a:off x="1191563" y="836569"/>
            <a:ext cx="122715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CreateMergeScheduleSaga</a:t>
            </a:r>
            <a:endParaRPr lang="en-US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771EC2-2400-43EA-8654-967D6D644D0D}"/>
              </a:ext>
            </a:extLst>
          </p:cNvPr>
          <p:cNvSpPr txBox="1"/>
          <p:nvPr/>
        </p:nvSpPr>
        <p:spPr>
          <a:xfrm>
            <a:off x="1219929" y="2750650"/>
            <a:ext cx="113532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CreateMergeScheduleSaga</a:t>
            </a:r>
            <a:endParaRPr lang="en-US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1F6936-B349-4FD8-9D53-4B8B6E2A1440}"/>
              </a:ext>
            </a:extLst>
          </p:cNvPr>
          <p:cNvSpPr txBox="1"/>
          <p:nvPr/>
        </p:nvSpPr>
        <p:spPr>
          <a:xfrm>
            <a:off x="4398752" y="3694296"/>
            <a:ext cx="135405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CreateTransport-ScheduleCommand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04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DC6B3D-C8F0-4323-ABAE-C2770429ACEC}"/>
              </a:ext>
            </a:extLst>
          </p:cNvPr>
          <p:cNvSpPr/>
          <p:nvPr/>
        </p:nvSpPr>
        <p:spPr>
          <a:xfrm>
            <a:off x="6531426" y="524225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B50535-DE6E-461A-A181-8744AC370AAD}"/>
              </a:ext>
            </a:extLst>
          </p:cNvPr>
          <p:cNvSpPr/>
          <p:nvPr/>
        </p:nvSpPr>
        <p:spPr>
          <a:xfrm>
            <a:off x="6574966" y="1542094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Staff service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0B8B8E3F-56C9-4CD3-88AD-E41A5512A4FC}"/>
              </a:ext>
            </a:extLst>
          </p:cNvPr>
          <p:cNvSpPr/>
          <p:nvPr/>
        </p:nvSpPr>
        <p:spPr>
          <a:xfrm>
            <a:off x="7649026" y="912797"/>
            <a:ext cx="645886" cy="53370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5BC095B4-6080-4125-B224-3D80D961121C}"/>
              </a:ext>
            </a:extLst>
          </p:cNvPr>
          <p:cNvSpPr/>
          <p:nvPr/>
        </p:nvSpPr>
        <p:spPr>
          <a:xfrm>
            <a:off x="7612738" y="1937695"/>
            <a:ext cx="645886" cy="62660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4BD5B-081B-4184-8923-D5EB71F16479}"/>
              </a:ext>
            </a:extLst>
          </p:cNvPr>
          <p:cNvSpPr/>
          <p:nvPr/>
        </p:nvSpPr>
        <p:spPr>
          <a:xfrm>
            <a:off x="235678" y="409796"/>
            <a:ext cx="1099639" cy="432390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Create</a:t>
            </a:r>
          </a:p>
          <a:p>
            <a:pPr algn="ctr"/>
            <a:r>
              <a:rPr lang="en-US" dirty="0"/>
              <a:t>Processing</a:t>
            </a:r>
          </a:p>
          <a:p>
            <a:pPr algn="ctr"/>
            <a:r>
              <a:rPr lang="en-US" dirty="0"/>
              <a:t>Schedule</a:t>
            </a:r>
          </a:p>
          <a:p>
            <a:pPr algn="ctr"/>
            <a:r>
              <a:rPr lang="en-US" dirty="0"/>
              <a:t>Saga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79F121-FF36-4907-8D27-AB0C716AAD60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335317" y="837527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589087-481B-4D6F-BA0D-3585E854BE1C}"/>
              </a:ext>
            </a:extLst>
          </p:cNvPr>
          <p:cNvSpPr txBox="1"/>
          <p:nvPr/>
        </p:nvSpPr>
        <p:spPr>
          <a:xfrm>
            <a:off x="3075849" y="560958"/>
            <a:ext cx="1005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order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CA23DB-3610-481D-8028-69D68C337BB4}"/>
              </a:ext>
            </a:extLst>
          </p:cNvPr>
          <p:cNvCxnSpPr>
            <a:cxnSpLocks/>
          </p:cNvCxnSpPr>
          <p:nvPr/>
        </p:nvCxnSpPr>
        <p:spPr>
          <a:xfrm flipH="1">
            <a:off x="1335317" y="965200"/>
            <a:ext cx="5196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84BD2-D9DD-450E-B512-9DA490FDF8E0}"/>
              </a:ext>
            </a:extLst>
          </p:cNvPr>
          <p:cNvSpPr txBox="1"/>
          <p:nvPr/>
        </p:nvSpPr>
        <p:spPr>
          <a:xfrm>
            <a:off x="3136265" y="995120"/>
            <a:ext cx="110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A34EA2-BDE2-4144-B4E9-1FCCC1A56263}"/>
              </a:ext>
            </a:extLst>
          </p:cNvPr>
          <p:cNvCxnSpPr>
            <a:cxnSpLocks/>
          </p:cNvCxnSpPr>
          <p:nvPr/>
        </p:nvCxnSpPr>
        <p:spPr>
          <a:xfrm>
            <a:off x="1346199" y="1800030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DB157F-0F0E-4663-92F1-1088E34982D2}"/>
              </a:ext>
            </a:extLst>
          </p:cNvPr>
          <p:cNvSpPr txBox="1"/>
          <p:nvPr/>
        </p:nvSpPr>
        <p:spPr>
          <a:xfrm>
            <a:off x="3136265" y="1538420"/>
            <a:ext cx="1233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available staff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1C91E2-3147-4786-98BC-A50DFCFFB38D}"/>
              </a:ext>
            </a:extLst>
          </p:cNvPr>
          <p:cNvCxnSpPr>
            <a:cxnSpLocks/>
          </p:cNvCxnSpPr>
          <p:nvPr/>
        </p:nvCxnSpPr>
        <p:spPr>
          <a:xfrm flipH="1">
            <a:off x="1346199" y="1933624"/>
            <a:ext cx="5196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D50F94-9EA8-411D-8685-CB6258F2B10D}"/>
              </a:ext>
            </a:extLst>
          </p:cNvPr>
          <p:cNvSpPr txBox="1"/>
          <p:nvPr/>
        </p:nvSpPr>
        <p:spPr>
          <a:xfrm>
            <a:off x="3294696" y="1960754"/>
            <a:ext cx="78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B312A2-B809-4646-A2FF-44E6F7D14A97}"/>
              </a:ext>
            </a:extLst>
          </p:cNvPr>
          <p:cNvSpPr/>
          <p:nvPr/>
        </p:nvSpPr>
        <p:spPr>
          <a:xfrm>
            <a:off x="6574966" y="2724692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service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5DFDB84B-63B2-46FE-9EF5-399002A75ED3}"/>
              </a:ext>
            </a:extLst>
          </p:cNvPr>
          <p:cNvSpPr/>
          <p:nvPr/>
        </p:nvSpPr>
        <p:spPr>
          <a:xfrm>
            <a:off x="7612738" y="3120293"/>
            <a:ext cx="645886" cy="626602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3B06E7-1A23-4CA1-A273-694B99A328E3}"/>
              </a:ext>
            </a:extLst>
          </p:cNvPr>
          <p:cNvCxnSpPr>
            <a:cxnSpLocks/>
          </p:cNvCxnSpPr>
          <p:nvPr/>
        </p:nvCxnSpPr>
        <p:spPr>
          <a:xfrm>
            <a:off x="1346199" y="2982628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A39904-3225-44B2-8F63-7D9133215DA9}"/>
              </a:ext>
            </a:extLst>
          </p:cNvPr>
          <p:cNvSpPr txBox="1"/>
          <p:nvPr/>
        </p:nvSpPr>
        <p:spPr>
          <a:xfrm>
            <a:off x="3136265" y="2721018"/>
            <a:ext cx="1544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available machines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946162-EC58-4288-BACB-3443702DB2D5}"/>
              </a:ext>
            </a:extLst>
          </p:cNvPr>
          <p:cNvCxnSpPr>
            <a:cxnSpLocks/>
          </p:cNvCxnSpPr>
          <p:nvPr/>
        </p:nvCxnSpPr>
        <p:spPr>
          <a:xfrm flipH="1">
            <a:off x="1346199" y="3116222"/>
            <a:ext cx="5196110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6AF9F82-F821-44BA-9974-223F5045B56E}"/>
              </a:ext>
            </a:extLst>
          </p:cNvPr>
          <p:cNvSpPr txBox="1"/>
          <p:nvPr/>
        </p:nvSpPr>
        <p:spPr>
          <a:xfrm>
            <a:off x="3294696" y="3143352"/>
            <a:ext cx="78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6692EAD-B9B0-42D6-BF4E-6C6D42AFBEA6}"/>
              </a:ext>
            </a:extLst>
          </p:cNvPr>
          <p:cNvSpPr/>
          <p:nvPr/>
        </p:nvSpPr>
        <p:spPr>
          <a:xfrm>
            <a:off x="6564084" y="3972767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FE37F60E-9881-4E8C-9BDD-5FFCA4FD5264}"/>
              </a:ext>
            </a:extLst>
          </p:cNvPr>
          <p:cNvSpPr/>
          <p:nvPr/>
        </p:nvSpPr>
        <p:spPr>
          <a:xfrm>
            <a:off x="7601856" y="4368368"/>
            <a:ext cx="645886" cy="626602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FA1663-E99E-4300-A403-B95B19DAC658}"/>
              </a:ext>
            </a:extLst>
          </p:cNvPr>
          <p:cNvCxnSpPr>
            <a:cxnSpLocks/>
          </p:cNvCxnSpPr>
          <p:nvPr/>
        </p:nvCxnSpPr>
        <p:spPr>
          <a:xfrm>
            <a:off x="1335317" y="4230703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0F9C8B-1697-42BA-99BC-144A1781A42B}"/>
              </a:ext>
            </a:extLst>
          </p:cNvPr>
          <p:cNvSpPr txBox="1"/>
          <p:nvPr/>
        </p:nvSpPr>
        <p:spPr>
          <a:xfrm>
            <a:off x="3125383" y="3969093"/>
            <a:ext cx="1497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optimal schedule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7D3C9C-3E2B-471A-B035-766BED219542}"/>
              </a:ext>
            </a:extLst>
          </p:cNvPr>
          <p:cNvCxnSpPr>
            <a:cxnSpLocks/>
          </p:cNvCxnSpPr>
          <p:nvPr/>
        </p:nvCxnSpPr>
        <p:spPr>
          <a:xfrm flipH="1">
            <a:off x="1335317" y="4364297"/>
            <a:ext cx="5196110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B9EAA10-58DC-4394-9BBF-77C5384B86A0}"/>
              </a:ext>
            </a:extLst>
          </p:cNvPr>
          <p:cNvSpPr txBox="1"/>
          <p:nvPr/>
        </p:nvSpPr>
        <p:spPr>
          <a:xfrm>
            <a:off x="3283814" y="4391427"/>
            <a:ext cx="78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300293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DC6B3D-C8F0-4323-ABAE-C2770429ACEC}"/>
              </a:ext>
            </a:extLst>
          </p:cNvPr>
          <p:cNvSpPr/>
          <p:nvPr/>
        </p:nvSpPr>
        <p:spPr>
          <a:xfrm>
            <a:off x="6531426" y="1103546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B50535-DE6E-461A-A181-8744AC370AAD}"/>
              </a:ext>
            </a:extLst>
          </p:cNvPr>
          <p:cNvSpPr/>
          <p:nvPr/>
        </p:nvSpPr>
        <p:spPr>
          <a:xfrm>
            <a:off x="6574966" y="2121415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 service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0B8B8E3F-56C9-4CD3-88AD-E41A5512A4FC}"/>
              </a:ext>
            </a:extLst>
          </p:cNvPr>
          <p:cNvSpPr/>
          <p:nvPr/>
        </p:nvSpPr>
        <p:spPr>
          <a:xfrm>
            <a:off x="7649026" y="1492118"/>
            <a:ext cx="645886" cy="53370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5BC095B4-6080-4125-B224-3D80D961121C}"/>
              </a:ext>
            </a:extLst>
          </p:cNvPr>
          <p:cNvSpPr/>
          <p:nvPr/>
        </p:nvSpPr>
        <p:spPr>
          <a:xfrm>
            <a:off x="7612738" y="2517016"/>
            <a:ext cx="645886" cy="60065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4BD5B-081B-4184-8923-D5EB71F16479}"/>
              </a:ext>
            </a:extLst>
          </p:cNvPr>
          <p:cNvSpPr/>
          <p:nvPr/>
        </p:nvSpPr>
        <p:spPr>
          <a:xfrm>
            <a:off x="235678" y="409796"/>
            <a:ext cx="1099639" cy="432390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Create</a:t>
            </a:r>
          </a:p>
          <a:p>
            <a:pPr algn="ctr"/>
            <a:r>
              <a:rPr lang="en-US" dirty="0"/>
              <a:t>Transport</a:t>
            </a:r>
          </a:p>
          <a:p>
            <a:pPr algn="ctr"/>
            <a:r>
              <a:rPr lang="en-US" dirty="0"/>
              <a:t>Schedule</a:t>
            </a:r>
          </a:p>
          <a:p>
            <a:pPr algn="ctr"/>
            <a:r>
              <a:rPr lang="en-US" dirty="0"/>
              <a:t>Saga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79F121-FF36-4907-8D27-AB0C716AAD60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335317" y="1416848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589087-481B-4D6F-BA0D-3585E854BE1C}"/>
              </a:ext>
            </a:extLst>
          </p:cNvPr>
          <p:cNvSpPr txBox="1"/>
          <p:nvPr/>
        </p:nvSpPr>
        <p:spPr>
          <a:xfrm>
            <a:off x="3075849" y="1140279"/>
            <a:ext cx="1005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order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CA23DB-3610-481D-8028-69D68C337BB4}"/>
              </a:ext>
            </a:extLst>
          </p:cNvPr>
          <p:cNvCxnSpPr>
            <a:cxnSpLocks/>
          </p:cNvCxnSpPr>
          <p:nvPr/>
        </p:nvCxnSpPr>
        <p:spPr>
          <a:xfrm flipH="1">
            <a:off x="1335317" y="1544521"/>
            <a:ext cx="5196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84BD2-D9DD-450E-B512-9DA490FDF8E0}"/>
              </a:ext>
            </a:extLst>
          </p:cNvPr>
          <p:cNvSpPr txBox="1"/>
          <p:nvPr/>
        </p:nvSpPr>
        <p:spPr>
          <a:xfrm>
            <a:off x="3136265" y="1574441"/>
            <a:ext cx="110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A34EA2-BDE2-4144-B4E9-1FCCC1A56263}"/>
              </a:ext>
            </a:extLst>
          </p:cNvPr>
          <p:cNvCxnSpPr>
            <a:cxnSpLocks/>
          </p:cNvCxnSpPr>
          <p:nvPr/>
        </p:nvCxnSpPr>
        <p:spPr>
          <a:xfrm>
            <a:off x="1346199" y="2379351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DB157F-0F0E-4663-92F1-1088E34982D2}"/>
              </a:ext>
            </a:extLst>
          </p:cNvPr>
          <p:cNvSpPr txBox="1"/>
          <p:nvPr/>
        </p:nvSpPr>
        <p:spPr>
          <a:xfrm>
            <a:off x="3136265" y="2117741"/>
            <a:ext cx="1544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available trucks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1C91E2-3147-4786-98BC-A50DFCFFB38D}"/>
              </a:ext>
            </a:extLst>
          </p:cNvPr>
          <p:cNvCxnSpPr>
            <a:cxnSpLocks/>
          </p:cNvCxnSpPr>
          <p:nvPr/>
        </p:nvCxnSpPr>
        <p:spPr>
          <a:xfrm flipH="1">
            <a:off x="1346199" y="2512945"/>
            <a:ext cx="5196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D50F94-9EA8-411D-8685-CB6258F2B10D}"/>
              </a:ext>
            </a:extLst>
          </p:cNvPr>
          <p:cNvSpPr txBox="1"/>
          <p:nvPr/>
        </p:nvSpPr>
        <p:spPr>
          <a:xfrm>
            <a:off x="3294696" y="2540075"/>
            <a:ext cx="78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6692EAD-B9B0-42D6-BF4E-6C6D42AFBEA6}"/>
              </a:ext>
            </a:extLst>
          </p:cNvPr>
          <p:cNvSpPr/>
          <p:nvPr/>
        </p:nvSpPr>
        <p:spPr>
          <a:xfrm>
            <a:off x="6574966" y="3209728"/>
            <a:ext cx="1233717" cy="62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FE37F60E-9881-4E8C-9BDD-5FFCA4FD5264}"/>
              </a:ext>
            </a:extLst>
          </p:cNvPr>
          <p:cNvSpPr/>
          <p:nvPr/>
        </p:nvSpPr>
        <p:spPr>
          <a:xfrm>
            <a:off x="7612738" y="3605329"/>
            <a:ext cx="645886" cy="626602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FA1663-E99E-4300-A403-B95B19DAC658}"/>
              </a:ext>
            </a:extLst>
          </p:cNvPr>
          <p:cNvCxnSpPr>
            <a:cxnSpLocks/>
          </p:cNvCxnSpPr>
          <p:nvPr/>
        </p:nvCxnSpPr>
        <p:spPr>
          <a:xfrm>
            <a:off x="1346199" y="3467664"/>
            <a:ext cx="519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0F9C8B-1697-42BA-99BC-144A1781A42B}"/>
              </a:ext>
            </a:extLst>
          </p:cNvPr>
          <p:cNvSpPr txBox="1"/>
          <p:nvPr/>
        </p:nvSpPr>
        <p:spPr>
          <a:xfrm>
            <a:off x="3136265" y="3206054"/>
            <a:ext cx="1497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optimal schedule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7D3C9C-3E2B-471A-B035-766BED219542}"/>
              </a:ext>
            </a:extLst>
          </p:cNvPr>
          <p:cNvCxnSpPr>
            <a:cxnSpLocks/>
          </p:cNvCxnSpPr>
          <p:nvPr/>
        </p:nvCxnSpPr>
        <p:spPr>
          <a:xfrm flipH="1">
            <a:off x="1346199" y="3601258"/>
            <a:ext cx="5196110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B9EAA10-58DC-4394-9BBF-77C5384B86A0}"/>
              </a:ext>
            </a:extLst>
          </p:cNvPr>
          <p:cNvSpPr txBox="1"/>
          <p:nvPr/>
        </p:nvSpPr>
        <p:spPr>
          <a:xfrm>
            <a:off x="3294696" y="3628388"/>
            <a:ext cx="78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934426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er User Icons - Download Free Vector Icons | Noun Project">
            <a:extLst>
              <a:ext uri="{FF2B5EF4-FFF2-40B4-BE49-F238E27FC236}">
                <a16:creationId xmlns:a16="http://schemas.microsoft.com/office/drawing/2014/main" id="{8D742260-03B5-41A1-8497-F7E94F84E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3" y="2247406"/>
            <a:ext cx="491757" cy="49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, type, nginx Free Icon of vscode">
            <a:extLst>
              <a:ext uri="{FF2B5EF4-FFF2-40B4-BE49-F238E27FC236}">
                <a16:creationId xmlns:a16="http://schemas.microsoft.com/office/drawing/2014/main" id="{1229CFE3-13B3-4AC2-8F6A-56306070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03" y="2309042"/>
            <a:ext cx="368484" cy="36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1D8E27-D74E-4563-A58B-847AA9712C13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 flipV="1">
            <a:off x="1589990" y="2493284"/>
            <a:ext cx="8743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9099F6-EB8B-4A12-8373-B521DB867B56}"/>
              </a:ext>
            </a:extLst>
          </p:cNvPr>
          <p:cNvSpPr txBox="1"/>
          <p:nvPr/>
        </p:nvSpPr>
        <p:spPr>
          <a:xfrm>
            <a:off x="2179365" y="266473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API gateway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13F9B7-F1A2-48ED-AFB9-A1123DB29EFD}"/>
              </a:ext>
            </a:extLst>
          </p:cNvPr>
          <p:cNvSpPr txBox="1"/>
          <p:nvPr/>
        </p:nvSpPr>
        <p:spPr>
          <a:xfrm>
            <a:off x="1645424" y="2247063"/>
            <a:ext cx="730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request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2B8A3F-C744-4F73-9A07-E5431ADFF363}"/>
              </a:ext>
            </a:extLst>
          </p:cNvPr>
          <p:cNvCxnSpPr>
            <a:cxnSpLocks/>
            <a:stCxn id="1030" idx="3"/>
            <a:endCxn id="74" idx="3"/>
          </p:cNvCxnSpPr>
          <p:nvPr/>
        </p:nvCxnSpPr>
        <p:spPr>
          <a:xfrm>
            <a:off x="2832787" y="2493284"/>
            <a:ext cx="898957" cy="2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5828E8BA-6AD3-4CEA-9329-DE8C8FF25FF1}"/>
              </a:ext>
            </a:extLst>
          </p:cNvPr>
          <p:cNvGrpSpPr/>
          <p:nvPr/>
        </p:nvGrpSpPr>
        <p:grpSpPr>
          <a:xfrm>
            <a:off x="3731744" y="970332"/>
            <a:ext cx="3497188" cy="3098140"/>
            <a:chOff x="2723001" y="963075"/>
            <a:chExt cx="3497188" cy="3098140"/>
          </a:xfrm>
        </p:grpSpPr>
        <p:sp>
          <p:nvSpPr>
            <p:cNvPr id="74" name="Hexagon 73">
              <a:extLst>
                <a:ext uri="{FF2B5EF4-FFF2-40B4-BE49-F238E27FC236}">
                  <a16:creationId xmlns:a16="http://schemas.microsoft.com/office/drawing/2014/main" id="{38B96348-D111-4BAD-969A-909ED4413678}"/>
                </a:ext>
              </a:extLst>
            </p:cNvPr>
            <p:cNvSpPr/>
            <p:nvPr/>
          </p:nvSpPr>
          <p:spPr>
            <a:xfrm>
              <a:off x="2723001" y="963075"/>
              <a:ext cx="3497188" cy="309814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 logic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9949350-DAC5-4DCB-999E-6B1DBC20840B}"/>
                </a:ext>
              </a:extLst>
            </p:cNvPr>
            <p:cNvSpPr/>
            <p:nvPr/>
          </p:nvSpPr>
          <p:spPr>
            <a:xfrm>
              <a:off x="4100520" y="3144164"/>
              <a:ext cx="795574" cy="497544"/>
            </a:xfrm>
            <a:prstGeom prst="roundRect">
              <a:avLst/>
            </a:prstGeom>
            <a:solidFill>
              <a:srgbClr val="331EB2"/>
            </a:solidFill>
            <a:ln>
              <a:solidFill>
                <a:srgbClr val="00206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Resource service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13CE4D4-0FBC-434A-AC3C-833177546AC7}"/>
                </a:ext>
              </a:extLst>
            </p:cNvPr>
            <p:cNvSpPr/>
            <p:nvPr/>
          </p:nvSpPr>
          <p:spPr>
            <a:xfrm>
              <a:off x="4000007" y="1255131"/>
              <a:ext cx="892788" cy="497544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Processing service</a:t>
              </a:r>
            </a:p>
          </p:txBody>
        </p:sp>
        <p:sp>
          <p:nvSpPr>
            <p:cNvPr id="1027" name="Hexagon 1026">
              <a:extLst>
                <a:ext uri="{FF2B5EF4-FFF2-40B4-BE49-F238E27FC236}">
                  <a16:creationId xmlns:a16="http://schemas.microsoft.com/office/drawing/2014/main" id="{EF21542E-9676-49EF-9753-7608E2D33338}"/>
                </a:ext>
              </a:extLst>
            </p:cNvPr>
            <p:cNvSpPr/>
            <p:nvPr/>
          </p:nvSpPr>
          <p:spPr>
            <a:xfrm>
              <a:off x="3667070" y="1752675"/>
              <a:ext cx="1621123" cy="1380767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 logic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005A777-4FB4-4F7B-8336-38DC7A1DD965}"/>
                </a:ext>
              </a:extLst>
            </p:cNvPr>
            <p:cNvSpPr/>
            <p:nvPr/>
          </p:nvSpPr>
          <p:spPr>
            <a:xfrm>
              <a:off x="3242186" y="1772483"/>
              <a:ext cx="704793" cy="497544"/>
            </a:xfrm>
            <a:prstGeom prst="roundRect">
              <a:avLst/>
            </a:prstGeom>
            <a:solidFill>
              <a:srgbClr val="FF99CC"/>
            </a:solidFill>
            <a:ln>
              <a:solidFill>
                <a:srgbClr val="FF66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Order service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034D3AF-87E5-4190-A346-582560F10BB1}"/>
                </a:ext>
              </a:extLst>
            </p:cNvPr>
            <p:cNvSpPr/>
            <p:nvPr/>
          </p:nvSpPr>
          <p:spPr>
            <a:xfrm>
              <a:off x="5078622" y="1752675"/>
              <a:ext cx="704793" cy="497544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Saga service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93EB0E6-7A5D-4986-867B-1980F4FCF6ED}"/>
                </a:ext>
              </a:extLst>
            </p:cNvPr>
            <p:cNvSpPr/>
            <p:nvPr/>
          </p:nvSpPr>
          <p:spPr>
            <a:xfrm>
              <a:off x="3148838" y="2673741"/>
              <a:ext cx="795574" cy="49754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Customer service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DF88C87-05A8-4771-B5F2-A51EFFD47AEB}"/>
                </a:ext>
              </a:extLst>
            </p:cNvPr>
            <p:cNvSpPr/>
            <p:nvPr/>
          </p:nvSpPr>
          <p:spPr>
            <a:xfrm>
              <a:off x="5027626" y="2635898"/>
              <a:ext cx="892788" cy="49754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Transport service</a:t>
              </a:r>
            </a:p>
          </p:txBody>
        </p:sp>
        <p:sp>
          <p:nvSpPr>
            <p:cNvPr id="1034" name="Cylinder 1033">
              <a:extLst>
                <a:ext uri="{FF2B5EF4-FFF2-40B4-BE49-F238E27FC236}">
                  <a16:creationId xmlns:a16="http://schemas.microsoft.com/office/drawing/2014/main" id="{D15AAEE0-8781-47A9-B56D-90B02E8BC13B}"/>
                </a:ext>
              </a:extLst>
            </p:cNvPr>
            <p:cNvSpPr/>
            <p:nvPr/>
          </p:nvSpPr>
          <p:spPr>
            <a:xfrm>
              <a:off x="3122911" y="2071500"/>
              <a:ext cx="238549" cy="331941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ylinder 75">
              <a:extLst>
                <a:ext uri="{FF2B5EF4-FFF2-40B4-BE49-F238E27FC236}">
                  <a16:creationId xmlns:a16="http://schemas.microsoft.com/office/drawing/2014/main" id="{B5E9354E-90D4-4126-9C4A-6C4F02F81BE5}"/>
                </a:ext>
              </a:extLst>
            </p:cNvPr>
            <p:cNvSpPr/>
            <p:nvPr/>
          </p:nvSpPr>
          <p:spPr>
            <a:xfrm>
              <a:off x="3060117" y="3053298"/>
              <a:ext cx="238549" cy="33194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ylinder 77">
              <a:extLst>
                <a:ext uri="{FF2B5EF4-FFF2-40B4-BE49-F238E27FC236}">
                  <a16:creationId xmlns:a16="http://schemas.microsoft.com/office/drawing/2014/main" id="{0DDE812C-828A-4E97-8D64-A4C4115FCCFC}"/>
                </a:ext>
              </a:extLst>
            </p:cNvPr>
            <p:cNvSpPr/>
            <p:nvPr/>
          </p:nvSpPr>
          <p:spPr>
            <a:xfrm>
              <a:off x="5791502" y="2967471"/>
              <a:ext cx="238549" cy="33194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ylinder 78">
              <a:extLst>
                <a:ext uri="{FF2B5EF4-FFF2-40B4-BE49-F238E27FC236}">
                  <a16:creationId xmlns:a16="http://schemas.microsoft.com/office/drawing/2014/main" id="{FA226242-A667-423B-9379-1F49B31496B1}"/>
                </a:ext>
              </a:extLst>
            </p:cNvPr>
            <p:cNvSpPr/>
            <p:nvPr/>
          </p:nvSpPr>
          <p:spPr>
            <a:xfrm>
              <a:off x="5664140" y="2133479"/>
              <a:ext cx="238549" cy="33194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Cylinder 79">
              <a:extLst>
                <a:ext uri="{FF2B5EF4-FFF2-40B4-BE49-F238E27FC236}">
                  <a16:creationId xmlns:a16="http://schemas.microsoft.com/office/drawing/2014/main" id="{A24C61E5-DFE3-4DE0-9D95-B3D78BFE7632}"/>
                </a:ext>
              </a:extLst>
            </p:cNvPr>
            <p:cNvSpPr/>
            <p:nvPr/>
          </p:nvSpPr>
          <p:spPr>
            <a:xfrm>
              <a:off x="4779342" y="3502859"/>
              <a:ext cx="238549" cy="331941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331E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E78B325-90CB-45B8-9A97-D67A341677E8}"/>
              </a:ext>
            </a:extLst>
          </p:cNvPr>
          <p:cNvSpPr txBox="1"/>
          <p:nvPr/>
        </p:nvSpPr>
        <p:spPr>
          <a:xfrm>
            <a:off x="2909715" y="2226456"/>
            <a:ext cx="730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routing</a:t>
            </a:r>
          </a:p>
        </p:txBody>
      </p:sp>
      <p:sp>
        <p:nvSpPr>
          <p:cNvPr id="87" name="Cylinder 86">
            <a:extLst>
              <a:ext uri="{FF2B5EF4-FFF2-40B4-BE49-F238E27FC236}">
                <a16:creationId xmlns:a16="http://schemas.microsoft.com/office/drawing/2014/main" id="{606B22C9-53AE-4F7C-8CFF-808937132F95}"/>
              </a:ext>
            </a:extLst>
          </p:cNvPr>
          <p:cNvSpPr/>
          <p:nvPr/>
        </p:nvSpPr>
        <p:spPr>
          <a:xfrm>
            <a:off x="5797820" y="1058574"/>
            <a:ext cx="238549" cy="331941"/>
          </a:xfrm>
          <a:prstGeom prst="can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7F191AA1-9EED-4006-A4EB-75082875E4B0}"/>
              </a:ext>
            </a:extLst>
          </p:cNvPr>
          <p:cNvSpPr/>
          <p:nvPr/>
        </p:nvSpPr>
        <p:spPr>
          <a:xfrm>
            <a:off x="6205065" y="597777"/>
            <a:ext cx="1197221" cy="626767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Messaging services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D49FB28-1F50-41A3-ABE5-1B7983609F80}"/>
              </a:ext>
            </a:extLst>
          </p:cNvPr>
          <p:cNvSpPr/>
          <p:nvPr/>
        </p:nvSpPr>
        <p:spPr>
          <a:xfrm>
            <a:off x="6205065" y="3694276"/>
            <a:ext cx="1197221" cy="626767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Logging services</a:t>
            </a:r>
          </a:p>
        </p:txBody>
      </p:sp>
    </p:spTree>
    <p:extLst>
      <p:ext uri="{BB962C8B-B14F-4D97-AF65-F5344CB8AC3E}">
        <p14:creationId xmlns:p14="http://schemas.microsoft.com/office/powerpoint/2010/main" val="209178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EC7AF15-BB02-4892-BE29-58835FEC3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8366275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1811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11E5826-9165-48A2-B4C7-9E0B563226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810594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021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3B2A486-7BBD-4C7A-88A9-CB94C2A84663}"/>
              </a:ext>
            </a:extLst>
          </p:cNvPr>
          <p:cNvSpPr/>
          <p:nvPr/>
        </p:nvSpPr>
        <p:spPr>
          <a:xfrm>
            <a:off x="3238374" y="2158349"/>
            <a:ext cx="1800446" cy="8222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Transportation phase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F2D419-16EA-4A1E-B635-6857F2566F23}"/>
              </a:ext>
            </a:extLst>
          </p:cNvPr>
          <p:cNvCxnSpPr>
            <a:endCxn id="2" idx="0"/>
          </p:cNvCxnSpPr>
          <p:nvPr/>
        </p:nvCxnSpPr>
        <p:spPr>
          <a:xfrm>
            <a:off x="4138597" y="1548749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79E3974E-EE3D-4C03-94B7-4AF8F28B0AE1}"/>
              </a:ext>
            </a:extLst>
          </p:cNvPr>
          <p:cNvSpPr/>
          <p:nvPr/>
        </p:nvSpPr>
        <p:spPr>
          <a:xfrm>
            <a:off x="3674647" y="1117325"/>
            <a:ext cx="1094478" cy="405811"/>
          </a:xfrm>
          <a:prstGeom prst="flowChartInputOutput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B75206-7724-41A6-98F2-F4A29033692F}"/>
              </a:ext>
            </a:extLst>
          </p:cNvPr>
          <p:cNvSpPr txBox="1"/>
          <p:nvPr/>
        </p:nvSpPr>
        <p:spPr>
          <a:xfrm>
            <a:off x="1480458" y="935509"/>
            <a:ext cx="2194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</a:p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</a:p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goods</a:t>
            </a:r>
          </a:p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time</a:t>
            </a:r>
          </a:p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</a:t>
            </a:r>
          </a:p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time frame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4EBAFB-1C1A-4106-8744-F51D90B2D837}"/>
              </a:ext>
            </a:extLst>
          </p:cNvPr>
          <p:cNvCxnSpPr/>
          <p:nvPr/>
        </p:nvCxnSpPr>
        <p:spPr>
          <a:xfrm>
            <a:off x="4155137" y="2997875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6DBB97-BBF5-43B1-8D57-B042878AEDFF}"/>
              </a:ext>
            </a:extLst>
          </p:cNvPr>
          <p:cNvSpPr txBox="1"/>
          <p:nvPr/>
        </p:nvSpPr>
        <p:spPr>
          <a:xfrm>
            <a:off x="2762146" y="3615515"/>
            <a:ext cx="2726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time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Finishing time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Journey scheduled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EEC7819-DBE6-440C-99AD-9EE894EB59CE}"/>
              </a:ext>
            </a:extLst>
          </p:cNvPr>
          <p:cNvSpPr/>
          <p:nvPr/>
        </p:nvSpPr>
        <p:spPr>
          <a:xfrm>
            <a:off x="5583446" y="1951517"/>
            <a:ext cx="1002999" cy="1240465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Transpor-tation</a:t>
            </a:r>
            <a:r>
              <a:rPr lang="en-US" dirty="0">
                <a:solidFill>
                  <a:schemeClr val="bg1"/>
                </a:solidFill>
              </a:rPr>
              <a:t> team info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297BF5-871D-4022-8689-006E274E1257}"/>
              </a:ext>
            </a:extLst>
          </p:cNvPr>
          <p:cNvCxnSpPr>
            <a:cxnSpLocks/>
            <a:stCxn id="12" idx="2"/>
            <a:endCxn id="2" idx="3"/>
          </p:cNvCxnSpPr>
          <p:nvPr/>
        </p:nvCxnSpPr>
        <p:spPr>
          <a:xfrm flipH="1" flipV="1">
            <a:off x="5038820" y="2569475"/>
            <a:ext cx="544626" cy="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8F2C42F-F5A1-4976-83C3-7D8725DB9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551" y="168639"/>
            <a:ext cx="1381318" cy="15337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9AD706-C97B-469B-A727-9EA44D68D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77" y="3191982"/>
            <a:ext cx="171473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68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08A6763-A8DD-49EC-9D17-5F0D1F0B0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91235"/>
              </p:ext>
            </p:extLst>
          </p:nvPr>
        </p:nvGraphicFramePr>
        <p:xfrm>
          <a:off x="743088" y="332842"/>
          <a:ext cx="2407253" cy="1012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5696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411557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tượng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Nhân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viên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Phân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cố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định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hoạt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động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Mục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tiêu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chi </a:t>
                      </a:r>
                      <a:r>
                        <a:rPr lang="en-US" sz="1050" dirty="0" err="1"/>
                        <a:t>phí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04005E-F062-4FA5-955F-343D77959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50301"/>
              </p:ext>
            </p:extLst>
          </p:nvPr>
        </p:nvGraphicFramePr>
        <p:xfrm>
          <a:off x="5434115" y="332842"/>
          <a:ext cx="2407252" cy="11236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3626">
                  <a:extLst>
                    <a:ext uri="{9D8B030D-6E8A-4147-A177-3AD203B41FA5}">
                      <a16:colId xmlns:a16="http://schemas.microsoft.com/office/drawing/2014/main" val="2078129862"/>
                    </a:ext>
                  </a:extLst>
                </a:gridCol>
                <a:gridCol w="1203626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tượng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Nhân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viên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Phân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linh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hoạt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hoạt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động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Mục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tiêu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chi </a:t>
                      </a:r>
                      <a:r>
                        <a:rPr lang="en-US" sz="1050" dirty="0" err="1"/>
                        <a:t>phí</a:t>
                      </a:r>
                      <a:r>
                        <a:rPr lang="en-US" sz="1050" dirty="0"/>
                        <a:t> + </a:t>
                      </a:r>
                      <a:r>
                        <a:rPr lang="en-US" sz="1050" dirty="0" err="1"/>
                        <a:t>thời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gian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4AD8C78-1F9D-4F73-AC52-BDEDF0DF5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935838"/>
              </p:ext>
            </p:extLst>
          </p:nvPr>
        </p:nvGraphicFramePr>
        <p:xfrm>
          <a:off x="743088" y="1978269"/>
          <a:ext cx="2407253" cy="1012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5696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411557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tượng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Chỉ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chở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một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đơn</a:t>
                      </a:r>
                      <a:r>
                        <a:rPr lang="en-US" sz="1050" dirty="0"/>
                        <a:t> / </a:t>
                      </a:r>
                      <a:r>
                        <a:rPr lang="en-US" sz="1050" dirty="0" err="1"/>
                        <a:t>một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chuyến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Mục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tiêu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thời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gian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0E86718-9C1C-4DE9-AC5D-F1DAA8E01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629137"/>
              </p:ext>
            </p:extLst>
          </p:nvPr>
        </p:nvGraphicFramePr>
        <p:xfrm>
          <a:off x="5434115" y="1978269"/>
          <a:ext cx="2407253" cy="1012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5696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411557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tượng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Gộp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đơn</a:t>
                      </a:r>
                      <a:r>
                        <a:rPr lang="en-US" sz="1050" dirty="0"/>
                        <a:t> / </a:t>
                      </a:r>
                      <a:r>
                        <a:rPr lang="en-US" sz="1050" dirty="0" err="1"/>
                        <a:t>một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chuyến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Mục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tiêu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chi </a:t>
                      </a:r>
                      <a:r>
                        <a:rPr lang="en-US" sz="1050" dirty="0" err="1"/>
                        <a:t>phí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809F19-6ADF-46DF-BF6B-17DEEA749F2C}"/>
              </a:ext>
            </a:extLst>
          </p:cNvPr>
          <p:cNvCxnSpPr>
            <a:cxnSpLocks/>
          </p:cNvCxnSpPr>
          <p:nvPr/>
        </p:nvCxnSpPr>
        <p:spPr>
          <a:xfrm>
            <a:off x="-46721" y="1661938"/>
            <a:ext cx="879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9588A7E-E476-46A5-BEA6-04A43CB5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066618"/>
              </p:ext>
            </p:extLst>
          </p:nvPr>
        </p:nvGraphicFramePr>
        <p:xfrm>
          <a:off x="80649" y="3885999"/>
          <a:ext cx="2575227" cy="872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174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510053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Trường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hợp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Điều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kiện</a:t>
                      </a:r>
                      <a:r>
                        <a:rPr lang="en-US" sz="1050" dirty="0"/>
                        <a:t>/</a:t>
                      </a:r>
                      <a:r>
                        <a:rPr lang="en-US" sz="1050" dirty="0" err="1"/>
                        <a:t>Giả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thuyết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Không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lưu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kho</a:t>
                      </a:r>
                      <a:r>
                        <a:rPr lang="en-US" sz="1050" dirty="0"/>
                        <a:t> + </a:t>
                      </a:r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thời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gian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Luôn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luôn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có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xe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sẵn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sàng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giao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69411AFA-1B03-4B1D-99D2-1F7A20698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793969"/>
              </p:ext>
            </p:extLst>
          </p:nvPr>
        </p:nvGraphicFramePr>
        <p:xfrm>
          <a:off x="2925084" y="3885999"/>
          <a:ext cx="2762107" cy="7121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2472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619635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Trường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hợp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Điều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kiện</a:t>
                      </a:r>
                      <a:r>
                        <a:rPr lang="en-US" sz="1050" dirty="0"/>
                        <a:t>/</a:t>
                      </a:r>
                      <a:r>
                        <a:rPr lang="en-US" sz="1050" dirty="0" err="1"/>
                        <a:t>Giả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thuyết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Có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lưu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kho</a:t>
                      </a:r>
                      <a:r>
                        <a:rPr lang="en-US" sz="1050" dirty="0"/>
                        <a:t> + </a:t>
                      </a:r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thời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gian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Không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DF2CF34B-EF4F-4536-B967-F8B3EF071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35851"/>
              </p:ext>
            </p:extLst>
          </p:nvPr>
        </p:nvGraphicFramePr>
        <p:xfrm>
          <a:off x="6037049" y="3895277"/>
          <a:ext cx="2900044" cy="7121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2349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517695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Trường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hợp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Điều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kiện</a:t>
                      </a:r>
                      <a:r>
                        <a:rPr lang="en-US" sz="1050" dirty="0"/>
                        <a:t>/</a:t>
                      </a:r>
                      <a:r>
                        <a:rPr lang="en-US" sz="1050" dirty="0" err="1"/>
                        <a:t>Giả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thuyết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Có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lưu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kho</a:t>
                      </a:r>
                      <a:r>
                        <a:rPr lang="en-US" sz="1050" dirty="0"/>
                        <a:t> + </a:t>
                      </a:r>
                      <a:r>
                        <a:rPr lang="en-US" sz="1050" dirty="0" err="1"/>
                        <a:t>tối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ưu</a:t>
                      </a:r>
                      <a:r>
                        <a:rPr lang="en-US" sz="1050" dirty="0"/>
                        <a:t> chi </a:t>
                      </a:r>
                      <a:r>
                        <a:rPr lang="en-US" sz="1050" dirty="0" err="1"/>
                        <a:t>phí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và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thời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gian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Không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B21D24-AF8B-419E-90C6-271C501E31A8}"/>
              </a:ext>
            </a:extLst>
          </p:cNvPr>
          <p:cNvCxnSpPr>
            <a:cxnSpLocks/>
          </p:cNvCxnSpPr>
          <p:nvPr/>
        </p:nvCxnSpPr>
        <p:spPr>
          <a:xfrm>
            <a:off x="1368263" y="1345608"/>
            <a:ext cx="0" cy="632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1A73D9-F952-4E83-8912-997E4CC1C3B3}"/>
              </a:ext>
            </a:extLst>
          </p:cNvPr>
          <p:cNvCxnSpPr>
            <a:cxnSpLocks/>
          </p:cNvCxnSpPr>
          <p:nvPr/>
        </p:nvCxnSpPr>
        <p:spPr>
          <a:xfrm>
            <a:off x="1720897" y="2991035"/>
            <a:ext cx="0" cy="904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2DD5F1-1D98-4134-8113-4CBB50F0FB01}"/>
              </a:ext>
            </a:extLst>
          </p:cNvPr>
          <p:cNvCxnSpPr/>
          <p:nvPr/>
        </p:nvCxnSpPr>
        <p:spPr>
          <a:xfrm>
            <a:off x="2583013" y="1345608"/>
            <a:ext cx="2851102" cy="6326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4C0E68-ADBE-45B8-8BA0-D1B92659B110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4306137" y="2991035"/>
            <a:ext cx="1546242" cy="8949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86EF3B-ABF5-4777-B26D-A8CA50E5A67F}"/>
              </a:ext>
            </a:extLst>
          </p:cNvPr>
          <p:cNvCxnSpPr>
            <a:cxnSpLocks/>
          </p:cNvCxnSpPr>
          <p:nvPr/>
        </p:nvCxnSpPr>
        <p:spPr>
          <a:xfrm>
            <a:off x="7341897" y="1456445"/>
            <a:ext cx="0" cy="5407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8583F2-24D4-46A4-8E4A-E1D2892EBA53}"/>
              </a:ext>
            </a:extLst>
          </p:cNvPr>
          <p:cNvCxnSpPr>
            <a:cxnSpLocks/>
          </p:cNvCxnSpPr>
          <p:nvPr/>
        </p:nvCxnSpPr>
        <p:spPr>
          <a:xfrm>
            <a:off x="7327435" y="2991035"/>
            <a:ext cx="0" cy="904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2D19F6-7722-4989-8242-963F29AD23FB}"/>
              </a:ext>
            </a:extLst>
          </p:cNvPr>
          <p:cNvCxnSpPr>
            <a:cxnSpLocks/>
          </p:cNvCxnSpPr>
          <p:nvPr/>
        </p:nvCxnSpPr>
        <p:spPr>
          <a:xfrm flipH="1">
            <a:off x="2783248" y="1266146"/>
            <a:ext cx="2650867" cy="712123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8160DC-5AE3-42F7-8A60-F73325047512}"/>
              </a:ext>
            </a:extLst>
          </p:cNvPr>
          <p:cNvSpPr txBox="1"/>
          <p:nvPr/>
        </p:nvSpPr>
        <p:spPr>
          <a:xfrm>
            <a:off x="0" y="1400328"/>
            <a:ext cx="1107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Inventory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B5495C-8D05-4DF3-8D07-B8C16CB84F43}"/>
              </a:ext>
            </a:extLst>
          </p:cNvPr>
          <p:cNvSpPr txBox="1"/>
          <p:nvPr/>
        </p:nvSpPr>
        <p:spPr>
          <a:xfrm>
            <a:off x="-18911" y="1702817"/>
            <a:ext cx="1107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Distributor</a:t>
            </a:r>
          </a:p>
        </p:txBody>
      </p:sp>
    </p:spTree>
    <p:extLst>
      <p:ext uri="{BB962C8B-B14F-4D97-AF65-F5344CB8AC3E}">
        <p14:creationId xmlns:p14="http://schemas.microsoft.com/office/powerpoint/2010/main" val="2537377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08A6763-A8DD-49EC-9D17-5F0D1F0B0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49114"/>
              </p:ext>
            </p:extLst>
          </p:nvPr>
        </p:nvGraphicFramePr>
        <p:xfrm>
          <a:off x="675231" y="332144"/>
          <a:ext cx="2594138" cy="1012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8781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735357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Fixed task assignment for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Optimize inventory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04005E-F062-4FA5-955F-343D77959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216664"/>
              </p:ext>
            </p:extLst>
          </p:nvPr>
        </p:nvGraphicFramePr>
        <p:xfrm>
          <a:off x="5326768" y="326845"/>
          <a:ext cx="2993491" cy="1012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6704">
                  <a:extLst>
                    <a:ext uri="{9D8B030D-6E8A-4147-A177-3AD203B41FA5}">
                      <a16:colId xmlns:a16="http://schemas.microsoft.com/office/drawing/2014/main" val="2078129862"/>
                    </a:ext>
                  </a:extLst>
                </a:gridCol>
                <a:gridCol w="2136787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Flexible task assignment for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Optimize inventory cost and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4AD8C78-1F9D-4F73-AC52-BDEDF0DF5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11955"/>
              </p:ext>
            </p:extLst>
          </p:nvPr>
        </p:nvGraphicFramePr>
        <p:xfrm>
          <a:off x="675230" y="2005305"/>
          <a:ext cx="2762107" cy="9019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859648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One order per 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Optimize transportation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0E86718-9C1C-4DE9-AC5D-F1DAA8E01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89957"/>
              </p:ext>
            </p:extLst>
          </p:nvPr>
        </p:nvGraphicFramePr>
        <p:xfrm>
          <a:off x="5184379" y="1990253"/>
          <a:ext cx="3284391" cy="1012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4596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2429795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One vehicle can handle multiple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Optimize transportation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05796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809F19-6ADF-46DF-BF6B-17DEEA749F2C}"/>
              </a:ext>
            </a:extLst>
          </p:cNvPr>
          <p:cNvCxnSpPr>
            <a:cxnSpLocks/>
          </p:cNvCxnSpPr>
          <p:nvPr/>
        </p:nvCxnSpPr>
        <p:spPr>
          <a:xfrm>
            <a:off x="-46721" y="1661938"/>
            <a:ext cx="879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9588A7E-E476-46A5-BEA6-04A43CB5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63491"/>
              </p:ext>
            </p:extLst>
          </p:nvPr>
        </p:nvGraphicFramePr>
        <p:xfrm>
          <a:off x="80649" y="3885999"/>
          <a:ext cx="2575227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174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510053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Condition</a:t>
                      </a:r>
                    </a:p>
                    <a:p>
                      <a:pPr algn="ctr"/>
                      <a:r>
                        <a:rPr lang="en-US" sz="1050" dirty="0"/>
                        <a:t>/Assumption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No storage + optimize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Vehicles are always available for transportation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69411AFA-1B03-4B1D-99D2-1F7A20698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73922"/>
              </p:ext>
            </p:extLst>
          </p:nvPr>
        </p:nvGraphicFramePr>
        <p:xfrm>
          <a:off x="2925084" y="3885999"/>
          <a:ext cx="2762107" cy="822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2472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619635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Condition</a:t>
                      </a:r>
                    </a:p>
                    <a:p>
                      <a:pPr algn="ctr"/>
                      <a:r>
                        <a:rPr lang="en-US" sz="1050" dirty="0"/>
                        <a:t>/Assumption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Storage + optimize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DF2CF34B-EF4F-4536-B967-F8B3EF071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08052"/>
              </p:ext>
            </p:extLst>
          </p:nvPr>
        </p:nvGraphicFramePr>
        <p:xfrm>
          <a:off x="6060403" y="3895277"/>
          <a:ext cx="2876690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95">
                  <a:extLst>
                    <a:ext uri="{9D8B030D-6E8A-4147-A177-3AD203B41FA5}">
                      <a16:colId xmlns:a16="http://schemas.microsoft.com/office/drawing/2014/main" val="2344866673"/>
                    </a:ext>
                  </a:extLst>
                </a:gridCol>
                <a:gridCol w="1517695">
                  <a:extLst>
                    <a:ext uri="{9D8B030D-6E8A-4147-A177-3AD203B41FA5}">
                      <a16:colId xmlns:a16="http://schemas.microsoft.com/office/drawing/2014/main" val="1475521776"/>
                    </a:ext>
                  </a:extLst>
                </a:gridCol>
              </a:tblGrid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Condition</a:t>
                      </a:r>
                    </a:p>
                    <a:p>
                      <a:pPr algn="ctr"/>
                      <a:r>
                        <a:rPr lang="en-US" sz="1050" dirty="0"/>
                        <a:t>/Assumption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2101"/>
                  </a:ext>
                </a:extLst>
              </a:tr>
              <a:tr h="30064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Storage + optimize time and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26254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B21D24-AF8B-419E-90C6-271C501E31A8}"/>
              </a:ext>
            </a:extLst>
          </p:cNvPr>
          <p:cNvCxnSpPr>
            <a:cxnSpLocks/>
          </p:cNvCxnSpPr>
          <p:nvPr/>
        </p:nvCxnSpPr>
        <p:spPr>
          <a:xfrm>
            <a:off x="1368263" y="1345608"/>
            <a:ext cx="0" cy="632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1A73D9-F952-4E83-8912-997E4CC1C3B3}"/>
              </a:ext>
            </a:extLst>
          </p:cNvPr>
          <p:cNvCxnSpPr>
            <a:cxnSpLocks/>
          </p:cNvCxnSpPr>
          <p:nvPr/>
        </p:nvCxnSpPr>
        <p:spPr>
          <a:xfrm>
            <a:off x="1827688" y="2907234"/>
            <a:ext cx="0" cy="9787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2DD5F1-1D98-4134-8113-4CBB50F0FB01}"/>
              </a:ext>
            </a:extLst>
          </p:cNvPr>
          <p:cNvCxnSpPr/>
          <p:nvPr/>
        </p:nvCxnSpPr>
        <p:spPr>
          <a:xfrm>
            <a:off x="2583013" y="1345608"/>
            <a:ext cx="2851102" cy="6326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4C0E68-ADBE-45B8-8BA0-D1B92659B110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4306137" y="2991035"/>
            <a:ext cx="1546242" cy="8949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86EF3B-ABF5-4777-B26D-A8CA50E5A67F}"/>
              </a:ext>
            </a:extLst>
          </p:cNvPr>
          <p:cNvCxnSpPr>
            <a:cxnSpLocks/>
          </p:cNvCxnSpPr>
          <p:nvPr/>
        </p:nvCxnSpPr>
        <p:spPr>
          <a:xfrm>
            <a:off x="7341897" y="1344910"/>
            <a:ext cx="0" cy="652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8583F2-24D4-46A4-8E4A-E1D2892EBA53}"/>
              </a:ext>
            </a:extLst>
          </p:cNvPr>
          <p:cNvCxnSpPr>
            <a:cxnSpLocks/>
          </p:cNvCxnSpPr>
          <p:nvPr/>
        </p:nvCxnSpPr>
        <p:spPr>
          <a:xfrm>
            <a:off x="7327435" y="2991035"/>
            <a:ext cx="0" cy="904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2D19F6-7722-4989-8242-963F29AD23FB}"/>
              </a:ext>
            </a:extLst>
          </p:cNvPr>
          <p:cNvCxnSpPr>
            <a:cxnSpLocks/>
          </p:cNvCxnSpPr>
          <p:nvPr/>
        </p:nvCxnSpPr>
        <p:spPr>
          <a:xfrm flipH="1">
            <a:off x="2783249" y="1349781"/>
            <a:ext cx="2650866" cy="6284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8160DC-5AE3-42F7-8A60-F73325047512}"/>
              </a:ext>
            </a:extLst>
          </p:cNvPr>
          <p:cNvSpPr txBox="1"/>
          <p:nvPr/>
        </p:nvSpPr>
        <p:spPr>
          <a:xfrm>
            <a:off x="0" y="1400328"/>
            <a:ext cx="1107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Inventory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B5495C-8D05-4DF3-8D07-B8C16CB84F43}"/>
              </a:ext>
            </a:extLst>
          </p:cNvPr>
          <p:cNvSpPr txBox="1"/>
          <p:nvPr/>
        </p:nvSpPr>
        <p:spPr>
          <a:xfrm>
            <a:off x="-18911" y="1702817"/>
            <a:ext cx="1107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Distributor</a:t>
            </a:r>
          </a:p>
        </p:txBody>
      </p:sp>
    </p:spTree>
    <p:extLst>
      <p:ext uri="{BB962C8B-B14F-4D97-AF65-F5344CB8AC3E}">
        <p14:creationId xmlns:p14="http://schemas.microsoft.com/office/powerpoint/2010/main" val="3898142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BB93099-BAA2-4688-AD26-65DC7ACCF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018874"/>
              </p:ext>
            </p:extLst>
          </p:nvPr>
        </p:nvGraphicFramePr>
        <p:xfrm>
          <a:off x="116958" y="994493"/>
          <a:ext cx="8910083" cy="22731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7695">
                  <a:extLst>
                    <a:ext uri="{9D8B030D-6E8A-4147-A177-3AD203B41FA5}">
                      <a16:colId xmlns:a16="http://schemas.microsoft.com/office/drawing/2014/main" val="4089024653"/>
                    </a:ext>
                  </a:extLst>
                </a:gridCol>
                <a:gridCol w="887821">
                  <a:extLst>
                    <a:ext uri="{9D8B030D-6E8A-4147-A177-3AD203B41FA5}">
                      <a16:colId xmlns:a16="http://schemas.microsoft.com/office/drawing/2014/main" val="3174377014"/>
                    </a:ext>
                  </a:extLst>
                </a:gridCol>
                <a:gridCol w="779721">
                  <a:extLst>
                    <a:ext uri="{9D8B030D-6E8A-4147-A177-3AD203B41FA5}">
                      <a16:colId xmlns:a16="http://schemas.microsoft.com/office/drawing/2014/main" val="1856948574"/>
                    </a:ext>
                  </a:extLst>
                </a:gridCol>
                <a:gridCol w="602512">
                  <a:extLst>
                    <a:ext uri="{9D8B030D-6E8A-4147-A177-3AD203B41FA5}">
                      <a16:colId xmlns:a16="http://schemas.microsoft.com/office/drawing/2014/main" val="1997522333"/>
                    </a:ext>
                  </a:extLst>
                </a:gridCol>
                <a:gridCol w="793898">
                  <a:extLst>
                    <a:ext uri="{9D8B030D-6E8A-4147-A177-3AD203B41FA5}">
                      <a16:colId xmlns:a16="http://schemas.microsoft.com/office/drawing/2014/main" val="1866909329"/>
                    </a:ext>
                  </a:extLst>
                </a:gridCol>
                <a:gridCol w="517451">
                  <a:extLst>
                    <a:ext uri="{9D8B030D-6E8A-4147-A177-3AD203B41FA5}">
                      <a16:colId xmlns:a16="http://schemas.microsoft.com/office/drawing/2014/main" val="2284245390"/>
                    </a:ext>
                  </a:extLst>
                </a:gridCol>
                <a:gridCol w="630865">
                  <a:extLst>
                    <a:ext uri="{9D8B030D-6E8A-4147-A177-3AD203B41FA5}">
                      <a16:colId xmlns:a16="http://schemas.microsoft.com/office/drawing/2014/main" val="183557009"/>
                    </a:ext>
                  </a:extLst>
                </a:gridCol>
                <a:gridCol w="971107">
                  <a:extLst>
                    <a:ext uri="{9D8B030D-6E8A-4147-A177-3AD203B41FA5}">
                      <a16:colId xmlns:a16="http://schemas.microsoft.com/office/drawing/2014/main" val="2264748106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270813207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49993893"/>
                    </a:ext>
                  </a:extLst>
                </a:gridCol>
                <a:gridCol w="662762">
                  <a:extLst>
                    <a:ext uri="{9D8B030D-6E8A-4147-A177-3AD203B41FA5}">
                      <a16:colId xmlns:a16="http://schemas.microsoft.com/office/drawing/2014/main" val="3007986037"/>
                    </a:ext>
                  </a:extLst>
                </a:gridCol>
              </a:tblGrid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Order number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Customer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Customer 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Level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Type of Goods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Color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Quantity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Created at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Deadline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24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9340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HD0962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Hùng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Mạnh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HM319NVC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SH125i/150i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Grey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30/09/2021</a:t>
                      </a:r>
                    </a:p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10:09:22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319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Cừ</a:t>
                      </a:r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963467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AB0204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Kường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KN018NBK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CBR150R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Black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3/10/2021</a:t>
                      </a:r>
                    </a:p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15:45:59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18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Bỉnh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Khiêm</a:t>
                      </a:r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297391"/>
                  </a:ext>
                </a:extLst>
              </a:tr>
              <a:tr h="39541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SH0021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Hồng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Hạnh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HH007AC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Urgent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Gold Wing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White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7/10/2021</a:t>
                      </a:r>
                    </a:p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09:35:41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7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Âu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Cơ</a:t>
                      </a:r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719911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CB0005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Vitan</a:t>
                      </a:r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VT005NKT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Vision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Red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04/10/2021</a:t>
                      </a:r>
                    </a:p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16:11:01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Khánh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Toàn</a:t>
                      </a:r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228491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VS0038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T&amp;H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TH0K1TC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Blade 110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Black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K1,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9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Công</a:t>
                      </a:r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31853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120ED14-D9C4-40AC-B5B3-1300FAB51D41}"/>
              </a:ext>
            </a:extLst>
          </p:cNvPr>
          <p:cNvSpPr/>
          <p:nvPr/>
        </p:nvSpPr>
        <p:spPr>
          <a:xfrm>
            <a:off x="8591107" y="1477830"/>
            <a:ext cx="191386" cy="1842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DDB6F"/>
                </a:solidFill>
              </a:rPr>
              <a:t>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56E22-69B0-48A8-9C32-5BA13CCBE767}"/>
              </a:ext>
            </a:extLst>
          </p:cNvPr>
          <p:cNvSpPr/>
          <p:nvPr/>
        </p:nvSpPr>
        <p:spPr>
          <a:xfrm>
            <a:off x="8591107" y="1863219"/>
            <a:ext cx="191386" cy="1842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E49E1-20A6-4FB7-8805-FF07B1562DEB}"/>
              </a:ext>
            </a:extLst>
          </p:cNvPr>
          <p:cNvSpPr/>
          <p:nvPr/>
        </p:nvSpPr>
        <p:spPr>
          <a:xfrm>
            <a:off x="8591107" y="2239767"/>
            <a:ext cx="191386" cy="1842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DDB6F"/>
                </a:solidFill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E5F79-CFE8-45E1-ABA9-B70D05AD9265}"/>
              </a:ext>
            </a:extLst>
          </p:cNvPr>
          <p:cNvSpPr/>
          <p:nvPr/>
        </p:nvSpPr>
        <p:spPr>
          <a:xfrm>
            <a:off x="8591107" y="2624269"/>
            <a:ext cx="191386" cy="1842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DDB6F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6EBF4-AB34-47AC-BA59-EF1BC278A65F}"/>
              </a:ext>
            </a:extLst>
          </p:cNvPr>
          <p:cNvSpPr/>
          <p:nvPr/>
        </p:nvSpPr>
        <p:spPr>
          <a:xfrm>
            <a:off x="8591107" y="3008771"/>
            <a:ext cx="191386" cy="1842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DB257A-A381-4B2F-9648-31EC0F19570C}"/>
              </a:ext>
            </a:extLst>
          </p:cNvPr>
          <p:cNvSpPr txBox="1"/>
          <p:nvPr/>
        </p:nvSpPr>
        <p:spPr>
          <a:xfrm>
            <a:off x="360912" y="3389808"/>
            <a:ext cx="2069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Number of chosen order: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8A8F49-C9FB-4C8D-BE77-CB1166DEFEA5}"/>
              </a:ext>
            </a:extLst>
          </p:cNvPr>
          <p:cNvSpPr/>
          <p:nvPr/>
        </p:nvSpPr>
        <p:spPr>
          <a:xfrm>
            <a:off x="7066641" y="3506654"/>
            <a:ext cx="1417675" cy="320306"/>
          </a:xfrm>
          <a:prstGeom prst="roundRect">
            <a:avLst/>
          </a:prstGeom>
          <a:solidFill>
            <a:srgbClr val="0DDB6F"/>
          </a:solidFill>
          <a:ln>
            <a:solidFill>
              <a:srgbClr val="0DD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Schedule (3)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0ABD5D-627D-4BBD-9873-437781F76434}"/>
              </a:ext>
            </a:extLst>
          </p:cNvPr>
          <p:cNvSpPr txBox="1"/>
          <p:nvPr/>
        </p:nvSpPr>
        <p:spPr>
          <a:xfrm>
            <a:off x="2181446" y="3389809"/>
            <a:ext cx="365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5782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93C9C7E-EF02-467E-BEE2-33FBA385F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96532"/>
              </p:ext>
            </p:extLst>
          </p:nvPr>
        </p:nvGraphicFramePr>
        <p:xfrm>
          <a:off x="184313" y="1495646"/>
          <a:ext cx="8608834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276">
                  <a:extLst>
                    <a:ext uri="{9D8B030D-6E8A-4147-A177-3AD203B41FA5}">
                      <a16:colId xmlns:a16="http://schemas.microsoft.com/office/drawing/2014/main" val="2675145180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764718901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1401165186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895858433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2848422163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335264692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2462404215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1463259238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2250396822"/>
                    </a:ext>
                  </a:extLst>
                </a:gridCol>
                <a:gridCol w="819062">
                  <a:extLst>
                    <a:ext uri="{9D8B030D-6E8A-4147-A177-3AD203B41FA5}">
                      <a16:colId xmlns:a16="http://schemas.microsoft.com/office/drawing/2014/main" val="1854425112"/>
                    </a:ext>
                  </a:extLst>
                </a:gridCol>
              </a:tblGrid>
              <a:tr h="358836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Nguyễn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Thị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Hồng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Anh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366479"/>
                  </a:ext>
                </a:extLst>
              </a:tr>
              <a:tr h="358836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Phạm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Lê </a:t>
                      </a:r>
                    </a:p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Đức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308115"/>
                  </a:ext>
                </a:extLst>
              </a:tr>
              <a:tr h="358836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Nguyễn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Mạnh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Phúc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13168"/>
                  </a:ext>
                </a:extLst>
              </a:tr>
              <a:tr h="358836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Nguyễn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Hồng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Ánh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976217"/>
                  </a:ext>
                </a:extLst>
              </a:tr>
              <a:tr h="358836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Nguyễn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Khánh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Linh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97855"/>
                  </a:ext>
                </a:extLst>
              </a:tr>
              <a:tr h="358836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Nguyễn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Trí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Hùng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521679"/>
                  </a:ext>
                </a:extLst>
              </a:tr>
              <a:tr h="358836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Trần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Phi </a:t>
                      </a:r>
                    </a:p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Hùng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5188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01DDBBD-89F7-4073-85C5-C814204987AD}"/>
              </a:ext>
            </a:extLst>
          </p:cNvPr>
          <p:cNvSpPr txBox="1"/>
          <p:nvPr/>
        </p:nvSpPr>
        <p:spPr>
          <a:xfrm>
            <a:off x="1527565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8:00:00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1C90F-B21D-47B1-927C-2E646EAA98E4}"/>
              </a:ext>
            </a:extLst>
          </p:cNvPr>
          <p:cNvSpPr txBox="1"/>
          <p:nvPr/>
        </p:nvSpPr>
        <p:spPr>
          <a:xfrm>
            <a:off x="2342727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8:30:00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0D14E-C340-493B-90C4-B989811EDFC6}"/>
              </a:ext>
            </a:extLst>
          </p:cNvPr>
          <p:cNvSpPr txBox="1"/>
          <p:nvPr/>
        </p:nvSpPr>
        <p:spPr>
          <a:xfrm>
            <a:off x="3172065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9:0:00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354-1C07-42B4-9F89-6B5C8A637449}"/>
              </a:ext>
            </a:extLst>
          </p:cNvPr>
          <p:cNvSpPr txBox="1"/>
          <p:nvPr/>
        </p:nvSpPr>
        <p:spPr>
          <a:xfrm>
            <a:off x="4001403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9:30:00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81A21-5443-4225-9314-E037DD1D8954}"/>
              </a:ext>
            </a:extLst>
          </p:cNvPr>
          <p:cNvSpPr txBox="1"/>
          <p:nvPr/>
        </p:nvSpPr>
        <p:spPr>
          <a:xfrm>
            <a:off x="4809473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10:00:00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3D7C64-E06B-4FE4-BF64-B971A6B09263}"/>
              </a:ext>
            </a:extLst>
          </p:cNvPr>
          <p:cNvSpPr txBox="1"/>
          <p:nvPr/>
        </p:nvSpPr>
        <p:spPr>
          <a:xfrm>
            <a:off x="5624635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10:30:00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59B680-7DC7-4B60-9B1B-AB26F70F48D1}"/>
              </a:ext>
            </a:extLst>
          </p:cNvPr>
          <p:cNvSpPr txBox="1"/>
          <p:nvPr/>
        </p:nvSpPr>
        <p:spPr>
          <a:xfrm>
            <a:off x="6453973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11:00:00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08A34-AE15-4D62-938F-2B59ACBBF74F}"/>
              </a:ext>
            </a:extLst>
          </p:cNvPr>
          <p:cNvSpPr txBox="1"/>
          <p:nvPr/>
        </p:nvSpPr>
        <p:spPr>
          <a:xfrm>
            <a:off x="7283311" y="1117010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11:30:00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C7055E-0E5F-457C-AF78-682995E66AA1}"/>
              </a:ext>
            </a:extLst>
          </p:cNvPr>
          <p:cNvSpPr txBox="1"/>
          <p:nvPr/>
        </p:nvSpPr>
        <p:spPr>
          <a:xfrm>
            <a:off x="8022589" y="1132671"/>
            <a:ext cx="68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Bahnschrift" panose="020B0502040204020203" pitchFamily="34" charset="0"/>
              </a:rPr>
              <a:t>07/10/2021</a:t>
            </a:r>
          </a:p>
          <a:p>
            <a:pPr algn="ctr"/>
            <a:r>
              <a:rPr lang="en-US" sz="800" dirty="0">
                <a:latin typeface="Bahnschrift" panose="020B0502040204020203" pitchFamily="34" charset="0"/>
              </a:rPr>
              <a:t>12:00:00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29D0EF-4BD7-4165-8B74-E9377817C0C4}"/>
              </a:ext>
            </a:extLst>
          </p:cNvPr>
          <p:cNvSpPr/>
          <p:nvPr/>
        </p:nvSpPr>
        <p:spPr>
          <a:xfrm>
            <a:off x="1438950" y="1495646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276EF4-B369-475A-A973-C1F29E47FB1B}"/>
              </a:ext>
            </a:extLst>
          </p:cNvPr>
          <p:cNvSpPr/>
          <p:nvPr/>
        </p:nvSpPr>
        <p:spPr>
          <a:xfrm>
            <a:off x="2261201" y="2740895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7DF490-C184-4D0A-A8E8-033BC680B308}"/>
              </a:ext>
            </a:extLst>
          </p:cNvPr>
          <p:cNvSpPr/>
          <p:nvPr/>
        </p:nvSpPr>
        <p:spPr>
          <a:xfrm>
            <a:off x="3083452" y="1923340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DE5F2C-EBC7-48A8-9C66-254187C73654}"/>
              </a:ext>
            </a:extLst>
          </p:cNvPr>
          <p:cNvSpPr/>
          <p:nvPr/>
        </p:nvSpPr>
        <p:spPr>
          <a:xfrm>
            <a:off x="4704922" y="1533479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378B33-4E26-4A28-BFAB-D89943AAE72F}"/>
              </a:ext>
            </a:extLst>
          </p:cNvPr>
          <p:cNvSpPr/>
          <p:nvPr/>
        </p:nvSpPr>
        <p:spPr>
          <a:xfrm>
            <a:off x="5527173" y="1923339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Task #6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16A0C-B56E-4658-90CC-980FA90E6138}"/>
              </a:ext>
            </a:extLst>
          </p:cNvPr>
          <p:cNvSpPr/>
          <p:nvPr/>
        </p:nvSpPr>
        <p:spPr>
          <a:xfrm>
            <a:off x="6347666" y="2740895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E52DAC-8D17-495B-8AFB-6B4AE7F3BB25}"/>
              </a:ext>
            </a:extLst>
          </p:cNvPr>
          <p:cNvSpPr/>
          <p:nvPr/>
        </p:nvSpPr>
        <p:spPr>
          <a:xfrm>
            <a:off x="1426550" y="2300575"/>
            <a:ext cx="1247556" cy="4124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CD2209-1357-4A53-A105-B9F20D8537BF}"/>
              </a:ext>
            </a:extLst>
          </p:cNvPr>
          <p:cNvSpPr/>
          <p:nvPr/>
        </p:nvSpPr>
        <p:spPr>
          <a:xfrm>
            <a:off x="2665238" y="1479985"/>
            <a:ext cx="1247556" cy="4124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8461A7-14C0-40CE-B4A9-D52FE9CB8D5B}"/>
              </a:ext>
            </a:extLst>
          </p:cNvPr>
          <p:cNvSpPr/>
          <p:nvPr/>
        </p:nvSpPr>
        <p:spPr>
          <a:xfrm>
            <a:off x="3905703" y="3115527"/>
            <a:ext cx="1247556" cy="4124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62574F-3580-46BE-AB97-A62191B532AD}"/>
              </a:ext>
            </a:extLst>
          </p:cNvPr>
          <p:cNvSpPr/>
          <p:nvPr/>
        </p:nvSpPr>
        <p:spPr>
          <a:xfrm>
            <a:off x="5064644" y="2720024"/>
            <a:ext cx="1247556" cy="4124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18374A-1D02-4111-AF00-45E3397CE9EA}"/>
              </a:ext>
            </a:extLst>
          </p:cNvPr>
          <p:cNvSpPr/>
          <p:nvPr/>
        </p:nvSpPr>
        <p:spPr>
          <a:xfrm>
            <a:off x="6347666" y="3573953"/>
            <a:ext cx="1247556" cy="4124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AA91C3-9A53-4FDF-A9AA-7232339420EB}"/>
              </a:ext>
            </a:extLst>
          </p:cNvPr>
          <p:cNvSpPr/>
          <p:nvPr/>
        </p:nvSpPr>
        <p:spPr>
          <a:xfrm>
            <a:off x="1430068" y="3161499"/>
            <a:ext cx="822251" cy="389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3EF854-6B1C-4CF9-9A4F-5154F3F1337E}"/>
              </a:ext>
            </a:extLst>
          </p:cNvPr>
          <p:cNvSpPr/>
          <p:nvPr/>
        </p:nvSpPr>
        <p:spPr>
          <a:xfrm>
            <a:off x="2261201" y="3560576"/>
            <a:ext cx="822251" cy="389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11C708-4A4E-4C20-B497-BB1EA94D98EE}"/>
              </a:ext>
            </a:extLst>
          </p:cNvPr>
          <p:cNvSpPr/>
          <p:nvPr/>
        </p:nvSpPr>
        <p:spPr>
          <a:xfrm>
            <a:off x="3085243" y="3565406"/>
            <a:ext cx="822251" cy="389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5FF858-BAB6-4029-9C5F-92752A1A4F88}"/>
              </a:ext>
            </a:extLst>
          </p:cNvPr>
          <p:cNvSpPr/>
          <p:nvPr/>
        </p:nvSpPr>
        <p:spPr>
          <a:xfrm>
            <a:off x="3905703" y="3968836"/>
            <a:ext cx="822251" cy="389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819ECC-8731-44AA-A261-7595F691BFDD}"/>
              </a:ext>
            </a:extLst>
          </p:cNvPr>
          <p:cNvSpPr/>
          <p:nvPr/>
        </p:nvSpPr>
        <p:spPr>
          <a:xfrm>
            <a:off x="4701373" y="3977490"/>
            <a:ext cx="822251" cy="389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1C63FE-A4B7-4007-B05A-C0D46FAC0D70}"/>
              </a:ext>
            </a:extLst>
          </p:cNvPr>
          <p:cNvSpPr/>
          <p:nvPr/>
        </p:nvSpPr>
        <p:spPr>
          <a:xfrm>
            <a:off x="239235" y="465771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HD0962</a:t>
            </a:r>
            <a:endParaRPr lang="en-US" sz="105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3DA14B-7CB4-4D97-AE77-A77018CB8789}"/>
              </a:ext>
            </a:extLst>
          </p:cNvPr>
          <p:cNvSpPr/>
          <p:nvPr/>
        </p:nvSpPr>
        <p:spPr>
          <a:xfrm>
            <a:off x="3265964" y="449112"/>
            <a:ext cx="822251" cy="4124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SH0021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7F4D47-71EA-4B24-A73A-1F4ADAA0B8D0}"/>
              </a:ext>
            </a:extLst>
          </p:cNvPr>
          <p:cNvSpPr/>
          <p:nvPr/>
        </p:nvSpPr>
        <p:spPr>
          <a:xfrm>
            <a:off x="6246651" y="499125"/>
            <a:ext cx="822251" cy="389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CB0005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BE3EC2-890C-45D6-9BAE-D4F1322B47C6}"/>
              </a:ext>
            </a:extLst>
          </p:cNvPr>
          <p:cNvSpPr/>
          <p:nvPr/>
        </p:nvSpPr>
        <p:spPr>
          <a:xfrm>
            <a:off x="3912794" y="3568687"/>
            <a:ext cx="822251" cy="389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ahnschrift" panose="020B0502040204020203" pitchFamily="34" charset="0"/>
              </a:rPr>
              <a:t>Task #4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D4C3EF-2CFF-4692-960C-650588D20598}"/>
              </a:ext>
            </a:extLst>
          </p:cNvPr>
          <p:cNvSpPr txBox="1"/>
          <p:nvPr/>
        </p:nvSpPr>
        <p:spPr>
          <a:xfrm>
            <a:off x="1061486" y="412049"/>
            <a:ext cx="20839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Bahnschrift" panose="020B0502040204020203" pitchFamily="34" charset="0"/>
              </a:rPr>
              <a:t>Estimated duration: 210 minutes</a:t>
            </a:r>
          </a:p>
          <a:p>
            <a:r>
              <a:rPr lang="en-US" sz="900" dirty="0">
                <a:latin typeface="Bahnschrift" panose="020B0502040204020203" pitchFamily="34" charset="0"/>
              </a:rPr>
              <a:t>Estimated cost: 10.000.000 VND</a:t>
            </a:r>
          </a:p>
          <a:p>
            <a:r>
              <a:rPr lang="en-US" sz="900" dirty="0">
                <a:latin typeface="Bahnschrift" panose="020B0502040204020203" pitchFamily="34" charset="0"/>
              </a:rPr>
              <a:t>Estimated finish: 07/10/2021 12:00:00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0F6617-D16F-4A48-B1CF-326A8B90B392}"/>
              </a:ext>
            </a:extLst>
          </p:cNvPr>
          <p:cNvSpPr txBox="1"/>
          <p:nvPr/>
        </p:nvSpPr>
        <p:spPr>
          <a:xfrm>
            <a:off x="4061643" y="410089"/>
            <a:ext cx="21850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Bahnschrift" panose="020B0502040204020203" pitchFamily="34" charset="0"/>
              </a:rPr>
              <a:t>Estimated duration: 420 minutes</a:t>
            </a:r>
          </a:p>
          <a:p>
            <a:r>
              <a:rPr lang="en-US" sz="900" dirty="0">
                <a:latin typeface="Bahnschrift" panose="020B0502040204020203" pitchFamily="34" charset="0"/>
              </a:rPr>
              <a:t>Estimated cost: 15.000.000 VND</a:t>
            </a:r>
          </a:p>
          <a:p>
            <a:r>
              <a:rPr lang="en-US" sz="900" dirty="0">
                <a:latin typeface="Bahnschrift" panose="020B0502040204020203" pitchFamily="34" charset="0"/>
              </a:rPr>
              <a:t>Estimated finish: 07/10/2021  12:30:2021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623566-76B5-4926-BFE8-8F92B5C9B6B6}"/>
              </a:ext>
            </a:extLst>
          </p:cNvPr>
          <p:cNvSpPr txBox="1"/>
          <p:nvPr/>
        </p:nvSpPr>
        <p:spPr>
          <a:xfrm>
            <a:off x="7040524" y="396719"/>
            <a:ext cx="20839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Bahnschrift" panose="020B0502040204020203" pitchFamily="34" charset="0"/>
              </a:rPr>
              <a:t>Estimated duration: 210 minutes</a:t>
            </a:r>
          </a:p>
          <a:p>
            <a:r>
              <a:rPr lang="en-US" sz="900" dirty="0">
                <a:latin typeface="Bahnschrift" panose="020B0502040204020203" pitchFamily="34" charset="0"/>
              </a:rPr>
              <a:t>Estimated cost: 12.000.000 VND</a:t>
            </a:r>
          </a:p>
          <a:p>
            <a:r>
              <a:rPr lang="en-US" sz="900" dirty="0">
                <a:latin typeface="Bahnschrift" panose="020B0502040204020203" pitchFamily="34" charset="0"/>
              </a:rPr>
              <a:t>Estimated finish: 07/10/2021 11:00:00</a:t>
            </a:r>
          </a:p>
        </p:txBody>
      </p:sp>
    </p:spTree>
    <p:extLst>
      <p:ext uri="{BB962C8B-B14F-4D97-AF65-F5344CB8AC3E}">
        <p14:creationId xmlns:p14="http://schemas.microsoft.com/office/powerpoint/2010/main" val="3706806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7CC0BA9-922C-4CAF-9086-AD52131F9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390405"/>
              </p:ext>
            </p:extLst>
          </p:nvPr>
        </p:nvGraphicFramePr>
        <p:xfrm>
          <a:off x="1010067" y="820958"/>
          <a:ext cx="7513212" cy="2411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316">
                  <a:extLst>
                    <a:ext uri="{9D8B030D-6E8A-4147-A177-3AD203B41FA5}">
                      <a16:colId xmlns:a16="http://schemas.microsoft.com/office/drawing/2014/main" val="4209124367"/>
                    </a:ext>
                  </a:extLst>
                </a:gridCol>
                <a:gridCol w="1073316">
                  <a:extLst>
                    <a:ext uri="{9D8B030D-6E8A-4147-A177-3AD203B41FA5}">
                      <a16:colId xmlns:a16="http://schemas.microsoft.com/office/drawing/2014/main" val="2755087323"/>
                    </a:ext>
                  </a:extLst>
                </a:gridCol>
                <a:gridCol w="1073316">
                  <a:extLst>
                    <a:ext uri="{9D8B030D-6E8A-4147-A177-3AD203B41FA5}">
                      <a16:colId xmlns:a16="http://schemas.microsoft.com/office/drawing/2014/main" val="2871675529"/>
                    </a:ext>
                  </a:extLst>
                </a:gridCol>
                <a:gridCol w="1073316">
                  <a:extLst>
                    <a:ext uri="{9D8B030D-6E8A-4147-A177-3AD203B41FA5}">
                      <a16:colId xmlns:a16="http://schemas.microsoft.com/office/drawing/2014/main" val="1309950075"/>
                    </a:ext>
                  </a:extLst>
                </a:gridCol>
                <a:gridCol w="1073316">
                  <a:extLst>
                    <a:ext uri="{9D8B030D-6E8A-4147-A177-3AD203B41FA5}">
                      <a16:colId xmlns:a16="http://schemas.microsoft.com/office/drawing/2014/main" val="839235605"/>
                    </a:ext>
                  </a:extLst>
                </a:gridCol>
                <a:gridCol w="1073316">
                  <a:extLst>
                    <a:ext uri="{9D8B030D-6E8A-4147-A177-3AD203B41FA5}">
                      <a16:colId xmlns:a16="http://schemas.microsoft.com/office/drawing/2014/main" val="3284049082"/>
                    </a:ext>
                  </a:extLst>
                </a:gridCol>
                <a:gridCol w="1073316">
                  <a:extLst>
                    <a:ext uri="{9D8B030D-6E8A-4147-A177-3AD203B41FA5}">
                      <a16:colId xmlns:a16="http://schemas.microsoft.com/office/drawing/2014/main" val="2297232346"/>
                    </a:ext>
                  </a:extLst>
                </a:gridCol>
              </a:tblGrid>
              <a:tr h="568147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Lịch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trình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Tổng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chi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phí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Tổng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thời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gian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Thời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gian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bắt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đầu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Thời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gian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kết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thúc</a:t>
                      </a:r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Số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nhân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viên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tham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gia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035449"/>
                  </a:ext>
                </a:extLst>
              </a:tr>
              <a:tr h="36866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#1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85566"/>
                  </a:ext>
                </a:extLst>
              </a:tr>
              <a:tr h="36866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#2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260126"/>
                  </a:ext>
                </a:extLst>
              </a:tr>
              <a:tr h="36866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#3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395327"/>
                  </a:ext>
                </a:extLst>
              </a:tr>
              <a:tr h="36866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#4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538435"/>
                  </a:ext>
                </a:extLst>
              </a:tr>
              <a:tr h="36866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#5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84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97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BE54A69-4CD3-49EB-A219-910A172A4CDA}"/>
              </a:ext>
            </a:extLst>
          </p:cNvPr>
          <p:cNvCxnSpPr>
            <a:cxnSpLocks/>
          </p:cNvCxnSpPr>
          <p:nvPr/>
        </p:nvCxnSpPr>
        <p:spPr>
          <a:xfrm>
            <a:off x="1091609" y="1453116"/>
            <a:ext cx="4075814" cy="2530549"/>
          </a:xfrm>
          <a:prstGeom prst="bentConnector3">
            <a:avLst>
              <a:gd name="adj1" fmla="val 8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BD67757F-C189-465E-BC46-3C12E6CC28DD}"/>
              </a:ext>
            </a:extLst>
          </p:cNvPr>
          <p:cNvSpPr/>
          <p:nvPr/>
        </p:nvSpPr>
        <p:spPr>
          <a:xfrm>
            <a:off x="1318437" y="2977116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id="{BC95ADF8-797B-4E87-BD4C-2D4FA639EF73}"/>
              </a:ext>
            </a:extLst>
          </p:cNvPr>
          <p:cNvSpPr/>
          <p:nvPr/>
        </p:nvSpPr>
        <p:spPr>
          <a:xfrm>
            <a:off x="1470837" y="3129516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BB2D5DB6-25D7-4B1E-AB91-EEBA9AC6D47A}"/>
              </a:ext>
            </a:extLst>
          </p:cNvPr>
          <p:cNvSpPr/>
          <p:nvPr/>
        </p:nvSpPr>
        <p:spPr>
          <a:xfrm>
            <a:off x="1679944" y="3257107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57887301-9CCA-4D12-918F-9D248962E72A}"/>
              </a:ext>
            </a:extLst>
          </p:cNvPr>
          <p:cNvSpPr/>
          <p:nvPr/>
        </p:nvSpPr>
        <p:spPr>
          <a:xfrm>
            <a:off x="1894367" y="3345711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D3F10205-BA4A-473B-AF8B-75A9F0E12C3F}"/>
              </a:ext>
            </a:extLst>
          </p:cNvPr>
          <p:cNvSpPr/>
          <p:nvPr/>
        </p:nvSpPr>
        <p:spPr>
          <a:xfrm>
            <a:off x="2436627" y="3522916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Connector 107">
            <a:extLst>
              <a:ext uri="{FF2B5EF4-FFF2-40B4-BE49-F238E27FC236}">
                <a16:creationId xmlns:a16="http://schemas.microsoft.com/office/drawing/2014/main" id="{2022C476-C7EF-40F3-B27F-52A8FC975585}"/>
              </a:ext>
            </a:extLst>
          </p:cNvPr>
          <p:cNvSpPr/>
          <p:nvPr/>
        </p:nvSpPr>
        <p:spPr>
          <a:xfrm>
            <a:off x="2154866" y="3473300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Connector 108">
            <a:extLst>
              <a:ext uri="{FF2B5EF4-FFF2-40B4-BE49-F238E27FC236}">
                <a16:creationId xmlns:a16="http://schemas.microsoft.com/office/drawing/2014/main" id="{72A1537F-1E21-4BEF-8FC3-1BB12216C879}"/>
              </a:ext>
            </a:extLst>
          </p:cNvPr>
          <p:cNvSpPr/>
          <p:nvPr/>
        </p:nvSpPr>
        <p:spPr>
          <a:xfrm>
            <a:off x="2688267" y="3593799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id="{18366848-DD6C-4EEB-926F-FA8AC24ADE74}"/>
              </a:ext>
            </a:extLst>
          </p:cNvPr>
          <p:cNvSpPr/>
          <p:nvPr/>
        </p:nvSpPr>
        <p:spPr>
          <a:xfrm>
            <a:off x="3019647" y="3650507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lowchart: Connector 110">
            <a:extLst>
              <a:ext uri="{FF2B5EF4-FFF2-40B4-BE49-F238E27FC236}">
                <a16:creationId xmlns:a16="http://schemas.microsoft.com/office/drawing/2014/main" id="{6AF3F17F-757B-48F7-8245-3F9C7831A683}"/>
              </a:ext>
            </a:extLst>
          </p:cNvPr>
          <p:cNvSpPr/>
          <p:nvPr/>
        </p:nvSpPr>
        <p:spPr>
          <a:xfrm>
            <a:off x="3351027" y="3714302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lowchart: Connector 111">
            <a:extLst>
              <a:ext uri="{FF2B5EF4-FFF2-40B4-BE49-F238E27FC236}">
                <a16:creationId xmlns:a16="http://schemas.microsoft.com/office/drawing/2014/main" id="{49D85053-8537-4579-B2E7-BA4C583AA38B}"/>
              </a:ext>
            </a:extLst>
          </p:cNvPr>
          <p:cNvSpPr/>
          <p:nvPr/>
        </p:nvSpPr>
        <p:spPr>
          <a:xfrm>
            <a:off x="1665770" y="279635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lowchart: Connector 112">
            <a:extLst>
              <a:ext uri="{FF2B5EF4-FFF2-40B4-BE49-F238E27FC236}">
                <a16:creationId xmlns:a16="http://schemas.microsoft.com/office/drawing/2014/main" id="{880A758E-3785-49AA-9CE8-96B36951F79E}"/>
              </a:ext>
            </a:extLst>
          </p:cNvPr>
          <p:cNvSpPr/>
          <p:nvPr/>
        </p:nvSpPr>
        <p:spPr>
          <a:xfrm>
            <a:off x="2412371" y="3055087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lowchart: Connector 113">
            <a:extLst>
              <a:ext uri="{FF2B5EF4-FFF2-40B4-BE49-F238E27FC236}">
                <a16:creationId xmlns:a16="http://schemas.microsoft.com/office/drawing/2014/main" id="{A44D71B8-98A5-4308-8484-D03B70BE9DC2}"/>
              </a:ext>
            </a:extLst>
          </p:cNvPr>
          <p:cNvSpPr/>
          <p:nvPr/>
        </p:nvSpPr>
        <p:spPr>
          <a:xfrm>
            <a:off x="1884076" y="3033174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lowchart: Connector 114">
            <a:extLst>
              <a:ext uri="{FF2B5EF4-FFF2-40B4-BE49-F238E27FC236}">
                <a16:creationId xmlns:a16="http://schemas.microsoft.com/office/drawing/2014/main" id="{D5D6F570-5F12-4D87-A22B-3E18CE8CE4E5}"/>
              </a:ext>
            </a:extLst>
          </p:cNvPr>
          <p:cNvSpPr/>
          <p:nvPr/>
        </p:nvSpPr>
        <p:spPr>
          <a:xfrm>
            <a:off x="2725417" y="3253547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lowchart: Connector 115">
            <a:extLst>
              <a:ext uri="{FF2B5EF4-FFF2-40B4-BE49-F238E27FC236}">
                <a16:creationId xmlns:a16="http://schemas.microsoft.com/office/drawing/2014/main" id="{F117D027-5DF4-4418-AE54-C618B801DC5D}"/>
              </a:ext>
            </a:extLst>
          </p:cNvPr>
          <p:cNvSpPr/>
          <p:nvPr/>
        </p:nvSpPr>
        <p:spPr>
          <a:xfrm>
            <a:off x="2101845" y="3179127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Connector 116">
            <a:extLst>
              <a:ext uri="{FF2B5EF4-FFF2-40B4-BE49-F238E27FC236}">
                <a16:creationId xmlns:a16="http://schemas.microsoft.com/office/drawing/2014/main" id="{0341C554-D838-4377-B3F8-ADB4DE8AB0FC}"/>
              </a:ext>
            </a:extLst>
          </p:cNvPr>
          <p:cNvSpPr/>
          <p:nvPr/>
        </p:nvSpPr>
        <p:spPr>
          <a:xfrm>
            <a:off x="2912791" y="326386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lowchart: Connector 117">
            <a:extLst>
              <a:ext uri="{FF2B5EF4-FFF2-40B4-BE49-F238E27FC236}">
                <a16:creationId xmlns:a16="http://schemas.microsoft.com/office/drawing/2014/main" id="{3375E526-FE33-47F3-81F3-EA592421AC53}"/>
              </a:ext>
            </a:extLst>
          </p:cNvPr>
          <p:cNvSpPr/>
          <p:nvPr/>
        </p:nvSpPr>
        <p:spPr>
          <a:xfrm>
            <a:off x="3214580" y="331734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Connector 118">
            <a:extLst>
              <a:ext uri="{FF2B5EF4-FFF2-40B4-BE49-F238E27FC236}">
                <a16:creationId xmlns:a16="http://schemas.microsoft.com/office/drawing/2014/main" id="{DE514D2C-13AB-49D8-83DB-464F771B0048}"/>
              </a:ext>
            </a:extLst>
          </p:cNvPr>
          <p:cNvSpPr/>
          <p:nvPr/>
        </p:nvSpPr>
        <p:spPr>
          <a:xfrm>
            <a:off x="3146415" y="290558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lowchart: Connector 119">
            <a:extLst>
              <a:ext uri="{FF2B5EF4-FFF2-40B4-BE49-F238E27FC236}">
                <a16:creationId xmlns:a16="http://schemas.microsoft.com/office/drawing/2014/main" id="{6F59C192-EE0B-4C2A-B113-275B11FB864A}"/>
              </a:ext>
            </a:extLst>
          </p:cNvPr>
          <p:cNvSpPr/>
          <p:nvPr/>
        </p:nvSpPr>
        <p:spPr>
          <a:xfrm rot="3489552">
            <a:off x="2193147" y="2983891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lowchart: Connector 120">
            <a:extLst>
              <a:ext uri="{FF2B5EF4-FFF2-40B4-BE49-F238E27FC236}">
                <a16:creationId xmlns:a16="http://schemas.microsoft.com/office/drawing/2014/main" id="{BD67DB42-3F20-4238-BE1E-0700E4160826}"/>
              </a:ext>
            </a:extLst>
          </p:cNvPr>
          <p:cNvSpPr/>
          <p:nvPr/>
        </p:nvSpPr>
        <p:spPr>
          <a:xfrm rot="3489552">
            <a:off x="2471814" y="332767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lowchart: Connector 121">
            <a:extLst>
              <a:ext uri="{FF2B5EF4-FFF2-40B4-BE49-F238E27FC236}">
                <a16:creationId xmlns:a16="http://schemas.microsoft.com/office/drawing/2014/main" id="{0F8C55A1-E430-426D-858A-3D56031BFBA4}"/>
              </a:ext>
            </a:extLst>
          </p:cNvPr>
          <p:cNvSpPr/>
          <p:nvPr/>
        </p:nvSpPr>
        <p:spPr>
          <a:xfrm rot="3489552">
            <a:off x="2918512" y="3441087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lowchart: Connector 122">
            <a:extLst>
              <a:ext uri="{FF2B5EF4-FFF2-40B4-BE49-F238E27FC236}">
                <a16:creationId xmlns:a16="http://schemas.microsoft.com/office/drawing/2014/main" id="{DE8DC6F9-E47D-47BC-91A8-2BE1DF38B229}"/>
              </a:ext>
            </a:extLst>
          </p:cNvPr>
          <p:cNvSpPr/>
          <p:nvPr/>
        </p:nvSpPr>
        <p:spPr>
          <a:xfrm rot="3489552">
            <a:off x="2773454" y="269677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lowchart: Connector 123">
            <a:extLst>
              <a:ext uri="{FF2B5EF4-FFF2-40B4-BE49-F238E27FC236}">
                <a16:creationId xmlns:a16="http://schemas.microsoft.com/office/drawing/2014/main" id="{1E4BADEE-8CEB-4EC1-9A18-75DB57AA85AA}"/>
              </a:ext>
            </a:extLst>
          </p:cNvPr>
          <p:cNvSpPr/>
          <p:nvPr/>
        </p:nvSpPr>
        <p:spPr>
          <a:xfrm rot="3489552">
            <a:off x="3287234" y="3511970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AD3BBC82-4DEA-4FF3-81E2-4D588F84804B}"/>
              </a:ext>
            </a:extLst>
          </p:cNvPr>
          <p:cNvSpPr/>
          <p:nvPr/>
        </p:nvSpPr>
        <p:spPr>
          <a:xfrm rot="3489552">
            <a:off x="2126417" y="2711317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ABC4FD86-9658-4455-B265-490C0105E9AA}"/>
              </a:ext>
            </a:extLst>
          </p:cNvPr>
          <p:cNvSpPr/>
          <p:nvPr/>
        </p:nvSpPr>
        <p:spPr>
          <a:xfrm rot="3489552">
            <a:off x="2361370" y="273932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id="{4B1A20D8-1E0C-40D5-B141-9BE2B8FC7209}"/>
              </a:ext>
            </a:extLst>
          </p:cNvPr>
          <p:cNvSpPr/>
          <p:nvPr/>
        </p:nvSpPr>
        <p:spPr>
          <a:xfrm rot="3489552">
            <a:off x="2767305" y="2973257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243D2860-A736-4FE2-A66F-4AE0CAE13145}"/>
              </a:ext>
            </a:extLst>
          </p:cNvPr>
          <p:cNvSpPr/>
          <p:nvPr/>
        </p:nvSpPr>
        <p:spPr>
          <a:xfrm>
            <a:off x="3552485" y="293617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lowchart: Connector 128">
            <a:extLst>
              <a:ext uri="{FF2B5EF4-FFF2-40B4-BE49-F238E27FC236}">
                <a16:creationId xmlns:a16="http://schemas.microsoft.com/office/drawing/2014/main" id="{3E8932D3-5ACF-4633-87B7-B7DB0E447FC2}"/>
              </a:ext>
            </a:extLst>
          </p:cNvPr>
          <p:cNvSpPr/>
          <p:nvPr/>
        </p:nvSpPr>
        <p:spPr>
          <a:xfrm>
            <a:off x="3001024" y="296742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5DC1AE26-E16E-4E51-8003-68603955CE14}"/>
              </a:ext>
            </a:extLst>
          </p:cNvPr>
          <p:cNvSpPr/>
          <p:nvPr/>
        </p:nvSpPr>
        <p:spPr>
          <a:xfrm>
            <a:off x="3218793" y="311337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lowchart: Connector 130">
            <a:extLst>
              <a:ext uri="{FF2B5EF4-FFF2-40B4-BE49-F238E27FC236}">
                <a16:creationId xmlns:a16="http://schemas.microsoft.com/office/drawing/2014/main" id="{53E5235D-19A0-4439-8B03-B173FCB4EAAC}"/>
              </a:ext>
            </a:extLst>
          </p:cNvPr>
          <p:cNvSpPr/>
          <p:nvPr/>
        </p:nvSpPr>
        <p:spPr>
          <a:xfrm>
            <a:off x="4263363" y="2839834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lowchart: Connector 131">
            <a:extLst>
              <a:ext uri="{FF2B5EF4-FFF2-40B4-BE49-F238E27FC236}">
                <a16:creationId xmlns:a16="http://schemas.microsoft.com/office/drawing/2014/main" id="{B7B1E887-421B-49BD-9129-80775BF8B076}"/>
              </a:ext>
            </a:extLst>
          </p:cNvPr>
          <p:cNvSpPr/>
          <p:nvPr/>
        </p:nvSpPr>
        <p:spPr>
          <a:xfrm rot="3489552">
            <a:off x="3310095" y="291814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lowchart: Connector 132">
            <a:extLst>
              <a:ext uri="{FF2B5EF4-FFF2-40B4-BE49-F238E27FC236}">
                <a16:creationId xmlns:a16="http://schemas.microsoft.com/office/drawing/2014/main" id="{CA22C144-2AF1-4F32-988B-1E719A5629CA}"/>
              </a:ext>
            </a:extLst>
          </p:cNvPr>
          <p:cNvSpPr/>
          <p:nvPr/>
        </p:nvSpPr>
        <p:spPr>
          <a:xfrm rot="3489552">
            <a:off x="3734567" y="261494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18BF7A0C-65DB-4C79-92CE-98D0D8D0AC9A}"/>
              </a:ext>
            </a:extLst>
          </p:cNvPr>
          <p:cNvSpPr/>
          <p:nvPr/>
        </p:nvSpPr>
        <p:spPr>
          <a:xfrm rot="3489552">
            <a:off x="3116816" y="261748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lowchart: Connector 134">
            <a:extLst>
              <a:ext uri="{FF2B5EF4-FFF2-40B4-BE49-F238E27FC236}">
                <a16:creationId xmlns:a16="http://schemas.microsoft.com/office/drawing/2014/main" id="{E271CC83-9C9E-49D8-A6DB-9AD00A79D76C}"/>
              </a:ext>
            </a:extLst>
          </p:cNvPr>
          <p:cNvSpPr/>
          <p:nvPr/>
        </p:nvSpPr>
        <p:spPr>
          <a:xfrm rot="3489552">
            <a:off x="3478318" y="2673574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lowchart: Connector 135">
            <a:extLst>
              <a:ext uri="{FF2B5EF4-FFF2-40B4-BE49-F238E27FC236}">
                <a16:creationId xmlns:a16="http://schemas.microsoft.com/office/drawing/2014/main" id="{8A61BB24-6E38-4091-AC63-AC410C95323E}"/>
              </a:ext>
            </a:extLst>
          </p:cNvPr>
          <p:cNvSpPr/>
          <p:nvPr/>
        </p:nvSpPr>
        <p:spPr>
          <a:xfrm rot="3489552">
            <a:off x="3884253" y="290750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id="{0E32488D-B7A5-4D46-BF55-C8532E3BE417}"/>
              </a:ext>
            </a:extLst>
          </p:cNvPr>
          <p:cNvSpPr/>
          <p:nvPr/>
        </p:nvSpPr>
        <p:spPr>
          <a:xfrm>
            <a:off x="3764578" y="3271590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A4AEA5A3-CC22-4D2D-9631-3CAB910FBEBE}"/>
              </a:ext>
            </a:extLst>
          </p:cNvPr>
          <p:cNvSpPr/>
          <p:nvPr/>
        </p:nvSpPr>
        <p:spPr>
          <a:xfrm>
            <a:off x="3430886" y="344879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526D567A-BF18-4B0A-9AD0-96FF4A5D5AF9}"/>
              </a:ext>
            </a:extLst>
          </p:cNvPr>
          <p:cNvSpPr/>
          <p:nvPr/>
        </p:nvSpPr>
        <p:spPr>
          <a:xfrm>
            <a:off x="4193550" y="342305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lowchart: Connector 139">
            <a:extLst>
              <a:ext uri="{FF2B5EF4-FFF2-40B4-BE49-F238E27FC236}">
                <a16:creationId xmlns:a16="http://schemas.microsoft.com/office/drawing/2014/main" id="{04752B31-3C6B-43FD-A5A7-C5990B6697B1}"/>
              </a:ext>
            </a:extLst>
          </p:cNvPr>
          <p:cNvSpPr/>
          <p:nvPr/>
        </p:nvSpPr>
        <p:spPr>
          <a:xfrm rot="3489552">
            <a:off x="3522188" y="325355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lowchart: Connector 140">
            <a:extLst>
              <a:ext uri="{FF2B5EF4-FFF2-40B4-BE49-F238E27FC236}">
                <a16:creationId xmlns:a16="http://schemas.microsoft.com/office/drawing/2014/main" id="{B4ADDF29-500E-41F9-AEBD-672DBD80F5BD}"/>
              </a:ext>
            </a:extLst>
          </p:cNvPr>
          <p:cNvSpPr/>
          <p:nvPr/>
        </p:nvSpPr>
        <p:spPr>
          <a:xfrm rot="3489552">
            <a:off x="4102495" y="2966440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lowchart: Connector 141">
            <a:extLst>
              <a:ext uri="{FF2B5EF4-FFF2-40B4-BE49-F238E27FC236}">
                <a16:creationId xmlns:a16="http://schemas.microsoft.com/office/drawing/2014/main" id="{5C53FF7B-1A38-44E7-9831-EED4FE1F5759}"/>
              </a:ext>
            </a:extLst>
          </p:cNvPr>
          <p:cNvSpPr/>
          <p:nvPr/>
        </p:nvSpPr>
        <p:spPr>
          <a:xfrm rot="3489552">
            <a:off x="3690411" y="300898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lowchart: Connector 142">
            <a:extLst>
              <a:ext uri="{FF2B5EF4-FFF2-40B4-BE49-F238E27FC236}">
                <a16:creationId xmlns:a16="http://schemas.microsoft.com/office/drawing/2014/main" id="{E962CCB8-E034-4485-8D79-FFE8E82C098F}"/>
              </a:ext>
            </a:extLst>
          </p:cNvPr>
          <p:cNvSpPr/>
          <p:nvPr/>
        </p:nvSpPr>
        <p:spPr>
          <a:xfrm rot="3489552">
            <a:off x="3962515" y="3149471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lowchart: Connector 143">
            <a:extLst>
              <a:ext uri="{FF2B5EF4-FFF2-40B4-BE49-F238E27FC236}">
                <a16:creationId xmlns:a16="http://schemas.microsoft.com/office/drawing/2014/main" id="{243A5785-B7F3-4FFE-A041-50E31376834B}"/>
              </a:ext>
            </a:extLst>
          </p:cNvPr>
          <p:cNvSpPr/>
          <p:nvPr/>
        </p:nvSpPr>
        <p:spPr>
          <a:xfrm>
            <a:off x="2000417" y="244961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id="{18B1CDD2-1AF6-4495-9E67-D4AE04C891CC}"/>
              </a:ext>
            </a:extLst>
          </p:cNvPr>
          <p:cNvSpPr/>
          <p:nvPr/>
        </p:nvSpPr>
        <p:spPr>
          <a:xfrm>
            <a:off x="2187791" y="245993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lowchart: Connector 145">
            <a:extLst>
              <a:ext uri="{FF2B5EF4-FFF2-40B4-BE49-F238E27FC236}">
                <a16:creationId xmlns:a16="http://schemas.microsoft.com/office/drawing/2014/main" id="{CA4FD565-A04D-408B-94D6-F862EFDCC8C6}"/>
              </a:ext>
            </a:extLst>
          </p:cNvPr>
          <p:cNvSpPr/>
          <p:nvPr/>
        </p:nvSpPr>
        <p:spPr>
          <a:xfrm>
            <a:off x="2489580" y="2513411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lowchart: Connector 146">
            <a:extLst>
              <a:ext uri="{FF2B5EF4-FFF2-40B4-BE49-F238E27FC236}">
                <a16:creationId xmlns:a16="http://schemas.microsoft.com/office/drawing/2014/main" id="{D790104F-B073-4D72-A247-E1636393EB94}"/>
              </a:ext>
            </a:extLst>
          </p:cNvPr>
          <p:cNvSpPr/>
          <p:nvPr/>
        </p:nvSpPr>
        <p:spPr>
          <a:xfrm>
            <a:off x="2421415" y="2101651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lowchart: Connector 147">
            <a:extLst>
              <a:ext uri="{FF2B5EF4-FFF2-40B4-BE49-F238E27FC236}">
                <a16:creationId xmlns:a16="http://schemas.microsoft.com/office/drawing/2014/main" id="{9D672D43-537D-41E7-B350-B35DC8B81EC4}"/>
              </a:ext>
            </a:extLst>
          </p:cNvPr>
          <p:cNvSpPr/>
          <p:nvPr/>
        </p:nvSpPr>
        <p:spPr>
          <a:xfrm rot="3489552">
            <a:off x="2048454" y="189284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lowchart: Connector 148">
            <a:extLst>
              <a:ext uri="{FF2B5EF4-FFF2-40B4-BE49-F238E27FC236}">
                <a16:creationId xmlns:a16="http://schemas.microsoft.com/office/drawing/2014/main" id="{757C6EB4-49E5-4990-9A13-C70ABCFA4AB0}"/>
              </a:ext>
            </a:extLst>
          </p:cNvPr>
          <p:cNvSpPr/>
          <p:nvPr/>
        </p:nvSpPr>
        <p:spPr>
          <a:xfrm rot="3489552">
            <a:off x="2042305" y="216932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lowchart: Connector 149">
            <a:extLst>
              <a:ext uri="{FF2B5EF4-FFF2-40B4-BE49-F238E27FC236}">
                <a16:creationId xmlns:a16="http://schemas.microsoft.com/office/drawing/2014/main" id="{50E75D7A-271A-462C-BDBC-8E3FBBE784A7}"/>
              </a:ext>
            </a:extLst>
          </p:cNvPr>
          <p:cNvSpPr/>
          <p:nvPr/>
        </p:nvSpPr>
        <p:spPr>
          <a:xfrm>
            <a:off x="2827485" y="2132244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lowchart: Connector 150">
            <a:extLst>
              <a:ext uri="{FF2B5EF4-FFF2-40B4-BE49-F238E27FC236}">
                <a16:creationId xmlns:a16="http://schemas.microsoft.com/office/drawing/2014/main" id="{7ABEA5CD-1E45-4121-93DF-ED6A4DF1D24B}"/>
              </a:ext>
            </a:extLst>
          </p:cNvPr>
          <p:cNvSpPr/>
          <p:nvPr/>
        </p:nvSpPr>
        <p:spPr>
          <a:xfrm>
            <a:off x="2276024" y="216349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lowchart: Connector 151">
            <a:extLst>
              <a:ext uri="{FF2B5EF4-FFF2-40B4-BE49-F238E27FC236}">
                <a16:creationId xmlns:a16="http://schemas.microsoft.com/office/drawing/2014/main" id="{D8B3E508-20B2-4236-ADFF-07A3C1412AE8}"/>
              </a:ext>
            </a:extLst>
          </p:cNvPr>
          <p:cNvSpPr/>
          <p:nvPr/>
        </p:nvSpPr>
        <p:spPr>
          <a:xfrm>
            <a:off x="2493793" y="230944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lowchart: Connector 152">
            <a:extLst>
              <a:ext uri="{FF2B5EF4-FFF2-40B4-BE49-F238E27FC236}">
                <a16:creationId xmlns:a16="http://schemas.microsoft.com/office/drawing/2014/main" id="{F22A9DF6-E394-4C01-93D9-C61D2AB6E658}"/>
              </a:ext>
            </a:extLst>
          </p:cNvPr>
          <p:cNvSpPr/>
          <p:nvPr/>
        </p:nvSpPr>
        <p:spPr>
          <a:xfrm>
            <a:off x="3538363" y="203590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lowchart: Connector 153">
            <a:extLst>
              <a:ext uri="{FF2B5EF4-FFF2-40B4-BE49-F238E27FC236}">
                <a16:creationId xmlns:a16="http://schemas.microsoft.com/office/drawing/2014/main" id="{C596B748-5148-4C80-8313-E5F45CA8ADC1}"/>
              </a:ext>
            </a:extLst>
          </p:cNvPr>
          <p:cNvSpPr/>
          <p:nvPr/>
        </p:nvSpPr>
        <p:spPr>
          <a:xfrm rot="3489552">
            <a:off x="2585095" y="2114210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lowchart: Connector 154">
            <a:extLst>
              <a:ext uri="{FF2B5EF4-FFF2-40B4-BE49-F238E27FC236}">
                <a16:creationId xmlns:a16="http://schemas.microsoft.com/office/drawing/2014/main" id="{C1021A8B-61CE-46F7-8336-E7AB24C642A6}"/>
              </a:ext>
            </a:extLst>
          </p:cNvPr>
          <p:cNvSpPr/>
          <p:nvPr/>
        </p:nvSpPr>
        <p:spPr>
          <a:xfrm rot="3489552">
            <a:off x="3165402" y="1827094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A04538D8-4199-47DE-A662-ACBE7BB19A6C}"/>
              </a:ext>
            </a:extLst>
          </p:cNvPr>
          <p:cNvSpPr/>
          <p:nvPr/>
        </p:nvSpPr>
        <p:spPr>
          <a:xfrm rot="3489552">
            <a:off x="2391816" y="181355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0BD325F4-BDC8-4342-B780-2E6792C974EB}"/>
              </a:ext>
            </a:extLst>
          </p:cNvPr>
          <p:cNvSpPr/>
          <p:nvPr/>
        </p:nvSpPr>
        <p:spPr>
          <a:xfrm rot="3489552">
            <a:off x="2753318" y="186964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68B2B7CA-D6DD-4BB5-8D86-2CEED54F92BE}"/>
              </a:ext>
            </a:extLst>
          </p:cNvPr>
          <p:cNvSpPr/>
          <p:nvPr/>
        </p:nvSpPr>
        <p:spPr>
          <a:xfrm rot="3489552">
            <a:off x="3159253" y="210357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192950A1-090B-4EC1-BA7F-BEEEDF1332E0}"/>
              </a:ext>
            </a:extLst>
          </p:cNvPr>
          <p:cNvSpPr/>
          <p:nvPr/>
        </p:nvSpPr>
        <p:spPr>
          <a:xfrm>
            <a:off x="3039578" y="246765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lowchart: Connector 159">
            <a:extLst>
              <a:ext uri="{FF2B5EF4-FFF2-40B4-BE49-F238E27FC236}">
                <a16:creationId xmlns:a16="http://schemas.microsoft.com/office/drawing/2014/main" id="{01C79E10-D3A1-4959-941B-BC0750EAA0AD}"/>
              </a:ext>
            </a:extLst>
          </p:cNvPr>
          <p:cNvSpPr/>
          <p:nvPr/>
        </p:nvSpPr>
        <p:spPr>
          <a:xfrm>
            <a:off x="3750456" y="237131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lowchart: Connector 160">
            <a:extLst>
              <a:ext uri="{FF2B5EF4-FFF2-40B4-BE49-F238E27FC236}">
                <a16:creationId xmlns:a16="http://schemas.microsoft.com/office/drawing/2014/main" id="{04825907-781A-43AA-8139-D25A61850D63}"/>
              </a:ext>
            </a:extLst>
          </p:cNvPr>
          <p:cNvSpPr/>
          <p:nvPr/>
        </p:nvSpPr>
        <p:spPr>
          <a:xfrm rot="3489552">
            <a:off x="2767305" y="2498289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980EF3F9-3DEA-4DC8-86E6-7B9F47AAEA47}"/>
              </a:ext>
            </a:extLst>
          </p:cNvPr>
          <p:cNvSpPr/>
          <p:nvPr/>
        </p:nvSpPr>
        <p:spPr>
          <a:xfrm rot="3489552">
            <a:off x="3377495" y="216250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8AAC8417-8A5B-4863-90CC-558CB4DE37A5}"/>
              </a:ext>
            </a:extLst>
          </p:cNvPr>
          <p:cNvSpPr/>
          <p:nvPr/>
        </p:nvSpPr>
        <p:spPr>
          <a:xfrm rot="3489552">
            <a:off x="2965411" y="220505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EE0D83E4-CFD5-4DDB-83A0-C677741C62BB}"/>
              </a:ext>
            </a:extLst>
          </p:cNvPr>
          <p:cNvSpPr/>
          <p:nvPr/>
        </p:nvSpPr>
        <p:spPr>
          <a:xfrm rot="3489552">
            <a:off x="3371346" y="2438990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A7915749-FAB1-4C21-92F9-12C609397FED}"/>
              </a:ext>
            </a:extLst>
          </p:cNvPr>
          <p:cNvSpPr/>
          <p:nvPr/>
        </p:nvSpPr>
        <p:spPr>
          <a:xfrm>
            <a:off x="3609462" y="3721390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id="{6FDE26E3-661C-49DC-9A8C-1B702FCA1913}"/>
              </a:ext>
            </a:extLst>
          </p:cNvPr>
          <p:cNvSpPr/>
          <p:nvPr/>
        </p:nvSpPr>
        <p:spPr>
          <a:xfrm>
            <a:off x="3918013" y="3721390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1BFCDA16-8152-4B73-ABAE-ACA5406DC537}"/>
              </a:ext>
            </a:extLst>
          </p:cNvPr>
          <p:cNvSpPr/>
          <p:nvPr/>
        </p:nvSpPr>
        <p:spPr>
          <a:xfrm>
            <a:off x="4131585" y="3200069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Connector 167">
            <a:extLst>
              <a:ext uri="{FF2B5EF4-FFF2-40B4-BE49-F238E27FC236}">
                <a16:creationId xmlns:a16="http://schemas.microsoft.com/office/drawing/2014/main" id="{AE886DAA-5979-4EB0-BC14-5C9B1FDDCAA5}"/>
              </a:ext>
            </a:extLst>
          </p:cNvPr>
          <p:cNvSpPr/>
          <p:nvPr/>
        </p:nvSpPr>
        <p:spPr>
          <a:xfrm>
            <a:off x="4060506" y="262054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Connector 168">
            <a:extLst>
              <a:ext uri="{FF2B5EF4-FFF2-40B4-BE49-F238E27FC236}">
                <a16:creationId xmlns:a16="http://schemas.microsoft.com/office/drawing/2014/main" id="{8A0C1820-10E1-407D-A561-B75E99F0B767}"/>
              </a:ext>
            </a:extLst>
          </p:cNvPr>
          <p:cNvSpPr/>
          <p:nvPr/>
        </p:nvSpPr>
        <p:spPr>
          <a:xfrm rot="3489552">
            <a:off x="3930476" y="338079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lowchart: Connector 169">
            <a:extLst>
              <a:ext uri="{FF2B5EF4-FFF2-40B4-BE49-F238E27FC236}">
                <a16:creationId xmlns:a16="http://schemas.microsoft.com/office/drawing/2014/main" id="{BF1B495F-3960-4073-B6ED-6CF3C51051A5}"/>
              </a:ext>
            </a:extLst>
          </p:cNvPr>
          <p:cNvSpPr/>
          <p:nvPr/>
        </p:nvSpPr>
        <p:spPr>
          <a:xfrm rot="3489552">
            <a:off x="3574537" y="349778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lowchart: Connector 170">
            <a:extLst>
              <a:ext uri="{FF2B5EF4-FFF2-40B4-BE49-F238E27FC236}">
                <a16:creationId xmlns:a16="http://schemas.microsoft.com/office/drawing/2014/main" id="{6309A34F-82F8-497E-85AB-D5E7421BB22A}"/>
              </a:ext>
            </a:extLst>
          </p:cNvPr>
          <p:cNvSpPr/>
          <p:nvPr/>
        </p:nvSpPr>
        <p:spPr>
          <a:xfrm>
            <a:off x="1948656" y="2806786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lowchart: Connector 171">
            <a:extLst>
              <a:ext uri="{FF2B5EF4-FFF2-40B4-BE49-F238E27FC236}">
                <a16:creationId xmlns:a16="http://schemas.microsoft.com/office/drawing/2014/main" id="{0C9DC746-5BF5-496B-A951-8962D50EE8F4}"/>
              </a:ext>
            </a:extLst>
          </p:cNvPr>
          <p:cNvSpPr/>
          <p:nvPr/>
        </p:nvSpPr>
        <p:spPr>
          <a:xfrm>
            <a:off x="1496581" y="253406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lowchart: Connector 172">
            <a:extLst>
              <a:ext uri="{FF2B5EF4-FFF2-40B4-BE49-F238E27FC236}">
                <a16:creationId xmlns:a16="http://schemas.microsoft.com/office/drawing/2014/main" id="{F478EF0D-C184-48AF-A2B2-72C55635F2A8}"/>
              </a:ext>
            </a:extLst>
          </p:cNvPr>
          <p:cNvSpPr/>
          <p:nvPr/>
        </p:nvSpPr>
        <p:spPr>
          <a:xfrm>
            <a:off x="1798370" y="258754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lowchart: Connector 173">
            <a:extLst>
              <a:ext uri="{FF2B5EF4-FFF2-40B4-BE49-F238E27FC236}">
                <a16:creationId xmlns:a16="http://schemas.microsoft.com/office/drawing/2014/main" id="{9351E977-0F1F-403E-BFC9-7C3370A235CE}"/>
              </a:ext>
            </a:extLst>
          </p:cNvPr>
          <p:cNvSpPr/>
          <p:nvPr/>
        </p:nvSpPr>
        <p:spPr>
          <a:xfrm>
            <a:off x="1730205" y="2175783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lowchart: Connector 174">
            <a:extLst>
              <a:ext uri="{FF2B5EF4-FFF2-40B4-BE49-F238E27FC236}">
                <a16:creationId xmlns:a16="http://schemas.microsoft.com/office/drawing/2014/main" id="{7301E262-A246-47D0-A891-58CCCCE1717D}"/>
              </a:ext>
            </a:extLst>
          </p:cNvPr>
          <p:cNvSpPr/>
          <p:nvPr/>
        </p:nvSpPr>
        <p:spPr>
          <a:xfrm rot="3489552">
            <a:off x="1830160" y="195876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lowchart: Connector 175">
            <a:extLst>
              <a:ext uri="{FF2B5EF4-FFF2-40B4-BE49-F238E27FC236}">
                <a16:creationId xmlns:a16="http://schemas.microsoft.com/office/drawing/2014/main" id="{62AD296C-3FA1-42FE-A262-A62915806411}"/>
              </a:ext>
            </a:extLst>
          </p:cNvPr>
          <p:cNvSpPr/>
          <p:nvPr/>
        </p:nvSpPr>
        <p:spPr>
          <a:xfrm rot="3489552">
            <a:off x="1479378" y="2749960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id="{8CE4D196-D1AE-4AEC-A08B-BF67AE8C651A}"/>
              </a:ext>
            </a:extLst>
          </p:cNvPr>
          <p:cNvSpPr/>
          <p:nvPr/>
        </p:nvSpPr>
        <p:spPr>
          <a:xfrm>
            <a:off x="1584814" y="2237625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lowchart: Connector 177">
            <a:extLst>
              <a:ext uri="{FF2B5EF4-FFF2-40B4-BE49-F238E27FC236}">
                <a16:creationId xmlns:a16="http://schemas.microsoft.com/office/drawing/2014/main" id="{13E4E5A3-C494-4AAC-8350-294A92C7E797}"/>
              </a:ext>
            </a:extLst>
          </p:cNvPr>
          <p:cNvSpPr/>
          <p:nvPr/>
        </p:nvSpPr>
        <p:spPr>
          <a:xfrm>
            <a:off x="1802583" y="2383578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lowchart: Connector 178">
            <a:extLst>
              <a:ext uri="{FF2B5EF4-FFF2-40B4-BE49-F238E27FC236}">
                <a16:creationId xmlns:a16="http://schemas.microsoft.com/office/drawing/2014/main" id="{A8322221-ADD7-4B1F-B005-B5D89F6F3B0B}"/>
              </a:ext>
            </a:extLst>
          </p:cNvPr>
          <p:cNvSpPr/>
          <p:nvPr/>
        </p:nvSpPr>
        <p:spPr>
          <a:xfrm rot="3489552">
            <a:off x="1893885" y="2188342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7B2A6B9-E6FC-4214-928C-DA755D207116}"/>
              </a:ext>
            </a:extLst>
          </p:cNvPr>
          <p:cNvSpPr txBox="1"/>
          <p:nvPr/>
        </p:nvSpPr>
        <p:spPr>
          <a:xfrm>
            <a:off x="4699590" y="4065480"/>
            <a:ext cx="673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Cost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F78C134-0490-4941-928C-87146CD3850B}"/>
              </a:ext>
            </a:extLst>
          </p:cNvPr>
          <p:cNvSpPr txBox="1"/>
          <p:nvPr/>
        </p:nvSpPr>
        <p:spPr>
          <a:xfrm>
            <a:off x="418214" y="1549300"/>
            <a:ext cx="673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Duration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048DEA7-E48F-4FD4-81ED-514831857CC5}"/>
              </a:ext>
            </a:extLst>
          </p:cNvPr>
          <p:cNvSpPr txBox="1"/>
          <p:nvPr/>
        </p:nvSpPr>
        <p:spPr>
          <a:xfrm>
            <a:off x="2287362" y="1197936"/>
            <a:ext cx="1831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Calculated solutions </a:t>
            </a:r>
          </a:p>
        </p:txBody>
      </p:sp>
      <p:sp>
        <p:nvSpPr>
          <p:cNvPr id="188" name="Flowchart: Connector 187">
            <a:extLst>
              <a:ext uri="{FF2B5EF4-FFF2-40B4-BE49-F238E27FC236}">
                <a16:creationId xmlns:a16="http://schemas.microsoft.com/office/drawing/2014/main" id="{7A3EC9C3-D219-45DC-AF32-C2616D7945BD}"/>
              </a:ext>
            </a:extLst>
          </p:cNvPr>
          <p:cNvSpPr/>
          <p:nvPr/>
        </p:nvSpPr>
        <p:spPr>
          <a:xfrm>
            <a:off x="4666457" y="1527616"/>
            <a:ext cx="113414" cy="1275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DBD4167-666A-47E0-B5DA-4EF8FDAE62C4}"/>
              </a:ext>
            </a:extLst>
          </p:cNvPr>
          <p:cNvSpPr txBox="1"/>
          <p:nvPr/>
        </p:nvSpPr>
        <p:spPr>
          <a:xfrm>
            <a:off x="4826478" y="1453116"/>
            <a:ext cx="1178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Optimal solutions </a:t>
            </a:r>
          </a:p>
        </p:txBody>
      </p:sp>
      <p:sp>
        <p:nvSpPr>
          <p:cNvPr id="190" name="Flowchart: Connector 189">
            <a:extLst>
              <a:ext uri="{FF2B5EF4-FFF2-40B4-BE49-F238E27FC236}">
                <a16:creationId xmlns:a16="http://schemas.microsoft.com/office/drawing/2014/main" id="{3FC85B81-496C-4736-8630-419878716E02}"/>
              </a:ext>
            </a:extLst>
          </p:cNvPr>
          <p:cNvSpPr/>
          <p:nvPr/>
        </p:nvSpPr>
        <p:spPr>
          <a:xfrm>
            <a:off x="4666457" y="1890721"/>
            <a:ext cx="113414" cy="1275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A7756FD-79CC-40AA-A9A0-2515389D4A5C}"/>
              </a:ext>
            </a:extLst>
          </p:cNvPr>
          <p:cNvSpPr txBox="1"/>
          <p:nvPr/>
        </p:nvSpPr>
        <p:spPr>
          <a:xfrm>
            <a:off x="4826478" y="1839519"/>
            <a:ext cx="144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Non-optimal solutions </a:t>
            </a:r>
          </a:p>
        </p:txBody>
      </p:sp>
    </p:spTree>
    <p:extLst>
      <p:ext uri="{BB962C8B-B14F-4D97-AF65-F5344CB8AC3E}">
        <p14:creationId xmlns:p14="http://schemas.microsoft.com/office/powerpoint/2010/main" val="1943020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EDE86E-AFE1-4661-B17D-A8B37C7D90AC}"/>
              </a:ext>
            </a:extLst>
          </p:cNvPr>
          <p:cNvSpPr/>
          <p:nvPr/>
        </p:nvSpPr>
        <p:spPr>
          <a:xfrm>
            <a:off x="2557358" y="938633"/>
            <a:ext cx="933382" cy="3500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Tiếp</a:t>
            </a:r>
            <a:r>
              <a:rPr lang="en-US" sz="1000" dirty="0"/>
              <a:t> </a:t>
            </a:r>
            <a:r>
              <a:rPr lang="en-US" sz="1000" dirty="0" err="1"/>
              <a:t>nhận</a:t>
            </a:r>
            <a:r>
              <a:rPr lang="en-US" sz="1000" dirty="0"/>
              <a:t> </a:t>
            </a:r>
            <a:r>
              <a:rPr lang="en-US" sz="1000" dirty="0" err="1"/>
              <a:t>và</a:t>
            </a:r>
            <a:r>
              <a:rPr lang="en-US" sz="1000" dirty="0"/>
              <a:t> </a:t>
            </a:r>
            <a:r>
              <a:rPr lang="en-US" sz="1000" dirty="0" err="1"/>
              <a:t>xử</a:t>
            </a:r>
            <a:r>
              <a:rPr lang="en-US" sz="1000" dirty="0"/>
              <a:t> </a:t>
            </a:r>
            <a:r>
              <a:rPr lang="en-US" sz="1000" dirty="0" err="1"/>
              <a:t>lý</a:t>
            </a:r>
            <a:endParaRPr lang="en-US" sz="1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23C720-D03A-44A0-A7C8-92835894BA46}"/>
              </a:ext>
            </a:extLst>
          </p:cNvPr>
          <p:cNvSpPr/>
          <p:nvPr/>
        </p:nvSpPr>
        <p:spPr>
          <a:xfrm>
            <a:off x="2557359" y="1730907"/>
            <a:ext cx="933382" cy="3500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Kiểm</a:t>
            </a:r>
            <a:r>
              <a:rPr lang="en-US" sz="1000" dirty="0"/>
              <a:t> </a:t>
            </a:r>
            <a:r>
              <a:rPr lang="en-US" sz="1000" dirty="0" err="1"/>
              <a:t>tra</a:t>
            </a:r>
            <a:r>
              <a:rPr lang="en-US" sz="1000" dirty="0"/>
              <a:t> </a:t>
            </a:r>
            <a:r>
              <a:rPr lang="en-US" sz="1000" dirty="0" err="1"/>
              <a:t>và</a:t>
            </a:r>
            <a:r>
              <a:rPr lang="en-US" sz="1000" dirty="0"/>
              <a:t> </a:t>
            </a:r>
            <a:r>
              <a:rPr lang="en-US" sz="1000" dirty="0" err="1"/>
              <a:t>phân</a:t>
            </a:r>
            <a:r>
              <a:rPr lang="en-US" sz="1000" dirty="0"/>
              <a:t> </a:t>
            </a:r>
            <a:r>
              <a:rPr lang="en-US" sz="1000" dirty="0" err="1"/>
              <a:t>loại</a:t>
            </a:r>
            <a:endParaRPr lang="en-US" sz="1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EB6099-3B8A-4A69-8477-243796A92AE7}"/>
              </a:ext>
            </a:extLst>
          </p:cNvPr>
          <p:cNvSpPr/>
          <p:nvPr/>
        </p:nvSpPr>
        <p:spPr>
          <a:xfrm>
            <a:off x="2557358" y="2523182"/>
            <a:ext cx="933382" cy="3500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Lưu</a:t>
            </a:r>
            <a:r>
              <a:rPr lang="en-US" sz="1000" dirty="0"/>
              <a:t> </a:t>
            </a:r>
            <a:r>
              <a:rPr lang="en-US" sz="1000" dirty="0" err="1"/>
              <a:t>trữ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DAB3C-0DF7-40F3-9F75-4FE9C9B837B2}"/>
              </a:ext>
            </a:extLst>
          </p:cNvPr>
          <p:cNvSpPr txBox="1"/>
          <p:nvPr/>
        </p:nvSpPr>
        <p:spPr>
          <a:xfrm>
            <a:off x="7729017" y="1204919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Inbound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3936C3-18EB-4FC4-8895-FA2ECBEAD359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3024049" y="1288681"/>
            <a:ext cx="1" cy="44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A06B7A-5A09-4314-AAD4-977DA2EFB98E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024049" y="2080955"/>
            <a:ext cx="1" cy="44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FF5E5D-999D-4D19-BCDC-28C107133D31}"/>
              </a:ext>
            </a:extLst>
          </p:cNvPr>
          <p:cNvSpPr/>
          <p:nvPr/>
        </p:nvSpPr>
        <p:spPr>
          <a:xfrm>
            <a:off x="2557359" y="3314479"/>
            <a:ext cx="933382" cy="350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Lựa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chọn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và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sắp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xếp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F04FED-22DF-4D2F-ADBC-00E2B9A5233A}"/>
              </a:ext>
            </a:extLst>
          </p:cNvPr>
          <p:cNvSpPr/>
          <p:nvPr/>
        </p:nvSpPr>
        <p:spPr>
          <a:xfrm>
            <a:off x="2557358" y="4105776"/>
            <a:ext cx="933382" cy="350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Vận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chuyển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33FD49-264C-4963-B45F-E7242EAB011B}"/>
              </a:ext>
            </a:extLst>
          </p:cNvPr>
          <p:cNvSpPr txBox="1"/>
          <p:nvPr/>
        </p:nvSpPr>
        <p:spPr>
          <a:xfrm>
            <a:off x="7620013" y="3042522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Outbound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FBABB2-BF22-4097-AA35-DD88C763D50A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3024049" y="2873230"/>
            <a:ext cx="1" cy="44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66F45E-47F6-48E1-A8CF-7AD32716D9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024049" y="3664527"/>
            <a:ext cx="1" cy="44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9F887AA-01B2-4D0B-B127-3626CFFA6408}"/>
              </a:ext>
            </a:extLst>
          </p:cNvPr>
          <p:cNvSpPr/>
          <p:nvPr/>
        </p:nvSpPr>
        <p:spPr>
          <a:xfrm>
            <a:off x="4545302" y="1730907"/>
            <a:ext cx="933382" cy="350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Lập</a:t>
            </a:r>
            <a:r>
              <a:rPr lang="en-US" sz="1000" dirty="0"/>
              <a:t> </a:t>
            </a:r>
            <a:r>
              <a:rPr lang="en-US" sz="1000" dirty="0" err="1"/>
              <a:t>lịch</a:t>
            </a:r>
            <a:r>
              <a:rPr lang="en-US" sz="1000" dirty="0"/>
              <a:t> </a:t>
            </a:r>
            <a:r>
              <a:rPr lang="en-US" sz="1000" dirty="0" err="1"/>
              <a:t>đơn</a:t>
            </a:r>
            <a:r>
              <a:rPr lang="en-US" sz="1000" dirty="0"/>
              <a:t> </a:t>
            </a:r>
            <a:r>
              <a:rPr lang="en-US" sz="1000" dirty="0" err="1"/>
              <a:t>hàng</a:t>
            </a:r>
            <a:r>
              <a:rPr lang="en-US" sz="1000" dirty="0"/>
              <a:t> </a:t>
            </a:r>
            <a:r>
              <a:rPr lang="en-US" sz="1000" dirty="0" err="1"/>
              <a:t>nhập</a:t>
            </a:r>
            <a:endParaRPr lang="en-US" sz="10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A0F99-7721-4A88-ACFE-211B353CE6DC}"/>
              </a:ext>
            </a:extLst>
          </p:cNvPr>
          <p:cNvSpPr/>
          <p:nvPr/>
        </p:nvSpPr>
        <p:spPr>
          <a:xfrm>
            <a:off x="4545302" y="3710127"/>
            <a:ext cx="933382" cy="350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Lập</a:t>
            </a:r>
            <a:r>
              <a:rPr lang="en-US" sz="1000" dirty="0"/>
              <a:t> </a:t>
            </a:r>
            <a:r>
              <a:rPr lang="en-US" sz="1000" dirty="0" err="1"/>
              <a:t>lịch</a:t>
            </a:r>
            <a:r>
              <a:rPr lang="en-US" sz="1000" dirty="0"/>
              <a:t> </a:t>
            </a:r>
            <a:r>
              <a:rPr lang="en-US" sz="1000" dirty="0" err="1"/>
              <a:t>đơn</a:t>
            </a:r>
            <a:r>
              <a:rPr lang="en-US" sz="1000" dirty="0"/>
              <a:t> </a:t>
            </a:r>
            <a:r>
              <a:rPr lang="en-US" sz="1000" dirty="0" err="1"/>
              <a:t>hàng</a:t>
            </a:r>
            <a:r>
              <a:rPr lang="en-US" sz="1000" dirty="0"/>
              <a:t> </a:t>
            </a:r>
            <a:r>
              <a:rPr lang="en-US" sz="1000" dirty="0" err="1"/>
              <a:t>xuất</a:t>
            </a:r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76918A-618F-4E25-812D-69C708055E35}"/>
              </a:ext>
            </a:extLst>
          </p:cNvPr>
          <p:cNvSpPr txBox="1"/>
          <p:nvPr/>
        </p:nvSpPr>
        <p:spPr>
          <a:xfrm>
            <a:off x="2639167" y="67967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Quá</a:t>
            </a:r>
            <a:r>
              <a:rPr lang="en-US" sz="1100" dirty="0"/>
              <a:t> </a:t>
            </a:r>
            <a:r>
              <a:rPr lang="en-US" sz="1100" dirty="0" err="1"/>
              <a:t>trình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EFCA9E-E96D-43EE-BB14-8230AD090EC5}"/>
              </a:ext>
            </a:extLst>
          </p:cNvPr>
          <p:cNvSpPr txBox="1"/>
          <p:nvPr/>
        </p:nvSpPr>
        <p:spPr>
          <a:xfrm>
            <a:off x="4245408" y="101735"/>
            <a:ext cx="13195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Màn</a:t>
            </a:r>
            <a:r>
              <a:rPr lang="en-US" sz="1100" dirty="0"/>
              <a:t> </a:t>
            </a:r>
            <a:r>
              <a:rPr lang="en-US" sz="1100" dirty="0" err="1"/>
              <a:t>hình</a:t>
            </a:r>
            <a:r>
              <a:rPr lang="en-US" sz="1100" dirty="0"/>
              <a:t> ban </a:t>
            </a:r>
            <a:r>
              <a:rPr lang="en-US" sz="1100" dirty="0" err="1"/>
              <a:t>đầu</a:t>
            </a:r>
            <a:endParaRPr lang="en-US" sz="11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9EA28B-F716-4C67-BAB8-E0EFCC6CAD45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3490740" y="1113657"/>
            <a:ext cx="1054562" cy="79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B6E9F7-F037-481E-9D27-A94F167B71F5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3490741" y="1905931"/>
            <a:ext cx="1054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95574F-B856-4BA2-BC50-6AC8F99E847E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 flipV="1">
            <a:off x="3490740" y="1905931"/>
            <a:ext cx="1054562" cy="79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B5E03A-8198-4932-9B12-16A1171A282E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>
            <a:off x="3490741" y="3489503"/>
            <a:ext cx="1054561" cy="395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7E8F50-0E5C-4749-BF63-ED90E577C45A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 flipV="1">
            <a:off x="3490740" y="3885151"/>
            <a:ext cx="1054562" cy="39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D359CB4-4548-48BE-98F8-41F82815E88C}"/>
              </a:ext>
            </a:extLst>
          </p:cNvPr>
          <p:cNvSpPr/>
          <p:nvPr/>
        </p:nvSpPr>
        <p:spPr>
          <a:xfrm>
            <a:off x="298534" y="1008368"/>
            <a:ext cx="1817010" cy="2186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tx1"/>
                </a:solidFill>
              </a:rPr>
              <a:t>Thời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gian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đơn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hàng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nhập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kho</a:t>
            </a:r>
            <a:r>
              <a:rPr lang="en-US" sz="700" dirty="0">
                <a:solidFill>
                  <a:schemeClr val="tx1"/>
                </a:solidFill>
              </a:rPr>
              <a:t> (</a:t>
            </a:r>
            <a:r>
              <a:rPr lang="en-US" sz="700" dirty="0" err="1">
                <a:solidFill>
                  <a:schemeClr val="tx1"/>
                </a:solidFill>
              </a:rPr>
              <a:t>Ngày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giờ</a:t>
            </a:r>
            <a:r>
              <a:rPr lang="en-US" sz="700" dirty="0">
                <a:solidFill>
                  <a:schemeClr val="tx1"/>
                </a:solidFill>
              </a:rPr>
              <a:t>)</a:t>
            </a:r>
          </a:p>
          <a:p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17F1E6-8F63-4EB3-B7CC-DD84A2DE75EE}"/>
              </a:ext>
            </a:extLst>
          </p:cNvPr>
          <p:cNvCxnSpPr>
            <a:cxnSpLocks/>
            <a:stCxn id="41" idx="3"/>
            <a:endCxn id="2" idx="1"/>
          </p:cNvCxnSpPr>
          <p:nvPr/>
        </p:nvCxnSpPr>
        <p:spPr>
          <a:xfrm flipV="1">
            <a:off x="2115544" y="1113657"/>
            <a:ext cx="441814" cy="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427F713-55AD-424A-AB6A-945EB5E7BB57}"/>
              </a:ext>
            </a:extLst>
          </p:cNvPr>
          <p:cNvSpPr/>
          <p:nvPr/>
        </p:nvSpPr>
        <p:spPr>
          <a:xfrm>
            <a:off x="273658" y="1687259"/>
            <a:ext cx="1817010" cy="4392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tx1"/>
                </a:solidFill>
              </a:rPr>
              <a:t>Khối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lượng</a:t>
            </a:r>
            <a:r>
              <a:rPr lang="en-US" sz="700" dirty="0">
                <a:solidFill>
                  <a:schemeClr val="tx1"/>
                </a:solidFill>
              </a:rPr>
              <a:t>, </a:t>
            </a:r>
            <a:r>
              <a:rPr lang="en-US" sz="700" dirty="0" err="1">
                <a:solidFill>
                  <a:schemeClr val="tx1"/>
                </a:solidFill>
              </a:rPr>
              <a:t>thể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tích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</a:p>
          <a:p>
            <a:r>
              <a:rPr lang="en-US" sz="700" dirty="0" err="1">
                <a:solidFill>
                  <a:schemeClr val="tx1"/>
                </a:solidFill>
              </a:rPr>
              <a:t>Loại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hàng</a:t>
            </a:r>
            <a:r>
              <a:rPr lang="en-US" sz="700" dirty="0">
                <a:solidFill>
                  <a:schemeClr val="tx1"/>
                </a:solidFill>
              </a:rPr>
              <a:t> (</a:t>
            </a:r>
            <a:r>
              <a:rPr lang="en-US" sz="700" dirty="0" err="1">
                <a:solidFill>
                  <a:schemeClr val="tx1"/>
                </a:solidFill>
              </a:rPr>
              <a:t>Mã</a:t>
            </a:r>
            <a:r>
              <a:rPr lang="en-US" sz="700" dirty="0">
                <a:solidFill>
                  <a:schemeClr val="tx1"/>
                </a:solidFill>
              </a:rPr>
              <a:t> SP, </a:t>
            </a:r>
            <a:r>
              <a:rPr lang="en-US" sz="700" dirty="0" err="1">
                <a:solidFill>
                  <a:schemeClr val="tx1"/>
                </a:solidFill>
              </a:rPr>
              <a:t>tên</a:t>
            </a:r>
            <a:r>
              <a:rPr lang="en-US" sz="700" dirty="0">
                <a:solidFill>
                  <a:schemeClr val="tx1"/>
                </a:solidFill>
              </a:rPr>
              <a:t> SP, ..), </a:t>
            </a:r>
            <a:r>
              <a:rPr lang="en-US" sz="700" dirty="0" err="1">
                <a:solidFill>
                  <a:schemeClr val="tx1"/>
                </a:solidFill>
              </a:rPr>
              <a:t>số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lượng</a:t>
            </a:r>
            <a:r>
              <a:rPr lang="en-US" sz="7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2FE1801-A813-42F1-B97B-9908F4DDC5C6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2090668" y="1906908"/>
            <a:ext cx="466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4C81E93E-01BE-4E78-8200-9F80CD648F9D}"/>
              </a:ext>
            </a:extLst>
          </p:cNvPr>
          <p:cNvSpPr/>
          <p:nvPr/>
        </p:nvSpPr>
        <p:spPr>
          <a:xfrm>
            <a:off x="727263" y="438813"/>
            <a:ext cx="1388281" cy="21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tx1"/>
                </a:solidFill>
              </a:rPr>
              <a:t>Thông</a:t>
            </a:r>
            <a:r>
              <a:rPr lang="en-US" sz="700" dirty="0">
                <a:solidFill>
                  <a:schemeClr val="tx1"/>
                </a:solidFill>
              </a:rPr>
              <a:t> tin </a:t>
            </a:r>
            <a:r>
              <a:rPr lang="en-US" sz="700" dirty="0" err="1">
                <a:solidFill>
                  <a:schemeClr val="tx1"/>
                </a:solidFill>
              </a:rPr>
              <a:t>nhân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viên</a:t>
            </a:r>
            <a:r>
              <a:rPr lang="en-US" sz="700" dirty="0">
                <a:solidFill>
                  <a:schemeClr val="tx1"/>
                </a:solidFill>
              </a:rPr>
              <a:t>, </a:t>
            </a:r>
            <a:r>
              <a:rPr lang="en-US" sz="700" dirty="0" err="1">
                <a:solidFill>
                  <a:schemeClr val="tx1"/>
                </a:solidFill>
              </a:rPr>
              <a:t>máy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móc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566BF1-FAD1-4D31-88AF-EEFF0536BCA5}"/>
              </a:ext>
            </a:extLst>
          </p:cNvPr>
          <p:cNvCxnSpPr>
            <a:stCxn id="73" idx="3"/>
            <a:endCxn id="2" idx="0"/>
          </p:cNvCxnSpPr>
          <p:nvPr/>
        </p:nvCxnSpPr>
        <p:spPr>
          <a:xfrm>
            <a:off x="2115544" y="548149"/>
            <a:ext cx="908505" cy="39048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ACAA4A5-A6BF-43BD-959F-514619122D72}"/>
              </a:ext>
            </a:extLst>
          </p:cNvPr>
          <p:cNvSpPr/>
          <p:nvPr/>
        </p:nvSpPr>
        <p:spPr>
          <a:xfrm>
            <a:off x="273658" y="2476463"/>
            <a:ext cx="1817010" cy="4392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tx1"/>
                </a:solidFill>
              </a:rPr>
              <a:t>Các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vị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trí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còn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trống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trong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kho</a:t>
            </a:r>
            <a:endParaRPr 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1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3064D1-FBB1-4A9D-8703-02E9074EA398}"/>
              </a:ext>
            </a:extLst>
          </p:cNvPr>
          <p:cNvSpPr/>
          <p:nvPr/>
        </p:nvSpPr>
        <p:spPr>
          <a:xfrm>
            <a:off x="3238374" y="2158349"/>
            <a:ext cx="1800446" cy="8222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Order processing phase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F51F75-126E-4EE8-A1D1-424B0D178AB8}"/>
              </a:ext>
            </a:extLst>
          </p:cNvPr>
          <p:cNvCxnSpPr>
            <a:endCxn id="2" idx="0"/>
          </p:cNvCxnSpPr>
          <p:nvPr/>
        </p:nvCxnSpPr>
        <p:spPr>
          <a:xfrm>
            <a:off x="4138597" y="1548749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1EE88534-6DD0-4A48-8CCC-6F4DFC2F2138}"/>
              </a:ext>
            </a:extLst>
          </p:cNvPr>
          <p:cNvSpPr/>
          <p:nvPr/>
        </p:nvSpPr>
        <p:spPr>
          <a:xfrm>
            <a:off x="3674647" y="1117325"/>
            <a:ext cx="1094478" cy="405811"/>
          </a:xfrm>
          <a:prstGeom prst="flowChartInputOutput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E924818A-FBD9-42D2-8096-78C3B0E55B01}"/>
              </a:ext>
            </a:extLst>
          </p:cNvPr>
          <p:cNvSpPr/>
          <p:nvPr/>
        </p:nvSpPr>
        <p:spPr>
          <a:xfrm>
            <a:off x="1604502" y="1906799"/>
            <a:ext cx="1063255" cy="1325351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Internal information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026819-15CF-47FE-860F-5B964D3FFF87}"/>
              </a:ext>
            </a:extLst>
          </p:cNvPr>
          <p:cNvCxnSpPr>
            <a:cxnSpLocks/>
            <a:stCxn id="5" idx="4"/>
            <a:endCxn id="2" idx="1"/>
          </p:cNvCxnSpPr>
          <p:nvPr/>
        </p:nvCxnSpPr>
        <p:spPr>
          <a:xfrm>
            <a:off x="2667757" y="2569475"/>
            <a:ext cx="570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7FCCA-B354-4EEE-964D-BE8DA8E2230F}"/>
              </a:ext>
            </a:extLst>
          </p:cNvPr>
          <p:cNvCxnSpPr/>
          <p:nvPr/>
        </p:nvCxnSpPr>
        <p:spPr>
          <a:xfrm>
            <a:off x="4155137" y="2997875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A0D6A9-3A5F-4EED-A01F-DD546D4EA8D4}"/>
              </a:ext>
            </a:extLst>
          </p:cNvPr>
          <p:cNvSpPr txBox="1"/>
          <p:nvPr/>
        </p:nvSpPr>
        <p:spPr>
          <a:xfrm>
            <a:off x="2775203" y="3598132"/>
            <a:ext cx="272678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time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Finishing time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assigned employees and time frames 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assigned machines and time frames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DA0BF4-4A8D-4995-B7BF-DFE5B12C7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072" y="3176481"/>
            <a:ext cx="1724266" cy="15337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56D64E-5BC1-4CB7-B16C-DD90950AD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689" y="361545"/>
            <a:ext cx="1381318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5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0B2AA2B-E370-4620-9C1D-321E594CDF55}"/>
              </a:ext>
            </a:extLst>
          </p:cNvPr>
          <p:cNvSpPr/>
          <p:nvPr/>
        </p:nvSpPr>
        <p:spPr>
          <a:xfrm>
            <a:off x="528087" y="984488"/>
            <a:ext cx="1002999" cy="1240465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tin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resource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5DC1F8-FE72-49FD-8BC5-CA9778CEC6F9}"/>
              </a:ext>
            </a:extLst>
          </p:cNvPr>
          <p:cNvSpPr txBox="1"/>
          <p:nvPr/>
        </p:nvSpPr>
        <p:spPr>
          <a:xfrm>
            <a:off x="1750828" y="318977"/>
            <a:ext cx="250418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</a:t>
            </a:r>
          </a:p>
          <a:p>
            <a:r>
              <a:rPr lang="en-US" dirty="0"/>
              <a:t>+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</a:t>
            </a:r>
          </a:p>
          <a:p>
            <a:r>
              <a:rPr lang="en-US" dirty="0"/>
              <a:t>+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móc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móc</a:t>
            </a:r>
            <a:endParaRPr lang="en-US" dirty="0"/>
          </a:p>
          <a:p>
            <a:r>
              <a:rPr lang="en-US" dirty="0"/>
              <a:t>+ Consumption rate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8549745C-1FBB-45FE-AF8C-3EBF3D3EAA50}"/>
              </a:ext>
            </a:extLst>
          </p:cNvPr>
          <p:cNvSpPr/>
          <p:nvPr/>
        </p:nvSpPr>
        <p:spPr>
          <a:xfrm>
            <a:off x="714151" y="3855983"/>
            <a:ext cx="1633870" cy="606057"/>
          </a:xfrm>
          <a:prstGeom prst="flowChartInputOutput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Đơn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xuất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56BAE-47C1-4B3B-8D25-30D6C810D5D7}"/>
              </a:ext>
            </a:extLst>
          </p:cNvPr>
          <p:cNvSpPr txBox="1"/>
          <p:nvPr/>
        </p:nvSpPr>
        <p:spPr>
          <a:xfrm>
            <a:off x="6306805" y="364256"/>
            <a:ext cx="23091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xế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: </a:t>
            </a:r>
          </a:p>
          <a:p>
            <a:r>
              <a:rPr lang="en-US" dirty="0"/>
              <a:t>+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xe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trọng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E1DF36D2-04E8-421A-B008-816464FFCDCA}"/>
              </a:ext>
            </a:extLst>
          </p:cNvPr>
          <p:cNvSpPr/>
          <p:nvPr/>
        </p:nvSpPr>
        <p:spPr>
          <a:xfrm>
            <a:off x="5159629" y="364256"/>
            <a:ext cx="1002999" cy="1240465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tin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FAEA5-0764-4F64-9350-666BBB541394}"/>
              </a:ext>
            </a:extLst>
          </p:cNvPr>
          <p:cNvSpPr txBox="1"/>
          <p:nvPr/>
        </p:nvSpPr>
        <p:spPr>
          <a:xfrm>
            <a:off x="2521189" y="3562202"/>
            <a:ext cx="23091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Deadline (optional)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/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2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7E0A1B-76E9-41F2-AD79-D59D1BAD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50" y="747831"/>
            <a:ext cx="1390844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6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8E82730-C2AE-4F8E-ADC3-A708D66D2C84}"/>
              </a:ext>
            </a:extLst>
          </p:cNvPr>
          <p:cNvGrpSpPr/>
          <p:nvPr/>
        </p:nvGrpSpPr>
        <p:grpSpPr>
          <a:xfrm>
            <a:off x="1364511" y="811619"/>
            <a:ext cx="6719778" cy="574158"/>
            <a:chOff x="878958" y="1871331"/>
            <a:chExt cx="6719778" cy="574158"/>
          </a:xfrm>
        </p:grpSpPr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0F780805-D128-4AA1-8544-689983F055CB}"/>
                </a:ext>
              </a:extLst>
            </p:cNvPr>
            <p:cNvSpPr/>
            <p:nvPr/>
          </p:nvSpPr>
          <p:spPr>
            <a:xfrm>
              <a:off x="878958" y="1871331"/>
              <a:ext cx="1119963" cy="574158"/>
            </a:xfrm>
            <a:prstGeom prst="homePlat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Tiếp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nhận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đơn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996ACA9E-E855-4C80-83A5-B71C24D0B756}"/>
                </a:ext>
              </a:extLst>
            </p:cNvPr>
            <p:cNvSpPr/>
            <p:nvPr/>
          </p:nvSpPr>
          <p:spPr>
            <a:xfrm>
              <a:off x="1998921" y="1871331"/>
              <a:ext cx="1119963" cy="574158"/>
            </a:xfrm>
            <a:prstGeom prst="homePlate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Phân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tác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vụ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73E33177-FE98-4D8A-8BDA-0B02C7565192}"/>
                </a:ext>
              </a:extLst>
            </p:cNvPr>
            <p:cNvSpPr/>
            <p:nvPr/>
          </p:nvSpPr>
          <p:spPr>
            <a:xfrm>
              <a:off x="3118884" y="1871331"/>
              <a:ext cx="1119963" cy="574158"/>
            </a:xfrm>
            <a:prstGeom prst="homePlat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Chỉ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định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nhân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viên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D2620023-2B2A-4083-8D37-2731DA09D586}"/>
                </a:ext>
              </a:extLst>
            </p:cNvPr>
            <p:cNvSpPr/>
            <p:nvPr/>
          </p:nvSpPr>
          <p:spPr>
            <a:xfrm>
              <a:off x="4238847" y="1871331"/>
              <a:ext cx="1119963" cy="574158"/>
            </a:xfrm>
            <a:prstGeom prst="homePlate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Chỉ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định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thiết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bị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cần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thiết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Arrow: Pentagon 13">
              <a:extLst>
                <a:ext uri="{FF2B5EF4-FFF2-40B4-BE49-F238E27FC236}">
                  <a16:creationId xmlns:a16="http://schemas.microsoft.com/office/drawing/2014/main" id="{8B748D75-CD08-4E3E-96D6-95D46FBFB58D}"/>
                </a:ext>
              </a:extLst>
            </p:cNvPr>
            <p:cNvSpPr/>
            <p:nvPr/>
          </p:nvSpPr>
          <p:spPr>
            <a:xfrm>
              <a:off x="5358810" y="1871331"/>
              <a:ext cx="1119963" cy="574158"/>
            </a:xfrm>
            <a:prstGeom prst="homePlat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Tính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thời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gian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hoàn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thành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F87BE8DA-EE6A-4498-B5A9-622BEF122487}"/>
                </a:ext>
              </a:extLst>
            </p:cNvPr>
            <p:cNvSpPr/>
            <p:nvPr/>
          </p:nvSpPr>
          <p:spPr>
            <a:xfrm>
              <a:off x="6478773" y="1871331"/>
              <a:ext cx="1119963" cy="574158"/>
            </a:xfrm>
            <a:prstGeom prst="homePlate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Tính</a:t>
              </a:r>
              <a:r>
                <a:rPr lang="en-US" sz="1200" dirty="0">
                  <a:solidFill>
                    <a:schemeClr val="bg1"/>
                  </a:solidFill>
                </a:rPr>
                <a:t> chi </a:t>
              </a:r>
              <a:r>
                <a:rPr lang="en-US" sz="1200" dirty="0" err="1">
                  <a:solidFill>
                    <a:schemeClr val="bg1"/>
                  </a:solidFill>
                </a:rPr>
                <a:t>phí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hoàn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thành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8A5D20-3DB5-4578-B138-9B06F790F452}"/>
              </a:ext>
            </a:extLst>
          </p:cNvPr>
          <p:cNvGrpSpPr/>
          <p:nvPr/>
        </p:nvGrpSpPr>
        <p:grpSpPr>
          <a:xfrm>
            <a:off x="139992" y="1732462"/>
            <a:ext cx="8557439" cy="1269624"/>
            <a:chOff x="33667" y="2235737"/>
            <a:chExt cx="8557439" cy="126962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D9A830E-9859-4E7D-85FE-D748D7FD76DC}"/>
                </a:ext>
              </a:extLst>
            </p:cNvPr>
            <p:cNvGrpSpPr/>
            <p:nvPr/>
          </p:nvGrpSpPr>
          <p:grpSpPr>
            <a:xfrm>
              <a:off x="765544" y="2395870"/>
              <a:ext cx="6925340" cy="971107"/>
              <a:chOff x="765544" y="2395870"/>
              <a:chExt cx="6925340" cy="971107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73153F9D-A43D-4138-86A2-6EEE9E9468A6}"/>
                  </a:ext>
                </a:extLst>
              </p:cNvPr>
              <p:cNvGrpSpPr/>
              <p:nvPr/>
            </p:nvGrpSpPr>
            <p:grpSpPr>
              <a:xfrm>
                <a:off x="1584250" y="2571750"/>
                <a:ext cx="4479852" cy="580561"/>
                <a:chOff x="1584250" y="2571750"/>
                <a:chExt cx="4479852" cy="580561"/>
              </a:xfrm>
            </p:grpSpPr>
            <p:sp>
              <p:nvSpPr>
                <p:cNvPr id="2" name="Arrow: Pentagon 1">
                  <a:extLst>
                    <a:ext uri="{FF2B5EF4-FFF2-40B4-BE49-F238E27FC236}">
                      <a16:creationId xmlns:a16="http://schemas.microsoft.com/office/drawing/2014/main" id="{AB3F4227-C54F-4407-A4D7-1EAA3EF33363}"/>
                    </a:ext>
                  </a:extLst>
                </p:cNvPr>
                <p:cNvSpPr/>
                <p:nvPr/>
              </p:nvSpPr>
              <p:spPr>
                <a:xfrm>
                  <a:off x="1584250" y="2571750"/>
                  <a:ext cx="1119963" cy="574158"/>
                </a:xfrm>
                <a:prstGeom prst="homePlat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schemeClr val="tx1"/>
                      </a:solidFill>
                    </a:rPr>
                    <a:t>Tiếp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nhận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các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đơn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Arrow: Pentagon 2">
                  <a:extLst>
                    <a:ext uri="{FF2B5EF4-FFF2-40B4-BE49-F238E27FC236}">
                      <a16:creationId xmlns:a16="http://schemas.microsoft.com/office/drawing/2014/main" id="{A99ECD21-7DCC-46C3-92DB-05695985B60D}"/>
                    </a:ext>
                  </a:extLst>
                </p:cNvPr>
                <p:cNvSpPr/>
                <p:nvPr/>
              </p:nvSpPr>
              <p:spPr>
                <a:xfrm>
                  <a:off x="2729021" y="2578153"/>
                  <a:ext cx="1119963" cy="574158"/>
                </a:xfrm>
                <a:prstGeom prst="homePlate">
                  <a:avLst/>
                </a:prstGeom>
                <a:solidFill>
                  <a:schemeClr val="tx2">
                    <a:lumMod val="50000"/>
                  </a:schemeClr>
                </a:solidFill>
                <a:ln w="127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schemeClr val="bg1"/>
                      </a:solidFill>
                    </a:rPr>
                    <a:t>Lập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</a:rPr>
                    <a:t>kế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</a:rPr>
                    <a:t>hoạch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" name="Arrow: Pentagon 3">
                  <a:extLst>
                    <a:ext uri="{FF2B5EF4-FFF2-40B4-BE49-F238E27FC236}">
                      <a16:creationId xmlns:a16="http://schemas.microsoft.com/office/drawing/2014/main" id="{C446E4D0-0E01-4C05-AD01-8A4A07AE4A49}"/>
                    </a:ext>
                  </a:extLst>
                </p:cNvPr>
                <p:cNvSpPr/>
                <p:nvPr/>
              </p:nvSpPr>
              <p:spPr>
                <a:xfrm>
                  <a:off x="3824176" y="2571750"/>
                  <a:ext cx="1119963" cy="574158"/>
                </a:xfrm>
                <a:prstGeom prst="homePlat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schemeClr val="tx1"/>
                      </a:solidFill>
                    </a:rPr>
                    <a:t>Tính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tổng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thời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gian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Arrow: Pentagon 4">
                  <a:extLst>
                    <a:ext uri="{FF2B5EF4-FFF2-40B4-BE49-F238E27FC236}">
                      <a16:creationId xmlns:a16="http://schemas.microsoft.com/office/drawing/2014/main" id="{4945AF0B-3ED3-4161-A846-51EBBCDAAFFA}"/>
                    </a:ext>
                  </a:extLst>
                </p:cNvPr>
                <p:cNvSpPr/>
                <p:nvPr/>
              </p:nvSpPr>
              <p:spPr>
                <a:xfrm>
                  <a:off x="4944139" y="2571750"/>
                  <a:ext cx="1119963" cy="574158"/>
                </a:xfrm>
                <a:prstGeom prst="homePlate">
                  <a:avLst/>
                </a:prstGeom>
                <a:solidFill>
                  <a:schemeClr val="tx2">
                    <a:lumMod val="50000"/>
                  </a:schemeClr>
                </a:solidFill>
                <a:ln w="12700">
                  <a:solidFill>
                    <a:schemeClr val="bg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schemeClr val="bg1"/>
                      </a:solidFill>
                    </a:rPr>
                    <a:t>Tính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</a:rPr>
                    <a:t>tổng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 chi </a:t>
                  </a:r>
                  <a:r>
                    <a:rPr lang="en-US" sz="1200" dirty="0" err="1">
                      <a:solidFill>
                        <a:schemeClr val="bg1"/>
                      </a:solidFill>
                    </a:rPr>
                    <a:t>phí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" name="Arrow: Pentagon 5">
                <a:extLst>
                  <a:ext uri="{FF2B5EF4-FFF2-40B4-BE49-F238E27FC236}">
                    <a16:creationId xmlns:a16="http://schemas.microsoft.com/office/drawing/2014/main" id="{682B2C4B-6ABC-45CE-8F77-A19CDF29A346}"/>
                  </a:ext>
                </a:extLst>
              </p:cNvPr>
              <p:cNvSpPr/>
              <p:nvPr/>
            </p:nvSpPr>
            <p:spPr>
              <a:xfrm>
                <a:off x="6064102" y="2571750"/>
                <a:ext cx="1119963" cy="574158"/>
              </a:xfrm>
              <a:prstGeom prst="homePlat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Chọn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lịch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tối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ưu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89F3C74-5CD9-4872-BC85-EA67B07C4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586" y="2395870"/>
                <a:ext cx="487326" cy="4284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F3D22E9-1821-4ADF-873B-0F72364BD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544" y="2865232"/>
                <a:ext cx="75136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9D84343-6C51-42FA-A710-B8F7308189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7431" y="2906192"/>
                <a:ext cx="439481" cy="4607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E31D2A3-5224-4DED-9DBB-1E40F0C1B2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4065" y="2858829"/>
                <a:ext cx="5068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48FC74-2B64-48C0-B052-75AD1845C30F}"/>
                </a:ext>
              </a:extLst>
            </p:cNvPr>
            <p:cNvSpPr txBox="1"/>
            <p:nvPr/>
          </p:nvSpPr>
          <p:spPr>
            <a:xfrm>
              <a:off x="7768855" y="2542067"/>
              <a:ext cx="8222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Lịch</a:t>
              </a:r>
              <a:r>
                <a:rPr lang="en-US" sz="1200" dirty="0"/>
                <a:t> </a:t>
              </a:r>
              <a:r>
                <a:rPr lang="en-US" sz="1200" dirty="0" err="1"/>
                <a:t>trình</a:t>
              </a:r>
              <a:r>
                <a:rPr lang="en-US" sz="1200" dirty="0"/>
                <a:t> </a:t>
              </a:r>
              <a:r>
                <a:rPr lang="en-US" sz="1200" dirty="0" err="1"/>
                <a:t>sản</a:t>
              </a:r>
              <a:r>
                <a:rPr lang="en-US" sz="1200" dirty="0"/>
                <a:t> </a:t>
              </a:r>
              <a:r>
                <a:rPr lang="en-US" sz="1200" dirty="0" err="1"/>
                <a:t>xuất</a:t>
              </a:r>
              <a:r>
                <a:rPr lang="en-US" sz="1200" dirty="0"/>
                <a:t> </a:t>
              </a:r>
              <a:r>
                <a:rPr lang="en-US" sz="1200" dirty="0" err="1"/>
                <a:t>tối</a:t>
              </a:r>
              <a:r>
                <a:rPr lang="en-US" sz="1200" dirty="0"/>
                <a:t> </a:t>
              </a:r>
              <a:r>
                <a:rPr lang="en-US" sz="1200" dirty="0" err="1"/>
                <a:t>ưu</a:t>
              </a:r>
              <a:endParaRPr 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22EFFE-9192-479F-B061-447BEBF59AE1}"/>
                </a:ext>
              </a:extLst>
            </p:cNvPr>
            <p:cNvSpPr txBox="1"/>
            <p:nvPr/>
          </p:nvSpPr>
          <p:spPr>
            <a:xfrm>
              <a:off x="33667" y="2717725"/>
              <a:ext cx="751369" cy="282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Đơn</a:t>
              </a:r>
              <a:r>
                <a:rPr lang="en-US" sz="1200" dirty="0"/>
                <a:t> #2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C5DAF65-CB8C-4018-B99A-E7E337D7CE6E}"/>
                </a:ext>
              </a:extLst>
            </p:cNvPr>
            <p:cNvSpPr txBox="1"/>
            <p:nvPr/>
          </p:nvSpPr>
          <p:spPr>
            <a:xfrm>
              <a:off x="326065" y="2235737"/>
              <a:ext cx="751369" cy="282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Đơn</a:t>
              </a:r>
              <a:r>
                <a:rPr lang="en-US" sz="1200" dirty="0"/>
                <a:t> #1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C7FEEA5-ACBE-4708-9FE1-826EE257E11C}"/>
                </a:ext>
              </a:extLst>
            </p:cNvPr>
            <p:cNvSpPr txBox="1"/>
            <p:nvPr/>
          </p:nvSpPr>
          <p:spPr>
            <a:xfrm>
              <a:off x="258724" y="3223154"/>
              <a:ext cx="751369" cy="282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Đơn</a:t>
              </a:r>
              <a:r>
                <a:rPr lang="en-US" sz="1200" dirty="0"/>
                <a:t> #3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95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C081423-574A-43EF-B57D-D795ED2FDFB8}"/>
              </a:ext>
            </a:extLst>
          </p:cNvPr>
          <p:cNvGrpSpPr/>
          <p:nvPr/>
        </p:nvGrpSpPr>
        <p:grpSpPr>
          <a:xfrm>
            <a:off x="646813" y="535411"/>
            <a:ext cx="7972647" cy="646331"/>
            <a:chOff x="171892" y="3576323"/>
            <a:chExt cx="7972647" cy="64633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FD6E1A6-9998-4F9D-8E1E-E5432C377950}"/>
                </a:ext>
              </a:extLst>
            </p:cNvPr>
            <p:cNvGrpSpPr/>
            <p:nvPr/>
          </p:nvGrpSpPr>
          <p:grpSpPr>
            <a:xfrm>
              <a:off x="1424761" y="3612410"/>
              <a:ext cx="6719778" cy="574158"/>
              <a:chOff x="878958" y="1871331"/>
              <a:chExt cx="6719778" cy="574158"/>
            </a:xfrm>
          </p:grpSpPr>
          <p:sp>
            <p:nvSpPr>
              <p:cNvPr id="3" name="Arrow: Pentagon 2">
                <a:extLst>
                  <a:ext uri="{FF2B5EF4-FFF2-40B4-BE49-F238E27FC236}">
                    <a16:creationId xmlns:a16="http://schemas.microsoft.com/office/drawing/2014/main" id="{FE70A027-246D-4EEF-B756-D2FB46923823}"/>
                  </a:ext>
                </a:extLst>
              </p:cNvPr>
              <p:cNvSpPr/>
              <p:nvPr/>
            </p:nvSpPr>
            <p:spPr>
              <a:xfrm>
                <a:off x="878958" y="1871331"/>
                <a:ext cx="1119963" cy="574158"/>
              </a:xfrm>
              <a:prstGeom prst="homePlat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Tiếp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nhận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đơn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Arrow: Pentagon 3">
                <a:extLst>
                  <a:ext uri="{FF2B5EF4-FFF2-40B4-BE49-F238E27FC236}">
                    <a16:creationId xmlns:a16="http://schemas.microsoft.com/office/drawing/2014/main" id="{B0E9E080-4E94-4366-89DD-E62EB2FCABEC}"/>
                  </a:ext>
                </a:extLst>
              </p:cNvPr>
              <p:cNvSpPr/>
              <p:nvPr/>
            </p:nvSpPr>
            <p:spPr>
              <a:xfrm>
                <a:off x="1998921" y="1871331"/>
                <a:ext cx="1119963" cy="574158"/>
              </a:xfrm>
              <a:prstGeom prst="homePlate">
                <a:avLst/>
              </a:prstGeom>
              <a:solidFill>
                <a:schemeClr val="tx2">
                  <a:lumMod val="50000"/>
                </a:schemeClr>
              </a:solidFill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</a:rPr>
                  <a:t>Chỉ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định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tài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xế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Arrow: Pentagon 4">
                <a:extLst>
                  <a:ext uri="{FF2B5EF4-FFF2-40B4-BE49-F238E27FC236}">
                    <a16:creationId xmlns:a16="http://schemas.microsoft.com/office/drawing/2014/main" id="{B091C63E-1BA0-460F-9299-2798E40D7482}"/>
                  </a:ext>
                </a:extLst>
              </p:cNvPr>
              <p:cNvSpPr/>
              <p:nvPr/>
            </p:nvSpPr>
            <p:spPr>
              <a:xfrm>
                <a:off x="3118884" y="1871331"/>
                <a:ext cx="1119963" cy="574158"/>
              </a:xfrm>
              <a:prstGeom prst="homePlat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Chỉ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xe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Arrow: Pentagon 5">
                <a:extLst>
                  <a:ext uri="{FF2B5EF4-FFF2-40B4-BE49-F238E27FC236}">
                    <a16:creationId xmlns:a16="http://schemas.microsoft.com/office/drawing/2014/main" id="{093AAD2F-550F-4616-9261-5BDA431C0682}"/>
                  </a:ext>
                </a:extLst>
              </p:cNvPr>
              <p:cNvSpPr/>
              <p:nvPr/>
            </p:nvSpPr>
            <p:spPr>
              <a:xfrm>
                <a:off x="4238847" y="1871331"/>
                <a:ext cx="1119963" cy="574158"/>
              </a:xfrm>
              <a:prstGeom prst="homePlate">
                <a:avLst/>
              </a:prstGeom>
              <a:solidFill>
                <a:schemeClr val="tx2">
                  <a:lumMod val="50000"/>
                </a:schemeClr>
              </a:solidFill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</a:rPr>
                  <a:t>Tìm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đường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ngắn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nhất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Arrow: Pentagon 6">
                <a:extLst>
                  <a:ext uri="{FF2B5EF4-FFF2-40B4-BE49-F238E27FC236}">
                    <a16:creationId xmlns:a16="http://schemas.microsoft.com/office/drawing/2014/main" id="{DF67AEFC-4CA7-4C2C-8C19-B23FE9276618}"/>
                  </a:ext>
                </a:extLst>
              </p:cNvPr>
              <p:cNvSpPr/>
              <p:nvPr/>
            </p:nvSpPr>
            <p:spPr>
              <a:xfrm>
                <a:off x="5358810" y="1871331"/>
                <a:ext cx="1119963" cy="574158"/>
              </a:xfrm>
              <a:prstGeom prst="homePlat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Tính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thời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gian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hoàn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thành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Arrow: Pentagon 7">
                <a:extLst>
                  <a:ext uri="{FF2B5EF4-FFF2-40B4-BE49-F238E27FC236}">
                    <a16:creationId xmlns:a16="http://schemas.microsoft.com/office/drawing/2014/main" id="{FB291AFE-54A5-4002-892C-03F876C20CE1}"/>
                  </a:ext>
                </a:extLst>
              </p:cNvPr>
              <p:cNvSpPr/>
              <p:nvPr/>
            </p:nvSpPr>
            <p:spPr>
              <a:xfrm>
                <a:off x="6478773" y="1871331"/>
                <a:ext cx="1119963" cy="574158"/>
              </a:xfrm>
              <a:prstGeom prst="homePlate">
                <a:avLst/>
              </a:prstGeom>
              <a:solidFill>
                <a:schemeClr val="tx2">
                  <a:lumMod val="50000"/>
                </a:schemeClr>
              </a:solidFill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</a:rPr>
                  <a:t>Tính</a:t>
                </a:r>
                <a:r>
                  <a:rPr lang="en-US" sz="1200" dirty="0">
                    <a:solidFill>
                      <a:schemeClr val="bg1"/>
                    </a:solidFill>
                  </a:rPr>
                  <a:t> chi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phí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hoàn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thành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0509FB-7973-42E8-B828-231A86D28304}"/>
                </a:ext>
              </a:extLst>
            </p:cNvPr>
            <p:cNvSpPr txBox="1"/>
            <p:nvPr/>
          </p:nvSpPr>
          <p:spPr>
            <a:xfrm>
              <a:off x="171892" y="3576323"/>
              <a:ext cx="82225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Lịch</a:t>
              </a:r>
              <a:r>
                <a:rPr lang="en-US" sz="1200" dirty="0"/>
                <a:t> </a:t>
              </a:r>
              <a:r>
                <a:rPr lang="en-US" sz="1200" dirty="0" err="1"/>
                <a:t>một</a:t>
              </a:r>
              <a:r>
                <a:rPr lang="en-US" sz="1200" dirty="0"/>
                <a:t> </a:t>
              </a:r>
              <a:r>
                <a:rPr lang="en-US" sz="1200" dirty="0" err="1"/>
                <a:t>đơn</a:t>
              </a:r>
              <a:r>
                <a:rPr lang="en-US" sz="1200" dirty="0"/>
                <a:t> </a:t>
              </a:r>
              <a:r>
                <a:rPr lang="en-US" sz="1200" dirty="0" err="1"/>
                <a:t>hàng</a:t>
              </a:r>
              <a:endParaRPr lang="en-US" sz="12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FD29AF-D0F5-45C3-9CC1-66D51DF8225E}"/>
                </a:ext>
              </a:extLst>
            </p:cNvPr>
            <p:cNvCxnSpPr>
              <a:cxnSpLocks/>
              <a:stCxn id="9" idx="3"/>
              <a:endCxn id="3" idx="1"/>
            </p:cNvCxnSpPr>
            <p:nvPr/>
          </p:nvCxnSpPr>
          <p:spPr>
            <a:xfrm>
              <a:off x="994143" y="3899489"/>
              <a:ext cx="4306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5D84B0-8E5F-42F8-AF2F-DB1FB5FE6EAE}"/>
              </a:ext>
            </a:extLst>
          </p:cNvPr>
          <p:cNvGrpSpPr/>
          <p:nvPr/>
        </p:nvGrpSpPr>
        <p:grpSpPr>
          <a:xfrm>
            <a:off x="439478" y="2038792"/>
            <a:ext cx="8265044" cy="646331"/>
            <a:chOff x="439478" y="2038792"/>
            <a:chExt cx="8265044" cy="646331"/>
          </a:xfrm>
        </p:grpSpPr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1A9C7270-C9FE-431B-B3CF-04431278A4C7}"/>
                </a:ext>
              </a:extLst>
            </p:cNvPr>
            <p:cNvSpPr/>
            <p:nvPr/>
          </p:nvSpPr>
          <p:spPr>
            <a:xfrm>
              <a:off x="1711840" y="2068475"/>
              <a:ext cx="1119963" cy="574158"/>
            </a:xfrm>
            <a:prstGeom prst="homePlat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Tiếp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nhận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các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đơn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Arrow: Pentagon 24">
              <a:extLst>
                <a:ext uri="{FF2B5EF4-FFF2-40B4-BE49-F238E27FC236}">
                  <a16:creationId xmlns:a16="http://schemas.microsoft.com/office/drawing/2014/main" id="{5958F033-7BD6-4FB0-AF1F-43A9D8602307}"/>
                </a:ext>
              </a:extLst>
            </p:cNvPr>
            <p:cNvSpPr/>
            <p:nvPr/>
          </p:nvSpPr>
          <p:spPr>
            <a:xfrm>
              <a:off x="2831803" y="2068475"/>
              <a:ext cx="1119963" cy="574158"/>
            </a:xfrm>
            <a:prstGeom prst="homePlate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Lập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kế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hoạch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Arrow: Pentagon 25">
              <a:extLst>
                <a:ext uri="{FF2B5EF4-FFF2-40B4-BE49-F238E27FC236}">
                  <a16:creationId xmlns:a16="http://schemas.microsoft.com/office/drawing/2014/main" id="{E01E523C-E1B9-4B3F-89E7-44FDE6B0BC1D}"/>
                </a:ext>
              </a:extLst>
            </p:cNvPr>
            <p:cNvSpPr/>
            <p:nvPr/>
          </p:nvSpPr>
          <p:spPr>
            <a:xfrm>
              <a:off x="3951766" y="2068475"/>
              <a:ext cx="1119963" cy="574158"/>
            </a:xfrm>
            <a:prstGeom prst="homePlat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Tính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tổng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thời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gian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Arrow: Pentagon 26">
              <a:extLst>
                <a:ext uri="{FF2B5EF4-FFF2-40B4-BE49-F238E27FC236}">
                  <a16:creationId xmlns:a16="http://schemas.microsoft.com/office/drawing/2014/main" id="{BD847E11-3048-470A-8C67-C66D5956F4C7}"/>
                </a:ext>
              </a:extLst>
            </p:cNvPr>
            <p:cNvSpPr/>
            <p:nvPr/>
          </p:nvSpPr>
          <p:spPr>
            <a:xfrm>
              <a:off x="5071729" y="2068475"/>
              <a:ext cx="1119963" cy="574158"/>
            </a:xfrm>
            <a:prstGeom prst="homePlate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Tính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tổng</a:t>
              </a:r>
              <a:r>
                <a:rPr lang="en-US" sz="1200" dirty="0">
                  <a:solidFill>
                    <a:schemeClr val="bg1"/>
                  </a:solidFill>
                </a:rPr>
                <a:t> chi </a:t>
              </a:r>
              <a:r>
                <a:rPr lang="en-US" sz="1200" dirty="0" err="1">
                  <a:solidFill>
                    <a:schemeClr val="bg1"/>
                  </a:solidFill>
                </a:rPr>
                <a:t>phí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15154F7E-6B1C-4E67-923D-99A49F8349E3}"/>
                </a:ext>
              </a:extLst>
            </p:cNvPr>
            <p:cNvSpPr/>
            <p:nvPr/>
          </p:nvSpPr>
          <p:spPr>
            <a:xfrm>
              <a:off x="6191692" y="2068475"/>
              <a:ext cx="1119963" cy="574158"/>
            </a:xfrm>
            <a:prstGeom prst="homePlat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Chọn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lịch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tối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ưu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88CCA67-F7C0-4C72-912D-A45A1878C391}"/>
                </a:ext>
              </a:extLst>
            </p:cNvPr>
            <p:cNvCxnSpPr>
              <a:cxnSpLocks/>
            </p:cNvCxnSpPr>
            <p:nvPr/>
          </p:nvCxnSpPr>
          <p:spPr>
            <a:xfrm>
              <a:off x="7311655" y="2355554"/>
              <a:ext cx="506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99861F-149F-4A4E-B3C5-CF56B828ED88}"/>
                </a:ext>
              </a:extLst>
            </p:cNvPr>
            <p:cNvSpPr txBox="1"/>
            <p:nvPr/>
          </p:nvSpPr>
          <p:spPr>
            <a:xfrm>
              <a:off x="7882271" y="2131125"/>
              <a:ext cx="822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Lịch</a:t>
              </a:r>
              <a:r>
                <a:rPr lang="en-US" sz="1200" dirty="0"/>
                <a:t> </a:t>
              </a:r>
              <a:r>
                <a:rPr lang="en-US" sz="1200" dirty="0" err="1"/>
                <a:t>trình</a:t>
              </a:r>
              <a:r>
                <a:rPr lang="en-US" sz="1200" dirty="0"/>
                <a:t> </a:t>
              </a:r>
              <a:r>
                <a:rPr lang="en-US" sz="1200" dirty="0" err="1"/>
                <a:t>tối</a:t>
              </a:r>
              <a:r>
                <a:rPr lang="en-US" sz="1200" dirty="0"/>
                <a:t> </a:t>
              </a:r>
              <a:r>
                <a:rPr lang="en-US" sz="1200" dirty="0" err="1"/>
                <a:t>ưu</a:t>
              </a:r>
              <a:endParaRPr lang="en-US" sz="12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994AE7-244B-474B-B618-6508952F3629}"/>
                </a:ext>
              </a:extLst>
            </p:cNvPr>
            <p:cNvSpPr txBox="1"/>
            <p:nvPr/>
          </p:nvSpPr>
          <p:spPr>
            <a:xfrm>
              <a:off x="439478" y="2038792"/>
              <a:ext cx="8222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Lịch</a:t>
              </a:r>
              <a:r>
                <a:rPr lang="en-US" sz="1200" dirty="0"/>
                <a:t> </a:t>
              </a:r>
              <a:r>
                <a:rPr lang="en-US" sz="1200" dirty="0" err="1"/>
                <a:t>sản</a:t>
              </a:r>
              <a:r>
                <a:rPr lang="en-US" sz="1200" dirty="0"/>
                <a:t> </a:t>
              </a:r>
              <a:r>
                <a:rPr lang="en-US" sz="1200" dirty="0" err="1"/>
                <a:t>xuất</a:t>
              </a:r>
              <a:r>
                <a:rPr lang="en-US" sz="1200" dirty="0"/>
                <a:t> </a:t>
              </a:r>
              <a:r>
                <a:rPr lang="en-US" sz="1200" dirty="0" err="1"/>
                <a:t>tối</a:t>
              </a:r>
              <a:r>
                <a:rPr lang="en-US" sz="1200" dirty="0"/>
                <a:t> </a:t>
              </a:r>
              <a:r>
                <a:rPr lang="en-US" sz="1200" dirty="0" err="1"/>
                <a:t>ưu</a:t>
              </a:r>
              <a:endParaRPr lang="en-US" sz="12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D4DC243-B4EE-4978-A12B-A9E90DB023E4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1261729" y="2361958"/>
              <a:ext cx="4306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128E1575-F7E9-4F80-AC4D-00387A26DF8B}"/>
              </a:ext>
            </a:extLst>
          </p:cNvPr>
          <p:cNvSpPr/>
          <p:nvPr/>
        </p:nvSpPr>
        <p:spPr>
          <a:xfrm>
            <a:off x="3193310" y="3566337"/>
            <a:ext cx="1119963" cy="574158"/>
          </a:xfrm>
          <a:prstGeom prst="homePlat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Tính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lịch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sản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xuất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1F568A15-9D10-484D-B259-23D80957A78A}"/>
              </a:ext>
            </a:extLst>
          </p:cNvPr>
          <p:cNvSpPr/>
          <p:nvPr/>
        </p:nvSpPr>
        <p:spPr>
          <a:xfrm>
            <a:off x="4313273" y="3565453"/>
            <a:ext cx="1119963" cy="57415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Tính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lịch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vận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chuyển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9C8624-CB8D-4E1F-8963-0DFEC73FEC30}"/>
              </a:ext>
            </a:extLst>
          </p:cNvPr>
          <p:cNvSpPr txBox="1"/>
          <p:nvPr/>
        </p:nvSpPr>
        <p:spPr>
          <a:xfrm>
            <a:off x="1592221" y="3716301"/>
            <a:ext cx="751369" cy="282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Đơn</a:t>
            </a:r>
            <a:r>
              <a:rPr lang="en-US" sz="1200" dirty="0"/>
              <a:t> #2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255CA4-7886-4A05-82B4-0BD00F502B24}"/>
              </a:ext>
            </a:extLst>
          </p:cNvPr>
          <p:cNvSpPr txBox="1"/>
          <p:nvPr/>
        </p:nvSpPr>
        <p:spPr>
          <a:xfrm>
            <a:off x="1884619" y="3234313"/>
            <a:ext cx="751369" cy="282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Đơn</a:t>
            </a:r>
            <a:r>
              <a:rPr lang="en-US" sz="1200" dirty="0"/>
              <a:t> #1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8F50F8-17C4-4227-BE0B-3F6E155DEF06}"/>
              </a:ext>
            </a:extLst>
          </p:cNvPr>
          <p:cNvSpPr txBox="1"/>
          <p:nvPr/>
        </p:nvSpPr>
        <p:spPr>
          <a:xfrm>
            <a:off x="1817278" y="4221730"/>
            <a:ext cx="751369" cy="282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Đơn</a:t>
            </a:r>
            <a:r>
              <a:rPr lang="en-US" sz="1200" dirty="0"/>
              <a:t> #3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B4EF45-0E03-4240-A678-5C4C49500EC5}"/>
              </a:ext>
            </a:extLst>
          </p:cNvPr>
          <p:cNvCxnSpPr>
            <a:cxnSpLocks/>
          </p:cNvCxnSpPr>
          <p:nvPr/>
        </p:nvCxnSpPr>
        <p:spPr>
          <a:xfrm>
            <a:off x="2588140" y="3388001"/>
            <a:ext cx="487326" cy="42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8B95FF-605A-483C-B98B-3711D2A99281}"/>
              </a:ext>
            </a:extLst>
          </p:cNvPr>
          <p:cNvCxnSpPr>
            <a:cxnSpLocks/>
          </p:cNvCxnSpPr>
          <p:nvPr/>
        </p:nvCxnSpPr>
        <p:spPr>
          <a:xfrm>
            <a:off x="2324098" y="3857363"/>
            <a:ext cx="751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F14BC3-95A8-4FD1-98D0-F4DECD0C9652}"/>
              </a:ext>
            </a:extLst>
          </p:cNvPr>
          <p:cNvCxnSpPr>
            <a:cxnSpLocks/>
          </p:cNvCxnSpPr>
          <p:nvPr/>
        </p:nvCxnSpPr>
        <p:spPr>
          <a:xfrm flipV="1">
            <a:off x="2635985" y="3898323"/>
            <a:ext cx="439481" cy="46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5F6492-057C-4B4C-AC3B-05E539D899CE}"/>
              </a:ext>
            </a:extLst>
          </p:cNvPr>
          <p:cNvCxnSpPr>
            <a:cxnSpLocks/>
          </p:cNvCxnSpPr>
          <p:nvPr/>
        </p:nvCxnSpPr>
        <p:spPr>
          <a:xfrm>
            <a:off x="5433236" y="3857363"/>
            <a:ext cx="506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76E8073-265B-4B04-A26B-CCAD6ED7A31C}"/>
              </a:ext>
            </a:extLst>
          </p:cNvPr>
          <p:cNvSpPr txBox="1"/>
          <p:nvPr/>
        </p:nvSpPr>
        <p:spPr>
          <a:xfrm>
            <a:off x="6003852" y="3632934"/>
            <a:ext cx="822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Lịch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 </a:t>
            </a:r>
            <a:r>
              <a:rPr lang="en-US" sz="1200" dirty="0" err="1"/>
              <a:t>tối</a:t>
            </a:r>
            <a:r>
              <a:rPr lang="en-US" sz="1200" dirty="0"/>
              <a:t> </a:t>
            </a:r>
            <a:r>
              <a:rPr lang="en-US" sz="1200" dirty="0" err="1"/>
              <a:t>ưu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1574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56B1196-1CE6-4741-A957-8DE619D15233}"/>
              </a:ext>
            </a:extLst>
          </p:cNvPr>
          <p:cNvSpPr/>
          <p:nvPr/>
        </p:nvSpPr>
        <p:spPr>
          <a:xfrm>
            <a:off x="3796929" y="394456"/>
            <a:ext cx="3180908" cy="4106693"/>
          </a:xfrm>
          <a:prstGeom prst="rect">
            <a:avLst/>
          </a:prstGeom>
          <a:ln w="9525"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F57E35-C3B0-40D3-8ADA-E6E32DD8D847}"/>
              </a:ext>
            </a:extLst>
          </p:cNvPr>
          <p:cNvSpPr/>
          <p:nvPr/>
        </p:nvSpPr>
        <p:spPr>
          <a:xfrm>
            <a:off x="403150" y="2527002"/>
            <a:ext cx="1084521" cy="59542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Raw material suppliers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65E113-D0E6-4849-84BE-36272A3EF0BB}"/>
              </a:ext>
            </a:extLst>
          </p:cNvPr>
          <p:cNvSpPr/>
          <p:nvPr/>
        </p:nvSpPr>
        <p:spPr>
          <a:xfrm>
            <a:off x="2358435" y="2537634"/>
            <a:ext cx="1180216" cy="5847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Manufactures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9C043F-DB3E-4DF4-AE75-40759DB1B5B5}"/>
              </a:ext>
            </a:extLst>
          </p:cNvPr>
          <p:cNvSpPr/>
          <p:nvPr/>
        </p:nvSpPr>
        <p:spPr>
          <a:xfrm>
            <a:off x="4828067" y="2541180"/>
            <a:ext cx="1084521" cy="59542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Inventory</a:t>
            </a:r>
          </a:p>
          <a:p>
            <a:pPr algn="ctr"/>
            <a:r>
              <a:rPr lang="en-US" sz="1100" dirty="0"/>
              <a:t>/Warehouse &amp; Distributors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C25E47-81D0-4A1A-932A-6BD2801437E3}"/>
              </a:ext>
            </a:extLst>
          </p:cNvPr>
          <p:cNvSpPr/>
          <p:nvPr/>
        </p:nvSpPr>
        <p:spPr>
          <a:xfrm>
            <a:off x="7332920" y="1760115"/>
            <a:ext cx="1084521" cy="59542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Independent retailers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FCE6A3-BB74-4735-97AB-59651E29C3AD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487671" y="2824714"/>
            <a:ext cx="870764" cy="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DDD4BD-98D6-4D14-9A92-6674410DEEC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538651" y="2830030"/>
            <a:ext cx="1281221" cy="2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A5BB2A-FEA2-4691-9CEA-A7284C51A8E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912588" y="2057827"/>
            <a:ext cx="1420332" cy="77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loud 9">
            <a:extLst>
              <a:ext uri="{FF2B5EF4-FFF2-40B4-BE49-F238E27FC236}">
                <a16:creationId xmlns:a16="http://schemas.microsoft.com/office/drawing/2014/main" id="{F08A6D19-83AF-4339-82FB-B967C1F1E0DA}"/>
              </a:ext>
            </a:extLst>
          </p:cNvPr>
          <p:cNvSpPr/>
          <p:nvPr/>
        </p:nvSpPr>
        <p:spPr>
          <a:xfrm>
            <a:off x="4723837" y="3795692"/>
            <a:ext cx="1968472" cy="87718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Transportation cost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78842B-3DFF-476B-A11B-11867854A9CC}"/>
              </a:ext>
            </a:extLst>
          </p:cNvPr>
          <p:cNvCxnSpPr>
            <a:cxnSpLocks/>
          </p:cNvCxnSpPr>
          <p:nvPr/>
        </p:nvCxnSpPr>
        <p:spPr>
          <a:xfrm flipV="1">
            <a:off x="5813350" y="2447803"/>
            <a:ext cx="809404" cy="141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D746EB-DFF1-4637-AD96-D12C7D882F39}"/>
              </a:ext>
            </a:extLst>
          </p:cNvPr>
          <p:cNvSpPr/>
          <p:nvPr/>
        </p:nvSpPr>
        <p:spPr>
          <a:xfrm>
            <a:off x="7332920" y="3418365"/>
            <a:ext cx="1084521" cy="59542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Customers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52D836-B817-4B48-998D-BD4EA9E7C1E4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5912588" y="2838892"/>
            <a:ext cx="1420332" cy="87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EF91AD-2F48-40BE-BC94-69805449EBC0}"/>
              </a:ext>
            </a:extLst>
          </p:cNvPr>
          <p:cNvCxnSpPr>
            <a:cxnSpLocks/>
          </p:cNvCxnSpPr>
          <p:nvPr/>
        </p:nvCxnSpPr>
        <p:spPr>
          <a:xfrm flipV="1">
            <a:off x="5912588" y="3216220"/>
            <a:ext cx="620455" cy="59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Cloud 27">
            <a:extLst>
              <a:ext uri="{FF2B5EF4-FFF2-40B4-BE49-F238E27FC236}">
                <a16:creationId xmlns:a16="http://schemas.microsoft.com/office/drawing/2014/main" id="{DF67A927-6C09-47A5-861A-EF56A635E297}"/>
              </a:ext>
            </a:extLst>
          </p:cNvPr>
          <p:cNvSpPr/>
          <p:nvPr/>
        </p:nvSpPr>
        <p:spPr>
          <a:xfrm>
            <a:off x="5077266" y="1267294"/>
            <a:ext cx="1615041" cy="595424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Inventory cost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62ED6E-601E-48C1-BD8D-4FC8FFF3D08B}"/>
              </a:ext>
            </a:extLst>
          </p:cNvPr>
          <p:cNvCxnSpPr>
            <a:cxnSpLocks/>
            <a:stCxn id="28" idx="1"/>
            <a:endCxn id="4" idx="0"/>
          </p:cNvCxnSpPr>
          <p:nvPr/>
        </p:nvCxnSpPr>
        <p:spPr>
          <a:xfrm flipH="1">
            <a:off x="5370328" y="1862084"/>
            <a:ext cx="514459" cy="67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Cloud 40">
            <a:extLst>
              <a:ext uri="{FF2B5EF4-FFF2-40B4-BE49-F238E27FC236}">
                <a16:creationId xmlns:a16="http://schemas.microsoft.com/office/drawing/2014/main" id="{61E03F62-21ED-4D38-A460-7EA4A3A74FBA}"/>
              </a:ext>
            </a:extLst>
          </p:cNvPr>
          <p:cNvSpPr/>
          <p:nvPr/>
        </p:nvSpPr>
        <p:spPr>
          <a:xfrm>
            <a:off x="3914551" y="794331"/>
            <a:ext cx="1618570" cy="595424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12A71E3-1313-4D6E-B777-A37BF462994E}"/>
              </a:ext>
            </a:extLst>
          </p:cNvPr>
          <p:cNvCxnSpPr>
            <a:cxnSpLocks/>
            <a:stCxn id="41" idx="1"/>
            <a:endCxn id="4" idx="0"/>
          </p:cNvCxnSpPr>
          <p:nvPr/>
        </p:nvCxnSpPr>
        <p:spPr>
          <a:xfrm>
            <a:off x="4723836" y="1389121"/>
            <a:ext cx="646492" cy="115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715FD754-DE56-44AD-B0F5-04D0B95F6A43}"/>
              </a:ext>
            </a:extLst>
          </p:cNvPr>
          <p:cNvSpPr/>
          <p:nvPr/>
        </p:nvSpPr>
        <p:spPr>
          <a:xfrm>
            <a:off x="2341569" y="1806865"/>
            <a:ext cx="1275887" cy="297712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BDD2A9-9DB6-4ACF-A2E4-1760BDEEFA98}"/>
              </a:ext>
            </a:extLst>
          </p:cNvPr>
          <p:cNvCxnSpPr>
            <a:cxnSpLocks/>
            <a:stCxn id="25" idx="1"/>
            <a:endCxn id="3" idx="0"/>
          </p:cNvCxnSpPr>
          <p:nvPr/>
        </p:nvCxnSpPr>
        <p:spPr>
          <a:xfrm flipH="1">
            <a:off x="2948543" y="2104260"/>
            <a:ext cx="30970" cy="43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Cloud 28">
            <a:extLst>
              <a:ext uri="{FF2B5EF4-FFF2-40B4-BE49-F238E27FC236}">
                <a16:creationId xmlns:a16="http://schemas.microsoft.com/office/drawing/2014/main" id="{BADD7B02-CF48-48EE-AD39-3EF783BB7935}"/>
              </a:ext>
            </a:extLst>
          </p:cNvPr>
          <p:cNvSpPr/>
          <p:nvPr/>
        </p:nvSpPr>
        <p:spPr>
          <a:xfrm>
            <a:off x="342985" y="1806865"/>
            <a:ext cx="1275887" cy="297712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1E96AC-C26A-4067-84F5-8AC28E1B3F3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949959" y="2104260"/>
            <a:ext cx="30970" cy="43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16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F57E35-C3B0-40D3-8ADA-E6E32DD8D847}"/>
              </a:ext>
            </a:extLst>
          </p:cNvPr>
          <p:cNvSpPr/>
          <p:nvPr/>
        </p:nvSpPr>
        <p:spPr>
          <a:xfrm>
            <a:off x="358081" y="2630294"/>
            <a:ext cx="979082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Material suppliers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9C043F-DB3E-4DF4-AE75-40759DB1B5B5}"/>
              </a:ext>
            </a:extLst>
          </p:cNvPr>
          <p:cNvSpPr/>
          <p:nvPr/>
        </p:nvSpPr>
        <p:spPr>
          <a:xfrm>
            <a:off x="4701784" y="1874644"/>
            <a:ext cx="804974" cy="3727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Distribution center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C25E47-81D0-4A1A-932A-6BD2801437E3}"/>
              </a:ext>
            </a:extLst>
          </p:cNvPr>
          <p:cNvSpPr/>
          <p:nvPr/>
        </p:nvSpPr>
        <p:spPr>
          <a:xfrm>
            <a:off x="6343123" y="1903999"/>
            <a:ext cx="734974" cy="31408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Retail store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FCE6A3-BB74-4735-97AB-59651E29C3AD}"/>
              </a:ext>
            </a:extLst>
          </p:cNvPr>
          <p:cNvCxnSpPr>
            <a:cxnSpLocks/>
            <a:stCxn id="2" idx="0"/>
            <a:endCxn id="77" idx="2"/>
          </p:cNvCxnSpPr>
          <p:nvPr/>
        </p:nvCxnSpPr>
        <p:spPr>
          <a:xfrm flipV="1">
            <a:off x="847622" y="2247149"/>
            <a:ext cx="0" cy="38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A5BB2A-FEA2-4691-9CEA-A7284C51A8E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06758" y="2061043"/>
            <a:ext cx="83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D746EB-DFF1-4637-AD96-D12C7D882F39}"/>
              </a:ext>
            </a:extLst>
          </p:cNvPr>
          <p:cNvSpPr/>
          <p:nvPr/>
        </p:nvSpPr>
        <p:spPr>
          <a:xfrm>
            <a:off x="7884776" y="1903999"/>
            <a:ext cx="769089" cy="31408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Consumer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798F9CD-8D83-413A-A4DA-CAFBC7D426F5}"/>
              </a:ext>
            </a:extLst>
          </p:cNvPr>
          <p:cNvSpPr/>
          <p:nvPr/>
        </p:nvSpPr>
        <p:spPr>
          <a:xfrm>
            <a:off x="358081" y="559211"/>
            <a:ext cx="979082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Oversea warehouse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AB57824-E796-4EEF-B3B3-04E5CA134657}"/>
              </a:ext>
            </a:extLst>
          </p:cNvPr>
          <p:cNvSpPr/>
          <p:nvPr/>
        </p:nvSpPr>
        <p:spPr>
          <a:xfrm>
            <a:off x="358081" y="1184718"/>
            <a:ext cx="979082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Port warehouse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54F9EC-9985-432A-8DF0-0099F0EEF170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847622" y="932009"/>
            <a:ext cx="0" cy="2527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471C49-7761-400A-B042-586B32135FA0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>
            <a:off x="847622" y="1557516"/>
            <a:ext cx="0" cy="31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F4C1978-23B8-457E-97F6-F19AD07FBD6F}"/>
              </a:ext>
            </a:extLst>
          </p:cNvPr>
          <p:cNvSpPr/>
          <p:nvPr/>
        </p:nvSpPr>
        <p:spPr>
          <a:xfrm>
            <a:off x="305362" y="1874351"/>
            <a:ext cx="1084520" cy="372798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Material storage parts warehouse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EC870983-5A80-4C21-995F-0C5587D2CE96}"/>
              </a:ext>
            </a:extLst>
          </p:cNvPr>
          <p:cNvSpPr/>
          <p:nvPr/>
        </p:nvSpPr>
        <p:spPr>
          <a:xfrm>
            <a:off x="2263603" y="1874350"/>
            <a:ext cx="804973" cy="372799"/>
          </a:xfrm>
          <a:prstGeom prst="round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Product warehouse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1874F9-62AF-4647-BA87-2B8CDA821BDB}"/>
              </a:ext>
            </a:extLst>
          </p:cNvPr>
          <p:cNvCxnSpPr>
            <a:cxnSpLocks/>
            <a:stCxn id="77" idx="3"/>
            <a:endCxn id="87" idx="1"/>
          </p:cNvCxnSpPr>
          <p:nvPr/>
        </p:nvCxnSpPr>
        <p:spPr>
          <a:xfrm>
            <a:off x="1389882" y="2060750"/>
            <a:ext cx="873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D684110-97FB-4B26-879D-BFADC5352D5D}"/>
              </a:ext>
            </a:extLst>
          </p:cNvPr>
          <p:cNvCxnSpPr>
            <a:cxnSpLocks/>
            <a:stCxn id="87" idx="3"/>
            <a:endCxn id="4" idx="1"/>
          </p:cNvCxnSpPr>
          <p:nvPr/>
        </p:nvCxnSpPr>
        <p:spPr>
          <a:xfrm>
            <a:off x="3068576" y="2060750"/>
            <a:ext cx="1633208" cy="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BB24120-D9DC-4B40-8E1C-D37493E6E3A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078097" y="2061043"/>
            <a:ext cx="806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09858A1-6572-4B2A-947E-7B476852554B}"/>
              </a:ext>
            </a:extLst>
          </p:cNvPr>
          <p:cNvGrpSpPr/>
          <p:nvPr/>
        </p:nvGrpSpPr>
        <p:grpSpPr>
          <a:xfrm>
            <a:off x="2278619" y="176289"/>
            <a:ext cx="3530010" cy="1652011"/>
            <a:chOff x="2657697" y="1793806"/>
            <a:chExt cx="3530010" cy="1652011"/>
          </a:xfrm>
        </p:grpSpPr>
        <p:sp>
          <p:nvSpPr>
            <p:cNvPr id="125" name="Arrow: Down 124">
              <a:extLst>
                <a:ext uri="{FF2B5EF4-FFF2-40B4-BE49-F238E27FC236}">
                  <a16:creationId xmlns:a16="http://schemas.microsoft.com/office/drawing/2014/main" id="{4C0B7DCE-3430-40D4-9D5D-04FF3E2504AA}"/>
                </a:ext>
              </a:extLst>
            </p:cNvPr>
            <p:cNvSpPr/>
            <p:nvPr/>
          </p:nvSpPr>
          <p:spPr>
            <a:xfrm>
              <a:off x="5246275" y="2076976"/>
              <a:ext cx="262269" cy="125950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row: Down 123">
              <a:extLst>
                <a:ext uri="{FF2B5EF4-FFF2-40B4-BE49-F238E27FC236}">
                  <a16:creationId xmlns:a16="http://schemas.microsoft.com/office/drawing/2014/main" id="{105138B7-35BF-407E-8AAC-3532D46FFE81}"/>
                </a:ext>
              </a:extLst>
            </p:cNvPr>
            <p:cNvSpPr/>
            <p:nvPr/>
          </p:nvSpPr>
          <p:spPr>
            <a:xfrm rot="19330772">
              <a:off x="4632330" y="2173408"/>
              <a:ext cx="262269" cy="127240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34683489-437C-4181-9DC8-6579EFD14911}"/>
                </a:ext>
              </a:extLst>
            </p:cNvPr>
            <p:cNvSpPr/>
            <p:nvPr/>
          </p:nvSpPr>
          <p:spPr>
            <a:xfrm>
              <a:off x="2657697" y="1793806"/>
              <a:ext cx="3530010" cy="6090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Transportation</a:t>
              </a:r>
            </a:p>
            <a:p>
              <a:r>
                <a:rPr lang="en-US" sz="1000" dirty="0"/>
                <a:t>Planning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3E4819A-EB93-4266-89AF-D3B263CE34EC}"/>
                </a:ext>
              </a:extLst>
            </p:cNvPr>
            <p:cNvSpPr/>
            <p:nvPr/>
          </p:nvSpPr>
          <p:spPr>
            <a:xfrm>
              <a:off x="3801922" y="1949238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Transportation route design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915B02D-0FE2-4556-827B-FD9BFE777510}"/>
                </a:ext>
              </a:extLst>
            </p:cNvPr>
            <p:cNvSpPr/>
            <p:nvPr/>
          </p:nvSpPr>
          <p:spPr>
            <a:xfrm>
              <a:off x="5025438" y="1928461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Transportation route design</a:t>
              </a:r>
            </a:p>
          </p:txBody>
        </p:sp>
      </p:grpSp>
      <p:sp>
        <p:nvSpPr>
          <p:cNvPr id="128" name="Arrow: Down 127">
            <a:extLst>
              <a:ext uri="{FF2B5EF4-FFF2-40B4-BE49-F238E27FC236}">
                <a16:creationId xmlns:a16="http://schemas.microsoft.com/office/drawing/2014/main" id="{BF59ABAA-F102-401B-8F11-F90460BF1B44}"/>
              </a:ext>
            </a:extLst>
          </p:cNvPr>
          <p:cNvSpPr/>
          <p:nvPr/>
        </p:nvSpPr>
        <p:spPr>
          <a:xfrm rot="10800000">
            <a:off x="4869310" y="2419775"/>
            <a:ext cx="262269" cy="110053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row: Down 128">
            <a:extLst>
              <a:ext uri="{FF2B5EF4-FFF2-40B4-BE49-F238E27FC236}">
                <a16:creationId xmlns:a16="http://schemas.microsoft.com/office/drawing/2014/main" id="{EC505C3F-C8DB-426F-B00D-EE9CA8838C89}"/>
              </a:ext>
            </a:extLst>
          </p:cNvPr>
          <p:cNvSpPr/>
          <p:nvPr/>
        </p:nvSpPr>
        <p:spPr>
          <a:xfrm rot="13352690">
            <a:off x="4250329" y="2229350"/>
            <a:ext cx="262269" cy="105473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E5D9F4B-8C48-447A-9904-58EDA0594E54}"/>
              </a:ext>
            </a:extLst>
          </p:cNvPr>
          <p:cNvGrpSpPr/>
          <p:nvPr/>
        </p:nvGrpSpPr>
        <p:grpSpPr>
          <a:xfrm>
            <a:off x="2150368" y="3082750"/>
            <a:ext cx="3530010" cy="609046"/>
            <a:chOff x="2936779" y="2889418"/>
            <a:chExt cx="3530010" cy="609046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D8419D83-AE80-4FB9-AB94-DAEECC3FAA71}"/>
                </a:ext>
              </a:extLst>
            </p:cNvPr>
            <p:cNvSpPr/>
            <p:nvPr/>
          </p:nvSpPr>
          <p:spPr>
            <a:xfrm>
              <a:off x="2936779" y="2889418"/>
              <a:ext cx="3530010" cy="6090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Site </a:t>
              </a:r>
            </a:p>
            <a:p>
              <a:r>
                <a:rPr lang="en-US" sz="1000" dirty="0"/>
                <a:t>management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DA43ABD-6203-4CDA-ADA2-70E2C2AB23A4}"/>
                </a:ext>
              </a:extLst>
            </p:cNvPr>
            <p:cNvSpPr/>
            <p:nvPr/>
          </p:nvSpPr>
          <p:spPr>
            <a:xfrm>
              <a:off x="4138285" y="3074239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Resource management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A08B26E-5242-4622-A87F-D38823A7AADF}"/>
                </a:ext>
              </a:extLst>
            </p:cNvPr>
            <p:cNvSpPr/>
            <p:nvPr/>
          </p:nvSpPr>
          <p:spPr>
            <a:xfrm>
              <a:off x="5303562" y="3066435"/>
              <a:ext cx="985059" cy="298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Labor Management</a:t>
              </a:r>
            </a:p>
          </p:txBody>
        </p:sp>
      </p:grpSp>
      <p:sp>
        <p:nvSpPr>
          <p:cNvPr id="29" name="Cloud 28">
            <a:extLst>
              <a:ext uri="{FF2B5EF4-FFF2-40B4-BE49-F238E27FC236}">
                <a16:creationId xmlns:a16="http://schemas.microsoft.com/office/drawing/2014/main" id="{8D409804-C6D9-4A75-A5B3-B7D4A0AF62FD}"/>
              </a:ext>
            </a:extLst>
          </p:cNvPr>
          <p:cNvSpPr/>
          <p:nvPr/>
        </p:nvSpPr>
        <p:spPr>
          <a:xfrm>
            <a:off x="5502210" y="785335"/>
            <a:ext cx="1818730" cy="72281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Transportation cost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E8EB04-3B54-45CB-9A77-F42972213D5D}"/>
              </a:ext>
            </a:extLst>
          </p:cNvPr>
          <p:cNvCxnSpPr>
            <a:cxnSpLocks/>
            <a:stCxn id="29" idx="1"/>
            <a:endCxn id="4" idx="3"/>
          </p:cNvCxnSpPr>
          <p:nvPr/>
        </p:nvCxnSpPr>
        <p:spPr>
          <a:xfrm flipH="1">
            <a:off x="5506758" y="1507376"/>
            <a:ext cx="904817" cy="55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Cloud 34">
            <a:extLst>
              <a:ext uri="{FF2B5EF4-FFF2-40B4-BE49-F238E27FC236}">
                <a16:creationId xmlns:a16="http://schemas.microsoft.com/office/drawing/2014/main" id="{B5933327-9730-45B8-801D-A6B84D75AF31}"/>
              </a:ext>
            </a:extLst>
          </p:cNvPr>
          <p:cNvSpPr/>
          <p:nvPr/>
        </p:nvSpPr>
        <p:spPr>
          <a:xfrm>
            <a:off x="5680378" y="2571750"/>
            <a:ext cx="1618570" cy="59542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B72FF5-08F1-4304-A961-827A9C1F02A1}"/>
              </a:ext>
            </a:extLst>
          </p:cNvPr>
          <p:cNvCxnSpPr>
            <a:cxnSpLocks/>
            <a:stCxn id="35" idx="3"/>
            <a:endCxn id="4" idx="3"/>
          </p:cNvCxnSpPr>
          <p:nvPr/>
        </p:nvCxnSpPr>
        <p:spPr>
          <a:xfrm flipH="1" flipV="1">
            <a:off x="5506758" y="2061043"/>
            <a:ext cx="982905" cy="54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>
            <a:extLst>
              <a:ext uri="{FF2B5EF4-FFF2-40B4-BE49-F238E27FC236}">
                <a16:creationId xmlns:a16="http://schemas.microsoft.com/office/drawing/2014/main" id="{BAFAD8BD-8865-4B88-8CE6-932D1C4F8480}"/>
              </a:ext>
            </a:extLst>
          </p:cNvPr>
          <p:cNvSpPr/>
          <p:nvPr/>
        </p:nvSpPr>
        <p:spPr>
          <a:xfrm>
            <a:off x="1821744" y="1276054"/>
            <a:ext cx="1275887" cy="297712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 cost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B6A078-69B2-4979-A94C-11D4CB1FA482}"/>
              </a:ext>
            </a:extLst>
          </p:cNvPr>
          <p:cNvCxnSpPr>
            <a:cxnSpLocks/>
            <a:stCxn id="40" idx="1"/>
            <a:endCxn id="87" idx="0"/>
          </p:cNvCxnSpPr>
          <p:nvPr/>
        </p:nvCxnSpPr>
        <p:spPr>
          <a:xfrm>
            <a:off x="2459688" y="1573449"/>
            <a:ext cx="206402" cy="30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7114DA-89ED-4C3B-B94E-836F8CE4D0CC}"/>
              </a:ext>
            </a:extLst>
          </p:cNvPr>
          <p:cNvCxnSpPr>
            <a:cxnSpLocks/>
            <a:stCxn id="40" idx="1"/>
            <a:endCxn id="77" idx="3"/>
          </p:cNvCxnSpPr>
          <p:nvPr/>
        </p:nvCxnSpPr>
        <p:spPr>
          <a:xfrm flipH="1">
            <a:off x="1389882" y="1573449"/>
            <a:ext cx="1069806" cy="48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F01AC2-5CBE-49F1-8747-77F68A78A822}"/>
              </a:ext>
            </a:extLst>
          </p:cNvPr>
          <p:cNvCxnSpPr>
            <a:cxnSpLocks/>
            <a:stCxn id="40" idx="1"/>
            <a:endCxn id="2" idx="3"/>
          </p:cNvCxnSpPr>
          <p:nvPr/>
        </p:nvCxnSpPr>
        <p:spPr>
          <a:xfrm flipH="1">
            <a:off x="1337163" y="1573449"/>
            <a:ext cx="1122525" cy="124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27340BC-42B3-47C0-8C5A-D503EF1EBA0B}"/>
              </a:ext>
            </a:extLst>
          </p:cNvPr>
          <p:cNvCxnSpPr>
            <a:cxnSpLocks/>
            <a:stCxn id="40" idx="3"/>
            <a:endCxn id="37" idx="3"/>
          </p:cNvCxnSpPr>
          <p:nvPr/>
        </p:nvCxnSpPr>
        <p:spPr>
          <a:xfrm flipH="1" flipV="1">
            <a:off x="1337163" y="745610"/>
            <a:ext cx="1122525" cy="54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1152EC-D7AE-41C4-9369-3C73A11E3776}"/>
              </a:ext>
            </a:extLst>
          </p:cNvPr>
          <p:cNvCxnSpPr>
            <a:cxnSpLocks/>
            <a:stCxn id="40" idx="2"/>
            <a:endCxn id="38" idx="3"/>
          </p:cNvCxnSpPr>
          <p:nvPr/>
        </p:nvCxnSpPr>
        <p:spPr>
          <a:xfrm flipH="1" flipV="1">
            <a:off x="1337163" y="1371117"/>
            <a:ext cx="488539" cy="5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074828"/>
      </p:ext>
    </p:extLst>
  </p:cSld>
  <p:clrMapOvr>
    <a:masterClrMapping/>
  </p:clrMapOvr>
</p:sld>
</file>

<file path=ppt/theme/theme1.xml><?xml version="1.0" encoding="utf-8"?>
<a:theme xmlns:a="http://schemas.openxmlformats.org/drawingml/2006/main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4952</TotalTime>
  <Words>1256</Words>
  <Application>Microsoft Office PowerPoint</Application>
  <PresentationFormat>On-screen Show (16:9)</PresentationFormat>
  <Paragraphs>504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Fira Sans Extra Condensed Light</vt:lpstr>
      <vt:lpstr>Times New Roman</vt:lpstr>
      <vt:lpstr>Bahnschrift</vt:lpstr>
      <vt:lpstr>Fira Sans Condensed Medium</vt:lpstr>
      <vt:lpstr>Arial</vt:lpstr>
      <vt:lpstr>Fira Sans Extra Condensed Medium</vt:lpstr>
      <vt:lpstr>Squada One</vt:lpstr>
      <vt:lpstr>Roboto Slab Regular</vt:lpstr>
      <vt:lpstr>Insurance Pitch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SCHEDULING  &amp; VEHICLE ROUTING PROBLEM</dc:title>
  <cp:lastModifiedBy>Nguyen Thi Hong 20176679</cp:lastModifiedBy>
  <cp:revision>106</cp:revision>
  <dcterms:modified xsi:type="dcterms:W3CDTF">2021-10-23T07:40:37Z</dcterms:modified>
</cp:coreProperties>
</file>