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0" r:id="rId2"/>
    <p:sldId id="261" r:id="rId3"/>
    <p:sldId id="277" r:id="rId4"/>
    <p:sldId id="266" r:id="rId5"/>
    <p:sldId id="278" r:id="rId6"/>
    <p:sldId id="276" r:id="rId7"/>
    <p:sldId id="280" r:id="rId8"/>
    <p:sldId id="281" r:id="rId9"/>
    <p:sldId id="263" r:id="rId10"/>
    <p:sldId id="267" r:id="rId11"/>
    <p:sldId id="269" r:id="rId12"/>
    <p:sldId id="268" r:id="rId13"/>
    <p:sldId id="270" r:id="rId14"/>
    <p:sldId id="271" r:id="rId15"/>
    <p:sldId id="272" r:id="rId16"/>
    <p:sldId id="279" r:id="rId17"/>
    <p:sldId id="273" r:id="rId18"/>
    <p:sldId id="274" r:id="rId19"/>
    <p:sldId id="275" r:id="rId20"/>
    <p:sldId id="282" r:id="rId21"/>
    <p:sldId id="26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6213"/>
    <a:srgbClr val="ED7D31"/>
    <a:srgbClr val="8B6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9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E08A0-A07B-4F48-B2F6-1FA336D8B18A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07EA0-86B4-4C0E-ACFE-884B72B85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22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프로젝트의 목표 설명 시각화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&amp; </a:t>
            </a:r>
            <a:r>
              <a:rPr lang="ko-KR" altLang="en-US" dirty="0"/>
              <a:t>규모예측 모델 </a:t>
            </a:r>
            <a:r>
              <a:rPr lang="en-US" altLang="ko-KR" dirty="0"/>
              <a:t>– </a:t>
            </a:r>
            <a:r>
              <a:rPr lang="ko-KR" altLang="en-US" dirty="0"/>
              <a:t>필요하다면 앞에서 길게 설명해도 </a:t>
            </a:r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07EA0-86B4-4C0E-ACFE-884B72B850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8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출처에 대한 설명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07EA0-86B4-4C0E-ACFE-884B72B850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6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완성된 데이터파일을 우선 언급 하고 이를 위한 전처리를 거쳤음을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07EA0-86B4-4C0E-ACFE-884B72B850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078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과정 </a:t>
            </a:r>
            <a:r>
              <a:rPr lang="en-US" altLang="ko-KR" dirty="0"/>
              <a:t>-&gt; </a:t>
            </a:r>
            <a:r>
              <a:rPr lang="ko-KR" altLang="en-US" dirty="0"/>
              <a:t>전처리에 대해서는 길게 할 필요 없을 듯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07EA0-86B4-4C0E-ACFE-884B72B850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682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완성된 데이터파일을 우선 언급 하고 이를 위한 전처리를 거쳤음을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07EA0-86B4-4C0E-ACFE-884B72B850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647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완성된 데이터파일을 우선 언급 하고 이를 위한 전처리를 거쳤음을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07EA0-86B4-4C0E-ACFE-884B72B850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079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07EA0-86B4-4C0E-ACFE-884B72B850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5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캡처 사진으로 링크 타고 들어가서 지도 확대</a:t>
            </a:r>
            <a:r>
              <a:rPr lang="en-US" altLang="ko-KR" dirty="0"/>
              <a:t>/</a:t>
            </a:r>
            <a:r>
              <a:rPr lang="ko-KR" altLang="en-US" dirty="0" err="1"/>
              <a:t>축쇼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07EA0-86B4-4C0E-ACFE-884B72B850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750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캡처 사진으로 링크 타고 들어가서 지도 확대</a:t>
            </a:r>
            <a:r>
              <a:rPr lang="en-US" altLang="ko-KR" dirty="0"/>
              <a:t>/</a:t>
            </a:r>
            <a:r>
              <a:rPr lang="ko-KR" altLang="en-US" dirty="0" err="1"/>
              <a:t>축쇼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07EA0-86B4-4C0E-ACFE-884B72B850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8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098-7FA8-4D43-A26D-B46DE06EDA3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4FF-E2F5-44A0-8A9A-04D7C3E3E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622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098-7FA8-4D43-A26D-B46DE06EDA3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4FF-E2F5-44A0-8A9A-04D7C3E3E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3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098-7FA8-4D43-A26D-B46DE06EDA3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4FF-E2F5-44A0-8A9A-04D7C3E3E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72845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098-7FA8-4D43-A26D-B46DE06EDA3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4FF-E2F5-44A0-8A9A-04D7C3E3E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66604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098-7FA8-4D43-A26D-B46DE06EDA3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4FF-E2F5-44A0-8A9A-04D7C3E3E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14091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098-7FA8-4D43-A26D-B46DE06EDA3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4FF-E2F5-44A0-8A9A-04D7C3E3E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05560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098-7FA8-4D43-A26D-B46DE06EDA3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4FF-E2F5-44A0-8A9A-04D7C3E3E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85027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098-7FA8-4D43-A26D-B46DE06EDA3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4FF-E2F5-44A0-8A9A-04D7C3E3E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4933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098-7FA8-4D43-A26D-B46DE06EDA3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4FF-E2F5-44A0-8A9A-04D7C3E3E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8819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098-7FA8-4D43-A26D-B46DE06EDA3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4FF-E2F5-44A0-8A9A-04D7C3E3E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8856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098-7FA8-4D43-A26D-B46DE06EDA3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4FF-E2F5-44A0-8A9A-04D7C3E3E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22028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BC098-7FA8-4D43-A26D-B46DE06EDA3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AF4FF-E2F5-44A0-8A9A-04D7C3E3E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43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lab.research.google.com/drive/1ewku1oEc2f6--91nanIcJCHpfgCDGPC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lab.research.google.com/drive/1ewku1oEc2f6--91nanIcJCHpfgCDGPC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ewku1oEc2f6--91nanIcJCHpfgCDGPC9" TargetMode="External"/><Relationship Id="rId2" Type="http://schemas.openxmlformats.org/officeDocument/2006/relationships/hyperlink" Target="https://colab.research.google.com/drive/1eNCi3-lo2FGXNqv5cyK3Zjp6Cw34FQl0#scrollTo=5da8a9d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ewku1oEc2f6--91nanIcJCHpfgCDGPC9" TargetMode="External"/><Relationship Id="rId2" Type="http://schemas.openxmlformats.org/officeDocument/2006/relationships/hyperlink" Target="https://colab.research.google.com/drive/1eNCi3-lo2FGXNqv5cyK3Zjp6Cw34FQl0#scrollTo=5da8a9d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ewku1oEc2f6--91nanIcJCHpfgCDGPC9" TargetMode="External"/><Relationship Id="rId2" Type="http://schemas.openxmlformats.org/officeDocument/2006/relationships/hyperlink" Target="https://colab.research.google.com/drive/1eNCi3-lo2FGXNqv5cyK3Zjp6Cw34FQl0#scrollTo=5da8a9d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eNCi3-lo2FGXNqv5cyK3Zjp6Cw34FQl0#scrollTo=5da8a9d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hyperlink" Target="https://colab.research.google.com/drive/1ewku1oEc2f6--91nanIcJCHpfgCDGPC9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eNCi3-lo2FGXNqv5cyK3Zjp6Cw34FQl0#scrollTo=5da8a9d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colab.research.google.com/drive/1ewku1oEc2f6--91nanIcJCHpfgCDGPC9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ewku1oEc2f6--91nanIcJCHpfgCDGPC9" TargetMode="External"/><Relationship Id="rId2" Type="http://schemas.openxmlformats.org/officeDocument/2006/relationships/hyperlink" Target="https://colab.research.google.com/drive/1euV_sTCKBfqW1RKg7a_zs4gXKEwzeYul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ewku1oEc2f6--91nanIcJCHpfgCDGPC9" TargetMode="External"/><Relationship Id="rId2" Type="http://schemas.openxmlformats.org/officeDocument/2006/relationships/hyperlink" Target="https://colab.research.google.com/drive/1euV_sTCKBfqW1RKg7a_zs4gXKEwzeYul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ewku1oEc2f6--91nanIcJCHpfgCDGPC9" TargetMode="External"/><Relationship Id="rId2" Type="http://schemas.openxmlformats.org/officeDocument/2006/relationships/hyperlink" Target="https://colab.research.google.com/drive/1euV_sTCKBfqW1RKg7a_zs4gXKEwzeYu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lab.research.google.com/drive/1ewku1oEc2f6--91nanIcJCHpfgCDGPC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t="-30917" b="-996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28259" y="5532090"/>
            <a:ext cx="2935475" cy="4513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72136" y="5573718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 백진현 </a:t>
            </a:r>
            <a:r>
              <a:rPr lang="ko-KR" altLang="en-US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김유준</a:t>
            </a:r>
            <a:endParaRPr lang="ko-KR" altLang="en-US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0489" y="2637785"/>
            <a:ext cx="3368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지진 규모 예측</a:t>
            </a:r>
          </a:p>
        </p:txBody>
      </p:sp>
    </p:spTree>
    <p:extLst>
      <p:ext uri="{BB962C8B-B14F-4D97-AF65-F5344CB8AC3E}">
        <p14:creationId xmlns:p14="http://schemas.microsoft.com/office/powerpoint/2010/main" val="38452891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15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화살표: 오각형 1"/>
          <p:cNvSpPr/>
          <p:nvPr/>
        </p:nvSpPr>
        <p:spPr>
          <a:xfrm>
            <a:off x="361950" y="407526"/>
            <a:ext cx="147716" cy="6549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8880" y="370553"/>
            <a:ext cx="552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 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연도별 발생빈도 및 발생주기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5201" y="781418"/>
            <a:ext cx="4403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한국의 연도별 발생빈도 및 한국과 일본의 강진 발생주기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E07D4-3FBC-0614-4E66-738C8BA6354B}"/>
              </a:ext>
            </a:extLst>
          </p:cNvPr>
          <p:cNvSpPr txBox="1"/>
          <p:nvPr/>
        </p:nvSpPr>
        <p:spPr>
          <a:xfrm>
            <a:off x="7054956" y="6035662"/>
            <a:ext cx="420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40. </a:t>
            </a:r>
            <a:r>
              <a:rPr lang="ko-KR" altLang="en-US" dirty="0">
                <a:hlinkClick r:id="rId2"/>
              </a:rPr>
              <a:t>시각화</a:t>
            </a:r>
            <a:r>
              <a:rPr lang="en-US" altLang="ko-KR" dirty="0">
                <a:hlinkClick r:id="rId2"/>
              </a:rPr>
              <a:t>_1(</a:t>
            </a:r>
            <a:r>
              <a:rPr lang="ko-KR" altLang="en-US" dirty="0">
                <a:hlinkClick r:id="rId2"/>
              </a:rPr>
              <a:t>연도별 발생빈도</a:t>
            </a:r>
            <a:r>
              <a:rPr lang="en-US" altLang="ko-KR" dirty="0">
                <a:hlinkClick r:id="rId2"/>
              </a:rPr>
              <a:t>, </a:t>
            </a:r>
            <a:r>
              <a:rPr lang="ko-KR" altLang="en-US" dirty="0">
                <a:hlinkClick r:id="rId2"/>
              </a:rPr>
              <a:t>발생주기</a:t>
            </a:r>
            <a:r>
              <a:rPr lang="en-US" altLang="ko-KR" dirty="0">
                <a:hlinkClick r:id="rId2"/>
              </a:rPr>
              <a:t>).</a:t>
            </a:r>
            <a:r>
              <a:rPr lang="en-US" altLang="ko-KR" dirty="0" err="1">
                <a:hlinkClick r:id="rId2"/>
              </a:rPr>
              <a:t>ipynb</a:t>
            </a:r>
            <a:r>
              <a:rPr lang="en-US" altLang="ko-KR" dirty="0">
                <a:hlinkClick r:id="rId2"/>
              </a:rPr>
              <a:t> - </a:t>
            </a:r>
            <a:r>
              <a:rPr lang="en-US" altLang="ko-KR" dirty="0" err="1">
                <a:hlinkClick r:id="rId2"/>
              </a:rPr>
              <a:t>Colaboratory</a:t>
            </a:r>
            <a:r>
              <a:rPr lang="en-US" altLang="ko-KR" dirty="0">
                <a:hlinkClick r:id="rId2"/>
              </a:rPr>
              <a:t> (google.com)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74EF50-DE3C-A5C1-1D16-1E7674439FEC}"/>
              </a:ext>
            </a:extLst>
          </p:cNvPr>
          <p:cNvSpPr txBox="1"/>
          <p:nvPr/>
        </p:nvSpPr>
        <p:spPr>
          <a:xfrm>
            <a:off x="7054956" y="2079835"/>
            <a:ext cx="4288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/>
                </a:solidFill>
              </a:rPr>
              <a:t>한국의 진도 </a:t>
            </a:r>
            <a:r>
              <a:rPr lang="en-US" altLang="ko-KR" sz="2000" dirty="0">
                <a:solidFill>
                  <a:schemeClr val="bg2"/>
                </a:solidFill>
              </a:rPr>
              <a:t>5</a:t>
            </a:r>
            <a:r>
              <a:rPr lang="ko-KR" altLang="en-US" sz="2000" dirty="0">
                <a:solidFill>
                  <a:schemeClr val="bg2"/>
                </a:solidFill>
              </a:rPr>
              <a:t>이상의 강진 발생주기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1E9D19-F334-5D31-6BED-D55993F15A2D}"/>
              </a:ext>
            </a:extLst>
          </p:cNvPr>
          <p:cNvSpPr/>
          <p:nvPr/>
        </p:nvSpPr>
        <p:spPr>
          <a:xfrm>
            <a:off x="6953629" y="2480428"/>
            <a:ext cx="5039017" cy="457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858356-0B71-B91F-6FB3-E234EF6AD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00" y="1547517"/>
            <a:ext cx="5946161" cy="48835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D7951F-4041-63A7-3AA9-964F9A5B1C09}"/>
              </a:ext>
            </a:extLst>
          </p:cNvPr>
          <p:cNvSpPr txBox="1"/>
          <p:nvPr/>
        </p:nvSpPr>
        <p:spPr>
          <a:xfrm>
            <a:off x="6927358" y="3469623"/>
            <a:ext cx="50390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시간 간격의 평균 계산</a:t>
            </a:r>
            <a:endParaRPr lang="en-US" altLang="ko-KR" b="0" i="0" dirty="0">
              <a:solidFill>
                <a:srgbClr val="D5D5D5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Mean Time Gap: 148.0 days Median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20801-9B14-8156-8A0A-F5A71A66E5F1}"/>
              </a:ext>
            </a:extLst>
          </p:cNvPr>
          <p:cNvSpPr txBox="1"/>
          <p:nvPr/>
        </p:nvSpPr>
        <p:spPr>
          <a:xfrm>
            <a:off x="6930240" y="4320694"/>
            <a:ext cx="503901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chemeClr val="bg2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</a:rPr>
              <a:t>마지막 강진 날짜를 뽑아 다음 강진 예상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df_5.tail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E4EB6DC-7938-F258-1EA0-1F41ED4EE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014" y="5210103"/>
            <a:ext cx="4992243" cy="6463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D7951F-4041-63A7-3AA9-964F9A5B1C09}"/>
              </a:ext>
            </a:extLst>
          </p:cNvPr>
          <p:cNvSpPr txBox="1"/>
          <p:nvPr/>
        </p:nvSpPr>
        <p:spPr>
          <a:xfrm>
            <a:off x="6930239" y="2730887"/>
            <a:ext cx="50390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D5D5D5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진도가 </a:t>
            </a:r>
            <a:r>
              <a:rPr lang="en-US" altLang="ko-KR" dirty="0">
                <a:solidFill>
                  <a:srgbClr val="D5D5D5"/>
                </a:solidFill>
                <a:latin typeface="Courier New" panose="02070309020205020404" pitchFamily="49" charset="0"/>
              </a:rPr>
              <a:t>5</a:t>
            </a:r>
            <a:r>
              <a:rPr lang="ko-KR" alt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인 항목</a:t>
            </a:r>
            <a:endParaRPr lang="en-US" altLang="ko-KR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D5D5D5"/>
                </a:solidFill>
                <a:latin typeface="Courier New" panose="02070309020205020404" pitchFamily="49" charset="0"/>
              </a:rPr>
              <a:t>df_5 = </a:t>
            </a:r>
            <a:r>
              <a:rPr lang="en-US" altLang="ko-KR" dirty="0" err="1">
                <a:solidFill>
                  <a:srgbClr val="D5D5D5"/>
                </a:solidFill>
                <a:latin typeface="Courier New" panose="02070309020205020404" pitchFamily="49" charset="0"/>
              </a:rPr>
              <a:t>df</a:t>
            </a:r>
            <a:r>
              <a:rPr lang="en-US" altLang="ko-KR" dirty="0">
                <a:solidFill>
                  <a:srgbClr val="D5D5D5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dirty="0" err="1">
                <a:solidFill>
                  <a:srgbClr val="D5D5D5"/>
                </a:solidFill>
                <a:latin typeface="Courier New" panose="02070309020205020404" pitchFamily="49" charset="0"/>
              </a:rPr>
              <a:t>df</a:t>
            </a:r>
            <a:r>
              <a:rPr lang="en-US" altLang="ko-KR" dirty="0">
                <a:solidFill>
                  <a:srgbClr val="D5D5D5"/>
                </a:solidFill>
                <a:latin typeface="Courier New" panose="02070309020205020404" pitchFamily="49" charset="0"/>
              </a:rPr>
              <a:t>[‘SC’] == 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98054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15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화살표: 오각형 1"/>
          <p:cNvSpPr/>
          <p:nvPr/>
        </p:nvSpPr>
        <p:spPr>
          <a:xfrm>
            <a:off x="361950" y="407526"/>
            <a:ext cx="147716" cy="6549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8880" y="370553"/>
            <a:ext cx="552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 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연도별 발생빈도 및 발생주기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5201" y="781418"/>
            <a:ext cx="4403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한국의 연도별 발생빈도 및 한국과 일본의 강진 발생주기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E07D4-3FBC-0614-4E66-738C8BA6354B}"/>
              </a:ext>
            </a:extLst>
          </p:cNvPr>
          <p:cNvSpPr txBox="1"/>
          <p:nvPr/>
        </p:nvSpPr>
        <p:spPr>
          <a:xfrm>
            <a:off x="7054956" y="5993123"/>
            <a:ext cx="420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40. </a:t>
            </a:r>
            <a:r>
              <a:rPr lang="ko-KR" altLang="en-US" dirty="0">
                <a:hlinkClick r:id="rId2"/>
              </a:rPr>
              <a:t>시각화</a:t>
            </a:r>
            <a:r>
              <a:rPr lang="en-US" altLang="ko-KR" dirty="0">
                <a:hlinkClick r:id="rId2"/>
              </a:rPr>
              <a:t>_1(</a:t>
            </a:r>
            <a:r>
              <a:rPr lang="ko-KR" altLang="en-US" dirty="0">
                <a:hlinkClick r:id="rId2"/>
              </a:rPr>
              <a:t>연도별 발생빈도</a:t>
            </a:r>
            <a:r>
              <a:rPr lang="en-US" altLang="ko-KR" dirty="0">
                <a:hlinkClick r:id="rId2"/>
              </a:rPr>
              <a:t>, </a:t>
            </a:r>
            <a:r>
              <a:rPr lang="ko-KR" altLang="en-US" dirty="0">
                <a:hlinkClick r:id="rId2"/>
              </a:rPr>
              <a:t>발생주기</a:t>
            </a:r>
            <a:r>
              <a:rPr lang="en-US" altLang="ko-KR" dirty="0">
                <a:hlinkClick r:id="rId2"/>
              </a:rPr>
              <a:t>).</a:t>
            </a:r>
            <a:r>
              <a:rPr lang="en-US" altLang="ko-KR" dirty="0" err="1">
                <a:hlinkClick r:id="rId2"/>
              </a:rPr>
              <a:t>ipynb</a:t>
            </a:r>
            <a:r>
              <a:rPr lang="en-US" altLang="ko-KR" dirty="0">
                <a:hlinkClick r:id="rId2"/>
              </a:rPr>
              <a:t> - </a:t>
            </a:r>
            <a:r>
              <a:rPr lang="en-US" altLang="ko-KR" dirty="0" err="1">
                <a:hlinkClick r:id="rId2"/>
              </a:rPr>
              <a:t>Colaboratory</a:t>
            </a:r>
            <a:r>
              <a:rPr lang="en-US" altLang="ko-KR" dirty="0">
                <a:hlinkClick r:id="rId2"/>
              </a:rPr>
              <a:t> (google.com)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74EF50-DE3C-A5C1-1D16-1E7674439FEC}"/>
              </a:ext>
            </a:extLst>
          </p:cNvPr>
          <p:cNvSpPr txBox="1"/>
          <p:nvPr/>
        </p:nvSpPr>
        <p:spPr>
          <a:xfrm>
            <a:off x="7054956" y="2079835"/>
            <a:ext cx="4288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/>
                </a:solidFill>
              </a:rPr>
              <a:t>일본의 진도 </a:t>
            </a:r>
            <a:r>
              <a:rPr lang="en-US" altLang="ko-KR" sz="2000" dirty="0">
                <a:solidFill>
                  <a:schemeClr val="bg2"/>
                </a:solidFill>
              </a:rPr>
              <a:t>5</a:t>
            </a:r>
            <a:r>
              <a:rPr lang="ko-KR" altLang="en-US" sz="2000" dirty="0">
                <a:solidFill>
                  <a:schemeClr val="bg2"/>
                </a:solidFill>
              </a:rPr>
              <a:t>이상의 강진 발생주기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1E9D19-F334-5D31-6BED-D55993F15A2D}"/>
              </a:ext>
            </a:extLst>
          </p:cNvPr>
          <p:cNvSpPr/>
          <p:nvPr/>
        </p:nvSpPr>
        <p:spPr>
          <a:xfrm>
            <a:off x="6953629" y="2480428"/>
            <a:ext cx="5039017" cy="457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858356-0B71-B91F-6FB3-E234EF6AD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200" y="1547517"/>
            <a:ext cx="5946161" cy="48835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D7951F-4041-63A7-3AA9-964F9A5B1C09}"/>
              </a:ext>
            </a:extLst>
          </p:cNvPr>
          <p:cNvSpPr txBox="1"/>
          <p:nvPr/>
        </p:nvSpPr>
        <p:spPr>
          <a:xfrm>
            <a:off x="6953628" y="3387674"/>
            <a:ext cx="52354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시간 간격의 평균 계산</a:t>
            </a:r>
            <a:endParaRPr lang="en-US" altLang="ko-KR" b="0" i="0" dirty="0">
              <a:solidFill>
                <a:srgbClr val="D5D5D5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Mean Time Gap: 60.8421052631579 days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20801-9B14-8156-8A0A-F5A71A66E5F1}"/>
              </a:ext>
            </a:extLst>
          </p:cNvPr>
          <p:cNvSpPr txBox="1"/>
          <p:nvPr/>
        </p:nvSpPr>
        <p:spPr>
          <a:xfrm>
            <a:off x="6953628" y="4252551"/>
            <a:ext cx="503901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chemeClr val="bg2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b="0" dirty="0">
                <a:solidFill>
                  <a:schemeClr val="bg2"/>
                </a:solidFill>
                <a:effectLst/>
                <a:latin typeface="Courier New" panose="02070309020205020404" pitchFamily="49" charset="0"/>
              </a:rPr>
              <a:t>마지막 강진 날짜를 뽑아 다음 강진 예상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df_5.tail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E4EB6DC-7938-F258-1EA0-1F41ED4EE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4956" y="5109147"/>
            <a:ext cx="5039016" cy="6463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D7951F-4041-63A7-3AA9-964F9A5B1C09}"/>
              </a:ext>
            </a:extLst>
          </p:cNvPr>
          <p:cNvSpPr txBox="1"/>
          <p:nvPr/>
        </p:nvSpPr>
        <p:spPr>
          <a:xfrm>
            <a:off x="6953627" y="2674673"/>
            <a:ext cx="50390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D5D5D5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진도가 </a:t>
            </a:r>
            <a:r>
              <a:rPr lang="en-US" altLang="ko-KR" dirty="0">
                <a:solidFill>
                  <a:srgbClr val="D5D5D5"/>
                </a:solidFill>
                <a:latin typeface="Courier New" panose="02070309020205020404" pitchFamily="49" charset="0"/>
              </a:rPr>
              <a:t>5</a:t>
            </a:r>
            <a:r>
              <a:rPr lang="ko-KR" alt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이상인 항목</a:t>
            </a:r>
            <a:endParaRPr lang="en-US" altLang="ko-KR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D5D5D5"/>
                </a:solidFill>
                <a:latin typeface="Courier New" panose="02070309020205020404" pitchFamily="49" charset="0"/>
              </a:rPr>
              <a:t>df_5 = </a:t>
            </a:r>
            <a:r>
              <a:rPr lang="en-US" altLang="ko-KR" dirty="0" err="1">
                <a:solidFill>
                  <a:srgbClr val="D5D5D5"/>
                </a:solidFill>
                <a:latin typeface="Courier New" panose="02070309020205020404" pitchFamily="49" charset="0"/>
              </a:rPr>
              <a:t>df</a:t>
            </a:r>
            <a:r>
              <a:rPr lang="en-US" altLang="ko-KR" dirty="0">
                <a:solidFill>
                  <a:srgbClr val="D5D5D5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dirty="0" err="1">
                <a:solidFill>
                  <a:srgbClr val="D5D5D5"/>
                </a:solidFill>
                <a:latin typeface="Courier New" panose="02070309020205020404" pitchFamily="49" charset="0"/>
              </a:rPr>
              <a:t>df</a:t>
            </a:r>
            <a:r>
              <a:rPr lang="en-US" altLang="ko-KR" dirty="0">
                <a:solidFill>
                  <a:srgbClr val="D5D5D5"/>
                </a:solidFill>
                <a:latin typeface="Courier New" panose="02070309020205020404" pitchFamily="49" charset="0"/>
              </a:rPr>
              <a:t>[‘SC’] &gt;= 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9105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15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화살표: 오각형 1"/>
          <p:cNvSpPr/>
          <p:nvPr/>
        </p:nvSpPr>
        <p:spPr>
          <a:xfrm>
            <a:off x="361950" y="407526"/>
            <a:ext cx="147716" cy="6549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8880" y="370553"/>
            <a:ext cx="4572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 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지역별 지진 발생 빈도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5201" y="781418"/>
            <a:ext cx="3799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 라이브러리를 활용한 지역별 발생빈도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E07D4-3FBC-0614-4E66-738C8BA6354B}"/>
              </a:ext>
            </a:extLst>
          </p:cNvPr>
          <p:cNvSpPr txBox="1"/>
          <p:nvPr/>
        </p:nvSpPr>
        <p:spPr>
          <a:xfrm>
            <a:off x="2256643" y="6187436"/>
            <a:ext cx="74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41. </a:t>
            </a:r>
            <a:r>
              <a:rPr lang="ko-KR" altLang="en-US" dirty="0">
                <a:hlinkClick r:id="rId2"/>
              </a:rPr>
              <a:t>시각화</a:t>
            </a:r>
            <a:r>
              <a:rPr lang="en-US" altLang="ko-KR" dirty="0">
                <a:hlinkClick r:id="rId2"/>
              </a:rPr>
              <a:t>_2(</a:t>
            </a:r>
            <a:r>
              <a:rPr lang="ko-KR" altLang="en-US" dirty="0">
                <a:hlinkClick r:id="rId2"/>
              </a:rPr>
              <a:t>지역별 발생빈도</a:t>
            </a:r>
            <a:r>
              <a:rPr lang="en-US" altLang="ko-KR" dirty="0">
                <a:hlinkClick r:id="rId2"/>
              </a:rPr>
              <a:t>).</a:t>
            </a:r>
            <a:r>
              <a:rPr lang="en-US" altLang="ko-KR" dirty="0" err="1">
                <a:hlinkClick r:id="rId2"/>
              </a:rPr>
              <a:t>ipynb</a:t>
            </a:r>
            <a:r>
              <a:rPr lang="en-US" altLang="ko-KR" dirty="0">
                <a:hlinkClick r:id="rId2"/>
              </a:rPr>
              <a:t> - </a:t>
            </a:r>
            <a:r>
              <a:rPr lang="en-US" altLang="ko-KR" dirty="0" err="1">
                <a:hlinkClick r:id="rId2"/>
              </a:rPr>
              <a:t>Colaboratory</a:t>
            </a:r>
            <a:r>
              <a:rPr lang="en-US" altLang="ko-KR" dirty="0">
                <a:hlinkClick r:id="rId2"/>
              </a:rPr>
              <a:t> (google.com)</a:t>
            </a:r>
            <a:r>
              <a:rPr lang="en-US" altLang="ko-KR" dirty="0">
                <a:hlinkClick r:id="rId3"/>
              </a:rPr>
              <a:t>)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C2D4F71-A6D2-5314-42A6-DC9FA9F7F73F}"/>
              </a:ext>
            </a:extLst>
          </p:cNvPr>
          <p:cNvGrpSpPr/>
          <p:nvPr/>
        </p:nvGrpSpPr>
        <p:grpSpPr>
          <a:xfrm>
            <a:off x="435808" y="2375607"/>
            <a:ext cx="4633903" cy="782316"/>
            <a:chOff x="361950" y="1639981"/>
            <a:chExt cx="4633903" cy="78231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74EF50-DE3C-A5C1-1D16-1E7674439FEC}"/>
                </a:ext>
              </a:extLst>
            </p:cNvPr>
            <p:cNvSpPr txBox="1"/>
            <p:nvPr/>
          </p:nvSpPr>
          <p:spPr>
            <a:xfrm>
              <a:off x="361950" y="1639981"/>
              <a:ext cx="45720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en-US" altLang="ko-KR" sz="2000" b="0" dirty="0" err="1">
                  <a:solidFill>
                    <a:srgbClr val="D4D4D4"/>
                  </a:solidFill>
                  <a:effectLst/>
                  <a:latin typeface="Courier New" panose="02070309020205020404" pitchFamily="49" charset="0"/>
                </a:rPr>
                <a:t>matplotlib.pyplot</a:t>
              </a:r>
              <a:r>
                <a:rPr lang="ko-KR" altLang="en-US" sz="2000" b="0" dirty="0">
                  <a:solidFill>
                    <a:srgbClr val="D4D4D4"/>
                  </a:solidFill>
                  <a:effectLst/>
                  <a:latin typeface="Courier New" panose="02070309020205020404" pitchFamily="49" charset="0"/>
                </a:rPr>
                <a:t>을</a:t>
              </a:r>
              <a:endParaRPr lang="en-US" altLang="ko-K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endParaRPr>
            </a:p>
            <a:p>
              <a:r>
                <a:rPr lang="en-US" altLang="ko-KR" sz="2000" dirty="0">
                  <a:solidFill>
                    <a:srgbClr val="D4D4D4"/>
                  </a:solidFill>
                  <a:latin typeface="Courier New" panose="02070309020205020404" pitchFamily="49" charset="0"/>
                </a:rPr>
                <a:t>   </a:t>
              </a:r>
              <a:r>
                <a:rPr lang="ko-KR" altLang="en-US" sz="2000" b="0" dirty="0">
                  <a:solidFill>
                    <a:srgbClr val="D4D4D4"/>
                  </a:solidFill>
                  <a:effectLst/>
                  <a:latin typeface="Courier New" panose="02070309020205020404" pitchFamily="49" charset="0"/>
                </a:rPr>
                <a:t>활용한 </a:t>
              </a:r>
              <a:r>
                <a:rPr lang="ko-KR" altLang="en-US" sz="2000" b="0" dirty="0" err="1">
                  <a:solidFill>
                    <a:srgbClr val="D4D4D4"/>
                  </a:solidFill>
                  <a:effectLst/>
                  <a:latin typeface="Courier New" panose="02070309020205020404" pitchFamily="49" charset="0"/>
                </a:rPr>
                <a:t>산점도</a:t>
              </a:r>
              <a:r>
                <a:rPr lang="ko-KR" altLang="en-US" sz="2000" b="0" dirty="0">
                  <a:solidFill>
                    <a:srgbClr val="D4D4D4"/>
                  </a:solidFill>
                  <a:effectLst/>
                  <a:latin typeface="Courier New" panose="02070309020205020404" pitchFamily="49" charset="0"/>
                </a:rPr>
                <a:t> 그래프</a:t>
              </a:r>
              <a:endParaRPr lang="en-US" altLang="ko-K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1E9D19-F334-5D31-6BED-D55993F15A2D}"/>
                </a:ext>
              </a:extLst>
            </p:cNvPr>
            <p:cNvSpPr/>
            <p:nvPr/>
          </p:nvSpPr>
          <p:spPr>
            <a:xfrm>
              <a:off x="361950" y="2376578"/>
              <a:ext cx="4633903" cy="4571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8527C1F-62EF-8954-32CC-55E3A5F38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069" y="1370324"/>
            <a:ext cx="6790901" cy="4817112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74EF50-DE3C-A5C1-1D16-1E7674439FEC}"/>
              </a:ext>
            </a:extLst>
          </p:cNvPr>
          <p:cNvSpPr txBox="1"/>
          <p:nvPr/>
        </p:nvSpPr>
        <p:spPr>
          <a:xfrm>
            <a:off x="361950" y="3263559"/>
            <a:ext cx="5179209" cy="3181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err="1">
                <a:solidFill>
                  <a:schemeClr val="bg2">
                    <a:lumMod val="90000"/>
                  </a:schemeClr>
                </a:solidFill>
              </a:rPr>
              <a:t>plt.figure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en-US" altLang="ko-KR" sz="1700" dirty="0" err="1">
                <a:solidFill>
                  <a:schemeClr val="bg2">
                    <a:lumMod val="90000"/>
                  </a:schemeClr>
                </a:solidFill>
              </a:rPr>
              <a:t>figsize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=(10, 6))</a:t>
            </a:r>
          </a:p>
          <a:p>
            <a:pPr>
              <a:lnSpc>
                <a:spcPct val="150000"/>
              </a:lnSpc>
            </a:pPr>
            <a:r>
              <a:rPr lang="en-US" altLang="ko-KR" sz="1700" dirty="0" err="1">
                <a:solidFill>
                  <a:schemeClr val="bg2">
                    <a:lumMod val="90000"/>
                  </a:schemeClr>
                </a:solidFill>
              </a:rPr>
              <a:t>plt.scatter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(df2['LON'], df2['LAT'], c='blue', alpha=0.7, s=100)</a:t>
            </a:r>
          </a:p>
          <a:p>
            <a:pPr>
              <a:lnSpc>
                <a:spcPct val="150000"/>
              </a:lnSpc>
            </a:pPr>
            <a:r>
              <a:rPr lang="en-US" altLang="ko-KR" sz="1700" dirty="0" err="1">
                <a:solidFill>
                  <a:schemeClr val="bg2">
                    <a:lumMod val="90000"/>
                  </a:schemeClr>
                </a:solidFill>
              </a:rPr>
              <a:t>plt.title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('Earthquake frequency by region')</a:t>
            </a:r>
          </a:p>
          <a:p>
            <a:pPr>
              <a:lnSpc>
                <a:spcPct val="150000"/>
              </a:lnSpc>
            </a:pPr>
            <a:r>
              <a:rPr lang="en-US" altLang="ko-KR" sz="1700" dirty="0" err="1">
                <a:solidFill>
                  <a:schemeClr val="bg2">
                    <a:lumMod val="90000"/>
                  </a:schemeClr>
                </a:solidFill>
              </a:rPr>
              <a:t>plt.xlabel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('LON')</a:t>
            </a:r>
          </a:p>
          <a:p>
            <a:pPr>
              <a:lnSpc>
                <a:spcPct val="150000"/>
              </a:lnSpc>
            </a:pPr>
            <a:r>
              <a:rPr lang="en-US" altLang="ko-KR" sz="1700" dirty="0" err="1">
                <a:solidFill>
                  <a:schemeClr val="bg2">
                    <a:lumMod val="90000"/>
                  </a:schemeClr>
                </a:solidFill>
              </a:rPr>
              <a:t>plt.ylabel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('LAT')</a:t>
            </a:r>
          </a:p>
          <a:p>
            <a:pPr>
              <a:lnSpc>
                <a:spcPct val="150000"/>
              </a:lnSpc>
            </a:pPr>
            <a:r>
              <a:rPr lang="en-US" altLang="ko-KR" sz="1700" dirty="0" err="1">
                <a:solidFill>
                  <a:schemeClr val="bg2">
                    <a:lumMod val="90000"/>
                  </a:schemeClr>
                </a:solidFill>
              </a:rPr>
              <a:t>plt.grid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(True)</a:t>
            </a:r>
          </a:p>
          <a:p>
            <a:pPr>
              <a:lnSpc>
                <a:spcPct val="150000"/>
              </a:lnSpc>
            </a:pPr>
            <a:r>
              <a:rPr lang="en-US" altLang="ko-KR" sz="1700" dirty="0" err="1">
                <a:solidFill>
                  <a:schemeClr val="bg2">
                    <a:lumMod val="90000"/>
                  </a:schemeClr>
                </a:solidFill>
              </a:rPr>
              <a:t>plt.show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5926208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15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화살표: 오각형 1"/>
          <p:cNvSpPr/>
          <p:nvPr/>
        </p:nvSpPr>
        <p:spPr>
          <a:xfrm>
            <a:off x="361950" y="407526"/>
            <a:ext cx="147716" cy="6549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8880" y="370553"/>
            <a:ext cx="4572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 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지역별 지진 발생 빈도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5201" y="781418"/>
            <a:ext cx="3799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 라이브러리를 활용한 지역별 발생빈도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E07D4-3FBC-0614-4E66-738C8BA6354B}"/>
              </a:ext>
            </a:extLst>
          </p:cNvPr>
          <p:cNvSpPr txBox="1"/>
          <p:nvPr/>
        </p:nvSpPr>
        <p:spPr>
          <a:xfrm>
            <a:off x="2256643" y="6187436"/>
            <a:ext cx="74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41. </a:t>
            </a:r>
            <a:r>
              <a:rPr lang="ko-KR" altLang="en-US" dirty="0">
                <a:hlinkClick r:id="rId2"/>
              </a:rPr>
              <a:t>시각화</a:t>
            </a:r>
            <a:r>
              <a:rPr lang="en-US" altLang="ko-KR" dirty="0">
                <a:hlinkClick r:id="rId2"/>
              </a:rPr>
              <a:t>_2(</a:t>
            </a:r>
            <a:r>
              <a:rPr lang="ko-KR" altLang="en-US" dirty="0">
                <a:hlinkClick r:id="rId2"/>
              </a:rPr>
              <a:t>지역별 발생빈도</a:t>
            </a:r>
            <a:r>
              <a:rPr lang="en-US" altLang="ko-KR" dirty="0">
                <a:hlinkClick r:id="rId2"/>
              </a:rPr>
              <a:t>).</a:t>
            </a:r>
            <a:r>
              <a:rPr lang="en-US" altLang="ko-KR" dirty="0" err="1">
                <a:hlinkClick r:id="rId2"/>
              </a:rPr>
              <a:t>ipynb</a:t>
            </a:r>
            <a:r>
              <a:rPr lang="en-US" altLang="ko-KR" dirty="0">
                <a:hlinkClick r:id="rId2"/>
              </a:rPr>
              <a:t> - </a:t>
            </a:r>
            <a:r>
              <a:rPr lang="en-US" altLang="ko-KR" dirty="0" err="1">
                <a:hlinkClick r:id="rId2"/>
              </a:rPr>
              <a:t>Colaboratory</a:t>
            </a:r>
            <a:r>
              <a:rPr lang="en-US" altLang="ko-KR" dirty="0">
                <a:hlinkClick r:id="rId2"/>
              </a:rPr>
              <a:t> (google.com)</a:t>
            </a:r>
            <a:r>
              <a:rPr lang="en-US" altLang="ko-KR" dirty="0">
                <a:hlinkClick r:id="rId3"/>
              </a:rPr>
              <a:t>)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C2D4F71-A6D2-5314-42A6-DC9FA9F7F73F}"/>
              </a:ext>
            </a:extLst>
          </p:cNvPr>
          <p:cNvGrpSpPr/>
          <p:nvPr/>
        </p:nvGrpSpPr>
        <p:grpSpPr>
          <a:xfrm>
            <a:off x="435808" y="1982068"/>
            <a:ext cx="4633903" cy="782316"/>
            <a:chOff x="361950" y="1639981"/>
            <a:chExt cx="4633903" cy="78231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74EF50-DE3C-A5C1-1D16-1E7674439FEC}"/>
                </a:ext>
              </a:extLst>
            </p:cNvPr>
            <p:cNvSpPr txBox="1"/>
            <p:nvPr/>
          </p:nvSpPr>
          <p:spPr>
            <a:xfrm>
              <a:off x="361950" y="1639981"/>
              <a:ext cx="45720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D4D4D4"/>
                  </a:solidFill>
                  <a:latin typeface="Courier New" panose="02070309020205020404" pitchFamily="49" charset="0"/>
                </a:rPr>
                <a:t>2. </a:t>
              </a:r>
              <a:r>
                <a:rPr lang="ko-KR" altLang="en-US" sz="2000" dirty="0">
                  <a:solidFill>
                    <a:srgbClr val="D4D4D4"/>
                  </a:solidFill>
                  <a:latin typeface="Courier New" panose="02070309020205020404" pitchFamily="49" charset="0"/>
                </a:rPr>
                <a:t>지도 라이브러리</a:t>
              </a:r>
              <a:r>
                <a:rPr lang="en-US" altLang="ko-KR" sz="2000" dirty="0">
                  <a:solidFill>
                    <a:srgbClr val="D4D4D4"/>
                  </a:solidFill>
                  <a:latin typeface="Courier New" panose="02070309020205020404" pitchFamily="49" charset="0"/>
                </a:rPr>
                <a:t>(Folium)</a:t>
              </a:r>
              <a:r>
                <a:rPr lang="ko-KR" altLang="en-US" sz="2000" dirty="0">
                  <a:solidFill>
                    <a:srgbClr val="D4D4D4"/>
                  </a:solidFill>
                  <a:latin typeface="Courier New" panose="02070309020205020404" pitchFamily="49" charset="0"/>
                </a:rPr>
                <a:t>을 </a:t>
              </a:r>
              <a:endParaRPr lang="en-US" altLang="ko-KR" sz="2000" dirty="0">
                <a:solidFill>
                  <a:srgbClr val="D4D4D4"/>
                </a:solidFill>
                <a:latin typeface="Courier New" panose="02070309020205020404" pitchFamily="49" charset="0"/>
              </a:endParaRPr>
            </a:p>
            <a:p>
              <a:r>
                <a:rPr lang="en-US" altLang="ko-KR" sz="2000" dirty="0">
                  <a:solidFill>
                    <a:srgbClr val="D4D4D4"/>
                  </a:solidFill>
                  <a:latin typeface="Courier New" panose="02070309020205020404" pitchFamily="49" charset="0"/>
                </a:rPr>
                <a:t>   </a:t>
              </a:r>
              <a:r>
                <a:rPr lang="ko-KR" altLang="en-US" sz="2000" dirty="0">
                  <a:solidFill>
                    <a:srgbClr val="D4D4D4"/>
                  </a:solidFill>
                  <a:latin typeface="Courier New" panose="02070309020205020404" pitchFamily="49" charset="0"/>
                </a:rPr>
                <a:t>활용한 발생 빈도 확인</a:t>
              </a:r>
              <a:endParaRPr lang="en-US" altLang="ko-K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1E9D19-F334-5D31-6BED-D55993F15A2D}"/>
                </a:ext>
              </a:extLst>
            </p:cNvPr>
            <p:cNvSpPr/>
            <p:nvPr/>
          </p:nvSpPr>
          <p:spPr>
            <a:xfrm>
              <a:off x="361950" y="2376578"/>
              <a:ext cx="4633903" cy="4571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8527C1F-62EF-8954-32CC-55E3A5F38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0965" y="1370324"/>
            <a:ext cx="6661487" cy="4817112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74EF50-DE3C-A5C1-1D16-1E7674439FEC}"/>
              </a:ext>
            </a:extLst>
          </p:cNvPr>
          <p:cNvSpPr txBox="1"/>
          <p:nvPr/>
        </p:nvSpPr>
        <p:spPr>
          <a:xfrm>
            <a:off x="361950" y="2827907"/>
            <a:ext cx="4572084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</a:rPr>
              <a:t>지도 초기화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m =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</a:rPr>
              <a:t>folium.Map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(location=[36, 128],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</a:rPr>
              <a:t>zoom_start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=6)</a:t>
            </a:r>
          </a:p>
          <a:p>
            <a:pPr>
              <a:lnSpc>
                <a:spcPct val="150000"/>
              </a:lnSpc>
            </a:pPr>
            <a:b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</a:rPr>
              <a:t>데이터를 지도에 추가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for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index, row in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</a:rPr>
              <a:t>df.iterrows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():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   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</a:rPr>
              <a:t>lat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</a:rPr>
              <a:t>lon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 = row['LAT'], row['LON']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</a:rPr>
              <a:t>   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</a:rPr>
              <a:t>folium.CircleMarker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([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</a:rPr>
              <a:t>lat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</a:rPr>
              <a:t>lon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], radius = 3, color='blue').</a:t>
            </a:r>
            <a:r>
              <a:rPr lang="en-US" altLang="ko-KR" sz="1600" dirty="0" err="1">
                <a:solidFill>
                  <a:schemeClr val="bg2">
                    <a:lumMod val="90000"/>
                  </a:schemeClr>
                </a:solidFill>
              </a:rPr>
              <a:t>add_to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(m)</a:t>
            </a:r>
          </a:p>
        </p:txBody>
      </p:sp>
    </p:spTree>
    <p:extLst>
      <p:ext uri="{BB962C8B-B14F-4D97-AF65-F5344CB8AC3E}">
        <p14:creationId xmlns:p14="http://schemas.microsoft.com/office/powerpoint/2010/main" val="152964717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15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화살표: 오각형 1"/>
          <p:cNvSpPr/>
          <p:nvPr/>
        </p:nvSpPr>
        <p:spPr>
          <a:xfrm>
            <a:off x="361950" y="407526"/>
            <a:ext cx="147716" cy="6549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8880" y="370553"/>
            <a:ext cx="4572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 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지역별 지진 발생 빈도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5201" y="781418"/>
            <a:ext cx="3799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 라이브러리를 활용한 지역별 발생빈도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E07D4-3FBC-0614-4E66-738C8BA6354B}"/>
              </a:ext>
            </a:extLst>
          </p:cNvPr>
          <p:cNvSpPr txBox="1"/>
          <p:nvPr/>
        </p:nvSpPr>
        <p:spPr>
          <a:xfrm>
            <a:off x="2256643" y="6187436"/>
            <a:ext cx="74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41. </a:t>
            </a:r>
            <a:r>
              <a:rPr lang="ko-KR" altLang="en-US" dirty="0">
                <a:hlinkClick r:id="rId2"/>
              </a:rPr>
              <a:t>시각화</a:t>
            </a:r>
            <a:r>
              <a:rPr lang="en-US" altLang="ko-KR" dirty="0">
                <a:hlinkClick r:id="rId2"/>
              </a:rPr>
              <a:t>_2(</a:t>
            </a:r>
            <a:r>
              <a:rPr lang="ko-KR" altLang="en-US" dirty="0">
                <a:hlinkClick r:id="rId2"/>
              </a:rPr>
              <a:t>지역별 발생빈도</a:t>
            </a:r>
            <a:r>
              <a:rPr lang="en-US" altLang="ko-KR" dirty="0">
                <a:hlinkClick r:id="rId2"/>
              </a:rPr>
              <a:t>).</a:t>
            </a:r>
            <a:r>
              <a:rPr lang="en-US" altLang="ko-KR" dirty="0" err="1">
                <a:hlinkClick r:id="rId2"/>
              </a:rPr>
              <a:t>ipynb</a:t>
            </a:r>
            <a:r>
              <a:rPr lang="en-US" altLang="ko-KR" dirty="0">
                <a:hlinkClick r:id="rId2"/>
              </a:rPr>
              <a:t> - </a:t>
            </a:r>
            <a:r>
              <a:rPr lang="en-US" altLang="ko-KR" dirty="0" err="1">
                <a:hlinkClick r:id="rId2"/>
              </a:rPr>
              <a:t>Colaboratory</a:t>
            </a:r>
            <a:r>
              <a:rPr lang="en-US" altLang="ko-KR" dirty="0">
                <a:hlinkClick r:id="rId2"/>
              </a:rPr>
              <a:t> (google.com)</a:t>
            </a:r>
            <a:r>
              <a:rPr lang="en-US" altLang="ko-KR" dirty="0">
                <a:hlinkClick r:id="rId3"/>
              </a:rPr>
              <a:t>)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C2D4F71-A6D2-5314-42A6-DC9FA9F7F73F}"/>
              </a:ext>
            </a:extLst>
          </p:cNvPr>
          <p:cNvGrpSpPr/>
          <p:nvPr/>
        </p:nvGrpSpPr>
        <p:grpSpPr>
          <a:xfrm>
            <a:off x="435808" y="2375607"/>
            <a:ext cx="4633903" cy="782316"/>
            <a:chOff x="361950" y="1639981"/>
            <a:chExt cx="4633903" cy="78231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74EF50-DE3C-A5C1-1D16-1E7674439FEC}"/>
                </a:ext>
              </a:extLst>
            </p:cNvPr>
            <p:cNvSpPr txBox="1"/>
            <p:nvPr/>
          </p:nvSpPr>
          <p:spPr>
            <a:xfrm>
              <a:off x="361950" y="1639981"/>
              <a:ext cx="45720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D4D4D4"/>
                  </a:solidFill>
                  <a:latin typeface="Courier New" panose="02070309020205020404" pitchFamily="49" charset="0"/>
                </a:rPr>
                <a:t>3. </a:t>
              </a:r>
              <a:r>
                <a:rPr lang="ko-KR" altLang="en-US" sz="2000" dirty="0" err="1">
                  <a:solidFill>
                    <a:srgbClr val="D4D4D4"/>
                  </a:solidFill>
                  <a:latin typeface="Courier New" panose="02070309020205020404" pitchFamily="49" charset="0"/>
                </a:rPr>
                <a:t>클러스터링</a:t>
              </a:r>
              <a:r>
                <a:rPr lang="en-US" altLang="ko-KR" sz="2000" dirty="0">
                  <a:solidFill>
                    <a:srgbClr val="D4D4D4"/>
                  </a:solidFill>
                  <a:latin typeface="Courier New" panose="02070309020205020404" pitchFamily="49" charset="0"/>
                </a:rPr>
                <a:t>(cluster)</a:t>
              </a:r>
              <a:r>
                <a:rPr lang="ko-KR" altLang="en-US" sz="2000" dirty="0">
                  <a:solidFill>
                    <a:srgbClr val="D4D4D4"/>
                  </a:solidFill>
                  <a:latin typeface="Courier New" panose="02070309020205020404" pitchFamily="49" charset="0"/>
                </a:rPr>
                <a:t>을</a:t>
              </a:r>
              <a:r>
                <a:rPr lang="en-US" altLang="ko-KR" sz="2000" dirty="0">
                  <a:solidFill>
                    <a:srgbClr val="D4D4D4"/>
                  </a:solidFill>
                  <a:latin typeface="Courier New" panose="02070309020205020404" pitchFamily="49" charset="0"/>
                </a:rPr>
                <a:t> </a:t>
              </a:r>
              <a:r>
                <a:rPr lang="ko-KR" altLang="en-US" sz="2000" dirty="0">
                  <a:solidFill>
                    <a:srgbClr val="D4D4D4"/>
                  </a:solidFill>
                  <a:latin typeface="Courier New" panose="02070309020205020404" pitchFamily="49" charset="0"/>
                </a:rPr>
                <a:t>활용한</a:t>
              </a:r>
              <a:endParaRPr lang="en-US" altLang="ko-KR" sz="2000" dirty="0">
                <a:solidFill>
                  <a:srgbClr val="D4D4D4"/>
                </a:solidFill>
                <a:latin typeface="Courier New" panose="02070309020205020404" pitchFamily="49" charset="0"/>
              </a:endParaRPr>
            </a:p>
            <a:p>
              <a:r>
                <a:rPr lang="ko-KR" altLang="en-US" sz="2000" dirty="0">
                  <a:solidFill>
                    <a:srgbClr val="D4D4D4"/>
                  </a:solidFill>
                  <a:latin typeface="Courier New" panose="02070309020205020404" pitchFamily="49" charset="0"/>
                </a:rPr>
                <a:t>   마커 표시  </a:t>
              </a:r>
              <a:endParaRPr lang="en-US" altLang="ko-KR" sz="2000" dirty="0">
                <a:solidFill>
                  <a:srgbClr val="D4D4D4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1E9D19-F334-5D31-6BED-D55993F15A2D}"/>
                </a:ext>
              </a:extLst>
            </p:cNvPr>
            <p:cNvSpPr/>
            <p:nvPr/>
          </p:nvSpPr>
          <p:spPr>
            <a:xfrm>
              <a:off x="361950" y="2376578"/>
              <a:ext cx="4633903" cy="4571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8527C1F-62EF-8954-32CC-55E3A5F38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0965" y="1408841"/>
            <a:ext cx="6661487" cy="4740078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397005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15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화살표: 오각형 1"/>
          <p:cNvSpPr/>
          <p:nvPr/>
        </p:nvSpPr>
        <p:spPr>
          <a:xfrm>
            <a:off x="361950" y="407526"/>
            <a:ext cx="147716" cy="6549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8880" y="370553"/>
            <a:ext cx="4572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 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지역별 지진 발생 빈도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5201" y="781418"/>
            <a:ext cx="3799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 라이브러리를 활용한 지역별 발생빈도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E07D4-3FBC-0614-4E66-738C8BA6354B}"/>
              </a:ext>
            </a:extLst>
          </p:cNvPr>
          <p:cNvSpPr txBox="1"/>
          <p:nvPr/>
        </p:nvSpPr>
        <p:spPr>
          <a:xfrm>
            <a:off x="2256643" y="6187436"/>
            <a:ext cx="74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41. </a:t>
            </a:r>
            <a:r>
              <a:rPr lang="ko-KR" altLang="en-US" dirty="0">
                <a:hlinkClick r:id="rId3"/>
              </a:rPr>
              <a:t>시각화</a:t>
            </a:r>
            <a:r>
              <a:rPr lang="en-US" altLang="ko-KR" dirty="0">
                <a:hlinkClick r:id="rId3"/>
              </a:rPr>
              <a:t>_2(</a:t>
            </a:r>
            <a:r>
              <a:rPr lang="ko-KR" altLang="en-US" dirty="0">
                <a:hlinkClick r:id="rId3"/>
              </a:rPr>
              <a:t>지역별 발생빈도</a:t>
            </a:r>
            <a:r>
              <a:rPr lang="en-US" altLang="ko-KR" dirty="0">
                <a:hlinkClick r:id="rId3"/>
              </a:rPr>
              <a:t>).</a:t>
            </a:r>
            <a:r>
              <a:rPr lang="en-US" altLang="ko-KR" dirty="0" err="1">
                <a:hlinkClick r:id="rId3"/>
              </a:rPr>
              <a:t>ipynb</a:t>
            </a:r>
            <a:r>
              <a:rPr lang="en-US" altLang="ko-KR" dirty="0">
                <a:hlinkClick r:id="rId3"/>
              </a:rPr>
              <a:t> - </a:t>
            </a:r>
            <a:r>
              <a:rPr lang="en-US" altLang="ko-KR" dirty="0" err="1">
                <a:hlinkClick r:id="rId3"/>
              </a:rPr>
              <a:t>Colaboratory</a:t>
            </a:r>
            <a:r>
              <a:rPr lang="en-US" altLang="ko-KR" dirty="0">
                <a:hlinkClick r:id="rId3"/>
              </a:rPr>
              <a:t> (google.com)</a:t>
            </a:r>
            <a:r>
              <a:rPr lang="en-US" altLang="ko-KR" dirty="0">
                <a:hlinkClick r:id="rId4"/>
              </a:rPr>
              <a:t>)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C2D4F71-A6D2-5314-42A6-DC9FA9F7F73F}"/>
              </a:ext>
            </a:extLst>
          </p:cNvPr>
          <p:cNvGrpSpPr/>
          <p:nvPr/>
        </p:nvGrpSpPr>
        <p:grpSpPr>
          <a:xfrm>
            <a:off x="435808" y="2375607"/>
            <a:ext cx="4633903" cy="782316"/>
            <a:chOff x="361950" y="1639981"/>
            <a:chExt cx="4633903" cy="78231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74EF50-DE3C-A5C1-1D16-1E7674439FEC}"/>
                </a:ext>
              </a:extLst>
            </p:cNvPr>
            <p:cNvSpPr txBox="1"/>
            <p:nvPr/>
          </p:nvSpPr>
          <p:spPr>
            <a:xfrm>
              <a:off x="361950" y="1639981"/>
              <a:ext cx="45720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D4D4D4"/>
                  </a:solidFill>
                  <a:latin typeface="Courier New" panose="02070309020205020404" pitchFamily="49" charset="0"/>
                </a:rPr>
                <a:t>4. </a:t>
              </a:r>
              <a:r>
                <a:rPr lang="en-US" altLang="ko-KR" sz="2000" b="0" dirty="0" err="1">
                  <a:solidFill>
                    <a:schemeClr val="bg2"/>
                  </a:solidFill>
                  <a:effectLst/>
                  <a:latin typeface="Courier New" panose="02070309020205020404" pitchFamily="49" charset="0"/>
                </a:rPr>
                <a:t>MarkerCluster</a:t>
              </a:r>
              <a:r>
                <a:rPr lang="en-US" altLang="ko-KR" sz="2000" b="0" dirty="0">
                  <a:solidFill>
                    <a:schemeClr val="bg2"/>
                  </a:solidFill>
                  <a:effectLst/>
                  <a:latin typeface="Courier New" panose="02070309020205020404" pitchFamily="49" charset="0"/>
                </a:rPr>
                <a:t>() </a:t>
              </a:r>
              <a:r>
                <a:rPr lang="ko-KR" altLang="en-US" sz="2000" b="0" dirty="0">
                  <a:solidFill>
                    <a:schemeClr val="bg2"/>
                  </a:solidFill>
                  <a:effectLst/>
                  <a:latin typeface="Courier New" panose="02070309020205020404" pitchFamily="49" charset="0"/>
                </a:rPr>
                <a:t>객체 만들기</a:t>
              </a:r>
              <a:endParaRPr lang="en-US" altLang="ko-KR" sz="2000" b="0" dirty="0">
                <a:solidFill>
                  <a:schemeClr val="bg2"/>
                </a:solidFill>
                <a:effectLst/>
                <a:latin typeface="Courier New" panose="020703090202050204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1E9D19-F334-5D31-6BED-D55993F15A2D}"/>
                </a:ext>
              </a:extLst>
            </p:cNvPr>
            <p:cNvSpPr/>
            <p:nvPr/>
          </p:nvSpPr>
          <p:spPr>
            <a:xfrm>
              <a:off x="361950" y="2376578"/>
              <a:ext cx="4633903" cy="4571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8527C1F-62EF-8954-32CC-55E3A5F389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0965" y="1479817"/>
            <a:ext cx="6661487" cy="4598126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558955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15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화살표: 오각형 1"/>
          <p:cNvSpPr/>
          <p:nvPr/>
        </p:nvSpPr>
        <p:spPr>
          <a:xfrm>
            <a:off x="361950" y="407526"/>
            <a:ext cx="147716" cy="6549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8880" y="370553"/>
            <a:ext cx="4572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 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지역별 지진 발생 빈도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5201" y="781418"/>
            <a:ext cx="3799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 라이브러리를 활용한 지역별 발생빈도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E07D4-3FBC-0614-4E66-738C8BA6354B}"/>
              </a:ext>
            </a:extLst>
          </p:cNvPr>
          <p:cNvSpPr txBox="1"/>
          <p:nvPr/>
        </p:nvSpPr>
        <p:spPr>
          <a:xfrm>
            <a:off x="2256643" y="6187436"/>
            <a:ext cx="74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41. </a:t>
            </a:r>
            <a:r>
              <a:rPr lang="ko-KR" altLang="en-US" dirty="0">
                <a:hlinkClick r:id="rId3"/>
              </a:rPr>
              <a:t>시각화</a:t>
            </a:r>
            <a:r>
              <a:rPr lang="en-US" altLang="ko-KR" dirty="0">
                <a:hlinkClick r:id="rId3"/>
              </a:rPr>
              <a:t>_2(</a:t>
            </a:r>
            <a:r>
              <a:rPr lang="ko-KR" altLang="en-US" dirty="0">
                <a:hlinkClick r:id="rId3"/>
              </a:rPr>
              <a:t>지역별 발생빈도</a:t>
            </a:r>
            <a:r>
              <a:rPr lang="en-US" altLang="ko-KR" dirty="0">
                <a:hlinkClick r:id="rId3"/>
              </a:rPr>
              <a:t>).</a:t>
            </a:r>
            <a:r>
              <a:rPr lang="en-US" altLang="ko-KR" dirty="0" err="1">
                <a:hlinkClick r:id="rId3"/>
              </a:rPr>
              <a:t>ipynb</a:t>
            </a:r>
            <a:r>
              <a:rPr lang="en-US" altLang="ko-KR" dirty="0">
                <a:hlinkClick r:id="rId3"/>
              </a:rPr>
              <a:t> - </a:t>
            </a:r>
            <a:r>
              <a:rPr lang="en-US" altLang="ko-KR" dirty="0" err="1">
                <a:hlinkClick r:id="rId3"/>
              </a:rPr>
              <a:t>Colaboratory</a:t>
            </a:r>
            <a:r>
              <a:rPr lang="en-US" altLang="ko-KR" dirty="0">
                <a:hlinkClick r:id="rId3"/>
              </a:rPr>
              <a:t> (google.com)</a:t>
            </a:r>
            <a:r>
              <a:rPr lang="en-US" altLang="ko-KR" dirty="0">
                <a:hlinkClick r:id="rId4"/>
              </a:rPr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80" y="1239744"/>
            <a:ext cx="4872465" cy="4865444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6186" y="1239744"/>
            <a:ext cx="5611822" cy="4885817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951980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15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화살표: 오각형 1"/>
          <p:cNvSpPr/>
          <p:nvPr/>
        </p:nvSpPr>
        <p:spPr>
          <a:xfrm>
            <a:off x="361950" y="407526"/>
            <a:ext cx="147716" cy="6549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8880" y="370553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규모예측모델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E07D4-3FBC-0614-4E66-738C8BA6354B}"/>
              </a:ext>
            </a:extLst>
          </p:cNvPr>
          <p:cNvSpPr txBox="1"/>
          <p:nvPr/>
        </p:nvSpPr>
        <p:spPr>
          <a:xfrm>
            <a:off x="3148314" y="6302781"/>
            <a:ext cx="830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42. </a:t>
            </a:r>
            <a:r>
              <a:rPr lang="ko-KR" altLang="en-US" dirty="0">
                <a:hlinkClick r:id="rId2"/>
              </a:rPr>
              <a:t>규모예측</a:t>
            </a:r>
            <a:r>
              <a:rPr lang="en-US" altLang="ko-KR" dirty="0">
                <a:hlinkClick r:id="rId2"/>
              </a:rPr>
              <a:t>.</a:t>
            </a:r>
            <a:r>
              <a:rPr lang="en-US" altLang="ko-KR" dirty="0" err="1">
                <a:hlinkClick r:id="rId2"/>
              </a:rPr>
              <a:t>ipynb</a:t>
            </a:r>
            <a:r>
              <a:rPr lang="en-US" altLang="ko-KR" dirty="0">
                <a:hlinkClick r:id="rId2"/>
              </a:rPr>
              <a:t> - </a:t>
            </a:r>
            <a:r>
              <a:rPr lang="en-US" altLang="ko-KR" dirty="0" err="1">
                <a:hlinkClick r:id="rId2"/>
              </a:rPr>
              <a:t>Colaboratory</a:t>
            </a:r>
            <a:r>
              <a:rPr lang="en-US" altLang="ko-KR" dirty="0">
                <a:hlinkClick r:id="rId2"/>
              </a:rPr>
              <a:t> (google.com)</a:t>
            </a:r>
            <a:r>
              <a:rPr lang="en-US" altLang="ko-KR" dirty="0">
                <a:hlinkClick r:id="rId3"/>
              </a:rPr>
              <a:t>)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038D6CB-398E-279E-567B-C127D9971DA0}"/>
              </a:ext>
            </a:extLst>
          </p:cNvPr>
          <p:cNvGrpSpPr/>
          <p:nvPr/>
        </p:nvGrpSpPr>
        <p:grpSpPr>
          <a:xfrm>
            <a:off x="688880" y="1350630"/>
            <a:ext cx="4288234" cy="445829"/>
            <a:chOff x="7054956" y="2079835"/>
            <a:chExt cx="4288234" cy="445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74EF50-DE3C-A5C1-1D16-1E7674439FEC}"/>
                </a:ext>
              </a:extLst>
            </p:cNvPr>
            <p:cNvSpPr txBox="1"/>
            <p:nvPr/>
          </p:nvSpPr>
          <p:spPr>
            <a:xfrm>
              <a:off x="7054956" y="2079835"/>
              <a:ext cx="42882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2"/>
                  </a:solidFill>
                </a:rPr>
                <a:t>1. </a:t>
              </a:r>
              <a:r>
                <a:rPr lang="ko-KR" altLang="en-US" sz="2000" dirty="0">
                  <a:solidFill>
                    <a:schemeClr val="bg2"/>
                  </a:solidFill>
                </a:rPr>
                <a:t>선형회귀모델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1E9D19-F334-5D31-6BED-D55993F15A2D}"/>
                </a:ext>
              </a:extLst>
            </p:cNvPr>
            <p:cNvSpPr/>
            <p:nvPr/>
          </p:nvSpPr>
          <p:spPr>
            <a:xfrm flipV="1">
              <a:off x="7054956" y="2479945"/>
              <a:ext cx="3903424" cy="4571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2E4F52E-023D-7E6A-8E03-63B930447915}"/>
              </a:ext>
            </a:extLst>
          </p:cNvPr>
          <p:cNvSpPr txBox="1"/>
          <p:nvPr/>
        </p:nvSpPr>
        <p:spPr>
          <a:xfrm>
            <a:off x="688880" y="3082516"/>
            <a:ext cx="10006128" cy="29647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절편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(intercept): -7.797460005800273 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계수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(coefficients): [-0.17260318 0.11594153 0.00659586 0.59241561] 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식 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: -0.1726 x1 + 0.1159 x2 + 0.0066 x3 + 0.5924 x4 + -7.7975</a:t>
            </a:r>
          </a:p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 ---------------------------------------------------------------------- 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예측값</a:t>
            </a:r>
            <a:r>
              <a:rPr lang="ko-KR" alt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D5D5D5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[3.72280884 3.76365301 ... 3.75165471 3.07921544 1.40178445]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평균 제곱 오차 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(MSE): 0.31599011460305726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결정 계수 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(R-squared): 0.7788697106570311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74EF50-DE3C-A5C1-1D16-1E7674439FEC}"/>
              </a:ext>
            </a:extLst>
          </p:cNvPr>
          <p:cNvSpPr txBox="1"/>
          <p:nvPr/>
        </p:nvSpPr>
        <p:spPr>
          <a:xfrm>
            <a:off x="688880" y="1968300"/>
            <a:ext cx="10006128" cy="86979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X =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earthquake_df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[['LAT', 'LON', 'DEP', 'SC']]  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y =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earthquake_df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['MT']</a:t>
            </a:r>
          </a:p>
        </p:txBody>
      </p:sp>
    </p:spTree>
    <p:extLst>
      <p:ext uri="{BB962C8B-B14F-4D97-AF65-F5344CB8AC3E}">
        <p14:creationId xmlns:p14="http://schemas.microsoft.com/office/powerpoint/2010/main" val="332978414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15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화살표: 오각형 1"/>
          <p:cNvSpPr/>
          <p:nvPr/>
        </p:nvSpPr>
        <p:spPr>
          <a:xfrm>
            <a:off x="361950" y="407526"/>
            <a:ext cx="147716" cy="6549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8880" y="370553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규모예측모델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E07D4-3FBC-0614-4E66-738C8BA6354B}"/>
              </a:ext>
            </a:extLst>
          </p:cNvPr>
          <p:cNvSpPr txBox="1"/>
          <p:nvPr/>
        </p:nvSpPr>
        <p:spPr>
          <a:xfrm>
            <a:off x="3148314" y="6302781"/>
            <a:ext cx="830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42. </a:t>
            </a:r>
            <a:r>
              <a:rPr lang="ko-KR" altLang="en-US" dirty="0">
                <a:hlinkClick r:id="rId2"/>
              </a:rPr>
              <a:t>규모예측</a:t>
            </a:r>
            <a:r>
              <a:rPr lang="en-US" altLang="ko-KR" dirty="0">
                <a:hlinkClick r:id="rId2"/>
              </a:rPr>
              <a:t>.</a:t>
            </a:r>
            <a:r>
              <a:rPr lang="en-US" altLang="ko-KR" dirty="0" err="1">
                <a:hlinkClick r:id="rId2"/>
              </a:rPr>
              <a:t>ipynb</a:t>
            </a:r>
            <a:r>
              <a:rPr lang="en-US" altLang="ko-KR" dirty="0">
                <a:hlinkClick r:id="rId2"/>
              </a:rPr>
              <a:t> - </a:t>
            </a:r>
            <a:r>
              <a:rPr lang="en-US" altLang="ko-KR" dirty="0" err="1">
                <a:hlinkClick r:id="rId2"/>
              </a:rPr>
              <a:t>Colaboratory</a:t>
            </a:r>
            <a:r>
              <a:rPr lang="en-US" altLang="ko-KR" dirty="0">
                <a:hlinkClick r:id="rId2"/>
              </a:rPr>
              <a:t> (google.com)</a:t>
            </a:r>
            <a:r>
              <a:rPr lang="en-US" altLang="ko-KR" dirty="0">
                <a:hlinkClick r:id="rId3"/>
              </a:rPr>
              <a:t>)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038D6CB-398E-279E-567B-C127D9971DA0}"/>
              </a:ext>
            </a:extLst>
          </p:cNvPr>
          <p:cNvGrpSpPr/>
          <p:nvPr/>
        </p:nvGrpSpPr>
        <p:grpSpPr>
          <a:xfrm>
            <a:off x="688880" y="1350630"/>
            <a:ext cx="4288234" cy="445829"/>
            <a:chOff x="7054956" y="2079835"/>
            <a:chExt cx="4288234" cy="445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74EF50-DE3C-A5C1-1D16-1E7674439FEC}"/>
                </a:ext>
              </a:extLst>
            </p:cNvPr>
            <p:cNvSpPr txBox="1"/>
            <p:nvPr/>
          </p:nvSpPr>
          <p:spPr>
            <a:xfrm>
              <a:off x="7054956" y="2079835"/>
              <a:ext cx="42882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2"/>
                  </a:solidFill>
                </a:rPr>
                <a:t>2. </a:t>
              </a:r>
              <a:r>
                <a:rPr lang="ko-KR" altLang="en-US" sz="2000" dirty="0">
                  <a:solidFill>
                    <a:schemeClr val="bg2"/>
                  </a:solidFill>
                </a:rPr>
                <a:t>로지스틱 회귀모델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1E9D19-F334-5D31-6BED-D55993F15A2D}"/>
                </a:ext>
              </a:extLst>
            </p:cNvPr>
            <p:cNvSpPr/>
            <p:nvPr/>
          </p:nvSpPr>
          <p:spPr>
            <a:xfrm flipV="1">
              <a:off x="7054956" y="2479945"/>
              <a:ext cx="3903424" cy="4571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2E4F52E-023D-7E6A-8E03-63B930447915}"/>
              </a:ext>
            </a:extLst>
          </p:cNvPr>
          <p:cNvSpPr txBox="1"/>
          <p:nvPr/>
        </p:nvSpPr>
        <p:spPr>
          <a:xfrm>
            <a:off x="688880" y="2024343"/>
            <a:ext cx="10006128" cy="171822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 [1 0 1 ... 1 1 0] 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절편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(intercept): [-66.40090003] 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계수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(coefficients): [[ 0.09207252 1.86454922 -0.53534796 0.62165663]]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정확도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: 0.9372659176029963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77F7D22-5832-5496-512D-406C215036DD}"/>
              </a:ext>
            </a:extLst>
          </p:cNvPr>
          <p:cNvGrpSpPr/>
          <p:nvPr/>
        </p:nvGrpSpPr>
        <p:grpSpPr>
          <a:xfrm>
            <a:off x="688880" y="3927649"/>
            <a:ext cx="4288234" cy="445829"/>
            <a:chOff x="7054956" y="2079835"/>
            <a:chExt cx="4288234" cy="4458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ED7EDF-554E-854B-1DC4-279085F5F2D7}"/>
                </a:ext>
              </a:extLst>
            </p:cNvPr>
            <p:cNvSpPr txBox="1"/>
            <p:nvPr/>
          </p:nvSpPr>
          <p:spPr>
            <a:xfrm>
              <a:off x="7054956" y="2079835"/>
              <a:ext cx="42882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2"/>
                  </a:solidFill>
                </a:rPr>
                <a:t>3. </a:t>
              </a:r>
              <a:r>
                <a:rPr lang="ko-KR" altLang="en-US" sz="2000" dirty="0">
                  <a:solidFill>
                    <a:schemeClr val="bg2"/>
                  </a:solidFill>
                </a:rPr>
                <a:t>랜덤 포레스트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4CF7624-2892-D127-A9C3-37E311E56F07}"/>
                </a:ext>
              </a:extLst>
            </p:cNvPr>
            <p:cNvSpPr/>
            <p:nvPr/>
          </p:nvSpPr>
          <p:spPr>
            <a:xfrm flipV="1">
              <a:off x="7054956" y="2479945"/>
              <a:ext cx="3903424" cy="4571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0D271D-9E61-6C52-3FD7-EEF0B36771BC}"/>
              </a:ext>
            </a:extLst>
          </p:cNvPr>
          <p:cNvSpPr txBox="1"/>
          <p:nvPr/>
        </p:nvSpPr>
        <p:spPr>
          <a:xfrm>
            <a:off x="688880" y="4856005"/>
            <a:ext cx="10006128" cy="13027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 [1. 0. 1. ... 1. 1. 0.] 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평균 제곱 오차 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(MSE): 0.04379888762704836 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결정 계수 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(R-squared): 0.823436677537791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11995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15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화살표: 오각형 1"/>
          <p:cNvSpPr/>
          <p:nvPr/>
        </p:nvSpPr>
        <p:spPr>
          <a:xfrm>
            <a:off x="361950" y="407526"/>
            <a:ext cx="147716" cy="6549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8880" y="370553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규모예측모델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E07D4-3FBC-0614-4E66-738C8BA6354B}"/>
              </a:ext>
            </a:extLst>
          </p:cNvPr>
          <p:cNvSpPr txBox="1"/>
          <p:nvPr/>
        </p:nvSpPr>
        <p:spPr>
          <a:xfrm>
            <a:off x="3148314" y="6302781"/>
            <a:ext cx="830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42. </a:t>
            </a:r>
            <a:r>
              <a:rPr lang="ko-KR" altLang="en-US" dirty="0">
                <a:hlinkClick r:id="rId2"/>
              </a:rPr>
              <a:t>규모예측</a:t>
            </a:r>
            <a:r>
              <a:rPr lang="en-US" altLang="ko-KR" dirty="0">
                <a:hlinkClick r:id="rId2"/>
              </a:rPr>
              <a:t>.</a:t>
            </a:r>
            <a:r>
              <a:rPr lang="en-US" altLang="ko-KR" dirty="0" err="1">
                <a:hlinkClick r:id="rId2"/>
              </a:rPr>
              <a:t>ipynb</a:t>
            </a:r>
            <a:r>
              <a:rPr lang="en-US" altLang="ko-KR" dirty="0">
                <a:hlinkClick r:id="rId2"/>
              </a:rPr>
              <a:t> - </a:t>
            </a:r>
            <a:r>
              <a:rPr lang="en-US" altLang="ko-KR" dirty="0" err="1">
                <a:hlinkClick r:id="rId2"/>
              </a:rPr>
              <a:t>Colaboratory</a:t>
            </a:r>
            <a:r>
              <a:rPr lang="en-US" altLang="ko-KR" dirty="0">
                <a:hlinkClick r:id="rId2"/>
              </a:rPr>
              <a:t> (google.com)</a:t>
            </a:r>
            <a:r>
              <a:rPr lang="en-US" altLang="ko-KR" dirty="0">
                <a:hlinkClick r:id="rId3"/>
              </a:rPr>
              <a:t>)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038D6CB-398E-279E-567B-C127D9971DA0}"/>
              </a:ext>
            </a:extLst>
          </p:cNvPr>
          <p:cNvGrpSpPr/>
          <p:nvPr/>
        </p:nvGrpSpPr>
        <p:grpSpPr>
          <a:xfrm>
            <a:off x="688880" y="1350630"/>
            <a:ext cx="4288234" cy="445829"/>
            <a:chOff x="7054956" y="2079835"/>
            <a:chExt cx="4288234" cy="445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74EF50-DE3C-A5C1-1D16-1E7674439FEC}"/>
                </a:ext>
              </a:extLst>
            </p:cNvPr>
            <p:cNvSpPr txBox="1"/>
            <p:nvPr/>
          </p:nvSpPr>
          <p:spPr>
            <a:xfrm>
              <a:off x="7054956" y="2079835"/>
              <a:ext cx="42882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2"/>
                  </a:solidFill>
                </a:rPr>
                <a:t>4. </a:t>
              </a:r>
              <a:r>
                <a:rPr lang="ko-KR" altLang="en-US" sz="2000" dirty="0">
                  <a:solidFill>
                    <a:schemeClr val="bg2"/>
                  </a:solidFill>
                </a:rPr>
                <a:t>다항 회귀 모델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1E9D19-F334-5D31-6BED-D55993F15A2D}"/>
                </a:ext>
              </a:extLst>
            </p:cNvPr>
            <p:cNvSpPr/>
            <p:nvPr/>
          </p:nvSpPr>
          <p:spPr>
            <a:xfrm flipV="1">
              <a:off x="7054956" y="2479945"/>
              <a:ext cx="3903424" cy="4571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2E4F52E-023D-7E6A-8E03-63B930447915}"/>
              </a:ext>
            </a:extLst>
          </p:cNvPr>
          <p:cNvSpPr txBox="1"/>
          <p:nvPr/>
        </p:nvSpPr>
        <p:spPr>
          <a:xfrm>
            <a:off x="688881" y="2104814"/>
            <a:ext cx="11302492" cy="37957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절편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(intercept): 53.89527612138709 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계수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(coefficients): [ 0.00000000e+00 1.11022175e-01 -1.96703987e-01 -2.13385336e-01 -8.38984355e-01 -4.65360384e-06 -9.69395974e-04 6.33425796e-04 -9.01409309e-04 5.71737626e-03 -1.36359155e-02 9.36852584e-03 1.96827333e-02 -9.63943752e-03 4.92897216e-03] </a:t>
            </a:r>
          </a:p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--------------------------------------------------------------------------------- </a:t>
            </a:r>
          </a:p>
          <a:p>
            <a:pPr>
              <a:lnSpc>
                <a:spcPct val="150000"/>
              </a:lnSpc>
            </a:pPr>
            <a:r>
              <a:rPr lang="ko-KR" altLang="en-US" b="0" i="0" dirty="0" err="1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예측값</a:t>
            </a:r>
            <a:r>
              <a:rPr lang="ko-KR" alt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: [3.92220317 1.40716813 3.59126645 ... 3.87372073 3.02228752 1.42363186] 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평균 제곱 오차 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(MSE): 0.2</a:t>
            </a:r>
            <a:r>
              <a:rPr lang="en-US" altLang="ko-KR" dirty="0">
                <a:solidFill>
                  <a:srgbClr val="D5D5D5"/>
                </a:solidFill>
                <a:latin typeface="Courier New" panose="02070309020205020404" pitchFamily="49" charset="0"/>
              </a:rPr>
              <a:t>30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0466666482763 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결정 계수 </a:t>
            </a:r>
            <a:r>
              <a:rPr lang="en-US" altLang="ko-KR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(R-squared): 0.8390424379138652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16539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/>
          <p:cNvCxnSpPr>
            <a:stCxn id="2" idx="2"/>
            <a:endCxn id="14" idx="6"/>
          </p:cNvCxnSpPr>
          <p:nvPr/>
        </p:nvCxnSpPr>
        <p:spPr>
          <a:xfrm flipV="1">
            <a:off x="453972" y="3572795"/>
            <a:ext cx="11072364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화살표: 오각형 14"/>
          <p:cNvSpPr/>
          <p:nvPr/>
        </p:nvSpPr>
        <p:spPr>
          <a:xfrm>
            <a:off x="361950" y="419100"/>
            <a:ext cx="147716" cy="6549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66737" y="515745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과정</a:t>
            </a:r>
          </a:p>
        </p:txBody>
      </p:sp>
      <p:sp>
        <p:nvSpPr>
          <p:cNvPr id="13" name="타원 12"/>
          <p:cNvSpPr/>
          <p:nvPr/>
        </p:nvSpPr>
        <p:spPr>
          <a:xfrm>
            <a:off x="6036934" y="3497964"/>
            <a:ext cx="149663" cy="1496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1403209" y="3511231"/>
            <a:ext cx="123127" cy="12312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095790" y="3497964"/>
            <a:ext cx="149663" cy="1496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978078" y="3497964"/>
            <a:ext cx="149663" cy="1496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30481" y="3972910"/>
            <a:ext cx="45719" cy="9774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186597" y="3972910"/>
            <a:ext cx="45719" cy="9774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245453" y="2218849"/>
            <a:ext cx="45719" cy="9774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127741" y="2218849"/>
            <a:ext cx="45719" cy="9774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5341" y="4137803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주제선정 및 데이터 수집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5341" y="4507135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9/25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92003" y="4137803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시각화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92003" y="4507135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10/4 – 10/5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06914" y="237002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데이터 전처리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06914" y="2739355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9/25 – 9/27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36684" y="237002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지진 규모 예측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36684" y="2739355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10/5 – 10/6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453972" y="3497964"/>
            <a:ext cx="149663" cy="1496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4161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15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화살표: 오각형 1"/>
          <p:cNvSpPr/>
          <p:nvPr/>
        </p:nvSpPr>
        <p:spPr>
          <a:xfrm>
            <a:off x="361950" y="407526"/>
            <a:ext cx="147716" cy="6549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8880" y="370553"/>
            <a:ext cx="323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규모예측모델 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E4F52E-023D-7E6A-8E03-63B930447915}"/>
              </a:ext>
            </a:extLst>
          </p:cNvPr>
          <p:cNvSpPr txBox="1"/>
          <p:nvPr/>
        </p:nvSpPr>
        <p:spPr>
          <a:xfrm>
            <a:off x="781928" y="5343988"/>
            <a:ext cx="4950278" cy="11601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0" i="0" dirty="0">
                <a:solidFill>
                  <a:schemeClr val="bg2"/>
                </a:solidFill>
                <a:effectLst/>
                <a:latin typeface="NotoSansKR"/>
              </a:rPr>
              <a:t>훈련 세트 </a:t>
            </a:r>
            <a:r>
              <a:rPr lang="en-US" altLang="ko-KR" sz="1600" b="0" i="0" dirty="0">
                <a:solidFill>
                  <a:schemeClr val="bg2"/>
                </a:solidFill>
                <a:effectLst/>
                <a:latin typeface="NotoSansKR"/>
              </a:rPr>
              <a:t>MSE: 2.6813</a:t>
            </a:r>
            <a:br>
              <a:rPr lang="ko-KR" altLang="en-US" sz="1600" dirty="0">
                <a:solidFill>
                  <a:schemeClr val="bg2"/>
                </a:solidFill>
              </a:rPr>
            </a:br>
            <a:r>
              <a:rPr lang="ko-KR" altLang="en-US" sz="1600" b="0" i="0" dirty="0">
                <a:solidFill>
                  <a:schemeClr val="bg2"/>
                </a:solidFill>
                <a:effectLst/>
                <a:latin typeface="NotoSansKR"/>
              </a:rPr>
              <a:t>검증 세트 </a:t>
            </a:r>
            <a:r>
              <a:rPr lang="en-US" altLang="ko-KR" sz="1600" b="0" i="0" dirty="0">
                <a:solidFill>
                  <a:schemeClr val="bg2"/>
                </a:solidFill>
                <a:effectLst/>
                <a:latin typeface="NotoSansKR"/>
              </a:rPr>
              <a:t>MSE: 0.3118</a:t>
            </a:r>
            <a:br>
              <a:rPr lang="ko-KR" altLang="en-US" sz="1600" dirty="0">
                <a:solidFill>
                  <a:schemeClr val="bg2"/>
                </a:solidFill>
              </a:rPr>
            </a:br>
            <a:r>
              <a:rPr lang="ko-KR" altLang="en-US" sz="1600" b="0" i="0" dirty="0">
                <a:solidFill>
                  <a:schemeClr val="bg2"/>
                </a:solidFill>
                <a:effectLst/>
                <a:latin typeface="NotoSansKR"/>
              </a:rPr>
              <a:t>테스트 세트 </a:t>
            </a:r>
            <a:r>
              <a:rPr lang="en-US" altLang="ko-KR" sz="1600" b="0" i="0" dirty="0">
                <a:solidFill>
                  <a:schemeClr val="bg2"/>
                </a:solidFill>
                <a:effectLst/>
                <a:latin typeface="NotoSansKR"/>
              </a:rPr>
              <a:t>MSE: 0.3203</a:t>
            </a:r>
            <a:endParaRPr lang="ko-KR" altLang="en-US" sz="1600" dirty="0">
              <a:solidFill>
                <a:schemeClr val="bg2"/>
              </a:solidFill>
            </a:endParaRPr>
          </a:p>
        </p:txBody>
      </p:sp>
      <p:pic>
        <p:nvPicPr>
          <p:cNvPr id="14" name="그림 13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7BDE8E31-F552-EF16-090A-B72320C15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28" y="1305476"/>
            <a:ext cx="4950278" cy="3730499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6" name="그림 15" descr="텍스트, 스크린샷, 직사각형, 다채로움이(가) 표시된 사진&#10;&#10;자동 생성된 설명">
            <a:extLst>
              <a:ext uri="{FF2B5EF4-FFF2-40B4-BE49-F238E27FC236}">
                <a16:creationId xmlns:a16="http://schemas.microsoft.com/office/drawing/2014/main" id="{69FF494A-76D0-58E2-4857-249CA28E0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219" y="1305475"/>
            <a:ext cx="4950278" cy="3730499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2FAB33-C15C-5289-29B8-EBEDC0799CB6}"/>
              </a:ext>
            </a:extLst>
          </p:cNvPr>
          <p:cNvSpPr txBox="1"/>
          <p:nvPr/>
        </p:nvSpPr>
        <p:spPr>
          <a:xfrm>
            <a:off x="6511219" y="5366924"/>
            <a:ext cx="4950278" cy="11601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0" i="0" dirty="0">
                <a:solidFill>
                  <a:schemeClr val="bg2"/>
                </a:solidFill>
                <a:effectLst/>
                <a:latin typeface="NotoSansKR"/>
              </a:rPr>
              <a:t>훈련 세트 </a:t>
            </a:r>
            <a:r>
              <a:rPr lang="en-US" altLang="ko-KR" sz="1600" b="0" i="0" dirty="0">
                <a:solidFill>
                  <a:schemeClr val="bg2"/>
                </a:solidFill>
                <a:effectLst/>
                <a:latin typeface="NotoSansKR"/>
              </a:rPr>
              <a:t>MSE: 0.2371</a:t>
            </a:r>
            <a:br>
              <a:rPr lang="ko-KR" altLang="en-US" sz="1600" dirty="0">
                <a:solidFill>
                  <a:schemeClr val="bg2"/>
                </a:solidFill>
              </a:rPr>
            </a:br>
            <a:r>
              <a:rPr lang="ko-KR" altLang="en-US" sz="1600" b="0" i="0" dirty="0">
                <a:solidFill>
                  <a:schemeClr val="bg2"/>
                </a:solidFill>
                <a:effectLst/>
                <a:latin typeface="NotoSansKR"/>
              </a:rPr>
              <a:t>검증 세트 </a:t>
            </a:r>
            <a:r>
              <a:rPr lang="en-US" altLang="ko-KR" sz="1600" b="0" i="0" dirty="0">
                <a:solidFill>
                  <a:schemeClr val="bg2"/>
                </a:solidFill>
                <a:effectLst/>
                <a:latin typeface="NotoSansKR"/>
              </a:rPr>
              <a:t>MSE: 0.2174</a:t>
            </a:r>
            <a:br>
              <a:rPr lang="ko-KR" altLang="en-US" sz="1600" dirty="0">
                <a:solidFill>
                  <a:schemeClr val="bg2"/>
                </a:solidFill>
              </a:rPr>
            </a:br>
            <a:r>
              <a:rPr lang="ko-KR" altLang="en-US" sz="1600" b="0" i="0" dirty="0">
                <a:solidFill>
                  <a:schemeClr val="bg2"/>
                </a:solidFill>
                <a:effectLst/>
                <a:latin typeface="NotoSansKR"/>
              </a:rPr>
              <a:t>테스트 세트 </a:t>
            </a:r>
            <a:r>
              <a:rPr lang="en-US" altLang="ko-KR" sz="1600" b="0" i="0" dirty="0">
                <a:solidFill>
                  <a:schemeClr val="bg2"/>
                </a:solidFill>
                <a:effectLst/>
                <a:latin typeface="NotoSansKR"/>
              </a:rPr>
              <a:t>MSE: 0.2378</a:t>
            </a:r>
          </a:p>
        </p:txBody>
      </p:sp>
    </p:spTree>
    <p:extLst>
      <p:ext uri="{BB962C8B-B14F-4D97-AF65-F5344CB8AC3E}">
        <p14:creationId xmlns:p14="http://schemas.microsoft.com/office/powerpoint/2010/main" val="182955087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t="-30917" b="-996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28259" y="5532090"/>
            <a:ext cx="2935475" cy="4513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72136" y="5573718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 백진현 </a:t>
            </a:r>
            <a:r>
              <a:rPr lang="ko-KR" altLang="en-US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김유준</a:t>
            </a:r>
            <a:endParaRPr lang="ko-KR" altLang="en-US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0098" y="2637785"/>
            <a:ext cx="26890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lang="en-US" altLang="ko-K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Thank You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19875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오각형 14"/>
          <p:cNvSpPr/>
          <p:nvPr/>
        </p:nvSpPr>
        <p:spPr>
          <a:xfrm>
            <a:off x="361950" y="419100"/>
            <a:ext cx="147716" cy="6549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88880" y="370553"/>
            <a:ext cx="3868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및 데이터 수집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5201" y="781418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목표 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72EA555-F289-477A-99C4-7D4326FEA196}"/>
              </a:ext>
            </a:extLst>
          </p:cNvPr>
          <p:cNvGrpSpPr/>
          <p:nvPr/>
        </p:nvGrpSpPr>
        <p:grpSpPr>
          <a:xfrm>
            <a:off x="1658823" y="2074535"/>
            <a:ext cx="4450047" cy="4265108"/>
            <a:chOff x="3917636" y="1889341"/>
            <a:chExt cx="4450047" cy="4265108"/>
          </a:xfrm>
        </p:grpSpPr>
        <p:grpSp>
          <p:nvGrpSpPr>
            <p:cNvPr id="11" name="그룹 10"/>
            <p:cNvGrpSpPr/>
            <p:nvPr/>
          </p:nvGrpSpPr>
          <p:grpSpPr>
            <a:xfrm>
              <a:off x="3917636" y="1889341"/>
              <a:ext cx="4256576" cy="4265108"/>
              <a:chOff x="4397847" y="1730846"/>
              <a:chExt cx="3396306" cy="3396305"/>
            </a:xfrm>
          </p:grpSpPr>
          <p:sp>
            <p:nvSpPr>
              <p:cNvPr id="7" name="직사각형 6"/>
              <p:cNvSpPr/>
              <p:nvPr/>
            </p:nvSpPr>
            <p:spPr>
              <a:xfrm rot="2700000">
                <a:off x="5436000" y="1730846"/>
                <a:ext cx="1320000" cy="13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2700000">
                <a:off x="4397847" y="2768999"/>
                <a:ext cx="1320000" cy="13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2700000">
                <a:off x="6474153" y="2768999"/>
                <a:ext cx="1320000" cy="13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2700000">
                <a:off x="5436000" y="3807151"/>
                <a:ext cx="1320000" cy="13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08AD56C-EDD6-FB47-4B25-8E91266FFC9B}"/>
                </a:ext>
              </a:extLst>
            </p:cNvPr>
            <p:cNvSpPr txBox="1"/>
            <p:nvPr/>
          </p:nvSpPr>
          <p:spPr>
            <a:xfrm>
              <a:off x="5361743" y="2381249"/>
              <a:ext cx="14522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A29427-9F29-91F8-E18F-DC38C2AFE256}"/>
                </a:ext>
              </a:extLst>
            </p:cNvPr>
            <p:cNvSpPr txBox="1"/>
            <p:nvPr/>
          </p:nvSpPr>
          <p:spPr>
            <a:xfrm>
              <a:off x="3998997" y="3633730"/>
              <a:ext cx="14522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/>
                <a:t>②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96C62B-74B0-2873-D703-2A0D0A3784A9}"/>
                </a:ext>
              </a:extLst>
            </p:cNvPr>
            <p:cNvSpPr txBox="1"/>
            <p:nvPr/>
          </p:nvSpPr>
          <p:spPr>
            <a:xfrm>
              <a:off x="6317734" y="3630810"/>
              <a:ext cx="2049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/>
                <a:t>③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FC5C6A-D60C-43A9-6F45-8AC3D6555936}"/>
                </a:ext>
              </a:extLst>
            </p:cNvPr>
            <p:cNvSpPr txBox="1"/>
            <p:nvPr/>
          </p:nvSpPr>
          <p:spPr>
            <a:xfrm>
              <a:off x="5051744" y="4913656"/>
              <a:ext cx="19809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>
                  <a:solidFill>
                    <a:schemeClr val="bg1"/>
                  </a:solidFill>
                </a:rPr>
                <a:t>④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398C619-DAD1-C351-DAC4-66273B25FE2D}"/>
              </a:ext>
            </a:extLst>
          </p:cNvPr>
          <p:cNvSpPr txBox="1"/>
          <p:nvPr/>
        </p:nvSpPr>
        <p:spPr>
          <a:xfrm>
            <a:off x="6984044" y="2634396"/>
            <a:ext cx="4722471" cy="273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연도별 지진 발생 빈도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지역별 지진 발생 빈도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강진 발생 주기 통한 강진 발생일 예측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규모 예측 모델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8CA006-E380-1EC5-666A-65B0BD24D186}"/>
              </a:ext>
            </a:extLst>
          </p:cNvPr>
          <p:cNvSpPr txBox="1"/>
          <p:nvPr/>
        </p:nvSpPr>
        <p:spPr>
          <a:xfrm>
            <a:off x="3424565" y="2530000"/>
            <a:ext cx="717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106621428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4757276" y="2831203"/>
            <a:ext cx="2786743" cy="278674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3452165">
            <a:off x="4896050" y="2871397"/>
            <a:ext cx="86677" cy="7472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14730007">
            <a:off x="7091407" y="5687716"/>
            <a:ext cx="86677" cy="7472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각형 20"/>
          <p:cNvSpPr/>
          <p:nvPr/>
        </p:nvSpPr>
        <p:spPr>
          <a:xfrm>
            <a:off x="361950" y="419100"/>
            <a:ext cx="147716" cy="6549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핀 있는 지도 단색으로 채워진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661571" y="3320679"/>
            <a:ext cx="969831" cy="96983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140443" y="4356671"/>
            <a:ext cx="2012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2019 – 2023</a:t>
            </a:r>
          </a:p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지진 데이터 출처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71163" y="4166752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 지진 데이터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71163" y="4505306"/>
            <a:ext cx="1620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 기상청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13342" y="3320679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일본 지진 데이터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38964" y="364501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일본 기상청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BBB75-5C0D-7AF8-6EDF-6E6E3C6F3B76}"/>
              </a:ext>
            </a:extLst>
          </p:cNvPr>
          <p:cNvSpPr txBox="1"/>
          <p:nvPr/>
        </p:nvSpPr>
        <p:spPr>
          <a:xfrm>
            <a:off x="688880" y="370553"/>
            <a:ext cx="3868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및 데이터 수집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8A67E-855E-57BD-31BC-CDB27E3429F0}"/>
              </a:ext>
            </a:extLst>
          </p:cNvPr>
          <p:cNvSpPr txBox="1"/>
          <p:nvPr/>
        </p:nvSpPr>
        <p:spPr>
          <a:xfrm>
            <a:off x="805201" y="781418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수집과 출처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3DEE012-9863-CDB0-42FC-9AFEF5BDFC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6" y="3221475"/>
            <a:ext cx="4098211" cy="716844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0F99AD5-6672-6ABB-3178-3C8238A7A4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95" y="4300772"/>
            <a:ext cx="4123011" cy="716844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9393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오각형 20"/>
          <p:cNvSpPr/>
          <p:nvPr/>
        </p:nvSpPr>
        <p:spPr>
          <a:xfrm>
            <a:off x="361950" y="419100"/>
            <a:ext cx="147716" cy="6549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BBB75-5C0D-7AF8-6EDF-6E6E3C6F3B76}"/>
              </a:ext>
            </a:extLst>
          </p:cNvPr>
          <p:cNvSpPr txBox="1"/>
          <p:nvPr/>
        </p:nvSpPr>
        <p:spPr>
          <a:xfrm>
            <a:off x="688880" y="370553"/>
            <a:ext cx="2454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8A67E-855E-57BD-31BC-CDB27E3429F0}"/>
              </a:ext>
            </a:extLst>
          </p:cNvPr>
          <p:cNvSpPr txBox="1"/>
          <p:nvPr/>
        </p:nvSpPr>
        <p:spPr>
          <a:xfrm>
            <a:off x="805201" y="781418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과정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E11A81F-6A20-26D6-2A7A-4787F3831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04951"/>
              </p:ext>
            </p:extLst>
          </p:nvPr>
        </p:nvGraphicFramePr>
        <p:xfrm>
          <a:off x="1094567" y="1680703"/>
          <a:ext cx="10306495" cy="45857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1771">
                  <a:extLst>
                    <a:ext uri="{9D8B030D-6E8A-4147-A177-3AD203B41FA5}">
                      <a16:colId xmlns:a16="http://schemas.microsoft.com/office/drawing/2014/main" val="2173236045"/>
                    </a:ext>
                  </a:extLst>
                </a:gridCol>
                <a:gridCol w="2518358">
                  <a:extLst>
                    <a:ext uri="{9D8B030D-6E8A-4147-A177-3AD203B41FA5}">
                      <a16:colId xmlns:a16="http://schemas.microsoft.com/office/drawing/2014/main" val="3627270533"/>
                    </a:ext>
                  </a:extLst>
                </a:gridCol>
                <a:gridCol w="3441757">
                  <a:extLst>
                    <a:ext uri="{9D8B030D-6E8A-4147-A177-3AD203B41FA5}">
                      <a16:colId xmlns:a16="http://schemas.microsoft.com/office/drawing/2014/main" val="2734026745"/>
                    </a:ext>
                  </a:extLst>
                </a:gridCol>
                <a:gridCol w="2134609">
                  <a:extLst>
                    <a:ext uri="{9D8B030D-6E8A-4147-A177-3AD203B41FA5}">
                      <a16:colId xmlns:a16="http://schemas.microsoft.com/office/drawing/2014/main" val="2909020159"/>
                    </a:ext>
                  </a:extLst>
                </a:gridCol>
              </a:tblGrid>
              <a:tr h="6944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200" dirty="0" err="1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200" dirty="0">
                          <a:solidFill>
                            <a:schemeClr val="bg1"/>
                          </a:solidFill>
                        </a:rPr>
                        <a:t>컬럼 </a:t>
                      </a:r>
                      <a:r>
                        <a:rPr lang="ko-KR" altLang="en-US" sz="2200" dirty="0" err="1">
                          <a:solidFill>
                            <a:schemeClr val="bg1"/>
                          </a:solidFill>
                        </a:rPr>
                        <a:t>한글명</a:t>
                      </a:r>
                      <a:endParaRPr lang="ko-KR" alt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200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200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200441"/>
                  </a:ext>
                </a:extLst>
              </a:tr>
              <a:tr h="5559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OT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발생시각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지진 발생시각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365469"/>
                  </a:ext>
                </a:extLst>
              </a:tr>
              <a:tr h="5559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MT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규모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지진 절대적 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780246"/>
                  </a:ext>
                </a:extLst>
              </a:tr>
              <a:tr h="5559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지진 상대적 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385099"/>
                  </a:ext>
                </a:extLst>
              </a:tr>
              <a:tr h="5559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DEP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지표로부터 진원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170482"/>
                  </a:ext>
                </a:extLst>
              </a:tr>
              <a:tr h="5559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LAT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위치좌표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625516"/>
                  </a:ext>
                </a:extLst>
              </a:tr>
              <a:tr h="5559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LON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경도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위치좌표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987446"/>
                  </a:ext>
                </a:extLst>
              </a:tr>
              <a:tr h="5559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SPOT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 err="1">
                          <a:solidFill>
                            <a:schemeClr val="bg1"/>
                          </a:solidFill>
                        </a:rPr>
                        <a:t>지역명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OBJECT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174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0762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각형 20"/>
          <p:cNvSpPr/>
          <p:nvPr/>
        </p:nvSpPr>
        <p:spPr>
          <a:xfrm>
            <a:off x="361950" y="419100"/>
            <a:ext cx="147716" cy="6549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BBB75-5C0D-7AF8-6EDF-6E6E3C6F3B76}"/>
              </a:ext>
            </a:extLst>
          </p:cNvPr>
          <p:cNvSpPr txBox="1"/>
          <p:nvPr/>
        </p:nvSpPr>
        <p:spPr>
          <a:xfrm>
            <a:off x="688880" y="370553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8A67E-855E-57BD-31BC-CDB27E3429F0}"/>
              </a:ext>
            </a:extLst>
          </p:cNvPr>
          <p:cNvSpPr txBox="1"/>
          <p:nvPr/>
        </p:nvSpPr>
        <p:spPr>
          <a:xfrm>
            <a:off x="805201" y="781418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과정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C56674CC-78C6-F4F3-B02B-3636EB09139A}"/>
              </a:ext>
            </a:extLst>
          </p:cNvPr>
          <p:cNvSpPr/>
          <p:nvPr/>
        </p:nvSpPr>
        <p:spPr>
          <a:xfrm>
            <a:off x="5887656" y="1446835"/>
            <a:ext cx="339524" cy="512758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AC6AA-18E8-5863-D3F8-1EC0012C7A70}"/>
              </a:ext>
            </a:extLst>
          </p:cNvPr>
          <p:cNvSpPr txBox="1"/>
          <p:nvPr/>
        </p:nvSpPr>
        <p:spPr>
          <a:xfrm>
            <a:off x="3121112" y="1613354"/>
            <a:ext cx="1887793" cy="4308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2"/>
                </a:solidFill>
              </a:rPr>
              <a:t>NULL </a:t>
            </a:r>
            <a:r>
              <a:rPr lang="ko-KR" altLang="en-US" sz="2200" b="1" dirty="0">
                <a:solidFill>
                  <a:schemeClr val="bg2"/>
                </a:solidFill>
              </a:rPr>
              <a:t>처리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6B97302-6136-B33A-6848-72FCE8468D4F}"/>
              </a:ext>
            </a:extLst>
          </p:cNvPr>
          <p:cNvSpPr/>
          <p:nvPr/>
        </p:nvSpPr>
        <p:spPr>
          <a:xfrm>
            <a:off x="5264551" y="1644133"/>
            <a:ext cx="428264" cy="36933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E53FA5D-B7CE-7AF4-AD38-C1F0D195A766}"/>
              </a:ext>
            </a:extLst>
          </p:cNvPr>
          <p:cNvSpPr/>
          <p:nvPr/>
        </p:nvSpPr>
        <p:spPr>
          <a:xfrm>
            <a:off x="6431666" y="2724968"/>
            <a:ext cx="428264" cy="36933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78C19B-766D-CF69-A3E3-39342DB4B292}"/>
              </a:ext>
            </a:extLst>
          </p:cNvPr>
          <p:cNvSpPr txBox="1"/>
          <p:nvPr/>
        </p:nvSpPr>
        <p:spPr>
          <a:xfrm>
            <a:off x="7064416" y="2724968"/>
            <a:ext cx="3595868" cy="4308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chemeClr val="bg2"/>
                </a:solidFill>
              </a:rPr>
              <a:t>컬럼 추출 및 </a:t>
            </a:r>
            <a:r>
              <a:rPr lang="ko-KR" altLang="en-US" sz="2200" b="1" dirty="0" err="1">
                <a:solidFill>
                  <a:schemeClr val="bg2"/>
                </a:solidFill>
              </a:rPr>
              <a:t>컬럼명</a:t>
            </a:r>
            <a:r>
              <a:rPr lang="ko-KR" altLang="en-US" sz="2200" b="1" dirty="0">
                <a:solidFill>
                  <a:schemeClr val="bg2"/>
                </a:solidFill>
              </a:rPr>
              <a:t> 변경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6DB0D08-8DC6-4A17-8E87-E1C24497D6E2}"/>
              </a:ext>
            </a:extLst>
          </p:cNvPr>
          <p:cNvSpPr/>
          <p:nvPr/>
        </p:nvSpPr>
        <p:spPr>
          <a:xfrm>
            <a:off x="5254906" y="3800569"/>
            <a:ext cx="428264" cy="36933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BABAFF-63C3-5C0E-4AC2-C30AEF622DE5}"/>
              </a:ext>
            </a:extLst>
          </p:cNvPr>
          <p:cNvSpPr txBox="1"/>
          <p:nvPr/>
        </p:nvSpPr>
        <p:spPr>
          <a:xfrm>
            <a:off x="812189" y="3604632"/>
            <a:ext cx="4292278" cy="76944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chemeClr val="bg2"/>
                </a:solidFill>
              </a:rPr>
              <a:t>이상치 처리</a:t>
            </a:r>
            <a:endParaRPr lang="en-US" altLang="ko-KR" sz="2200" b="1" dirty="0">
              <a:solidFill>
                <a:schemeClr val="bg2"/>
              </a:solidFill>
            </a:endParaRPr>
          </a:p>
          <a:p>
            <a:pPr algn="ctr"/>
            <a:r>
              <a:rPr lang="en-US" altLang="ko-KR" sz="2200" b="1" dirty="0">
                <a:solidFill>
                  <a:schemeClr val="bg2"/>
                </a:solidFill>
              </a:rPr>
              <a:t>(EX. </a:t>
            </a:r>
            <a:r>
              <a:rPr lang="ko-KR" altLang="en-US" sz="2200" b="1" dirty="0">
                <a:solidFill>
                  <a:schemeClr val="bg2"/>
                </a:solidFill>
              </a:rPr>
              <a:t>로마자 변경</a:t>
            </a:r>
            <a:r>
              <a:rPr lang="en-US" altLang="ko-KR" sz="2200" b="1" dirty="0">
                <a:solidFill>
                  <a:schemeClr val="bg2"/>
                </a:solidFill>
              </a:rPr>
              <a:t>, </a:t>
            </a:r>
            <a:r>
              <a:rPr lang="ko-KR" altLang="en-US" sz="2200" b="1" dirty="0">
                <a:solidFill>
                  <a:schemeClr val="bg2"/>
                </a:solidFill>
              </a:rPr>
              <a:t>한자어 삭제</a:t>
            </a:r>
            <a:r>
              <a:rPr lang="en-US" altLang="ko-KR" dirty="0">
                <a:solidFill>
                  <a:schemeClr val="bg2"/>
                </a:solidFill>
              </a:rPr>
              <a:t>)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B337A65-D1E2-7D0B-DF90-3BF1BE3644AE}"/>
              </a:ext>
            </a:extLst>
          </p:cNvPr>
          <p:cNvSpPr/>
          <p:nvPr/>
        </p:nvSpPr>
        <p:spPr>
          <a:xfrm>
            <a:off x="6431666" y="4964196"/>
            <a:ext cx="428264" cy="36933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1287CE-6FBD-8D83-1552-EE37DCD63BCA}"/>
              </a:ext>
            </a:extLst>
          </p:cNvPr>
          <p:cNvSpPr txBox="1"/>
          <p:nvPr/>
        </p:nvSpPr>
        <p:spPr>
          <a:xfrm>
            <a:off x="7064416" y="4964196"/>
            <a:ext cx="2949613" cy="4308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chemeClr val="bg2"/>
                </a:solidFill>
              </a:rPr>
              <a:t>데이터 타입 변경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A7F4993-C0FD-F913-79B4-419FF8544B58}"/>
              </a:ext>
            </a:extLst>
          </p:cNvPr>
          <p:cNvSpPr/>
          <p:nvPr/>
        </p:nvSpPr>
        <p:spPr>
          <a:xfrm>
            <a:off x="5264551" y="5934464"/>
            <a:ext cx="428264" cy="36933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A664E6-F796-3A81-1A46-0D387E0AB292}"/>
              </a:ext>
            </a:extLst>
          </p:cNvPr>
          <p:cNvSpPr txBox="1"/>
          <p:nvPr/>
        </p:nvSpPr>
        <p:spPr>
          <a:xfrm>
            <a:off x="2727918" y="5903685"/>
            <a:ext cx="2097257" cy="4308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chemeClr val="bg2"/>
                </a:solidFill>
              </a:rPr>
              <a:t>데이터 합치기</a:t>
            </a:r>
          </a:p>
        </p:txBody>
      </p:sp>
    </p:spTree>
    <p:extLst>
      <p:ext uri="{BB962C8B-B14F-4D97-AF65-F5344CB8AC3E}">
        <p14:creationId xmlns:p14="http://schemas.microsoft.com/office/powerpoint/2010/main" val="26889091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오각형 20"/>
          <p:cNvSpPr/>
          <p:nvPr/>
        </p:nvSpPr>
        <p:spPr>
          <a:xfrm>
            <a:off x="361950" y="419100"/>
            <a:ext cx="147716" cy="6549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BBB75-5C0D-7AF8-6EDF-6E6E3C6F3B76}"/>
              </a:ext>
            </a:extLst>
          </p:cNvPr>
          <p:cNvSpPr txBox="1"/>
          <p:nvPr/>
        </p:nvSpPr>
        <p:spPr>
          <a:xfrm>
            <a:off x="688880" y="370553"/>
            <a:ext cx="2454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8A67E-855E-57BD-31BC-CDB27E3429F0}"/>
              </a:ext>
            </a:extLst>
          </p:cNvPr>
          <p:cNvSpPr txBox="1"/>
          <p:nvPr/>
        </p:nvSpPr>
        <p:spPr>
          <a:xfrm>
            <a:off x="805201" y="781418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과정</a:t>
            </a:r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033FE03-5530-84EC-5DA0-201B3BE8A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73" y="4098535"/>
            <a:ext cx="9974839" cy="2308838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77F093F-848F-0987-7326-227812D24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373" y="1357495"/>
            <a:ext cx="9974839" cy="2377646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121387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오각형 20"/>
          <p:cNvSpPr/>
          <p:nvPr/>
        </p:nvSpPr>
        <p:spPr>
          <a:xfrm>
            <a:off x="361950" y="419100"/>
            <a:ext cx="147716" cy="6549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BBB75-5C0D-7AF8-6EDF-6E6E3C6F3B76}"/>
              </a:ext>
            </a:extLst>
          </p:cNvPr>
          <p:cNvSpPr txBox="1"/>
          <p:nvPr/>
        </p:nvSpPr>
        <p:spPr>
          <a:xfrm>
            <a:off x="688880" y="370553"/>
            <a:ext cx="2454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8A67E-855E-57BD-31BC-CDB27E3429F0}"/>
              </a:ext>
            </a:extLst>
          </p:cNvPr>
          <p:cNvSpPr txBox="1"/>
          <p:nvPr/>
        </p:nvSpPr>
        <p:spPr>
          <a:xfrm>
            <a:off x="805201" y="781418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과정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AD4473-88CD-8A00-8A7C-7D13B3955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840" y="1265063"/>
            <a:ext cx="8104320" cy="5160092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752667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화살표: 오각형 1"/>
          <p:cNvSpPr/>
          <p:nvPr/>
        </p:nvSpPr>
        <p:spPr>
          <a:xfrm>
            <a:off x="361950" y="407526"/>
            <a:ext cx="147716" cy="6549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8880" y="370553"/>
            <a:ext cx="552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 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연도별 발생빈도 및 발생주기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5201" y="781418"/>
            <a:ext cx="4403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한국의 연도별 발생빈도 및 한국과 일본의 강진 발생주기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F55B4B-E29A-314A-941B-72317D276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988" y="1344220"/>
            <a:ext cx="6355093" cy="5001778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2E07D4-3FBC-0614-4E66-738C8BA6354B}"/>
              </a:ext>
            </a:extLst>
          </p:cNvPr>
          <p:cNvSpPr txBox="1"/>
          <p:nvPr/>
        </p:nvSpPr>
        <p:spPr>
          <a:xfrm>
            <a:off x="462567" y="6022220"/>
            <a:ext cx="420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40. </a:t>
            </a:r>
            <a:r>
              <a:rPr lang="ko-KR" altLang="en-US" dirty="0">
                <a:hlinkClick r:id="rId4"/>
              </a:rPr>
              <a:t>시각화</a:t>
            </a:r>
            <a:r>
              <a:rPr lang="en-US" altLang="ko-KR" dirty="0">
                <a:hlinkClick r:id="rId4"/>
              </a:rPr>
              <a:t>_1(</a:t>
            </a:r>
            <a:r>
              <a:rPr lang="ko-KR" altLang="en-US" dirty="0">
                <a:hlinkClick r:id="rId4"/>
              </a:rPr>
              <a:t>연도별 발생빈도</a:t>
            </a:r>
            <a:r>
              <a:rPr lang="en-US" altLang="ko-KR" dirty="0">
                <a:hlinkClick r:id="rId4"/>
              </a:rPr>
              <a:t>, </a:t>
            </a:r>
            <a:r>
              <a:rPr lang="ko-KR" altLang="en-US" dirty="0">
                <a:hlinkClick r:id="rId4"/>
              </a:rPr>
              <a:t>발생주기</a:t>
            </a:r>
            <a:r>
              <a:rPr lang="en-US" altLang="ko-KR" dirty="0">
                <a:hlinkClick r:id="rId4"/>
              </a:rPr>
              <a:t>).</a:t>
            </a:r>
            <a:r>
              <a:rPr lang="en-US" altLang="ko-KR" dirty="0" err="1">
                <a:hlinkClick r:id="rId4"/>
              </a:rPr>
              <a:t>ipynb</a:t>
            </a:r>
            <a:r>
              <a:rPr lang="en-US" altLang="ko-KR" dirty="0">
                <a:hlinkClick r:id="rId4"/>
              </a:rPr>
              <a:t> - </a:t>
            </a:r>
            <a:r>
              <a:rPr lang="en-US" altLang="ko-KR" dirty="0" err="1">
                <a:hlinkClick r:id="rId4"/>
              </a:rPr>
              <a:t>Colaboratory</a:t>
            </a:r>
            <a:r>
              <a:rPr lang="en-US" altLang="ko-KR" dirty="0">
                <a:hlinkClick r:id="rId4"/>
              </a:rPr>
              <a:t> (google.com)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74EF50-DE3C-A5C1-1D16-1E7674439FEC}"/>
              </a:ext>
            </a:extLst>
          </p:cNvPr>
          <p:cNvSpPr txBox="1"/>
          <p:nvPr/>
        </p:nvSpPr>
        <p:spPr>
          <a:xfrm>
            <a:off x="520335" y="2289459"/>
            <a:ext cx="4288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/>
                </a:solidFill>
              </a:rPr>
              <a:t>한국의 최근 </a:t>
            </a:r>
            <a:r>
              <a:rPr lang="en-US" altLang="ko-KR" sz="2000" dirty="0">
                <a:solidFill>
                  <a:schemeClr val="bg2"/>
                </a:solidFill>
              </a:rPr>
              <a:t>5</a:t>
            </a:r>
            <a:r>
              <a:rPr lang="ko-KR" altLang="en-US" sz="2000" dirty="0">
                <a:solidFill>
                  <a:schemeClr val="bg2"/>
                </a:solidFill>
              </a:rPr>
              <a:t>년간 지진 발생 빈도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1E9D19-F334-5D31-6BED-D55993F15A2D}"/>
              </a:ext>
            </a:extLst>
          </p:cNvPr>
          <p:cNvSpPr/>
          <p:nvPr/>
        </p:nvSpPr>
        <p:spPr>
          <a:xfrm>
            <a:off x="509666" y="2847855"/>
            <a:ext cx="4633903" cy="457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E200F3-4C41-318C-1115-E544D15416B3}"/>
              </a:ext>
            </a:extLst>
          </p:cNvPr>
          <p:cNvSpPr txBox="1"/>
          <p:nvPr/>
        </p:nvSpPr>
        <p:spPr>
          <a:xfrm>
            <a:off x="509666" y="3050267"/>
            <a:ext cx="3813672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count_by_year</a:t>
            </a:r>
            <a:r>
              <a:rPr lang="en-US" altLang="ko-K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altLang="ko-K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('OT_YY').size().</a:t>
            </a:r>
            <a:r>
              <a:rPr lang="en-US" altLang="ko-K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reset_index</a:t>
            </a:r>
            <a:r>
              <a:rPr lang="en-US" altLang="ko-K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(name='COUNT')</a:t>
            </a:r>
          </a:p>
        </p:txBody>
      </p:sp>
    </p:spTree>
    <p:extLst>
      <p:ext uri="{BB962C8B-B14F-4D97-AF65-F5344CB8AC3E}">
        <p14:creationId xmlns:p14="http://schemas.microsoft.com/office/powerpoint/2010/main" val="23122779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1161</Words>
  <Application>Microsoft Office PowerPoint</Application>
  <PresentationFormat>와이드스크린</PresentationFormat>
  <Paragraphs>195</Paragraphs>
  <Slides>21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NotoSansKR</vt:lpstr>
      <vt:lpstr>나눔고딕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김유준</cp:lastModifiedBy>
  <cp:revision>50</cp:revision>
  <dcterms:created xsi:type="dcterms:W3CDTF">2016-12-05T08:14:09Z</dcterms:created>
  <dcterms:modified xsi:type="dcterms:W3CDTF">2023-10-10T01:39:47Z</dcterms:modified>
</cp:coreProperties>
</file>