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8" r:id="rId8"/>
    <p:sldId id="262" r:id="rId9"/>
    <p:sldId id="263" r:id="rId10"/>
    <p:sldId id="264" r:id="rId11"/>
    <p:sldId id="265" r:id="rId12"/>
    <p:sldId id="266" r:id="rId13"/>
    <p:sldId id="267" r:id="rId14"/>
    <p:sldId id="269" r:id="rId15"/>
    <p:sldId id="27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2"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C1277EF3-5E69-4A59-A340-017E23724F84}" type="datetimeFigureOut">
              <a:rPr lang="zh-CN" altLang="en-US" smtClean="0"/>
              <a:t>2018/6/29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B48950-9CF6-4B42-8E41-DBE29CD6E1AC}" type="slidenum">
              <a:rPr lang="zh-CN" altLang="en-US" smtClean="0"/>
              <a:t>‹#›</a:t>
            </a:fld>
            <a:endParaRPr lang="zh-CN" altLang="en-US"/>
          </a:p>
        </p:txBody>
      </p:sp>
    </p:spTree>
    <p:extLst>
      <p:ext uri="{BB962C8B-B14F-4D97-AF65-F5344CB8AC3E}">
        <p14:creationId xmlns:p14="http://schemas.microsoft.com/office/powerpoint/2010/main" val="4280400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1277EF3-5E69-4A59-A340-017E23724F84}" type="datetimeFigureOut">
              <a:rPr lang="zh-CN" altLang="en-US" smtClean="0"/>
              <a:t>2018/6/29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B48950-9CF6-4B42-8E41-DBE29CD6E1AC}" type="slidenum">
              <a:rPr lang="zh-CN" altLang="en-US" smtClean="0"/>
              <a:t>‹#›</a:t>
            </a:fld>
            <a:endParaRPr lang="zh-CN" altLang="en-US"/>
          </a:p>
        </p:txBody>
      </p:sp>
    </p:spTree>
    <p:extLst>
      <p:ext uri="{BB962C8B-B14F-4D97-AF65-F5344CB8AC3E}">
        <p14:creationId xmlns:p14="http://schemas.microsoft.com/office/powerpoint/2010/main" val="3906507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1277EF3-5E69-4A59-A340-017E23724F84}" type="datetimeFigureOut">
              <a:rPr lang="zh-CN" altLang="en-US" smtClean="0"/>
              <a:t>2018/6/29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B48950-9CF6-4B42-8E41-DBE29CD6E1AC}" type="slidenum">
              <a:rPr lang="zh-CN" altLang="en-US" smtClean="0"/>
              <a:t>‹#›</a:t>
            </a:fld>
            <a:endParaRPr lang="zh-CN" altLang="en-US"/>
          </a:p>
        </p:txBody>
      </p:sp>
    </p:spTree>
    <p:extLst>
      <p:ext uri="{BB962C8B-B14F-4D97-AF65-F5344CB8AC3E}">
        <p14:creationId xmlns:p14="http://schemas.microsoft.com/office/powerpoint/2010/main" val="4039130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1277EF3-5E69-4A59-A340-017E23724F84}" type="datetimeFigureOut">
              <a:rPr lang="zh-CN" altLang="en-US" smtClean="0"/>
              <a:t>2018/6/29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B48950-9CF6-4B42-8E41-DBE29CD6E1AC}" type="slidenum">
              <a:rPr lang="zh-CN" altLang="en-US" smtClean="0"/>
              <a:t>‹#›</a:t>
            </a:fld>
            <a:endParaRPr lang="zh-CN" altLang="en-US"/>
          </a:p>
        </p:txBody>
      </p:sp>
    </p:spTree>
    <p:extLst>
      <p:ext uri="{BB962C8B-B14F-4D97-AF65-F5344CB8AC3E}">
        <p14:creationId xmlns:p14="http://schemas.microsoft.com/office/powerpoint/2010/main" val="2245992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1277EF3-5E69-4A59-A340-017E23724F84}" type="datetimeFigureOut">
              <a:rPr lang="zh-CN" altLang="en-US" smtClean="0"/>
              <a:t>2018/6/29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B48950-9CF6-4B42-8E41-DBE29CD6E1AC}" type="slidenum">
              <a:rPr lang="zh-CN" altLang="en-US" smtClean="0"/>
              <a:t>‹#›</a:t>
            </a:fld>
            <a:endParaRPr lang="zh-CN" altLang="en-US"/>
          </a:p>
        </p:txBody>
      </p:sp>
    </p:spTree>
    <p:extLst>
      <p:ext uri="{BB962C8B-B14F-4D97-AF65-F5344CB8AC3E}">
        <p14:creationId xmlns:p14="http://schemas.microsoft.com/office/powerpoint/2010/main" val="1973924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1277EF3-5E69-4A59-A340-017E23724F84}" type="datetimeFigureOut">
              <a:rPr lang="zh-CN" altLang="en-US" smtClean="0"/>
              <a:t>2018/6/29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B48950-9CF6-4B42-8E41-DBE29CD6E1AC}" type="slidenum">
              <a:rPr lang="zh-CN" altLang="en-US" smtClean="0"/>
              <a:t>‹#›</a:t>
            </a:fld>
            <a:endParaRPr lang="zh-CN" altLang="en-US"/>
          </a:p>
        </p:txBody>
      </p:sp>
    </p:spTree>
    <p:extLst>
      <p:ext uri="{BB962C8B-B14F-4D97-AF65-F5344CB8AC3E}">
        <p14:creationId xmlns:p14="http://schemas.microsoft.com/office/powerpoint/2010/main" val="181947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1277EF3-5E69-4A59-A340-017E23724F84}" type="datetimeFigureOut">
              <a:rPr lang="zh-CN" altLang="en-US" smtClean="0"/>
              <a:t>2018/6/29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B48950-9CF6-4B42-8E41-DBE29CD6E1AC}" type="slidenum">
              <a:rPr lang="zh-CN" altLang="en-US" smtClean="0"/>
              <a:t>‹#›</a:t>
            </a:fld>
            <a:endParaRPr lang="zh-CN" altLang="en-US"/>
          </a:p>
        </p:txBody>
      </p:sp>
    </p:spTree>
    <p:extLst>
      <p:ext uri="{BB962C8B-B14F-4D97-AF65-F5344CB8AC3E}">
        <p14:creationId xmlns:p14="http://schemas.microsoft.com/office/powerpoint/2010/main" val="2167040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1277EF3-5E69-4A59-A340-017E23724F84}" type="datetimeFigureOut">
              <a:rPr lang="zh-CN" altLang="en-US" smtClean="0"/>
              <a:t>2018/6/29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B48950-9CF6-4B42-8E41-DBE29CD6E1AC}" type="slidenum">
              <a:rPr lang="zh-CN" altLang="en-US" smtClean="0"/>
              <a:t>‹#›</a:t>
            </a:fld>
            <a:endParaRPr lang="zh-CN" altLang="en-US"/>
          </a:p>
        </p:txBody>
      </p:sp>
    </p:spTree>
    <p:extLst>
      <p:ext uri="{BB962C8B-B14F-4D97-AF65-F5344CB8AC3E}">
        <p14:creationId xmlns:p14="http://schemas.microsoft.com/office/powerpoint/2010/main" val="1459641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1277EF3-5E69-4A59-A340-017E23724F84}" type="datetimeFigureOut">
              <a:rPr lang="zh-CN" altLang="en-US" smtClean="0"/>
              <a:t>2018/6/29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B48950-9CF6-4B42-8E41-DBE29CD6E1AC}" type="slidenum">
              <a:rPr lang="zh-CN" altLang="en-US" smtClean="0"/>
              <a:t>‹#›</a:t>
            </a:fld>
            <a:endParaRPr lang="zh-CN" altLang="en-US"/>
          </a:p>
        </p:txBody>
      </p:sp>
    </p:spTree>
    <p:extLst>
      <p:ext uri="{BB962C8B-B14F-4D97-AF65-F5344CB8AC3E}">
        <p14:creationId xmlns:p14="http://schemas.microsoft.com/office/powerpoint/2010/main" val="1272379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1277EF3-5E69-4A59-A340-017E23724F84}" type="datetimeFigureOut">
              <a:rPr lang="zh-CN" altLang="en-US" smtClean="0"/>
              <a:t>2018/6/29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B48950-9CF6-4B42-8E41-DBE29CD6E1AC}" type="slidenum">
              <a:rPr lang="zh-CN" altLang="en-US" smtClean="0"/>
              <a:t>‹#›</a:t>
            </a:fld>
            <a:endParaRPr lang="zh-CN" altLang="en-US"/>
          </a:p>
        </p:txBody>
      </p:sp>
    </p:spTree>
    <p:extLst>
      <p:ext uri="{BB962C8B-B14F-4D97-AF65-F5344CB8AC3E}">
        <p14:creationId xmlns:p14="http://schemas.microsoft.com/office/powerpoint/2010/main" val="248190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1277EF3-5E69-4A59-A340-017E23724F84}" type="datetimeFigureOut">
              <a:rPr lang="zh-CN" altLang="en-US" smtClean="0"/>
              <a:t>2018/6/29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B48950-9CF6-4B42-8E41-DBE29CD6E1AC}" type="slidenum">
              <a:rPr lang="zh-CN" altLang="en-US" smtClean="0"/>
              <a:t>‹#›</a:t>
            </a:fld>
            <a:endParaRPr lang="zh-CN" altLang="en-US"/>
          </a:p>
        </p:txBody>
      </p:sp>
    </p:spTree>
    <p:extLst>
      <p:ext uri="{BB962C8B-B14F-4D97-AF65-F5344CB8AC3E}">
        <p14:creationId xmlns:p14="http://schemas.microsoft.com/office/powerpoint/2010/main" val="3021619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277EF3-5E69-4A59-A340-017E23724F84}" type="datetimeFigureOut">
              <a:rPr lang="zh-CN" altLang="en-US" smtClean="0"/>
              <a:t>2018/6/29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B48950-9CF6-4B42-8E41-DBE29CD6E1AC}" type="slidenum">
              <a:rPr lang="zh-CN" altLang="en-US" smtClean="0"/>
              <a:t>‹#›</a:t>
            </a:fld>
            <a:endParaRPr lang="zh-CN" altLang="en-US"/>
          </a:p>
        </p:txBody>
      </p:sp>
    </p:spTree>
    <p:extLst>
      <p:ext uri="{BB962C8B-B14F-4D97-AF65-F5344CB8AC3E}">
        <p14:creationId xmlns:p14="http://schemas.microsoft.com/office/powerpoint/2010/main" val="1793573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465871"/>
            <a:ext cx="9144000" cy="2387600"/>
          </a:xfrm>
        </p:spPr>
        <p:txBody>
          <a:bodyPr/>
          <a:lstStyle/>
          <a:p>
            <a:r>
              <a:rPr lang="en-US" altLang="zh-CN" dirty="0" smtClean="0">
                <a:solidFill>
                  <a:schemeClr val="bg1"/>
                </a:solidFill>
              </a:rPr>
              <a:t>Xv6</a:t>
            </a:r>
            <a:r>
              <a:rPr lang="zh-CN" altLang="en-US" dirty="0" smtClean="0">
                <a:solidFill>
                  <a:schemeClr val="bg1"/>
                </a:solidFill>
              </a:rPr>
              <a:t>网络设备支持</a:t>
            </a:r>
            <a:endParaRPr lang="zh-CN" altLang="en-US" dirty="0">
              <a:solidFill>
                <a:schemeClr val="bg1"/>
              </a:solidFill>
            </a:endParaRPr>
          </a:p>
        </p:txBody>
      </p:sp>
      <p:sp>
        <p:nvSpPr>
          <p:cNvPr id="3" name="副标题 2"/>
          <p:cNvSpPr>
            <a:spLocks noGrp="1"/>
          </p:cNvSpPr>
          <p:nvPr>
            <p:ph type="subTitle" idx="1"/>
          </p:nvPr>
        </p:nvSpPr>
        <p:spPr>
          <a:xfrm>
            <a:off x="1524000" y="3602038"/>
            <a:ext cx="9144000" cy="2447070"/>
          </a:xfrm>
        </p:spPr>
        <p:txBody>
          <a:bodyPr>
            <a:normAutofit/>
          </a:bodyPr>
          <a:lstStyle/>
          <a:p>
            <a:r>
              <a:rPr lang="zh-CN" altLang="en-US" dirty="0" smtClean="0">
                <a:solidFill>
                  <a:schemeClr val="bg1"/>
                </a:solidFill>
              </a:rPr>
              <a:t>李帅</a:t>
            </a:r>
            <a:endParaRPr lang="en-US" altLang="zh-CN" dirty="0" smtClean="0">
              <a:solidFill>
                <a:schemeClr val="bg1"/>
              </a:solidFill>
            </a:endParaRPr>
          </a:p>
          <a:p>
            <a:r>
              <a:rPr lang="zh-CN" altLang="en-US" dirty="0" smtClean="0">
                <a:solidFill>
                  <a:schemeClr val="bg1"/>
                </a:solidFill>
              </a:rPr>
              <a:t>李</a:t>
            </a:r>
            <a:r>
              <a:rPr lang="zh-CN" altLang="en-US" dirty="0">
                <a:solidFill>
                  <a:schemeClr val="bg1"/>
                </a:solidFill>
              </a:rPr>
              <a:t>仁</a:t>
            </a:r>
            <a:r>
              <a:rPr lang="zh-CN" altLang="en-US" dirty="0" smtClean="0">
                <a:solidFill>
                  <a:schemeClr val="bg1"/>
                </a:solidFill>
              </a:rPr>
              <a:t>杰</a:t>
            </a:r>
            <a:endParaRPr lang="en-US" altLang="zh-CN" dirty="0" smtClean="0">
              <a:solidFill>
                <a:schemeClr val="bg1"/>
              </a:solidFill>
            </a:endParaRPr>
          </a:p>
          <a:p>
            <a:r>
              <a:rPr lang="zh-CN" altLang="en-US" dirty="0" smtClean="0">
                <a:solidFill>
                  <a:schemeClr val="bg1"/>
                </a:solidFill>
              </a:rPr>
              <a:t>洪方舟</a:t>
            </a:r>
            <a:endParaRPr lang="en-US" altLang="zh-CN" dirty="0" smtClean="0">
              <a:solidFill>
                <a:schemeClr val="bg1"/>
              </a:solidFill>
            </a:endParaRPr>
          </a:p>
          <a:p>
            <a:r>
              <a:rPr lang="zh-CN" altLang="en-US" dirty="0" smtClean="0">
                <a:solidFill>
                  <a:schemeClr val="bg1"/>
                </a:solidFill>
              </a:rPr>
              <a:t>谭新宇</a:t>
            </a:r>
            <a:endParaRPr lang="en-US" altLang="zh-CN" dirty="0" smtClean="0">
              <a:solidFill>
                <a:schemeClr val="bg1"/>
              </a:solidFill>
            </a:endParaRPr>
          </a:p>
          <a:p>
            <a:r>
              <a:rPr lang="en-US" altLang="zh-CN" sz="1200" dirty="0" smtClean="0">
                <a:solidFill>
                  <a:schemeClr val="bg1"/>
                </a:solidFill>
              </a:rPr>
              <a:t>(</a:t>
            </a:r>
            <a:r>
              <a:rPr lang="zh-CN" altLang="en-US" sz="1200" dirty="0" smtClean="0">
                <a:solidFill>
                  <a:schemeClr val="bg1"/>
                </a:solidFill>
              </a:rPr>
              <a:t>按姓名笔划排序</a:t>
            </a:r>
            <a:r>
              <a:rPr lang="en-US" altLang="zh-CN" sz="1200" dirty="0" smtClean="0">
                <a:solidFill>
                  <a:schemeClr val="bg1"/>
                </a:solidFill>
              </a:rPr>
              <a:t>)</a:t>
            </a:r>
            <a:endParaRPr lang="zh-CN" altLang="en-US" sz="1200" dirty="0">
              <a:solidFill>
                <a:schemeClr val="bg1"/>
              </a:solidFill>
            </a:endParaRPr>
          </a:p>
        </p:txBody>
      </p:sp>
    </p:spTree>
    <p:extLst>
      <p:ext uri="{BB962C8B-B14F-4D97-AF65-F5344CB8AC3E}">
        <p14:creationId xmlns:p14="http://schemas.microsoft.com/office/powerpoint/2010/main" val="22965854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bg1"/>
                </a:solidFill>
              </a:rPr>
              <a:t>ICMP</a:t>
            </a:r>
            <a:r>
              <a:rPr lang="zh-CN" altLang="en-US" dirty="0" smtClean="0">
                <a:solidFill>
                  <a:schemeClr val="bg1"/>
                </a:solidFill>
              </a:rPr>
              <a:t>数据</a:t>
            </a:r>
            <a:endParaRPr lang="zh-CN" altLang="en-US" dirty="0">
              <a:solidFill>
                <a:schemeClr val="bg1"/>
              </a:solidFill>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1179" y="1788857"/>
            <a:ext cx="5716570" cy="2642466"/>
          </a:xfrm>
        </p:spPr>
      </p:pic>
    </p:spTree>
    <p:extLst>
      <p:ext uri="{BB962C8B-B14F-4D97-AF65-F5344CB8AC3E}">
        <p14:creationId xmlns:p14="http://schemas.microsoft.com/office/powerpoint/2010/main" val="1984157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以太网报头</a:t>
            </a:r>
            <a:endParaRPr lang="zh-CN" altLang="en-US" dirty="0">
              <a:solidFill>
                <a:schemeClr val="bg1"/>
              </a:solidFill>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08246"/>
            <a:ext cx="7123863" cy="2482400"/>
          </a:xfrm>
        </p:spPr>
      </p:pic>
    </p:spTree>
    <p:extLst>
      <p:ext uri="{BB962C8B-B14F-4D97-AF65-F5344CB8AC3E}">
        <p14:creationId xmlns:p14="http://schemas.microsoft.com/office/powerpoint/2010/main" val="21861135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bg1"/>
                </a:solidFill>
              </a:rPr>
              <a:t>IP</a:t>
            </a:r>
            <a:r>
              <a:rPr lang="zh-CN" altLang="en-US" dirty="0" smtClean="0">
                <a:solidFill>
                  <a:schemeClr val="bg1"/>
                </a:solidFill>
              </a:rPr>
              <a:t>报头</a:t>
            </a:r>
            <a:endParaRPr lang="zh-CN" altLang="en-US" dirty="0">
              <a:solidFill>
                <a:schemeClr val="bg1"/>
              </a:solidFill>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9587" y="1407985"/>
            <a:ext cx="6260399" cy="5335324"/>
          </a:xfrm>
        </p:spPr>
      </p:pic>
    </p:spTree>
    <p:extLst>
      <p:ext uri="{BB962C8B-B14F-4D97-AF65-F5344CB8AC3E}">
        <p14:creationId xmlns:p14="http://schemas.microsoft.com/office/powerpoint/2010/main" val="31532663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bg1"/>
                </a:solidFill>
              </a:rPr>
              <a:t>Demo</a:t>
            </a:r>
            <a:endParaRPr lang="zh-CN" altLang="en-US" dirty="0">
              <a:solidFill>
                <a:schemeClr val="bg1"/>
              </a:solidFill>
            </a:endParaRPr>
          </a:p>
        </p:txBody>
      </p:sp>
      <p:sp>
        <p:nvSpPr>
          <p:cNvPr id="3" name="内容占位符 2"/>
          <p:cNvSpPr>
            <a:spLocks noGrp="1"/>
          </p:cNvSpPr>
          <p:nvPr>
            <p:ph idx="1"/>
          </p:nvPr>
        </p:nvSpPr>
        <p:spPr/>
        <p:txBody>
          <a:bodyPr/>
          <a:lstStyle/>
          <a:p>
            <a:pPr marL="0" indent="0">
              <a:buNone/>
            </a:pPr>
            <a:endParaRPr lang="zh-CN" altLang="en-US" dirty="0">
              <a:solidFill>
                <a:schemeClr val="bg1"/>
              </a:solidFill>
            </a:endParaRPr>
          </a:p>
        </p:txBody>
      </p:sp>
    </p:spTree>
    <p:extLst>
      <p:ext uri="{BB962C8B-B14F-4D97-AF65-F5344CB8AC3E}">
        <p14:creationId xmlns:p14="http://schemas.microsoft.com/office/powerpoint/2010/main" val="32040560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bg1"/>
                </a:solidFill>
              </a:rPr>
              <a:t>分工</a:t>
            </a:r>
          </a:p>
        </p:txBody>
      </p:sp>
      <p:sp>
        <p:nvSpPr>
          <p:cNvPr id="3" name="内容占位符 2"/>
          <p:cNvSpPr>
            <a:spLocks noGrp="1"/>
          </p:cNvSpPr>
          <p:nvPr>
            <p:ph idx="1"/>
          </p:nvPr>
        </p:nvSpPr>
        <p:spPr/>
        <p:txBody>
          <a:bodyPr/>
          <a:lstStyle/>
          <a:p>
            <a:r>
              <a:rPr lang="zh-CN" altLang="en-US" dirty="0">
                <a:solidFill>
                  <a:schemeClr val="bg1"/>
                </a:solidFill>
              </a:rPr>
              <a:t>洪</a:t>
            </a:r>
            <a:r>
              <a:rPr lang="zh-CN" altLang="en-US" dirty="0" smtClean="0">
                <a:solidFill>
                  <a:schemeClr val="bg1"/>
                </a:solidFill>
              </a:rPr>
              <a:t>方舟</a:t>
            </a:r>
            <a:endParaRPr lang="en-US" altLang="zh-CN" dirty="0" smtClean="0">
              <a:solidFill>
                <a:schemeClr val="bg1"/>
              </a:solidFill>
            </a:endParaRPr>
          </a:p>
          <a:p>
            <a:pPr lvl="1"/>
            <a:r>
              <a:rPr lang="zh-CN" altLang="en-US" dirty="0">
                <a:solidFill>
                  <a:schemeClr val="bg1"/>
                </a:solidFill>
              </a:rPr>
              <a:t>网卡</a:t>
            </a:r>
            <a:r>
              <a:rPr lang="zh-CN" altLang="en-US" dirty="0" smtClean="0">
                <a:solidFill>
                  <a:schemeClr val="bg1"/>
                </a:solidFill>
              </a:rPr>
              <a:t>驱动编写</a:t>
            </a:r>
            <a:endParaRPr lang="en-US" altLang="zh-CN" dirty="0" smtClean="0">
              <a:solidFill>
                <a:schemeClr val="bg1"/>
              </a:solidFill>
            </a:endParaRPr>
          </a:p>
          <a:p>
            <a:r>
              <a:rPr lang="zh-CN" altLang="en-US" dirty="0">
                <a:solidFill>
                  <a:schemeClr val="bg1"/>
                </a:solidFill>
              </a:rPr>
              <a:t>李仁</a:t>
            </a:r>
            <a:r>
              <a:rPr lang="zh-CN" altLang="en-US" dirty="0" smtClean="0">
                <a:solidFill>
                  <a:schemeClr val="bg1"/>
                </a:solidFill>
              </a:rPr>
              <a:t>杰</a:t>
            </a:r>
            <a:endParaRPr lang="en-US" altLang="zh-CN" dirty="0" smtClean="0">
              <a:solidFill>
                <a:schemeClr val="bg1"/>
              </a:solidFill>
            </a:endParaRPr>
          </a:p>
          <a:p>
            <a:pPr lvl="1"/>
            <a:r>
              <a:rPr lang="zh-CN" altLang="en-US" dirty="0">
                <a:solidFill>
                  <a:schemeClr val="bg1"/>
                </a:solidFill>
              </a:rPr>
              <a:t>相关</a:t>
            </a:r>
            <a:r>
              <a:rPr lang="zh-CN" altLang="en-US" dirty="0" smtClean="0">
                <a:solidFill>
                  <a:schemeClr val="bg1"/>
                </a:solidFill>
              </a:rPr>
              <a:t>协议编写</a:t>
            </a:r>
            <a:endParaRPr lang="en-US" altLang="zh-CN" dirty="0" smtClean="0">
              <a:solidFill>
                <a:schemeClr val="bg1"/>
              </a:solidFill>
            </a:endParaRPr>
          </a:p>
          <a:p>
            <a:r>
              <a:rPr lang="zh-CN" altLang="en-US" dirty="0" smtClean="0">
                <a:solidFill>
                  <a:schemeClr val="bg1"/>
                </a:solidFill>
              </a:rPr>
              <a:t>李帅</a:t>
            </a:r>
            <a:endParaRPr lang="en-US" altLang="zh-CN" dirty="0" smtClean="0">
              <a:solidFill>
                <a:schemeClr val="bg1"/>
              </a:solidFill>
            </a:endParaRPr>
          </a:p>
          <a:p>
            <a:pPr lvl="1"/>
            <a:r>
              <a:rPr lang="zh-CN" altLang="en-US" dirty="0">
                <a:solidFill>
                  <a:schemeClr val="bg1"/>
                </a:solidFill>
              </a:rPr>
              <a:t>查阅</a:t>
            </a:r>
            <a:r>
              <a:rPr lang="zh-CN" altLang="en-US" dirty="0" smtClean="0">
                <a:solidFill>
                  <a:schemeClr val="bg1"/>
                </a:solidFill>
              </a:rPr>
              <a:t>文档、协助代码编写</a:t>
            </a:r>
            <a:endParaRPr lang="en-US" altLang="zh-CN" dirty="0" smtClean="0">
              <a:solidFill>
                <a:schemeClr val="bg1"/>
              </a:solidFill>
            </a:endParaRPr>
          </a:p>
          <a:p>
            <a:r>
              <a:rPr lang="zh-CN" altLang="en-US" dirty="0" smtClean="0">
                <a:solidFill>
                  <a:schemeClr val="bg1"/>
                </a:solidFill>
              </a:rPr>
              <a:t>谭新宇</a:t>
            </a:r>
            <a:endParaRPr lang="en-US" altLang="zh-CN" dirty="0" smtClean="0">
              <a:solidFill>
                <a:schemeClr val="bg1"/>
              </a:solidFill>
            </a:endParaRPr>
          </a:p>
          <a:p>
            <a:pPr lvl="1"/>
            <a:r>
              <a:rPr lang="zh-CN" altLang="en-US" dirty="0">
                <a:solidFill>
                  <a:schemeClr val="bg1"/>
                </a:solidFill>
              </a:rPr>
              <a:t>查阅</a:t>
            </a:r>
            <a:r>
              <a:rPr lang="zh-CN" altLang="en-US" dirty="0" smtClean="0">
                <a:solidFill>
                  <a:schemeClr val="bg1"/>
                </a:solidFill>
              </a:rPr>
              <a:t>文档、协助代码编写</a:t>
            </a:r>
            <a:endParaRPr lang="en-US" altLang="zh-CN" dirty="0" smtClean="0">
              <a:solidFill>
                <a:schemeClr val="bg1"/>
              </a:solidFill>
            </a:endParaRPr>
          </a:p>
        </p:txBody>
      </p:sp>
    </p:spTree>
    <p:extLst>
      <p:ext uri="{BB962C8B-B14F-4D97-AF65-F5344CB8AC3E}">
        <p14:creationId xmlns:p14="http://schemas.microsoft.com/office/powerpoint/2010/main" val="25449765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solidFill>
                  <a:schemeClr val="bg1"/>
                </a:solidFill>
              </a:rPr>
              <a:t>Thank You</a:t>
            </a:r>
            <a:endParaRPr lang="zh-CN" altLang="en-US" dirty="0">
              <a:solidFill>
                <a:schemeClr val="bg1"/>
              </a:solidFill>
            </a:endParaRPr>
          </a:p>
        </p:txBody>
      </p:sp>
      <p:sp>
        <p:nvSpPr>
          <p:cNvPr id="3" name="副标题 2"/>
          <p:cNvSpPr>
            <a:spLocks noGrp="1"/>
          </p:cNvSpPr>
          <p:nvPr>
            <p:ph type="subTitle" idx="1"/>
          </p:nvPr>
        </p:nvSpPr>
        <p:spPr/>
        <p:txBody>
          <a:bodyPr/>
          <a:lstStyle/>
          <a:p>
            <a:endParaRPr lang="zh-CN" altLang="en-US" dirty="0">
              <a:solidFill>
                <a:schemeClr val="bg1"/>
              </a:solidFill>
            </a:endParaRPr>
          </a:p>
        </p:txBody>
      </p:sp>
    </p:spTree>
    <p:extLst>
      <p:ext uri="{BB962C8B-B14F-4D97-AF65-F5344CB8AC3E}">
        <p14:creationId xmlns:p14="http://schemas.microsoft.com/office/powerpoint/2010/main" val="19952962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选题介绍</a:t>
            </a:r>
            <a:endParaRPr lang="zh-CN" altLang="en-US" dirty="0">
              <a:solidFill>
                <a:schemeClr val="bg1"/>
              </a:solidFill>
            </a:endParaRPr>
          </a:p>
        </p:txBody>
      </p:sp>
      <p:sp>
        <p:nvSpPr>
          <p:cNvPr id="3" name="内容占位符 2"/>
          <p:cNvSpPr>
            <a:spLocks noGrp="1"/>
          </p:cNvSpPr>
          <p:nvPr>
            <p:ph idx="1"/>
          </p:nvPr>
        </p:nvSpPr>
        <p:spPr/>
        <p:txBody>
          <a:bodyPr/>
          <a:lstStyle/>
          <a:p>
            <a:r>
              <a:rPr lang="zh-CN" altLang="en-US" dirty="0" smtClean="0">
                <a:solidFill>
                  <a:schemeClr val="bg1"/>
                </a:solidFill>
              </a:rPr>
              <a:t>原计划：</a:t>
            </a:r>
            <a:endParaRPr lang="en-US" altLang="zh-CN" dirty="0" smtClean="0">
              <a:solidFill>
                <a:schemeClr val="bg1"/>
              </a:solidFill>
            </a:endParaRPr>
          </a:p>
          <a:p>
            <a:pPr lvl="1"/>
            <a:r>
              <a:rPr lang="zh-CN" altLang="en-US" dirty="0" smtClean="0">
                <a:solidFill>
                  <a:schemeClr val="bg1"/>
                </a:solidFill>
              </a:rPr>
              <a:t>实现完整的网络相关协议栈</a:t>
            </a:r>
            <a:r>
              <a:rPr lang="en-US" altLang="zh-CN" dirty="0" smtClean="0">
                <a:solidFill>
                  <a:schemeClr val="bg1"/>
                </a:solidFill>
              </a:rPr>
              <a:t>(TCP</a:t>
            </a:r>
            <a:r>
              <a:rPr lang="zh-CN" altLang="en-US" dirty="0" smtClean="0">
                <a:solidFill>
                  <a:schemeClr val="bg1"/>
                </a:solidFill>
              </a:rPr>
              <a:t>、</a:t>
            </a:r>
            <a:r>
              <a:rPr lang="en-US" altLang="zh-CN" dirty="0" smtClean="0">
                <a:solidFill>
                  <a:schemeClr val="bg1"/>
                </a:solidFill>
              </a:rPr>
              <a:t>UDP</a:t>
            </a:r>
            <a:r>
              <a:rPr lang="zh-CN" altLang="en-US" dirty="0" smtClean="0">
                <a:solidFill>
                  <a:schemeClr val="bg1"/>
                </a:solidFill>
              </a:rPr>
              <a:t>、</a:t>
            </a:r>
            <a:r>
              <a:rPr lang="en-US" altLang="zh-CN" dirty="0" smtClean="0">
                <a:solidFill>
                  <a:schemeClr val="bg1"/>
                </a:solidFill>
              </a:rPr>
              <a:t>Socket)</a:t>
            </a:r>
          </a:p>
          <a:p>
            <a:r>
              <a:rPr lang="zh-CN" altLang="en-US" dirty="0" smtClean="0">
                <a:solidFill>
                  <a:schemeClr val="bg1"/>
                </a:solidFill>
              </a:rPr>
              <a:t>实际上</a:t>
            </a:r>
            <a:r>
              <a:rPr lang="en-US" altLang="zh-CN" dirty="0" smtClean="0">
                <a:solidFill>
                  <a:schemeClr val="bg1"/>
                </a:solidFill>
              </a:rPr>
              <a:t>:</a:t>
            </a:r>
            <a:endParaRPr lang="en-US" altLang="zh-CN" dirty="0" smtClean="0">
              <a:solidFill>
                <a:schemeClr val="bg1"/>
              </a:solidFill>
            </a:endParaRPr>
          </a:p>
          <a:p>
            <a:pPr lvl="1"/>
            <a:r>
              <a:rPr lang="zh-CN" altLang="en-US" dirty="0" smtClean="0">
                <a:solidFill>
                  <a:schemeClr val="bg1"/>
                </a:solidFill>
              </a:rPr>
              <a:t>编写网卡驱动</a:t>
            </a:r>
            <a:endParaRPr lang="en-US" altLang="zh-CN" dirty="0" smtClean="0">
              <a:solidFill>
                <a:schemeClr val="bg1"/>
              </a:solidFill>
            </a:endParaRPr>
          </a:p>
          <a:p>
            <a:pPr lvl="1"/>
            <a:r>
              <a:rPr lang="zh-CN" altLang="en-US" dirty="0" smtClean="0">
                <a:solidFill>
                  <a:schemeClr val="bg1"/>
                </a:solidFill>
              </a:rPr>
              <a:t>实现部分协议</a:t>
            </a:r>
            <a:r>
              <a:rPr lang="en-US" altLang="zh-CN" dirty="0" smtClean="0">
                <a:solidFill>
                  <a:schemeClr val="bg1"/>
                </a:solidFill>
              </a:rPr>
              <a:t>(</a:t>
            </a:r>
            <a:r>
              <a:rPr lang="en-US" altLang="zh-CN" dirty="0" err="1" smtClean="0">
                <a:solidFill>
                  <a:schemeClr val="bg1"/>
                </a:solidFill>
              </a:rPr>
              <a:t>arp</a:t>
            </a:r>
            <a:r>
              <a:rPr lang="zh-CN" altLang="en-US" dirty="0" smtClean="0">
                <a:solidFill>
                  <a:schemeClr val="bg1"/>
                </a:solidFill>
              </a:rPr>
              <a:t>协议和部分</a:t>
            </a:r>
            <a:r>
              <a:rPr lang="en-US" altLang="zh-CN" dirty="0" err="1" smtClean="0">
                <a:solidFill>
                  <a:schemeClr val="bg1"/>
                </a:solidFill>
              </a:rPr>
              <a:t>icmp</a:t>
            </a:r>
            <a:r>
              <a:rPr lang="zh-CN" altLang="en-US" dirty="0" smtClean="0">
                <a:solidFill>
                  <a:schemeClr val="bg1"/>
                </a:solidFill>
              </a:rPr>
              <a:t>协议</a:t>
            </a:r>
            <a:r>
              <a:rPr lang="en-US" altLang="zh-CN" dirty="0" smtClean="0">
                <a:solidFill>
                  <a:schemeClr val="bg1"/>
                </a:solidFill>
              </a:rPr>
              <a:t>)</a:t>
            </a:r>
          </a:p>
          <a:p>
            <a:pPr marL="457200" lvl="1" indent="0">
              <a:buNone/>
            </a:pPr>
            <a:endParaRPr lang="en-US" altLang="zh-CN" dirty="0" smtClean="0">
              <a:solidFill>
                <a:schemeClr val="bg1"/>
              </a:solidFill>
            </a:endParaRPr>
          </a:p>
          <a:p>
            <a:pPr marL="457200" lvl="1" indent="0">
              <a:buNone/>
            </a:pPr>
            <a:endParaRPr lang="en-US" altLang="zh-CN" dirty="0" smtClean="0">
              <a:solidFill>
                <a:schemeClr val="bg1"/>
              </a:solidFill>
            </a:endParaRPr>
          </a:p>
        </p:txBody>
      </p:sp>
    </p:spTree>
    <p:extLst>
      <p:ext uri="{BB962C8B-B14F-4D97-AF65-F5344CB8AC3E}">
        <p14:creationId xmlns:p14="http://schemas.microsoft.com/office/powerpoint/2010/main" val="39043502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为什么改变了计划</a:t>
            </a:r>
            <a:endParaRPr lang="zh-CN" altLang="en-US" dirty="0">
              <a:solidFill>
                <a:schemeClr val="bg1"/>
              </a:solidFill>
            </a:endParaRPr>
          </a:p>
        </p:txBody>
      </p:sp>
      <p:sp>
        <p:nvSpPr>
          <p:cNvPr id="3" name="内容占位符 2"/>
          <p:cNvSpPr>
            <a:spLocks noGrp="1"/>
          </p:cNvSpPr>
          <p:nvPr>
            <p:ph idx="1"/>
          </p:nvPr>
        </p:nvSpPr>
        <p:spPr/>
        <p:txBody>
          <a:bodyPr/>
          <a:lstStyle/>
          <a:p>
            <a:r>
              <a:rPr lang="zh-CN" altLang="en-US" dirty="0" smtClean="0">
                <a:solidFill>
                  <a:schemeClr val="bg1"/>
                </a:solidFill>
              </a:rPr>
              <a:t>实现</a:t>
            </a:r>
            <a:r>
              <a:rPr lang="zh-CN" altLang="en-US" dirty="0">
                <a:solidFill>
                  <a:schemeClr val="bg1"/>
                </a:solidFill>
              </a:rPr>
              <a:t>完整协议栈的工作量太大，并且和操作系统这门课程的关联不</a:t>
            </a:r>
            <a:r>
              <a:rPr lang="zh-CN" altLang="en-US" dirty="0" smtClean="0">
                <a:solidFill>
                  <a:schemeClr val="bg1"/>
                </a:solidFill>
              </a:rPr>
              <a:t>紧密</a:t>
            </a:r>
          </a:p>
          <a:p>
            <a:r>
              <a:rPr lang="zh-CN" altLang="en-US" dirty="0" smtClean="0">
                <a:solidFill>
                  <a:schemeClr val="bg1"/>
                </a:solidFill>
              </a:rPr>
              <a:t>已经有往届的小组用交叉编译的方式完成过移植网络协议相关接口的工作，做重复的工作意义不大</a:t>
            </a:r>
            <a:endParaRPr lang="en-US" altLang="zh-CN" dirty="0" smtClean="0">
              <a:solidFill>
                <a:schemeClr val="bg1"/>
              </a:solidFill>
            </a:endParaRPr>
          </a:p>
          <a:p>
            <a:r>
              <a:rPr lang="zh-CN" altLang="en-US" dirty="0" smtClean="0">
                <a:solidFill>
                  <a:schemeClr val="bg1"/>
                </a:solidFill>
              </a:rPr>
              <a:t>考虑</a:t>
            </a:r>
            <a:r>
              <a:rPr lang="zh-CN" altLang="en-US" dirty="0">
                <a:solidFill>
                  <a:schemeClr val="bg1"/>
                </a:solidFill>
              </a:rPr>
              <a:t>到课程最终目标是“把各小组的工作整合成一个较好的操作系统</a:t>
            </a:r>
            <a:r>
              <a:rPr lang="zh-CN" altLang="en-US" dirty="0" smtClean="0">
                <a:solidFill>
                  <a:schemeClr val="bg1"/>
                </a:solidFill>
              </a:rPr>
              <a:t>”，这个工作易于整合，和</a:t>
            </a:r>
            <a:r>
              <a:rPr lang="zh-CN" altLang="en-US" dirty="0">
                <a:solidFill>
                  <a:schemeClr val="bg1"/>
                </a:solidFill>
              </a:rPr>
              <a:t>相应的协议栈进行</a:t>
            </a:r>
            <a:r>
              <a:rPr lang="zh-CN" altLang="en-US" dirty="0" smtClean="0">
                <a:solidFill>
                  <a:schemeClr val="bg1"/>
                </a:solidFill>
              </a:rPr>
              <a:t>整合之后，</a:t>
            </a:r>
            <a:r>
              <a:rPr lang="zh-CN" altLang="en-US" dirty="0">
                <a:solidFill>
                  <a:schemeClr val="bg1"/>
                </a:solidFill>
              </a:rPr>
              <a:t>就可以很方便地和网络上的其他主机通信</a:t>
            </a:r>
            <a:r>
              <a:rPr lang="zh-CN" altLang="en-US" dirty="0" smtClean="0">
                <a:solidFill>
                  <a:schemeClr val="bg1"/>
                </a:solidFill>
              </a:rPr>
              <a:t>了</a:t>
            </a:r>
            <a:endParaRPr lang="zh-CN" altLang="en-US" dirty="0">
              <a:solidFill>
                <a:schemeClr val="bg1"/>
              </a:solidFill>
            </a:endParaRPr>
          </a:p>
        </p:txBody>
      </p:sp>
    </p:spTree>
    <p:extLst>
      <p:ext uri="{BB962C8B-B14F-4D97-AF65-F5344CB8AC3E}">
        <p14:creationId xmlns:p14="http://schemas.microsoft.com/office/powerpoint/2010/main" val="26906074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实现的功能</a:t>
            </a:r>
            <a:endParaRPr lang="zh-CN" altLang="en-US" dirty="0">
              <a:solidFill>
                <a:schemeClr val="bg1"/>
              </a:solidFill>
            </a:endParaRPr>
          </a:p>
        </p:txBody>
      </p:sp>
      <p:sp>
        <p:nvSpPr>
          <p:cNvPr id="3" name="内容占位符 2"/>
          <p:cNvSpPr>
            <a:spLocks noGrp="1"/>
          </p:cNvSpPr>
          <p:nvPr>
            <p:ph idx="1"/>
          </p:nvPr>
        </p:nvSpPr>
        <p:spPr>
          <a:xfrm>
            <a:off x="838200" y="1786714"/>
            <a:ext cx="10515600" cy="4351338"/>
          </a:xfrm>
        </p:spPr>
        <p:txBody>
          <a:bodyPr/>
          <a:lstStyle/>
          <a:p>
            <a:r>
              <a:rPr lang="en-US" altLang="zh-CN" dirty="0" smtClean="0">
                <a:solidFill>
                  <a:schemeClr val="bg1"/>
                </a:solidFill>
              </a:rPr>
              <a:t>E1000</a:t>
            </a:r>
            <a:r>
              <a:rPr lang="zh-CN" altLang="en-US" dirty="0" smtClean="0">
                <a:solidFill>
                  <a:schemeClr val="bg1"/>
                </a:solidFill>
              </a:rPr>
              <a:t>网卡</a:t>
            </a:r>
            <a:endParaRPr lang="en-US" altLang="zh-CN" dirty="0" smtClean="0">
              <a:solidFill>
                <a:schemeClr val="bg1"/>
              </a:solidFill>
            </a:endParaRPr>
          </a:p>
          <a:p>
            <a:pPr lvl="1"/>
            <a:r>
              <a:rPr lang="zh-CN" altLang="en-US" dirty="0" smtClean="0">
                <a:solidFill>
                  <a:schemeClr val="bg1"/>
                </a:solidFill>
              </a:rPr>
              <a:t>在</a:t>
            </a:r>
            <a:r>
              <a:rPr lang="en-US" altLang="zh-CN" dirty="0" err="1" smtClean="0">
                <a:solidFill>
                  <a:schemeClr val="bg1"/>
                </a:solidFill>
              </a:rPr>
              <a:t>makefile</a:t>
            </a:r>
            <a:r>
              <a:rPr lang="zh-CN" altLang="en-US" dirty="0" smtClean="0">
                <a:solidFill>
                  <a:schemeClr val="bg1"/>
                </a:solidFill>
              </a:rPr>
              <a:t>里面对</a:t>
            </a:r>
            <a:r>
              <a:rPr lang="en-US" altLang="zh-CN" dirty="0" err="1" smtClean="0">
                <a:solidFill>
                  <a:schemeClr val="bg1"/>
                </a:solidFill>
              </a:rPr>
              <a:t>qemu</a:t>
            </a:r>
            <a:r>
              <a:rPr lang="zh-CN" altLang="en-US" dirty="0" smtClean="0">
                <a:solidFill>
                  <a:schemeClr val="bg1"/>
                </a:solidFill>
              </a:rPr>
              <a:t>进行设置</a:t>
            </a:r>
            <a:endParaRPr lang="en-US" altLang="zh-CN" dirty="0" smtClean="0">
              <a:solidFill>
                <a:schemeClr val="bg1"/>
              </a:solidFill>
            </a:endParaRPr>
          </a:p>
          <a:p>
            <a:pPr lvl="1"/>
            <a:r>
              <a:rPr lang="zh-CN" altLang="en-US" dirty="0" smtClean="0">
                <a:solidFill>
                  <a:schemeClr val="bg1"/>
                </a:solidFill>
              </a:rPr>
              <a:t>用</a:t>
            </a:r>
            <a:r>
              <a:rPr lang="en-US" altLang="zh-CN" dirty="0" smtClean="0">
                <a:solidFill>
                  <a:schemeClr val="bg1"/>
                </a:solidFill>
              </a:rPr>
              <a:t>e1000</a:t>
            </a:r>
            <a:r>
              <a:rPr lang="zh-CN" altLang="en-US" dirty="0" smtClean="0">
                <a:solidFill>
                  <a:schemeClr val="bg1"/>
                </a:solidFill>
              </a:rPr>
              <a:t>网卡收、发数据报</a:t>
            </a:r>
            <a:endParaRPr lang="en-US" altLang="zh-CN" dirty="0" smtClean="0">
              <a:solidFill>
                <a:schemeClr val="bg1"/>
              </a:solidFill>
            </a:endParaRPr>
          </a:p>
          <a:p>
            <a:r>
              <a:rPr lang="zh-CN" altLang="en-US" dirty="0" smtClean="0">
                <a:solidFill>
                  <a:schemeClr val="bg1"/>
                </a:solidFill>
              </a:rPr>
              <a:t>部分网络协议</a:t>
            </a:r>
            <a:endParaRPr lang="en-US" altLang="zh-CN" dirty="0" smtClean="0">
              <a:solidFill>
                <a:schemeClr val="bg1"/>
              </a:solidFill>
            </a:endParaRPr>
          </a:p>
          <a:p>
            <a:pPr lvl="1"/>
            <a:r>
              <a:rPr lang="en-US" altLang="zh-CN" dirty="0" smtClean="0">
                <a:solidFill>
                  <a:schemeClr val="bg1"/>
                </a:solidFill>
              </a:rPr>
              <a:t>ARP</a:t>
            </a:r>
            <a:r>
              <a:rPr lang="zh-CN" altLang="en-US" dirty="0" smtClean="0">
                <a:solidFill>
                  <a:schemeClr val="bg1"/>
                </a:solidFill>
              </a:rPr>
              <a:t>包构造和解析</a:t>
            </a:r>
            <a:endParaRPr lang="en-US" altLang="zh-CN" dirty="0" smtClean="0">
              <a:solidFill>
                <a:schemeClr val="bg1"/>
              </a:solidFill>
            </a:endParaRPr>
          </a:p>
          <a:p>
            <a:pPr lvl="1"/>
            <a:r>
              <a:rPr lang="en-US" altLang="zh-CN" dirty="0" smtClean="0">
                <a:solidFill>
                  <a:schemeClr val="bg1"/>
                </a:solidFill>
              </a:rPr>
              <a:t>ICMP</a:t>
            </a:r>
            <a:r>
              <a:rPr lang="zh-CN" altLang="en-US" dirty="0" smtClean="0">
                <a:solidFill>
                  <a:schemeClr val="bg1"/>
                </a:solidFill>
              </a:rPr>
              <a:t>请求、应答包的构造和解析</a:t>
            </a:r>
            <a:endParaRPr lang="en-US" altLang="zh-CN" dirty="0" smtClean="0">
              <a:solidFill>
                <a:schemeClr val="bg1"/>
              </a:solidFill>
            </a:endParaRPr>
          </a:p>
        </p:txBody>
      </p:sp>
    </p:spTree>
    <p:extLst>
      <p:ext uri="{BB962C8B-B14F-4D97-AF65-F5344CB8AC3E}">
        <p14:creationId xmlns:p14="http://schemas.microsoft.com/office/powerpoint/2010/main" val="42826632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bg1"/>
                </a:solidFill>
              </a:rPr>
              <a:t>QEMU</a:t>
            </a:r>
            <a:r>
              <a:rPr lang="zh-CN" altLang="en-US" dirty="0" smtClean="0">
                <a:solidFill>
                  <a:schemeClr val="bg1"/>
                </a:solidFill>
              </a:rPr>
              <a:t>提供的网络环境</a:t>
            </a:r>
            <a:endParaRPr lang="zh-CN" altLang="en-US" dirty="0">
              <a:solidFill>
                <a:schemeClr val="bg1"/>
              </a:solidFill>
            </a:endParaRPr>
          </a:p>
        </p:txBody>
      </p:sp>
      <p:sp>
        <p:nvSpPr>
          <p:cNvPr id="3" name="内容占位符 2"/>
          <p:cNvSpPr>
            <a:spLocks noGrp="1"/>
          </p:cNvSpPr>
          <p:nvPr>
            <p:ph idx="1"/>
          </p:nvPr>
        </p:nvSpPr>
        <p:spPr/>
        <p:txBody>
          <a:bodyPr/>
          <a:lstStyle/>
          <a:p>
            <a:r>
              <a:rPr lang="zh-CN" altLang="en-US" dirty="0" smtClean="0">
                <a:solidFill>
                  <a:schemeClr val="bg1"/>
                </a:solidFill>
              </a:rPr>
              <a:t>端口映射</a:t>
            </a:r>
            <a:endParaRPr lang="en-US" altLang="zh-CN" dirty="0" smtClean="0">
              <a:solidFill>
                <a:schemeClr val="bg1"/>
              </a:solidFill>
            </a:endParaRPr>
          </a:p>
          <a:p>
            <a:pPr lvl="1"/>
            <a:r>
              <a:rPr lang="en-US" altLang="zh-CN" dirty="0" smtClean="0">
                <a:solidFill>
                  <a:schemeClr val="bg1"/>
                </a:solidFill>
              </a:rPr>
              <a:t>localhost : 26003</a:t>
            </a:r>
            <a:r>
              <a:rPr lang="zh-CN" altLang="en-US" dirty="0" smtClean="0">
                <a:solidFill>
                  <a:schemeClr val="bg1"/>
                </a:solidFill>
              </a:rPr>
              <a:t> </a:t>
            </a:r>
            <a:endParaRPr lang="en-US" altLang="zh-CN" dirty="0" smtClean="0">
              <a:solidFill>
                <a:schemeClr val="bg1"/>
              </a:solidFill>
            </a:endParaRPr>
          </a:p>
          <a:p>
            <a:pPr marL="457200" lvl="1" indent="0">
              <a:buNone/>
            </a:pPr>
            <a:r>
              <a:rPr lang="en-US" altLang="zh-CN" dirty="0">
                <a:solidFill>
                  <a:schemeClr val="bg1"/>
                </a:solidFill>
              </a:rPr>
              <a:t> </a:t>
            </a:r>
            <a:r>
              <a:rPr lang="en-US" altLang="zh-CN" dirty="0" smtClean="0">
                <a:solidFill>
                  <a:schemeClr val="bg1"/>
                </a:solidFill>
              </a:rPr>
              <a:t>  -&gt; </a:t>
            </a:r>
          </a:p>
          <a:p>
            <a:pPr marL="457200" lvl="1" indent="0">
              <a:buNone/>
            </a:pPr>
            <a:r>
              <a:rPr lang="en-US" altLang="zh-CN" dirty="0">
                <a:solidFill>
                  <a:schemeClr val="bg1"/>
                </a:solidFill>
              </a:rPr>
              <a:t> </a:t>
            </a:r>
            <a:r>
              <a:rPr lang="en-US" altLang="zh-CN" dirty="0" smtClean="0">
                <a:solidFill>
                  <a:schemeClr val="bg1"/>
                </a:solidFill>
              </a:rPr>
              <a:t>  10.0.2.2 : 7</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7991" y="1825625"/>
            <a:ext cx="6816497" cy="4741897"/>
          </a:xfrm>
          <a:prstGeom prst="rect">
            <a:avLst/>
          </a:prstGeom>
        </p:spPr>
      </p:pic>
    </p:spTree>
    <p:extLst>
      <p:ext uri="{BB962C8B-B14F-4D97-AF65-F5344CB8AC3E}">
        <p14:creationId xmlns:p14="http://schemas.microsoft.com/office/powerpoint/2010/main" val="15384919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网卡驱动</a:t>
            </a:r>
            <a:endParaRPr lang="zh-CN" altLang="en-US" dirty="0">
              <a:solidFill>
                <a:schemeClr val="bg1"/>
              </a:solidFill>
            </a:endParaRPr>
          </a:p>
        </p:txBody>
      </p:sp>
      <p:sp>
        <p:nvSpPr>
          <p:cNvPr id="3" name="内容占位符 2"/>
          <p:cNvSpPr>
            <a:spLocks noGrp="1"/>
          </p:cNvSpPr>
          <p:nvPr>
            <p:ph idx="1"/>
          </p:nvPr>
        </p:nvSpPr>
        <p:spPr/>
        <p:txBody>
          <a:bodyPr>
            <a:normAutofit/>
          </a:bodyPr>
          <a:lstStyle/>
          <a:p>
            <a:r>
              <a:rPr lang="en-US" altLang="zh-CN" dirty="0" smtClean="0">
                <a:solidFill>
                  <a:schemeClr val="bg1"/>
                </a:solidFill>
              </a:rPr>
              <a:t>DMA</a:t>
            </a:r>
          </a:p>
          <a:p>
            <a:r>
              <a:rPr lang="zh-CN" altLang="en-US" dirty="0" smtClean="0">
                <a:solidFill>
                  <a:schemeClr val="bg1"/>
                </a:solidFill>
              </a:rPr>
              <a:t>初始化</a:t>
            </a:r>
            <a:r>
              <a:rPr lang="en-US" altLang="zh-CN" dirty="0" smtClean="0">
                <a:solidFill>
                  <a:schemeClr val="bg1"/>
                </a:solidFill>
              </a:rPr>
              <a:t>PCI</a:t>
            </a:r>
          </a:p>
          <a:p>
            <a:pPr lvl="1"/>
            <a:r>
              <a:rPr lang="zh-CN" altLang="en-US" dirty="0" smtClean="0">
                <a:solidFill>
                  <a:schemeClr val="bg1"/>
                </a:solidFill>
              </a:rPr>
              <a:t>遍历</a:t>
            </a:r>
            <a:r>
              <a:rPr lang="en-US" altLang="zh-CN" dirty="0">
                <a:solidFill>
                  <a:schemeClr val="bg1"/>
                </a:solidFill>
              </a:rPr>
              <a:t>32</a:t>
            </a:r>
            <a:r>
              <a:rPr lang="zh-CN" altLang="en-US" dirty="0">
                <a:solidFill>
                  <a:schemeClr val="bg1"/>
                </a:solidFill>
              </a:rPr>
              <a:t>个设备总线，查看该位上是否存在设备，如果存在设备则开始装载设备；</a:t>
            </a:r>
          </a:p>
          <a:p>
            <a:pPr lvl="1"/>
            <a:r>
              <a:rPr lang="zh-CN" altLang="en-US" dirty="0">
                <a:solidFill>
                  <a:schemeClr val="bg1"/>
                </a:solidFill>
              </a:rPr>
              <a:t>按照设备类别，读入设备信息，分配中断</a:t>
            </a:r>
            <a:r>
              <a:rPr lang="zh-CN" altLang="en-US" dirty="0" smtClean="0">
                <a:solidFill>
                  <a:schemeClr val="bg1"/>
                </a:solidFill>
              </a:rPr>
              <a:t>号</a:t>
            </a:r>
            <a:endParaRPr lang="en-US" altLang="zh-CN" dirty="0" smtClean="0">
              <a:solidFill>
                <a:schemeClr val="bg1"/>
              </a:solidFill>
            </a:endParaRPr>
          </a:p>
          <a:p>
            <a:pPr lvl="1"/>
            <a:r>
              <a:rPr lang="zh-CN" altLang="en-US" dirty="0" smtClean="0">
                <a:solidFill>
                  <a:schemeClr val="bg1"/>
                </a:solidFill>
              </a:rPr>
              <a:t>根据读取到的信息查询</a:t>
            </a:r>
            <a:r>
              <a:rPr lang="zh-CN" altLang="en-US" dirty="0">
                <a:solidFill>
                  <a:schemeClr val="bg1"/>
                </a:solidFill>
              </a:rPr>
              <a:t>设备驱动表，根据预先设置的设备驱动的函数指针，调用相关设备驱动的初始化程序，并注册该</a:t>
            </a:r>
            <a:r>
              <a:rPr lang="zh-CN" altLang="en-US" dirty="0" smtClean="0">
                <a:solidFill>
                  <a:schemeClr val="bg1"/>
                </a:solidFill>
              </a:rPr>
              <a:t>设备</a:t>
            </a:r>
            <a:endParaRPr lang="en-US" altLang="zh-CN" dirty="0">
              <a:solidFill>
                <a:schemeClr val="bg1"/>
              </a:solidFill>
            </a:endParaRPr>
          </a:p>
        </p:txBody>
      </p:sp>
    </p:spTree>
    <p:extLst>
      <p:ext uri="{BB962C8B-B14F-4D97-AF65-F5344CB8AC3E}">
        <p14:creationId xmlns:p14="http://schemas.microsoft.com/office/powerpoint/2010/main" val="7190415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bg1"/>
                </a:solidFill>
              </a:rPr>
              <a:t>网卡驱动</a:t>
            </a:r>
          </a:p>
        </p:txBody>
      </p:sp>
      <p:sp>
        <p:nvSpPr>
          <p:cNvPr id="3" name="内容占位符 2"/>
          <p:cNvSpPr>
            <a:spLocks noGrp="1"/>
          </p:cNvSpPr>
          <p:nvPr>
            <p:ph idx="1"/>
          </p:nvPr>
        </p:nvSpPr>
        <p:spPr/>
        <p:txBody>
          <a:bodyPr/>
          <a:lstStyle/>
          <a:p>
            <a:r>
              <a:rPr lang="zh-CN" altLang="en-US" dirty="0" smtClean="0">
                <a:solidFill>
                  <a:schemeClr val="bg1"/>
                </a:solidFill>
              </a:rPr>
              <a:t>初始化网卡</a:t>
            </a:r>
            <a:endParaRPr lang="en-US" altLang="zh-CN" dirty="0" smtClean="0">
              <a:solidFill>
                <a:schemeClr val="bg1"/>
              </a:solidFill>
            </a:endParaRPr>
          </a:p>
          <a:p>
            <a:pPr lvl="1"/>
            <a:r>
              <a:rPr lang="zh-CN" altLang="en-US" dirty="0" smtClean="0">
                <a:solidFill>
                  <a:schemeClr val="bg1"/>
                </a:solidFill>
              </a:rPr>
              <a:t>分配网卡结构体的空间</a:t>
            </a:r>
            <a:endParaRPr lang="en-US" altLang="zh-CN" dirty="0" smtClean="0">
              <a:solidFill>
                <a:schemeClr val="bg1"/>
              </a:solidFill>
            </a:endParaRPr>
          </a:p>
          <a:p>
            <a:pPr lvl="1"/>
            <a:r>
              <a:rPr lang="zh-CN" altLang="en-US" dirty="0" smtClean="0">
                <a:solidFill>
                  <a:schemeClr val="bg1"/>
                </a:solidFill>
              </a:rPr>
              <a:t>初始化收、发包的空间</a:t>
            </a:r>
            <a:r>
              <a:rPr lang="en-US" altLang="zh-CN" dirty="0" smtClean="0">
                <a:solidFill>
                  <a:schemeClr val="bg1"/>
                </a:solidFill>
              </a:rPr>
              <a:t>(</a:t>
            </a:r>
            <a:r>
              <a:rPr lang="zh-CN" altLang="en-US" dirty="0" smtClean="0">
                <a:solidFill>
                  <a:schemeClr val="bg1"/>
                </a:solidFill>
              </a:rPr>
              <a:t>循环</a:t>
            </a:r>
            <a:r>
              <a:rPr lang="en-US" altLang="zh-CN" dirty="0" smtClean="0">
                <a:solidFill>
                  <a:schemeClr val="bg1"/>
                </a:solidFill>
              </a:rPr>
              <a:t>)</a:t>
            </a:r>
          </a:p>
          <a:p>
            <a:pPr lvl="1"/>
            <a:r>
              <a:rPr lang="zh-CN" altLang="en-US" dirty="0" smtClean="0">
                <a:solidFill>
                  <a:schemeClr val="bg1"/>
                </a:solidFill>
              </a:rPr>
              <a:t>初始化相关寄存器</a:t>
            </a:r>
            <a:endParaRPr lang="en-US" altLang="zh-CN" dirty="0">
              <a:solidFill>
                <a:schemeClr val="bg1"/>
              </a:solidFill>
            </a:endParaRPr>
          </a:p>
          <a:p>
            <a:r>
              <a:rPr lang="en-US" altLang="zh-CN" dirty="0">
                <a:solidFill>
                  <a:schemeClr val="bg1"/>
                </a:solidFill>
              </a:rPr>
              <a:t>Transmit </a:t>
            </a:r>
            <a:r>
              <a:rPr lang="en-US" altLang="zh-CN" dirty="0" smtClean="0">
                <a:solidFill>
                  <a:schemeClr val="bg1"/>
                </a:solidFill>
              </a:rPr>
              <a:t>ring &amp; </a:t>
            </a:r>
            <a:r>
              <a:rPr lang="en-US" altLang="zh-CN" dirty="0">
                <a:solidFill>
                  <a:schemeClr val="bg1"/>
                </a:solidFill>
              </a:rPr>
              <a:t>Receive ring</a:t>
            </a:r>
            <a:endParaRPr lang="zh-CN" altLang="en-US" dirty="0" smtClean="0">
              <a:solidFill>
                <a:schemeClr val="bg1"/>
              </a:solidFill>
            </a:endParaRP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9073" y="1027906"/>
            <a:ext cx="6960021" cy="1544472"/>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1204" y="4557543"/>
            <a:ext cx="6610145" cy="1374978"/>
          </a:xfrm>
          <a:prstGeom prst="rect">
            <a:avLst/>
          </a:prstGeom>
        </p:spPr>
      </p:pic>
    </p:spTree>
    <p:extLst>
      <p:ext uri="{BB962C8B-B14F-4D97-AF65-F5344CB8AC3E}">
        <p14:creationId xmlns:p14="http://schemas.microsoft.com/office/powerpoint/2010/main" val="250961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部分网络协议</a:t>
            </a:r>
            <a:endParaRPr lang="zh-CN" altLang="en-US" dirty="0">
              <a:solidFill>
                <a:schemeClr val="bg1"/>
              </a:solidFill>
            </a:endParaRPr>
          </a:p>
        </p:txBody>
      </p:sp>
      <p:sp>
        <p:nvSpPr>
          <p:cNvPr id="3" name="内容占位符 2"/>
          <p:cNvSpPr>
            <a:spLocks noGrp="1"/>
          </p:cNvSpPr>
          <p:nvPr>
            <p:ph idx="1"/>
          </p:nvPr>
        </p:nvSpPr>
        <p:spPr/>
        <p:txBody>
          <a:bodyPr/>
          <a:lstStyle/>
          <a:p>
            <a:r>
              <a:rPr lang="en-US" altLang="zh-CN" dirty="0" smtClean="0">
                <a:solidFill>
                  <a:schemeClr val="bg1"/>
                </a:solidFill>
              </a:rPr>
              <a:t>ARP</a:t>
            </a:r>
            <a:r>
              <a:rPr lang="zh-CN" altLang="en-US" dirty="0" smtClean="0">
                <a:solidFill>
                  <a:schemeClr val="bg1"/>
                </a:solidFill>
              </a:rPr>
              <a:t>协议</a:t>
            </a:r>
            <a:endParaRPr lang="en-US" altLang="zh-CN" dirty="0" smtClean="0">
              <a:solidFill>
                <a:schemeClr val="bg1"/>
              </a:solidFill>
            </a:endParaRPr>
          </a:p>
          <a:p>
            <a:pPr lvl="1"/>
            <a:r>
              <a:rPr lang="en-US" altLang="zh-CN" dirty="0" smtClean="0">
                <a:solidFill>
                  <a:schemeClr val="bg1"/>
                </a:solidFill>
              </a:rPr>
              <a:t>ARP</a:t>
            </a:r>
            <a:r>
              <a:rPr lang="zh-CN" altLang="en-US" dirty="0" smtClean="0">
                <a:solidFill>
                  <a:schemeClr val="bg1"/>
                </a:solidFill>
              </a:rPr>
              <a:t>数据包</a:t>
            </a:r>
            <a:r>
              <a:rPr lang="en-US" altLang="zh-CN" dirty="0" smtClean="0">
                <a:solidFill>
                  <a:schemeClr val="bg1"/>
                </a:solidFill>
              </a:rPr>
              <a:t>=</a:t>
            </a:r>
            <a:r>
              <a:rPr lang="zh-CN" altLang="en-US" dirty="0" smtClean="0">
                <a:solidFill>
                  <a:schemeClr val="bg1"/>
                </a:solidFill>
              </a:rPr>
              <a:t>以太网报头</a:t>
            </a:r>
            <a:r>
              <a:rPr lang="en-US" altLang="zh-CN" dirty="0" smtClean="0">
                <a:solidFill>
                  <a:schemeClr val="bg1"/>
                </a:solidFill>
              </a:rPr>
              <a:t>+</a:t>
            </a:r>
            <a:r>
              <a:rPr lang="en-US" altLang="zh-CN" dirty="0" err="1" smtClean="0">
                <a:solidFill>
                  <a:schemeClr val="bg1"/>
                </a:solidFill>
              </a:rPr>
              <a:t>arp</a:t>
            </a:r>
            <a:r>
              <a:rPr lang="zh-CN" altLang="en-US" dirty="0" smtClean="0">
                <a:solidFill>
                  <a:schemeClr val="bg1"/>
                </a:solidFill>
              </a:rPr>
              <a:t>数据</a:t>
            </a:r>
            <a:endParaRPr lang="en-US" altLang="zh-CN" dirty="0" smtClean="0">
              <a:solidFill>
                <a:schemeClr val="bg1"/>
              </a:solidFill>
            </a:endParaRPr>
          </a:p>
          <a:p>
            <a:r>
              <a:rPr lang="en-US" altLang="zh-CN" dirty="0" smtClean="0">
                <a:solidFill>
                  <a:schemeClr val="bg1"/>
                </a:solidFill>
              </a:rPr>
              <a:t>ICMP</a:t>
            </a:r>
            <a:r>
              <a:rPr lang="zh-CN" altLang="en-US" dirty="0" smtClean="0">
                <a:solidFill>
                  <a:schemeClr val="bg1"/>
                </a:solidFill>
              </a:rPr>
              <a:t>请求、回复协议</a:t>
            </a:r>
            <a:endParaRPr lang="en-US" altLang="zh-CN" dirty="0" smtClean="0">
              <a:solidFill>
                <a:schemeClr val="bg1"/>
              </a:solidFill>
            </a:endParaRPr>
          </a:p>
          <a:p>
            <a:pPr lvl="1"/>
            <a:r>
              <a:rPr lang="en-US" altLang="zh-CN" dirty="0" smtClean="0">
                <a:solidFill>
                  <a:schemeClr val="bg1"/>
                </a:solidFill>
              </a:rPr>
              <a:t>ICMP</a:t>
            </a:r>
            <a:r>
              <a:rPr lang="zh-CN" altLang="en-US" dirty="0" smtClean="0">
                <a:solidFill>
                  <a:schemeClr val="bg1"/>
                </a:solidFill>
              </a:rPr>
              <a:t>数据包</a:t>
            </a:r>
            <a:r>
              <a:rPr lang="en-US" altLang="zh-CN" dirty="0" smtClean="0">
                <a:solidFill>
                  <a:schemeClr val="bg1"/>
                </a:solidFill>
              </a:rPr>
              <a:t>=</a:t>
            </a:r>
            <a:r>
              <a:rPr lang="zh-CN" altLang="en-US" dirty="0" smtClean="0">
                <a:solidFill>
                  <a:schemeClr val="bg1"/>
                </a:solidFill>
              </a:rPr>
              <a:t>以太网报头</a:t>
            </a:r>
            <a:r>
              <a:rPr lang="en-US" altLang="zh-CN" dirty="0" smtClean="0">
                <a:solidFill>
                  <a:schemeClr val="bg1"/>
                </a:solidFill>
              </a:rPr>
              <a:t>+</a:t>
            </a:r>
            <a:r>
              <a:rPr lang="en-US" altLang="zh-CN" dirty="0" err="1" smtClean="0">
                <a:solidFill>
                  <a:schemeClr val="bg1"/>
                </a:solidFill>
              </a:rPr>
              <a:t>ip</a:t>
            </a:r>
            <a:r>
              <a:rPr lang="zh-CN" altLang="en-US" dirty="0" smtClean="0">
                <a:solidFill>
                  <a:schemeClr val="bg1"/>
                </a:solidFill>
              </a:rPr>
              <a:t>报头</a:t>
            </a:r>
            <a:r>
              <a:rPr lang="en-US" altLang="zh-CN" dirty="0" smtClean="0">
                <a:solidFill>
                  <a:schemeClr val="bg1"/>
                </a:solidFill>
              </a:rPr>
              <a:t>+</a:t>
            </a:r>
            <a:r>
              <a:rPr lang="en-US" altLang="zh-CN" dirty="0" err="1" smtClean="0">
                <a:solidFill>
                  <a:schemeClr val="bg1"/>
                </a:solidFill>
              </a:rPr>
              <a:t>icmp</a:t>
            </a:r>
            <a:r>
              <a:rPr lang="zh-CN" altLang="en-US" dirty="0" smtClean="0">
                <a:solidFill>
                  <a:schemeClr val="bg1"/>
                </a:solidFill>
              </a:rPr>
              <a:t>数据</a:t>
            </a:r>
            <a:endParaRPr lang="en-US" altLang="zh-CN" dirty="0" smtClean="0">
              <a:solidFill>
                <a:schemeClr val="bg1"/>
              </a:solidFill>
            </a:endParaRPr>
          </a:p>
        </p:txBody>
      </p:sp>
    </p:spTree>
    <p:extLst>
      <p:ext uri="{BB962C8B-B14F-4D97-AF65-F5344CB8AC3E}">
        <p14:creationId xmlns:p14="http://schemas.microsoft.com/office/powerpoint/2010/main" val="33208030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bg1"/>
                </a:solidFill>
              </a:rPr>
              <a:t>ARP</a:t>
            </a:r>
            <a:r>
              <a:rPr lang="zh-CN" altLang="en-US" dirty="0" smtClean="0">
                <a:solidFill>
                  <a:schemeClr val="bg1"/>
                </a:solidFill>
              </a:rPr>
              <a:t>数据</a:t>
            </a:r>
            <a:endParaRPr lang="zh-CN" altLang="en-US" dirty="0">
              <a:solidFill>
                <a:schemeClr val="bg1"/>
              </a:solidFill>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5698" y="1521186"/>
            <a:ext cx="7333080" cy="4603164"/>
          </a:xfrm>
        </p:spPr>
      </p:pic>
    </p:spTree>
    <p:extLst>
      <p:ext uri="{BB962C8B-B14F-4D97-AF65-F5344CB8AC3E}">
        <p14:creationId xmlns:p14="http://schemas.microsoft.com/office/powerpoint/2010/main" val="19188540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360</Words>
  <Application>Microsoft Office PowerPoint</Application>
  <PresentationFormat>宽屏</PresentationFormat>
  <Paragraphs>60</Paragraphs>
  <Slides>15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15</vt:i4>
      </vt:variant>
    </vt:vector>
  </HeadingPairs>
  <TitlesOfParts>
    <vt:vector size="19" baseType="lpstr">
      <vt:lpstr>等线</vt:lpstr>
      <vt:lpstr>等线 Light</vt:lpstr>
      <vt:lpstr>Arial</vt:lpstr>
      <vt:lpstr>Office 主题​​</vt:lpstr>
      <vt:lpstr>Xv6网络设备支持</vt:lpstr>
      <vt:lpstr>选题介绍</vt:lpstr>
      <vt:lpstr>为什么改变了计划</vt:lpstr>
      <vt:lpstr>实现的功能</vt:lpstr>
      <vt:lpstr>QEMU提供的网络环境</vt:lpstr>
      <vt:lpstr>网卡驱动</vt:lpstr>
      <vt:lpstr>网卡驱动</vt:lpstr>
      <vt:lpstr>部分网络协议</vt:lpstr>
      <vt:lpstr>ARP数据</vt:lpstr>
      <vt:lpstr>ICMP数据</vt:lpstr>
      <vt:lpstr>以太网报头</vt:lpstr>
      <vt:lpstr>IP报头</vt:lpstr>
      <vt:lpstr>Demo</vt:lpstr>
      <vt:lpstr>分工</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rj lee</dc:creator>
  <cp:lastModifiedBy>rj lee</cp:lastModifiedBy>
  <cp:revision>10</cp:revision>
  <dcterms:created xsi:type="dcterms:W3CDTF">2018-06-29T06:16:21Z</dcterms:created>
  <dcterms:modified xsi:type="dcterms:W3CDTF">2018-06-29T07:01:45Z</dcterms:modified>
</cp:coreProperties>
</file>