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09" autoAdjust="0"/>
  </p:normalViewPr>
  <p:slideViewPr>
    <p:cSldViewPr snapToGrid="0">
      <p:cViewPr varScale="1">
        <p:scale>
          <a:sx n="95" d="100"/>
          <a:sy n="95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7D57-D56B-4A50-AF41-DBCB17F312AF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254E-BAEF-4401-B18F-3BB7BBE9D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我们把上一个系统进行抽象，就是最常见的弹簧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在此，不妨先介绍一下传递函数的概念，传递函数的引入使得时域的微分方程变成频域的代数方程，使得在频域上讨论系统将大大简化。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2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阻尼系统最本质的方程是牛顿第二定律，我们不妨看看自由的物体是否稳定。</a:t>
            </a:r>
            <a:endParaRPr lang="en-US" altLang="zh-CN"/>
          </a:p>
          <a:p>
            <a:r>
              <a:rPr lang="zh-CN" altLang="en-US"/>
              <a:t>不稳定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与弹簧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质量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阻尼系统的区别？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反馈</a:t>
            </a:r>
            <a:r>
              <a:rPr lang="en-US" altLang="zh-CN">
                <a:sym typeface="Wingdings" panose="05000000000000000000" pitchFamily="2" charset="2"/>
              </a:rPr>
              <a:t>PD</a:t>
            </a:r>
            <a:r>
              <a:rPr lang="zh-CN" altLang="en-US">
                <a:sym typeface="Wingdings" panose="05000000000000000000" pitchFamily="2" charset="2"/>
              </a:rPr>
              <a:t>控制器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恒定的东西如何引入变动？想一下钱在银行里怎么增加的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时间的积累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积分！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F02B-8F43-4D4B-932B-92A45B61884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1B10-0031-4539-B722-BA67617AA5F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A919-EBB1-4CD4-8535-2ADF59CF6D1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F40-4689-4C4C-B70E-D8939538CF6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6D4-B7F5-4439-AA5A-7E6205831E9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E42E-A4E9-40BC-B3CD-EF20CE5719D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5AE-B7D4-4FF6-9669-A9A1E12047A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5585-3233-44D7-9A73-AEC6FEC5D1D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6BA-FDBC-483D-BB9F-26766769A37C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DF03-0064-4805-B018-392A5669365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89-40FD-420F-99C1-4372530E9D0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1DF-43C6-44C5-97CB-AECF411A099E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unyu/SimpleCtrlS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3" y="5016136"/>
            <a:ext cx="1668889" cy="1660219"/>
          </a:xfrm>
          <a:prstGeom prst="rect">
            <a:avLst/>
          </a:prstGeom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14874" y="3210690"/>
            <a:ext cx="4721503" cy="4571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3130" tIns="56565" rIns="113130" bIns="56565" anchor="ctr"/>
          <a:lstStyle/>
          <a:p>
            <a:pPr algn="ctr" defTabSz="987710"/>
            <a:endParaRPr lang="zh-CN" altLang="en-US" sz="100">
              <a:solidFill>
                <a:srgbClr val="00246C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27" y="2229159"/>
            <a:ext cx="7602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>
                <a:solidFill>
                  <a:srgbClr val="2D2D8A"/>
                </a:solidFill>
                <a:latin typeface="微软雅黑" panose="020B0503020204020204" pitchFamily="34" charset="-122"/>
                <a:ea typeface="微软雅黑" pitchFamily="34" charset="-122"/>
              </a:rPr>
              <a:t>控制系统简介</a:t>
            </a:r>
            <a:endParaRPr lang="zh-CN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65334"/>
              </p:ext>
            </p:extLst>
          </p:nvPr>
        </p:nvGraphicFramePr>
        <p:xfrm>
          <a:off x="2410817" y="4077359"/>
          <a:ext cx="4322357" cy="122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4">
                  <a:extLst>
                    <a:ext uri="{9D8B030D-6E8A-4147-A177-3AD203B41FA5}">
                      <a16:colId xmlns:a16="http://schemas.microsoft.com/office/drawing/2014/main" val="2841001600"/>
                    </a:ext>
                  </a:extLst>
                </a:gridCol>
                <a:gridCol w="316914">
                  <a:extLst>
                    <a:ext uri="{9D8B030D-6E8A-4147-A177-3AD203B41FA5}">
                      <a16:colId xmlns:a16="http://schemas.microsoft.com/office/drawing/2014/main" val="3909846940"/>
                    </a:ext>
                  </a:extLst>
                </a:gridCol>
                <a:gridCol w="2256469">
                  <a:extLst>
                    <a:ext uri="{9D8B030D-6E8A-4147-A177-3AD203B41FA5}">
                      <a16:colId xmlns:a16="http://schemas.microsoft.com/office/drawing/2014/main" val="271643585"/>
                    </a:ext>
                  </a:extLst>
                </a:gridCol>
              </a:tblGrid>
              <a:tr h="6102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报告人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肖春雨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95119"/>
                  </a:ext>
                </a:extLst>
              </a:tr>
              <a:tr h="61023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800" b="1" i="0" baseline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16774"/>
                  </a:ext>
                </a:extLst>
              </a:tr>
            </a:tbl>
          </a:graphicData>
        </a:graphic>
      </p:graphicFrame>
      <p:sp>
        <p:nvSpPr>
          <p:cNvPr id="11" name="文本框 1"/>
          <p:cNvSpPr txBox="1"/>
          <p:nvPr/>
        </p:nvSpPr>
        <p:spPr bwMode="auto">
          <a:xfrm>
            <a:off x="0" y="283513"/>
            <a:ext cx="9144000" cy="6463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074738" eaLnBrk="1" hangingPunct="1">
              <a:lnSpc>
                <a:spcPct val="90000"/>
              </a:lnSpc>
              <a:defRPr/>
            </a:pPr>
            <a:r>
              <a:rPr lang="zh-CN" altLang="en-US" sz="40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+mj-cs"/>
              </a:rPr>
              <a:t>研究生交流会</a:t>
            </a:r>
            <a:endParaRPr lang="zh-CN" altLang="en-US" sz="4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68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55726" y="6330225"/>
            <a:ext cx="69069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2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1B19A-D8E0-4ADB-A5D1-BAFA56AA4B52}"/>
              </a:ext>
            </a:extLst>
          </p:cNvPr>
          <p:cNvSpPr txBox="1"/>
          <p:nvPr/>
        </p:nvSpPr>
        <p:spPr>
          <a:xfrm>
            <a:off x="222450" y="1070096"/>
            <a:ext cx="6431118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有一位世界第一的推销大师，他举行了结束推销生涯的大会，保险界的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多位精英前来参加。当许多人问他推销的秘诀时，他微笑着表示不必多说。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这时，全场灯光暗了下来，从会场一边出现了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名彪形大汉合力抬着一铁架，铁架下垂着一只大铁球走上台来。当现场的人丈二和尚摸不着头脑时，铁架被抬到讲台上了。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那位推销大师走上台，用一把小锤朝大铁球敲了一下，铁球没有动，隔了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秒他又敲了一下，还是没动，于是他每隔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秒就敲一下。这样如此不断，铁球还是动也不动。台下的人开始骚动，陆续有人离场而去，但推销大师还是静静地敲铁球，人越走越多，留下来的所剩无几。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终于，大铁球开始慢慢晃动了，经过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多分钟后，大力摇晃的铁球，就算任何人的努力也不能使它停下来。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97770E1-0D08-4E30-B353-8CA2361B6439}"/>
              </a:ext>
            </a:extLst>
          </p:cNvPr>
          <p:cNvGrpSpPr/>
          <p:nvPr/>
        </p:nvGrpSpPr>
        <p:grpSpPr>
          <a:xfrm>
            <a:off x="6804370" y="1269398"/>
            <a:ext cx="2142053" cy="2995776"/>
            <a:chOff x="6871747" y="1368524"/>
            <a:chExt cx="2142053" cy="299577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E0B9D48-8B9D-40FE-92D8-16E255A822D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747" y="1499758"/>
              <a:ext cx="21166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4368A8-655D-4971-BE31-C51B6F66D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14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979808-BEB5-407F-A2F7-3D2C21A6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4619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A177D9-40B3-4037-A437-2A87C055C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267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05C3424-027B-4D63-B89E-95B12593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741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9A23835-61F5-455C-A157-615DD0E3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021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142922-D6F7-4148-A285-1AEEA2901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0863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FCCB40-BB19-4084-92C7-1FF6F4D24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6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F73F2A-B90C-43AD-8C41-E84CB5DCA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938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A4BF44-E326-4ACA-9A3F-B666C5BD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86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7EFCA6-72DF-451F-80C6-8092D3303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6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D1042CF-6D62-49AF-A4D4-9FDB9F13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53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F66E6E-9687-4AF9-A5C0-E0E2F9FA5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82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C94825-F8CD-464F-AC27-3E15B7C29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65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9AB65E-0C31-4B1B-B307-4B88BFF9E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3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3EEC3B-757E-4716-B458-4E50876F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778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8BB185-3E0B-4467-BC88-396C441FA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7252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E1A6097-EA66-455F-BFF1-DD34688CB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72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7BABF04-714C-4580-9938-F6B426906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374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08619D-5C97-4DF2-875B-DD7C426E06A0}"/>
                </a:ext>
              </a:extLst>
            </p:cNvPr>
            <p:cNvCxnSpPr/>
            <p:nvPr/>
          </p:nvCxnSpPr>
          <p:spPr>
            <a:xfrm flipH="1">
              <a:off x="7370215" y="1499757"/>
              <a:ext cx="576797" cy="23452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B82CFA2-526E-475D-AD31-AD52DC964DA8}"/>
                </a:ext>
              </a:extLst>
            </p:cNvPr>
            <p:cNvSpPr/>
            <p:nvPr/>
          </p:nvSpPr>
          <p:spPr>
            <a:xfrm>
              <a:off x="6937368" y="3475304"/>
              <a:ext cx="888996" cy="8889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498084-B918-46E8-AAEC-A4A373A19C5E}"/>
              </a:ext>
            </a:extLst>
          </p:cNvPr>
          <p:cNvCxnSpPr/>
          <p:nvPr/>
        </p:nvCxnSpPr>
        <p:spPr>
          <a:xfrm>
            <a:off x="4413250" y="2063750"/>
            <a:ext cx="17653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C52E34-EE19-4A6A-83F6-4963F0C2109E}"/>
              </a:ext>
            </a:extLst>
          </p:cNvPr>
          <p:cNvCxnSpPr>
            <a:cxnSpLocks/>
          </p:cNvCxnSpPr>
          <p:nvPr/>
        </p:nvCxnSpPr>
        <p:spPr>
          <a:xfrm>
            <a:off x="2758559" y="3022600"/>
            <a:ext cx="32548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">
            <a:extLst>
              <a:ext uri="{FF2B5EF4-FFF2-40B4-BE49-F238E27FC236}">
                <a16:creationId xmlns:a16="http://schemas.microsoft.com/office/drawing/2014/main" id="{4FFBD533-17AE-4BF8-84B8-353F3AF0411B}"/>
              </a:ext>
            </a:extLst>
          </p:cNvPr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从一个故事开始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55ADA3F-09D1-4398-8218-B8248ECD026D}"/>
              </a:ext>
            </a:extLst>
          </p:cNvPr>
          <p:cNvCxnSpPr>
            <a:cxnSpLocks/>
          </p:cNvCxnSpPr>
          <p:nvPr/>
        </p:nvCxnSpPr>
        <p:spPr>
          <a:xfrm>
            <a:off x="3327400" y="3340100"/>
            <a:ext cx="1447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F776C13-BCEF-48AE-A6E9-9EDB607396F8}"/>
              </a:ext>
            </a:extLst>
          </p:cNvPr>
          <p:cNvCxnSpPr>
            <a:cxnSpLocks/>
          </p:cNvCxnSpPr>
          <p:nvPr/>
        </p:nvCxnSpPr>
        <p:spPr>
          <a:xfrm>
            <a:off x="1298059" y="4303274"/>
            <a:ext cx="17880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70AAB56-54DA-4A26-AE6B-A4920F659C0B}"/>
              </a:ext>
            </a:extLst>
          </p:cNvPr>
          <p:cNvSpPr txBox="1"/>
          <p:nvPr/>
        </p:nvSpPr>
        <p:spPr>
          <a:xfrm>
            <a:off x="1560254" y="4799831"/>
            <a:ext cx="285206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系统能根据输入做出相应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系统响应需要时间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冲击响应可以判定系统稳定性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系统可以有多种控制策略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系统具有一定量程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可控范围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92C9B73-7B5C-408A-9D5C-E492538FF712}"/>
              </a:ext>
            </a:extLst>
          </p:cNvPr>
          <p:cNvCxnSpPr>
            <a:cxnSpLocks/>
          </p:cNvCxnSpPr>
          <p:nvPr/>
        </p:nvCxnSpPr>
        <p:spPr>
          <a:xfrm>
            <a:off x="301109" y="4632685"/>
            <a:ext cx="251829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25EB7-25F1-4007-883E-58EC82F2C966}"/>
              </a:ext>
            </a:extLst>
          </p:cNvPr>
          <p:cNvCxnSpPr>
            <a:cxnSpLocks/>
          </p:cNvCxnSpPr>
          <p:nvPr/>
        </p:nvCxnSpPr>
        <p:spPr>
          <a:xfrm>
            <a:off x="3228926" y="4303274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3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弹簧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质量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阻尼系统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38A8F76-0083-4BD5-BBE6-890267D0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4" y="1407629"/>
            <a:ext cx="2476501" cy="1635471"/>
          </a:xfrm>
          <a:prstGeom prst="rect">
            <a:avLst/>
          </a:prstGeom>
        </p:spPr>
      </p:pic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A08616C1-6F60-4759-ACC0-A9989258F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09633"/>
              </p:ext>
            </p:extLst>
          </p:nvPr>
        </p:nvGraphicFramePr>
        <p:xfrm>
          <a:off x="862013" y="3146108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Equation" r:id="rId5" imgW="1688760" imgH="304560" progId="Equation.DSMT4">
                  <p:embed/>
                </p:oleObj>
              </mc:Choice>
              <mc:Fallback>
                <p:oleObj name="Equation" r:id="rId5" imgW="1688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013" y="3146108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2244866E-66EB-4361-88B6-602BA455824D}"/>
              </a:ext>
            </a:extLst>
          </p:cNvPr>
          <p:cNvSpPr txBox="1"/>
          <p:nvPr/>
        </p:nvSpPr>
        <p:spPr>
          <a:xfrm>
            <a:off x="4390992" y="117806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微分方程的解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齐次解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特解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A02D3A-0459-4483-ACCE-03944DFC8827}"/>
              </a:ext>
            </a:extLst>
          </p:cNvPr>
          <p:cNvCxnSpPr>
            <a:cxnSpLocks/>
          </p:cNvCxnSpPr>
          <p:nvPr/>
        </p:nvCxnSpPr>
        <p:spPr>
          <a:xfrm flipV="1">
            <a:off x="6096707" y="1282874"/>
            <a:ext cx="1357036" cy="230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709B7C-E8B5-4431-ADF8-CE252A899E47}"/>
              </a:ext>
            </a:extLst>
          </p:cNvPr>
          <p:cNvSpPr/>
          <p:nvPr/>
        </p:nvSpPr>
        <p:spPr>
          <a:xfrm rot="5400000">
            <a:off x="5934274" y="1555567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A27196-ADFB-49D2-9878-465D5E1DCF75}"/>
              </a:ext>
            </a:extLst>
          </p:cNvPr>
          <p:cNvSpPr txBox="1"/>
          <p:nvPr/>
        </p:nvSpPr>
        <p:spPr>
          <a:xfrm>
            <a:off x="6437745" y="160809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阻尼衰减，自振收敛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371C243-416A-4F51-A56A-D8AF8236EA8A}"/>
              </a:ext>
            </a:extLst>
          </p:cNvPr>
          <p:cNvSpPr txBox="1"/>
          <p:nvPr/>
        </p:nvSpPr>
        <p:spPr>
          <a:xfrm>
            <a:off x="5241786" y="209078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稳态 → 特解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EF3FC29D-3485-4504-84EE-F5A9FD201D45}"/>
              </a:ext>
            </a:extLst>
          </p:cNvPr>
          <p:cNvSpPr/>
          <p:nvPr/>
        </p:nvSpPr>
        <p:spPr>
          <a:xfrm rot="5400000">
            <a:off x="5937451" y="2453723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3B8A720-99C2-421A-9508-5A8D081B9BD4}"/>
              </a:ext>
            </a:extLst>
          </p:cNvPr>
          <p:cNvSpPr txBox="1"/>
          <p:nvPr/>
        </p:nvSpPr>
        <p:spPr>
          <a:xfrm>
            <a:off x="6477707" y="25479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共振，自振发散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F53F36B-EC2B-4547-B814-299D4A671952}"/>
              </a:ext>
            </a:extLst>
          </p:cNvPr>
          <p:cNvSpPr txBox="1"/>
          <p:nvPr/>
        </p:nvSpPr>
        <p:spPr>
          <a:xfrm>
            <a:off x="4810577" y="30450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输出趋于无穷，系统不稳定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6DC9405-3CC2-401F-901D-40594BC1E465}"/>
              </a:ext>
            </a:extLst>
          </p:cNvPr>
          <p:cNvSpPr txBox="1"/>
          <p:nvPr/>
        </p:nvSpPr>
        <p:spPr>
          <a:xfrm>
            <a:off x="83595" y="425600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自振计算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4AAD3A3-76E7-4CEB-A3AB-F7E03575F1A3}"/>
              </a:ext>
            </a:extLst>
          </p:cNvPr>
          <p:cNvSpPr txBox="1"/>
          <p:nvPr/>
        </p:nvSpPr>
        <p:spPr>
          <a:xfrm>
            <a:off x="88184" y="97801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97" name="云形 96">
            <a:extLst>
              <a:ext uri="{FF2B5EF4-FFF2-40B4-BE49-F238E27FC236}">
                <a16:creationId xmlns:a16="http://schemas.microsoft.com/office/drawing/2014/main" id="{FE4DB243-E4A9-4346-820D-6659BAF1EDAE}"/>
              </a:ext>
            </a:extLst>
          </p:cNvPr>
          <p:cNvSpPr/>
          <p:nvPr/>
        </p:nvSpPr>
        <p:spPr>
          <a:xfrm>
            <a:off x="1422703" y="3529963"/>
            <a:ext cx="6076277" cy="6336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系统的稳定性取决于自振是否收敛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1F4D7C4-E7D7-4EC2-B900-C65561A10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58877"/>
              </p:ext>
            </p:extLst>
          </p:nvPr>
        </p:nvGraphicFramePr>
        <p:xfrm>
          <a:off x="850899" y="4925023"/>
          <a:ext cx="163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" name="Equation" r:id="rId7" imgW="1638000" imgH="253800" progId="Equation.DSMT4">
                  <p:embed/>
                </p:oleObj>
              </mc:Choice>
              <mc:Fallback>
                <p:oleObj name="Equation" r:id="rId7" imgW="163800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899" y="4925023"/>
                        <a:ext cx="163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9A5EE527-93A4-49B2-8A62-D31495114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7294"/>
              </p:ext>
            </p:extLst>
          </p:nvPr>
        </p:nvGraphicFramePr>
        <p:xfrm>
          <a:off x="646113" y="6116950"/>
          <a:ext cx="172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" name="Equation" r:id="rId9" imgW="1726920" imgH="291960" progId="Equation.DSMT4">
                  <p:embed/>
                </p:oleObj>
              </mc:Choice>
              <mc:Fallback>
                <p:oleObj name="Equation" r:id="rId9" imgW="1726920" imgH="29196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113" y="6116950"/>
                        <a:ext cx="1727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箭头: 右 99">
            <a:extLst>
              <a:ext uri="{FF2B5EF4-FFF2-40B4-BE49-F238E27FC236}">
                <a16:creationId xmlns:a16="http://schemas.microsoft.com/office/drawing/2014/main" id="{D6D2511B-4E9E-4050-B8E4-C219EA24D7AF}"/>
              </a:ext>
            </a:extLst>
          </p:cNvPr>
          <p:cNvSpPr/>
          <p:nvPr/>
        </p:nvSpPr>
        <p:spPr>
          <a:xfrm rot="5400000">
            <a:off x="1160421" y="5410499"/>
            <a:ext cx="698584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BD3D564B-F1A9-4274-8889-E6308AF41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94578"/>
              </p:ext>
            </p:extLst>
          </p:nvPr>
        </p:nvGraphicFramePr>
        <p:xfrm>
          <a:off x="1737518" y="5400282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" name="Equation" r:id="rId11" imgW="685800" imgH="291960" progId="Equation.DSMT4">
                  <p:embed/>
                </p:oleObj>
              </mc:Choice>
              <mc:Fallback>
                <p:oleObj name="Equation" r:id="rId11" imgW="685800" imgH="29196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7518" y="5400282"/>
                        <a:ext cx="685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E70F12-709A-4E82-80BA-BD73F3985A8B}"/>
              </a:ext>
            </a:extLst>
          </p:cNvPr>
          <p:cNvSpPr/>
          <p:nvPr/>
        </p:nvSpPr>
        <p:spPr>
          <a:xfrm>
            <a:off x="3128373" y="5473648"/>
            <a:ext cx="1693287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83DCFB80-CED7-4DC0-B53F-EA97FD8D9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11165"/>
              </p:ext>
            </p:extLst>
          </p:nvPr>
        </p:nvGraphicFramePr>
        <p:xfrm>
          <a:off x="3203541" y="5216132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" name="Equation" r:id="rId13" imgW="1257120" imgH="330120" progId="Equation.DSMT4">
                  <p:embed/>
                </p:oleObj>
              </mc:Choice>
              <mc:Fallback>
                <p:oleObj name="Equation" r:id="rId13" imgW="1257120" imgH="33012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41" y="5216132"/>
                        <a:ext cx="1257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4F91A8AD-8FCD-467C-BAF2-9BE69ABEB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958"/>
              </p:ext>
            </p:extLst>
          </p:nvPr>
        </p:nvGraphicFramePr>
        <p:xfrm>
          <a:off x="5378077" y="5300163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" name="Equation" r:id="rId15" imgW="2705040" imgH="838080" progId="Equation.DSMT4">
                  <p:embed/>
                </p:oleObj>
              </mc:Choice>
              <mc:Fallback>
                <p:oleObj name="Equation" r:id="rId15" imgW="2705040" imgH="83808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83DCFB80-CED7-4DC0-B53F-EA97FD8D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8077" y="5300163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ADA66E7C-B306-4DA5-AD12-B1BD88AD13B3}"/>
              </a:ext>
            </a:extLst>
          </p:cNvPr>
          <p:cNvSpPr txBox="1"/>
          <p:nvPr/>
        </p:nvSpPr>
        <p:spPr>
          <a:xfrm>
            <a:off x="2781294" y="625821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系统稳定的条件是所有特征值实部小于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</p:spTree>
    <p:extLst>
      <p:ext uri="{BB962C8B-B14F-4D97-AF65-F5344CB8AC3E}">
        <p14:creationId xmlns:p14="http://schemas.microsoft.com/office/powerpoint/2010/main" val="26225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 animBg="1"/>
      <p:bldP spid="86" grpId="0"/>
      <p:bldP spid="87" grpId="0"/>
      <p:bldP spid="91" grpId="0" animBg="1"/>
      <p:bldP spid="92" grpId="0"/>
      <p:bldP spid="93" grpId="0"/>
      <p:bldP spid="95" grpId="0"/>
      <p:bldP spid="97" grpId="0" animBg="1"/>
      <p:bldP spid="100" grpId="0" animBg="1"/>
      <p:bldP spid="102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4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传递函数与稳定性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93EA6A6-7097-474D-A981-6BFB276EA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03359"/>
              </p:ext>
            </p:extLst>
          </p:nvPr>
        </p:nvGraphicFramePr>
        <p:xfrm>
          <a:off x="1454150" y="2513834"/>
          <a:ext cx="623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Equation" r:id="rId4" imgW="6235560" imgH="355320" progId="Equation.DSMT4">
                  <p:embed/>
                </p:oleObj>
              </mc:Choice>
              <mc:Fallback>
                <p:oleObj name="Equation" r:id="rId4" imgW="6235560" imgH="35532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150" y="2513834"/>
                        <a:ext cx="623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293316-0DFC-4824-993B-0813AB3C5100}"/>
              </a:ext>
            </a:extLst>
          </p:cNvPr>
          <p:cNvSpPr/>
          <p:nvPr/>
        </p:nvSpPr>
        <p:spPr>
          <a:xfrm>
            <a:off x="3822970" y="1540973"/>
            <a:ext cx="1498060" cy="7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LTI System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758D3C-A02B-4CD4-B9D1-78E0AD4BBC25}"/>
              </a:ext>
            </a:extLst>
          </p:cNvPr>
          <p:cNvCxnSpPr>
            <a:cxnSpLocks/>
          </p:cNvCxnSpPr>
          <p:nvPr/>
        </p:nvCxnSpPr>
        <p:spPr>
          <a:xfrm>
            <a:off x="5321030" y="1926837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B64E56-1EBB-47DA-BC2A-39332176B061}"/>
              </a:ext>
            </a:extLst>
          </p:cNvPr>
          <p:cNvSpPr txBox="1"/>
          <p:nvPr/>
        </p:nvSpPr>
        <p:spPr>
          <a:xfrm>
            <a:off x="2722686" y="17081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76D1B-75A9-40CC-8E02-2C0677D14A2A}"/>
              </a:ext>
            </a:extLst>
          </p:cNvPr>
          <p:cNvSpPr txBox="1"/>
          <p:nvPr/>
        </p:nvSpPr>
        <p:spPr>
          <a:xfrm>
            <a:off x="6077950" y="172678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177D4-68E1-44CD-B91E-9D899EE928D7}"/>
              </a:ext>
            </a:extLst>
          </p:cNvPr>
          <p:cNvCxnSpPr>
            <a:cxnSpLocks/>
          </p:cNvCxnSpPr>
          <p:nvPr/>
        </p:nvCxnSpPr>
        <p:spPr>
          <a:xfrm>
            <a:off x="3066050" y="1908191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AFB7958-706D-4FD2-AED0-FCE97DB9C57B}"/>
              </a:ext>
            </a:extLst>
          </p:cNvPr>
          <p:cNvSpPr txBox="1"/>
          <p:nvPr/>
        </p:nvSpPr>
        <p:spPr>
          <a:xfrm>
            <a:off x="61754" y="1041078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线性时不变系统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8C3788D-CFFD-4F13-B590-83B35F4E2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69970"/>
              </p:ext>
            </p:extLst>
          </p:nvPr>
        </p:nvGraphicFramePr>
        <p:xfrm>
          <a:off x="1339850" y="3046397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6" imgW="6464160" imgH="431640" progId="Equation.DSMT4">
                  <p:embed/>
                </p:oleObj>
              </mc:Choice>
              <mc:Fallback>
                <p:oleObj name="Equation" r:id="rId6" imgW="64641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93EA6A6-7097-474D-A981-6BFB276EA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9850" y="3046397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AA1F9E-9A96-4241-9D6E-9FA156684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11703"/>
              </p:ext>
            </p:extLst>
          </p:nvPr>
        </p:nvGraphicFramePr>
        <p:xfrm>
          <a:off x="2803166" y="3664006"/>
          <a:ext cx="417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8" imgW="4178160" imgH="711000" progId="Equation.DSMT4">
                  <p:embed/>
                </p:oleObj>
              </mc:Choice>
              <mc:Fallback>
                <p:oleObj name="Equation" r:id="rId8" imgW="4178160" imgH="711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3166" y="3664006"/>
                        <a:ext cx="4178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54CAB0C-ACAC-4F33-ABC5-45F4F6743B6E}"/>
              </a:ext>
            </a:extLst>
          </p:cNvPr>
          <p:cNvSpPr txBox="1"/>
          <p:nvPr/>
        </p:nvSpPr>
        <p:spPr>
          <a:xfrm>
            <a:off x="1481502" y="3834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B9A0C9-44D3-482A-B905-24E75BCC08FD}"/>
              </a:ext>
            </a:extLst>
          </p:cNvPr>
          <p:cNvSpPr txBox="1"/>
          <p:nvPr/>
        </p:nvSpPr>
        <p:spPr>
          <a:xfrm>
            <a:off x="61754" y="4601249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EF8D726-5B8A-46CF-8DA3-A0671254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07718"/>
              </p:ext>
            </p:extLst>
          </p:nvPr>
        </p:nvGraphicFramePr>
        <p:xfrm>
          <a:off x="710902" y="5327252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10" imgW="1688760" imgH="304560" progId="Equation.DSMT4">
                  <p:embed/>
                </p:oleObj>
              </mc:Choice>
              <mc:Fallback>
                <p:oleObj name="Equation" r:id="rId10" imgW="1688760" imgH="30456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0902" y="5327252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DD9EA01-3D8A-4592-A3CD-011EE4A6B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8774"/>
              </p:ext>
            </p:extLst>
          </p:nvPr>
        </p:nvGraphicFramePr>
        <p:xfrm>
          <a:off x="3765820" y="5126695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12" imgW="2184120" imgH="609480" progId="Equation.DSMT4">
                  <p:embed/>
                </p:oleObj>
              </mc:Choice>
              <mc:Fallback>
                <p:oleObj name="Equation" r:id="rId12" imgW="2184120" imgH="609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EF8D726-5B8A-46CF-8DA3-A0671254F6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5820" y="5126695"/>
                        <a:ext cx="218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右 32">
            <a:extLst>
              <a:ext uri="{FF2B5EF4-FFF2-40B4-BE49-F238E27FC236}">
                <a16:creationId xmlns:a16="http://schemas.microsoft.com/office/drawing/2014/main" id="{CE5AD201-071A-4757-9BE3-E67C965ECDCD}"/>
              </a:ext>
            </a:extLst>
          </p:cNvPr>
          <p:cNvSpPr/>
          <p:nvPr/>
        </p:nvSpPr>
        <p:spPr>
          <a:xfrm>
            <a:off x="2666702" y="5202492"/>
            <a:ext cx="86761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4C926AEB-1B23-401D-AF44-5F91396814CB}"/>
              </a:ext>
            </a:extLst>
          </p:cNvPr>
          <p:cNvSpPr/>
          <p:nvPr/>
        </p:nvSpPr>
        <p:spPr>
          <a:xfrm>
            <a:off x="6451664" y="5056512"/>
            <a:ext cx="2316956" cy="609600"/>
          </a:xfrm>
          <a:prstGeom prst="cloudCallout">
            <a:avLst>
              <a:gd name="adj1" fmla="val -68617"/>
              <a:gd name="adj2" fmla="val 47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4ECB4-A5E8-4330-AB7D-49DCA0CDB7BD}"/>
              </a:ext>
            </a:extLst>
          </p:cNvPr>
          <p:cNvSpPr txBox="1"/>
          <p:nvPr/>
        </p:nvSpPr>
        <p:spPr>
          <a:xfrm>
            <a:off x="1180177" y="6112677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系统稳定的条件是：传递函数所有极点的实部小于零</a:t>
            </a:r>
          </a:p>
        </p:txBody>
      </p:sp>
    </p:spTree>
    <p:extLst>
      <p:ext uri="{BB962C8B-B14F-4D97-AF65-F5344CB8AC3E}">
        <p14:creationId xmlns:p14="http://schemas.microsoft.com/office/powerpoint/2010/main" val="34537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5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牛顿第二定律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1193-9767-4A43-9858-FDF32EAB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8" y="1078706"/>
            <a:ext cx="1294055" cy="1614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735D1-2156-4FC4-8ED1-3ABEA5B43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r="17065" b="10860"/>
          <a:stretch/>
        </p:blipFill>
        <p:spPr>
          <a:xfrm>
            <a:off x="7475416" y="1078706"/>
            <a:ext cx="1294056" cy="1614488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DCAA07-EE2F-45D7-AD61-AF429E9EB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33246"/>
              </p:ext>
            </p:extLst>
          </p:nvPr>
        </p:nvGraphicFramePr>
        <p:xfrm>
          <a:off x="4121089" y="1419227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1089" y="1419227"/>
                        <a:ext cx="787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DE0860-F3EC-4688-8C4D-C49999BE7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62619"/>
              </p:ext>
            </p:extLst>
          </p:nvPr>
        </p:nvGraphicFramePr>
        <p:xfrm>
          <a:off x="3886199" y="1933825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8" imgW="1371600" imgH="609480" progId="Equation.DSMT4">
                  <p:embed/>
                </p:oleObj>
              </mc:Choice>
              <mc:Fallback>
                <p:oleObj name="Equation" r:id="rId8" imgW="13716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DCAA07-EE2F-45D7-AD61-AF429E9EB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199" y="1933825"/>
                        <a:ext cx="1371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88ECA5A-C3BB-46B8-A792-D3A89FE39F7A}"/>
              </a:ext>
            </a:extLst>
          </p:cNvPr>
          <p:cNvSpPr/>
          <p:nvPr/>
        </p:nvSpPr>
        <p:spPr>
          <a:xfrm>
            <a:off x="1929606" y="1216025"/>
            <a:ext cx="1199357" cy="535531"/>
          </a:xfrm>
          <a:prstGeom prst="wedgeRoundRectCallout">
            <a:avLst>
              <a:gd name="adj1" fmla="val -62527"/>
              <a:gd name="adj2" fmla="val 82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这回稳了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153E97B-F3D0-47B5-BB2D-AA28B74C902A}"/>
              </a:ext>
            </a:extLst>
          </p:cNvPr>
          <p:cNvSpPr/>
          <p:nvPr/>
        </p:nvSpPr>
        <p:spPr>
          <a:xfrm>
            <a:off x="5672231" y="2114550"/>
            <a:ext cx="1294055" cy="535531"/>
          </a:xfrm>
          <a:prstGeom prst="wedgeRoundRectCallout">
            <a:avLst>
              <a:gd name="adj1" fmla="val 84260"/>
              <a:gd name="adj2" fmla="val -57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不，你不稳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7B9E18-4D3E-426C-9461-B206D43D39DA}"/>
              </a:ext>
            </a:extLst>
          </p:cNvPr>
          <p:cNvSpPr txBox="1"/>
          <p:nvPr/>
        </p:nvSpPr>
        <p:spPr>
          <a:xfrm>
            <a:off x="0" y="285259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稳定的方法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0ECDAC-3514-4557-AEBA-481C082192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02" b="4811"/>
          <a:stretch/>
        </p:blipFill>
        <p:spPr>
          <a:xfrm>
            <a:off x="1995136" y="3200996"/>
            <a:ext cx="4747531" cy="494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E0B051-8574-404D-A558-EC8C43AB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9423" y="3200996"/>
            <a:ext cx="4747527" cy="1486520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D874430-AC6F-44A3-9C0B-23DC435C8BBB}"/>
              </a:ext>
            </a:extLst>
          </p:cNvPr>
          <p:cNvSpPr/>
          <p:nvPr/>
        </p:nvSpPr>
        <p:spPr>
          <a:xfrm>
            <a:off x="1407319" y="3789723"/>
            <a:ext cx="921980" cy="400110"/>
          </a:xfrm>
          <a:prstGeom prst="wedgeRoundRectCallout">
            <a:avLst>
              <a:gd name="adj1" fmla="val 98613"/>
              <a:gd name="adj2" fmla="val -8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874F9-02FF-41A7-A408-6A02D75FC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136" y="5250938"/>
            <a:ext cx="4761814" cy="1504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844A35-C2F9-4489-B517-21F547C750B0}"/>
              </a:ext>
            </a:extLst>
          </p:cNvPr>
          <p:cNvSpPr txBox="1"/>
          <p:nvPr/>
        </p:nvSpPr>
        <p:spPr>
          <a:xfrm>
            <a:off x="6435522" y="39324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状态反馈：现代控制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4C06C0-4B38-4793-8CDE-008726837FFE}"/>
              </a:ext>
            </a:extLst>
          </p:cNvPr>
          <p:cNvSpPr txBox="1"/>
          <p:nvPr/>
        </p:nvSpPr>
        <p:spPr>
          <a:xfrm>
            <a:off x="6435522" y="59424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误差反馈：经典控制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DAB1F54-F1C6-465E-A5F5-4A56484F7B53}"/>
              </a:ext>
            </a:extLst>
          </p:cNvPr>
          <p:cNvSpPr/>
          <p:nvPr/>
        </p:nvSpPr>
        <p:spPr>
          <a:xfrm>
            <a:off x="5672231" y="4615701"/>
            <a:ext cx="414245" cy="60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5" grpId="1" animBg="1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707F5EB-AE25-4102-BDAA-EE5FCF24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3" y="4604866"/>
            <a:ext cx="4625720" cy="196277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6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PID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A69B3-DD40-445C-A921-B4BCF657CFDC}"/>
              </a:ext>
            </a:extLst>
          </p:cNvPr>
          <p:cNvSpPr txBox="1"/>
          <p:nvPr/>
        </p:nvSpPr>
        <p:spPr>
          <a:xfrm>
            <a:off x="121444" y="1107956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阻尼系统的稳态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A6DF228-95B2-47F6-A273-9812ACFDD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37620"/>
              </p:ext>
            </p:extLst>
          </p:nvPr>
        </p:nvGraphicFramePr>
        <p:xfrm>
          <a:off x="1397795" y="1953205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795" y="1953205"/>
                        <a:ext cx="1701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B04CFC-403D-49F0-AC9E-ADFD3990E52A}"/>
              </a:ext>
            </a:extLst>
          </p:cNvPr>
          <p:cNvSpPr/>
          <p:nvPr/>
        </p:nvSpPr>
        <p:spPr>
          <a:xfrm>
            <a:off x="3616277" y="1880150"/>
            <a:ext cx="211301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D4DA7FF-049F-436E-BBD1-1D3C2E5BF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2082"/>
              </p:ext>
            </p:extLst>
          </p:nvPr>
        </p:nvGraphicFramePr>
        <p:xfrm>
          <a:off x="4102100" y="163885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100" y="163885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0E21583-79C9-47AC-9870-AB43A9900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07471"/>
              </p:ext>
            </p:extLst>
          </p:nvPr>
        </p:nvGraphicFramePr>
        <p:xfrm>
          <a:off x="6172200" y="1759500"/>
          <a:ext cx="104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9" imgW="1041120" imgH="609480" progId="Equation.DSMT4">
                  <p:embed/>
                </p:oleObj>
              </mc:Choice>
              <mc:Fallback>
                <p:oleObj name="Equation" r:id="rId9" imgW="1041120" imgH="609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759500"/>
                        <a:ext cx="1041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37FA11-BA10-4E9E-90FD-E4A31451CD5E}"/>
              </a:ext>
            </a:extLst>
          </p:cNvPr>
          <p:cNvSpPr txBox="1"/>
          <p:nvPr/>
        </p:nvSpPr>
        <p:spPr>
          <a:xfrm>
            <a:off x="121444" y="265234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稳态误差的消除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953C2-375A-42D5-B016-7759756FF5DE}"/>
              </a:ext>
            </a:extLst>
          </p:cNvPr>
          <p:cNvSpPr txBox="1"/>
          <p:nvPr/>
        </p:nvSpPr>
        <p:spPr>
          <a:xfrm>
            <a:off x="570612" y="3222560"/>
            <a:ext cx="309251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抵消外力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：阻尼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AB7C80-5FE7-4E31-A12C-ED14AC4535A3}"/>
              </a:ext>
            </a:extLst>
          </p:cNvPr>
          <p:cNvSpPr txBox="1"/>
          <p:nvPr/>
        </p:nvSpPr>
        <p:spPr>
          <a:xfrm>
            <a:off x="4808538" y="35021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根据恒定的位移引入动态？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1FBAA45-9451-4405-B298-06ACC692AEB1}"/>
              </a:ext>
            </a:extLst>
          </p:cNvPr>
          <p:cNvSpPr/>
          <p:nvPr/>
        </p:nvSpPr>
        <p:spPr>
          <a:xfrm>
            <a:off x="3740443" y="3495270"/>
            <a:ext cx="9323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095A6-0EF0-4BFD-83FE-E68014B8B359}"/>
              </a:ext>
            </a:extLst>
          </p:cNvPr>
          <p:cNvSpPr txBox="1"/>
          <p:nvPr/>
        </p:nvSpPr>
        <p:spPr>
          <a:xfrm>
            <a:off x="7536656" y="1895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稳态误差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593BB-AB38-4684-A665-A646B1717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4209"/>
              </p:ext>
            </p:extLst>
          </p:nvPr>
        </p:nvGraphicFramePr>
        <p:xfrm>
          <a:off x="570612" y="4540241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612" y="4540241"/>
                        <a:ext cx="287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37CE793E-B30F-46AE-BE07-F6AC8B7BE7CA}"/>
              </a:ext>
            </a:extLst>
          </p:cNvPr>
          <p:cNvSpPr/>
          <p:nvPr/>
        </p:nvSpPr>
        <p:spPr>
          <a:xfrm>
            <a:off x="7763193" y="3353542"/>
            <a:ext cx="1150143" cy="7656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BC65CAB-C0DE-4518-B8DC-E50E040A62DA}"/>
              </a:ext>
            </a:extLst>
          </p:cNvPr>
          <p:cNvSpPr/>
          <p:nvPr/>
        </p:nvSpPr>
        <p:spPr>
          <a:xfrm rot="5400000">
            <a:off x="1340318" y="5439831"/>
            <a:ext cx="99888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8B3D5E-F9AA-4D74-ADA4-F84D1C55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47876"/>
              </p:ext>
            </p:extLst>
          </p:nvPr>
        </p:nvGraphicFramePr>
        <p:xfrm>
          <a:off x="667755" y="531776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55" y="531776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15BF613-1AAC-4D4F-A2F0-19C8758B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38712"/>
              </p:ext>
            </p:extLst>
          </p:nvPr>
        </p:nvGraphicFramePr>
        <p:xfrm>
          <a:off x="2096963" y="5140444"/>
          <a:ext cx="176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Equation" r:id="rId14" imgW="1765080" imgH="609480" progId="Equation.DSMT4">
                  <p:embed/>
                </p:oleObj>
              </mc:Choice>
              <mc:Fallback>
                <p:oleObj name="Equation" r:id="rId14" imgW="1765080" imgH="609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8B3D5E-F9AA-4D74-ADA4-F84D1C55D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6963" y="5140444"/>
                        <a:ext cx="1765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85A35E7-2E6D-446E-B681-B4C2E097F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7458"/>
              </p:ext>
            </p:extLst>
          </p:nvPr>
        </p:nvGraphicFramePr>
        <p:xfrm>
          <a:off x="1169802" y="6139323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16" imgW="1091880" imgH="431640" progId="Equation.DSMT4">
                  <p:embed/>
                </p:oleObj>
              </mc:Choice>
              <mc:Fallback>
                <p:oleObj name="Equation" r:id="rId16" imgW="10918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5593BB-AB38-4684-A665-A646B1717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9802" y="6139323"/>
                        <a:ext cx="1092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2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7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闭环稳态特性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2D670-4F2B-4BB2-B6C3-79BB4E98AB21}"/>
              </a:ext>
            </a:extLst>
          </p:cNvPr>
          <p:cNvSpPr txBox="1"/>
          <p:nvPr/>
        </p:nvSpPr>
        <p:spPr>
          <a:xfrm>
            <a:off x="192451" y="1234438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对于带宽内的信号：控制器输入为零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28715B-98B9-40DF-BC7C-01BAA89E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3" y="1927935"/>
            <a:ext cx="3753649" cy="1944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8AB6AE-B4EB-4B04-9833-562E48E9E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6" y="4568234"/>
            <a:ext cx="4343726" cy="19445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9FB664-3253-43D3-A874-EC36FD82CF9F}"/>
              </a:ext>
            </a:extLst>
          </p:cNvPr>
          <p:cNvSpPr txBox="1"/>
          <p:nvPr/>
        </p:nvSpPr>
        <p:spPr>
          <a:xfrm>
            <a:off x="4991453" y="1838516"/>
            <a:ext cx="3906839" cy="2257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实例：静电加速度计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克服开环系统不稳定因素；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减小开环系统非线性影响。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B9242-A86F-45FD-BA30-F260AD0EA407}"/>
              </a:ext>
            </a:extLst>
          </p:cNvPr>
          <p:cNvSpPr txBox="1"/>
          <p:nvPr/>
        </p:nvSpPr>
        <p:spPr>
          <a:xfrm>
            <a:off x="4991453" y="4568234"/>
            <a:ext cx="2980303" cy="189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实例：空调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优点：克服外界扰动。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3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8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示例：静电加速度计设计与仿真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638A-D109-4FBE-9292-9B7BE600BD3D}"/>
              </a:ext>
            </a:extLst>
          </p:cNvPr>
          <p:cNvSpPr txBox="1"/>
          <p:nvPr/>
        </p:nvSpPr>
        <p:spPr>
          <a:xfrm>
            <a:off x="2264317" y="3286126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hlinkClick r:id="rId3"/>
              </a:rPr>
              <a:t>https://github.com/iChunyu/SimpleCtrlSys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3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3776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654</Words>
  <Application>Microsoft Office PowerPoint</Application>
  <PresentationFormat>全屏显示(4:3)</PresentationFormat>
  <Paragraphs>84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微软雅黑</vt:lpstr>
      <vt:lpstr>等线</vt:lpstr>
      <vt:lpstr>等线 Light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CY</dc:creator>
  <cp:lastModifiedBy>XiaoCY</cp:lastModifiedBy>
  <cp:revision>111</cp:revision>
  <dcterms:created xsi:type="dcterms:W3CDTF">2018-09-30T08:07:47Z</dcterms:created>
  <dcterms:modified xsi:type="dcterms:W3CDTF">2019-10-31T03:10:49Z</dcterms:modified>
</cp:coreProperties>
</file>