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0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509" autoAdjust="0"/>
  </p:normalViewPr>
  <p:slideViewPr>
    <p:cSldViewPr snapToGrid="0">
      <p:cViewPr varScale="1">
        <p:scale>
          <a:sx n="95" d="100"/>
          <a:sy n="95" d="100"/>
        </p:scale>
        <p:origin x="3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4.wmf"/><Relationship Id="rId4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297D57-D56B-4A50-AF41-DBCB17F312AF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8254E-BAEF-4401-B18F-3BB7BBE9D0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663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我们把上一个系统进行抽象，就是最常见的弹簧</a:t>
            </a:r>
            <a:r>
              <a:rPr lang="en-US" altLang="zh-CN"/>
              <a:t>-</a:t>
            </a:r>
            <a:r>
              <a:rPr lang="zh-CN" altLang="en-US"/>
              <a:t>质量</a:t>
            </a:r>
            <a:r>
              <a:rPr lang="en-US" altLang="zh-CN"/>
              <a:t>-</a:t>
            </a:r>
            <a:r>
              <a:rPr lang="zh-CN" altLang="en-US"/>
              <a:t>阻尼系统。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8254E-BAEF-4401-B18F-3BB7BBE9D0C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305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在此，不妨先介绍一下传递函数的概念，传递函数的引入使得时域的微分方程变成频域的代数方程，使得在频域上讨论系统将大大简化。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8254E-BAEF-4401-B18F-3BB7BBE9D0C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920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弹簧</a:t>
            </a:r>
            <a:r>
              <a:rPr lang="en-US" altLang="zh-CN"/>
              <a:t>-</a:t>
            </a:r>
            <a:r>
              <a:rPr lang="zh-CN" altLang="en-US"/>
              <a:t>质量</a:t>
            </a:r>
            <a:r>
              <a:rPr lang="en-US" altLang="zh-CN"/>
              <a:t>-</a:t>
            </a:r>
            <a:r>
              <a:rPr lang="zh-CN" altLang="en-US"/>
              <a:t>阻尼系统最本质的方程是牛顿第二定律，我们不妨看看自由的物体是否稳定。</a:t>
            </a:r>
            <a:endParaRPr lang="en-US" altLang="zh-CN"/>
          </a:p>
          <a:p>
            <a:r>
              <a:rPr lang="zh-CN" altLang="en-US"/>
              <a:t>不稳定</a:t>
            </a:r>
            <a:r>
              <a:rPr lang="en-US" altLang="zh-CN">
                <a:sym typeface="Wingdings" panose="05000000000000000000" pitchFamily="2" charset="2"/>
              </a:rPr>
              <a:t></a:t>
            </a:r>
            <a:r>
              <a:rPr lang="zh-CN" altLang="en-US">
                <a:sym typeface="Wingdings" panose="05000000000000000000" pitchFamily="2" charset="2"/>
              </a:rPr>
              <a:t>与弹簧</a:t>
            </a:r>
            <a:r>
              <a:rPr lang="en-US" altLang="zh-CN">
                <a:sym typeface="Wingdings" panose="05000000000000000000" pitchFamily="2" charset="2"/>
              </a:rPr>
              <a:t>-</a:t>
            </a:r>
            <a:r>
              <a:rPr lang="zh-CN" altLang="en-US">
                <a:sym typeface="Wingdings" panose="05000000000000000000" pitchFamily="2" charset="2"/>
              </a:rPr>
              <a:t>质量</a:t>
            </a:r>
            <a:r>
              <a:rPr lang="en-US" altLang="zh-CN">
                <a:sym typeface="Wingdings" panose="05000000000000000000" pitchFamily="2" charset="2"/>
              </a:rPr>
              <a:t>-</a:t>
            </a:r>
            <a:r>
              <a:rPr lang="zh-CN" altLang="en-US">
                <a:sym typeface="Wingdings" panose="05000000000000000000" pitchFamily="2" charset="2"/>
              </a:rPr>
              <a:t>阻尼系统的区别？</a:t>
            </a:r>
            <a:r>
              <a:rPr lang="en-US" altLang="zh-CN">
                <a:sym typeface="Wingdings" panose="05000000000000000000" pitchFamily="2" charset="2"/>
              </a:rPr>
              <a:t></a:t>
            </a:r>
            <a:r>
              <a:rPr lang="zh-CN" altLang="en-US">
                <a:sym typeface="Wingdings" panose="05000000000000000000" pitchFamily="2" charset="2"/>
              </a:rPr>
              <a:t>反馈</a:t>
            </a:r>
            <a:r>
              <a:rPr lang="en-US" altLang="zh-CN">
                <a:sym typeface="Wingdings" panose="05000000000000000000" pitchFamily="2" charset="2"/>
              </a:rPr>
              <a:t>PD</a:t>
            </a:r>
            <a:r>
              <a:rPr lang="zh-CN" altLang="en-US">
                <a:sym typeface="Wingdings" panose="05000000000000000000" pitchFamily="2" charset="2"/>
              </a:rPr>
              <a:t>控制器</a:t>
            </a:r>
            <a:endParaRPr lang="en-US" altLang="zh-CN">
              <a:sym typeface="Wingdings" panose="05000000000000000000" pitchFamily="2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8254E-BAEF-4401-B18F-3BB7BBE9D0C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499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sym typeface="Wingdings" panose="05000000000000000000" pitchFamily="2" charset="2"/>
              </a:rPr>
              <a:t>恒定的东西如何引入变动？想一下钱在银行里怎么增加的</a:t>
            </a:r>
            <a:r>
              <a:rPr lang="en-US" altLang="zh-CN">
                <a:sym typeface="Wingdings" panose="05000000000000000000" pitchFamily="2" charset="2"/>
              </a:rPr>
              <a:t></a:t>
            </a:r>
            <a:r>
              <a:rPr lang="zh-CN" altLang="en-US">
                <a:sym typeface="Wingdings" panose="05000000000000000000" pitchFamily="2" charset="2"/>
              </a:rPr>
              <a:t>时间的积累</a:t>
            </a:r>
            <a:r>
              <a:rPr lang="en-US" altLang="zh-CN">
                <a:sym typeface="Wingdings" panose="05000000000000000000" pitchFamily="2" charset="2"/>
              </a:rPr>
              <a:t></a:t>
            </a:r>
            <a:r>
              <a:rPr lang="zh-CN" altLang="en-US">
                <a:sym typeface="Wingdings" panose="05000000000000000000" pitchFamily="2" charset="2"/>
              </a:rPr>
              <a:t>积分！</a:t>
            </a:r>
            <a:endParaRPr lang="en-US" altLang="zh-CN">
              <a:sym typeface="Wingdings" panose="05000000000000000000" pitchFamily="2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8254E-BAEF-4401-B18F-3BB7BBE9D0C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644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>
              <a:sym typeface="Wingdings" panose="05000000000000000000" pitchFamily="2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8254E-BAEF-4401-B18F-3BB7BBE9D0C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4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>
              <a:sym typeface="Wingdings" panose="05000000000000000000" pitchFamily="2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8254E-BAEF-4401-B18F-3BB7BBE9D0C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262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8F02B-8F43-4D4B-932B-92A45B618847}" type="datetime1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4408-29E2-4454-8AD7-78FAFAE07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171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1B10-0031-4539-B722-BA67617AA5F1}" type="datetime1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4408-29E2-4454-8AD7-78FAFAE07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280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6A919-EBB1-4CD4-8535-2ADF59CF6D1F}" type="datetime1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4408-29E2-4454-8AD7-78FAFAE07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575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CBF40-4689-4C4C-B70E-D8939538CF61}" type="datetime1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4408-29E2-4454-8AD7-78FAFAE07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766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76D4-B7F5-4439-AA5A-7E6205831E93}" type="datetime1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4408-29E2-4454-8AD7-78FAFAE07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560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BE42E-A4E9-40BC-B3CD-EF20CE5719D3}" type="datetime1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4408-29E2-4454-8AD7-78FAFAE07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605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75AE-B7D4-4FF6-9669-A9A1E12047AB}" type="datetime1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4408-29E2-4454-8AD7-78FAFAE07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850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5585-3233-44D7-9A73-AEC6FEC5D1DA}" type="datetime1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4408-29E2-4454-8AD7-78FAFAE07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655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06BA-FDBC-483D-BB9F-26766769A37C}" type="datetime1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4408-29E2-4454-8AD7-78FAFAE07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515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5DF03-0064-4805-B018-392A5669365B}" type="datetime1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4408-29E2-4454-8AD7-78FAFAE07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401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BD889-40FD-420F-99C1-4372530E9D04}" type="datetime1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4408-29E2-4454-8AD7-78FAFAE07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19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AE1DF-43C6-44C5-97CB-AECF411A099E}" type="datetime1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14408-29E2-4454-8AD7-78FAFAE07C9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89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10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5.bin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6.bin"/><Relationship Id="rId10" Type="http://schemas.openxmlformats.org/officeDocument/2006/relationships/image" Target="../media/image6.wmf"/><Relationship Id="rId4" Type="http://schemas.openxmlformats.org/officeDocument/2006/relationships/image" Target="../media/image10.png"/><Relationship Id="rId9" Type="http://schemas.openxmlformats.org/officeDocument/2006/relationships/oleObject" Target="../embeddings/oleObject3.bin"/><Relationship Id="rId14" Type="http://schemas.openxmlformats.org/officeDocument/2006/relationships/image" Target="../media/image8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4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4.wmf"/><Relationship Id="rId5" Type="http://schemas.openxmlformats.org/officeDocument/2006/relationships/image" Target="../media/image11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13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5.wmf"/><Relationship Id="rId12" Type="http://schemas.openxmlformats.org/officeDocument/2006/relationships/image" Target="../media/image2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20.png"/><Relationship Id="rId5" Type="http://schemas.openxmlformats.org/officeDocument/2006/relationships/image" Target="../media/image18.png"/><Relationship Id="rId10" Type="http://schemas.openxmlformats.org/officeDocument/2006/relationships/image" Target="../media/image19.png"/><Relationship Id="rId4" Type="http://schemas.openxmlformats.org/officeDocument/2006/relationships/image" Target="../media/image17.png"/><Relationship Id="rId9" Type="http://schemas.openxmlformats.org/officeDocument/2006/relationships/image" Target="../media/image16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18.bin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25.wmf"/><Relationship Id="rId17" Type="http://schemas.openxmlformats.org/officeDocument/2006/relationships/image" Target="../media/image2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0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5" Type="http://schemas.openxmlformats.org/officeDocument/2006/relationships/image" Target="../media/image26.wmf"/><Relationship Id="rId10" Type="http://schemas.openxmlformats.org/officeDocument/2006/relationships/image" Target="../media/image24.wmf"/><Relationship Id="rId4" Type="http://schemas.openxmlformats.org/officeDocument/2006/relationships/image" Target="../media/image28.png"/><Relationship Id="rId9" Type="http://schemas.openxmlformats.org/officeDocument/2006/relationships/oleObject" Target="../embeddings/oleObject16.bin"/><Relationship Id="rId14" Type="http://schemas.openxmlformats.org/officeDocument/2006/relationships/oleObject" Target="../embeddings/oleObject19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Chunyu/SimpleCtrlSy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nner图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43" y="5016136"/>
            <a:ext cx="1668889" cy="1660219"/>
          </a:xfrm>
          <a:prstGeom prst="rect">
            <a:avLst/>
          </a:prstGeom>
        </p:spPr>
      </p:pic>
      <p:sp>
        <p:nvSpPr>
          <p:cNvPr id="7" name="AutoShape 12"/>
          <p:cNvSpPr>
            <a:spLocks noChangeArrowheads="1"/>
          </p:cNvSpPr>
          <p:nvPr/>
        </p:nvSpPr>
        <p:spPr bwMode="auto">
          <a:xfrm>
            <a:off x="2214874" y="3210690"/>
            <a:ext cx="4721503" cy="45719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EFFFFF"/>
              </a:gs>
              <a:gs pos="50000">
                <a:srgbClr val="FF0000"/>
              </a:gs>
              <a:gs pos="100000">
                <a:srgbClr val="E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13130" tIns="56565" rIns="113130" bIns="56565" anchor="ctr"/>
          <a:lstStyle/>
          <a:p>
            <a:pPr algn="ctr" defTabSz="987710"/>
            <a:endParaRPr lang="zh-CN" altLang="en-US" sz="100">
              <a:solidFill>
                <a:srgbClr val="00246C"/>
              </a:solidFill>
              <a:latin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70527" y="2229159"/>
            <a:ext cx="76029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000" b="1">
                <a:solidFill>
                  <a:srgbClr val="2D2D8A"/>
                </a:solidFill>
                <a:latin typeface="微软雅黑" panose="020B0503020204020204" pitchFamily="34" charset="-122"/>
                <a:ea typeface="微软雅黑" pitchFamily="34" charset="-122"/>
              </a:rPr>
              <a:t>控制系统简介</a:t>
            </a:r>
            <a:endParaRPr lang="zh-CN" altLang="zh-CN" sz="4000" b="1" dirty="0">
              <a:solidFill>
                <a:srgbClr val="2D2D8A"/>
              </a:solidFill>
              <a:latin typeface="微软雅黑" panose="020B0503020204020204" pitchFamily="34" charset="-122"/>
              <a:ea typeface="微软雅黑" pitchFamily="34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476147"/>
              </p:ext>
            </p:extLst>
          </p:nvPr>
        </p:nvGraphicFramePr>
        <p:xfrm>
          <a:off x="2410817" y="3909271"/>
          <a:ext cx="4322357" cy="1847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8974">
                  <a:extLst>
                    <a:ext uri="{9D8B030D-6E8A-4147-A177-3AD203B41FA5}">
                      <a16:colId xmlns:a16="http://schemas.microsoft.com/office/drawing/2014/main" val="2841001600"/>
                    </a:ext>
                  </a:extLst>
                </a:gridCol>
                <a:gridCol w="316914">
                  <a:extLst>
                    <a:ext uri="{9D8B030D-6E8A-4147-A177-3AD203B41FA5}">
                      <a16:colId xmlns:a16="http://schemas.microsoft.com/office/drawing/2014/main" val="3909846940"/>
                    </a:ext>
                  </a:extLst>
                </a:gridCol>
                <a:gridCol w="2256469">
                  <a:extLst>
                    <a:ext uri="{9D8B030D-6E8A-4147-A177-3AD203B41FA5}">
                      <a16:colId xmlns:a16="http://schemas.microsoft.com/office/drawing/2014/main" val="271643585"/>
                    </a:ext>
                  </a:extLst>
                </a:gridCol>
              </a:tblGrid>
              <a:tr h="610238">
                <a:tc>
                  <a:txBody>
                    <a:bodyPr/>
                    <a:lstStyle/>
                    <a:p>
                      <a:pPr algn="dist"/>
                      <a:r>
                        <a:rPr lang="zh-CN" altLang="en-US" sz="2800" b="1" i="0" kern="1200" baseline="0" dirty="0">
                          <a:solidFill>
                            <a:srgbClr val="002060"/>
                          </a:solidFill>
                          <a:latin typeface="Georgia" panose="02040502050405020303" pitchFamily="18" charset="0"/>
                          <a:ea typeface="微软雅黑" panose="020B0503020204020204" pitchFamily="34" charset="-122"/>
                          <a:cs typeface="+mn-cs"/>
                        </a:rPr>
                        <a:t>报告人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zh-CN" altLang="en-US" sz="2800" b="1" i="0" kern="1200" baseline="0" dirty="0">
                          <a:solidFill>
                            <a:srgbClr val="002060"/>
                          </a:solidFill>
                          <a:latin typeface="Georgia" panose="02040502050405020303" pitchFamily="18" charset="0"/>
                          <a:ea typeface="微软雅黑" panose="020B0503020204020204" pitchFamily="34" charset="-122"/>
                          <a:cs typeface="+mn-cs"/>
                        </a:rPr>
                        <a:t>：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i="0" baseline="0" dirty="0">
                          <a:solidFill>
                            <a:srgbClr val="002060"/>
                          </a:solidFill>
                          <a:latin typeface="Georgia" panose="02040502050405020303" pitchFamily="18" charset="0"/>
                          <a:ea typeface="微软雅黑" panose="020B0503020204020204" pitchFamily="34" charset="-122"/>
                        </a:rPr>
                        <a:t>肖春雨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2795119"/>
                  </a:ext>
                </a:extLst>
              </a:tr>
              <a:tr h="627257">
                <a:tc>
                  <a:txBody>
                    <a:bodyPr/>
                    <a:lstStyle/>
                    <a:p>
                      <a:pPr algn="dist"/>
                      <a:r>
                        <a:rPr lang="zh-CN" altLang="en-US" sz="2800" b="1" i="0" baseline="0" dirty="0">
                          <a:solidFill>
                            <a:srgbClr val="002060"/>
                          </a:solidFill>
                          <a:latin typeface="Georgia" panose="02040502050405020303" pitchFamily="18" charset="0"/>
                          <a:ea typeface="微软雅黑" panose="020B0503020204020204" pitchFamily="34" charset="-122"/>
                        </a:rPr>
                        <a:t>指导老师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zh-CN" altLang="en-US" sz="2800" b="1" i="0" baseline="0" dirty="0">
                          <a:solidFill>
                            <a:srgbClr val="002060"/>
                          </a:solidFill>
                          <a:latin typeface="Georgia" panose="02040502050405020303" pitchFamily="18" charset="0"/>
                          <a:ea typeface="微软雅黑" panose="020B0503020204020204" pitchFamily="34" charset="-122"/>
                        </a:rPr>
                        <a:t>：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i="0" baseline="0" dirty="0">
                          <a:solidFill>
                            <a:srgbClr val="002060"/>
                          </a:solidFill>
                          <a:latin typeface="Georgia" panose="02040502050405020303" pitchFamily="18" charset="0"/>
                          <a:ea typeface="微软雅黑" panose="020B0503020204020204" pitchFamily="34" charset="-122"/>
                        </a:rPr>
                        <a:t>周泽兵  教授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8778256"/>
                  </a:ext>
                </a:extLst>
              </a:tr>
              <a:tr h="610238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2800" b="1" i="0" baseline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2019</a:t>
                      </a:r>
                      <a:r>
                        <a:rPr lang="zh-CN" altLang="en-US" sz="2800" b="1" i="0" baseline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2800" b="1" i="0" baseline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r>
                        <a:rPr lang="zh-CN" altLang="en-US" sz="2800" b="1" i="0" baseline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2800" b="1" i="0" baseline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2800" b="1" i="0" baseline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</a:t>
                      </a:r>
                      <a:endParaRPr lang="zh-CN" altLang="en-US" sz="2800" b="1" i="0" baseline="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6716774"/>
                  </a:ext>
                </a:extLst>
              </a:tr>
            </a:tbl>
          </a:graphicData>
        </a:graphic>
      </p:graphicFrame>
      <p:sp>
        <p:nvSpPr>
          <p:cNvPr id="11" name="文本框 1"/>
          <p:cNvSpPr txBox="1"/>
          <p:nvPr/>
        </p:nvSpPr>
        <p:spPr bwMode="auto">
          <a:xfrm>
            <a:off x="0" y="283513"/>
            <a:ext cx="9144000" cy="646331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1074738" eaLnBrk="1" hangingPunct="1">
              <a:lnSpc>
                <a:spcPct val="90000"/>
              </a:lnSpc>
              <a:defRPr/>
            </a:pPr>
            <a:r>
              <a:rPr lang="zh-CN" altLang="en-US" sz="4000" b="1" ker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anose="020B0503020204020204" pitchFamily="34" charset="-122"/>
                <a:cs typeface="+mj-cs"/>
              </a:rPr>
              <a:t>研究生交流会</a:t>
            </a:r>
            <a:endParaRPr lang="zh-CN" altLang="en-US" sz="4000" b="1" kern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86862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255726" y="6330225"/>
            <a:ext cx="690697" cy="365125"/>
          </a:xfrm>
        </p:spPr>
        <p:txBody>
          <a:bodyPr vert="horz" lIns="91440" tIns="45720" rIns="91440" bIns="45720" rtlCol="0" anchor="ctr"/>
          <a:lstStyle/>
          <a:p>
            <a:fld id="{2A514408-29E2-4454-8AD7-78FAFAE07C95}" type="slidenum">
              <a:rPr lang="zh-CN" altLang="en-US" sz="2400" b="1">
                <a:solidFill>
                  <a:srgbClr val="FF0000"/>
                </a:solidFill>
                <a:latin typeface="Georgia" panose="02040502050405020303" pitchFamily="18" charset="0"/>
                <a:ea typeface="微软雅黑" panose="020B0503020204020204" pitchFamily="34" charset="-122"/>
              </a:rPr>
              <a:pPr/>
              <a:t>2</a:t>
            </a:fld>
            <a:endParaRPr lang="zh-CN" altLang="en-US" sz="2400" b="1" dirty="0">
              <a:solidFill>
                <a:srgbClr val="FF0000"/>
              </a:solidFill>
              <a:latin typeface="Georgia" panose="02040502050405020303" pitchFamily="18" charset="0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5E1B19A-D8E0-4ADB-A5D1-BAFA56AA4B52}"/>
              </a:ext>
            </a:extLst>
          </p:cNvPr>
          <p:cNvSpPr txBox="1"/>
          <p:nvPr/>
        </p:nvSpPr>
        <p:spPr>
          <a:xfrm>
            <a:off x="222450" y="1070096"/>
            <a:ext cx="6431118" cy="3609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有一位世界第一的推销大师，他举行了结束推销生涯的大会，保险界的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5000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多位精英前来参加。当许多人问他推销的秘诀时，他微笑着表示不必多说。</a:t>
            </a:r>
          </a:p>
          <a:p>
            <a:pPr indent="457200" algn="just"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这时，全场灯光暗了下来，从会场一边出现了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名彪形大汉合力抬着一铁架，铁架下垂着一只大铁球走上台来。当现场的人丈二和尚摸不着头脑时，铁架被抬到讲台上了。</a:t>
            </a:r>
          </a:p>
          <a:p>
            <a:pPr indent="457200" algn="just"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那位推销大师走上台，用一把小锤朝大铁球敲了一下，铁球没有动，隔了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秒他又敲了一下，还是没动，于是他每隔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秒就敲一下。这样如此不断，铁球还是动也不动。台下的人开始骚动，陆续有人离场而去，但推销大师还是静静地敲铁球，人越走越多，留下来的所剩无几。</a:t>
            </a:r>
          </a:p>
          <a:p>
            <a:pPr indent="457200" algn="just"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终于，大铁球开始慢慢晃动了，经过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多分钟后，大力摇晃的铁球，就算任何人的努力也不能使它停下来。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F97770E1-0D08-4E30-B353-8CA2361B6439}"/>
              </a:ext>
            </a:extLst>
          </p:cNvPr>
          <p:cNvGrpSpPr/>
          <p:nvPr/>
        </p:nvGrpSpPr>
        <p:grpSpPr>
          <a:xfrm>
            <a:off x="6804370" y="1269398"/>
            <a:ext cx="2142053" cy="2995776"/>
            <a:chOff x="6871747" y="1368524"/>
            <a:chExt cx="2142053" cy="2995776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CE0B9D48-8B9D-40FE-92D8-16E255A822D7}"/>
                </a:ext>
              </a:extLst>
            </p:cNvPr>
            <p:cNvCxnSpPr>
              <a:cxnSpLocks/>
            </p:cNvCxnSpPr>
            <p:nvPr/>
          </p:nvCxnSpPr>
          <p:spPr>
            <a:xfrm>
              <a:off x="6871747" y="1499758"/>
              <a:ext cx="2116655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324368A8-655D-4971-BE31-C51B6F66D2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97145" y="1368525"/>
              <a:ext cx="98426" cy="1312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58979808-BEB5-407F-A2F7-3D2C21A6BE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14619" y="1368525"/>
              <a:ext cx="98426" cy="1312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BBA177D9-40B3-4037-A437-2A87C055C6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35267" y="1368524"/>
              <a:ext cx="98426" cy="1312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C05C3424-027B-4D63-B89E-95B12593B7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52741" y="1368525"/>
              <a:ext cx="98426" cy="1312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19A23835-61F5-455C-A157-615DD0E394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70215" y="1368525"/>
              <a:ext cx="98426" cy="1312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1E142922-D6F7-4148-A285-1AEEA2901C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90863" y="1368524"/>
              <a:ext cx="98426" cy="1312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00FCCB40-BB19-4084-92C7-1FF6F4D248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0464" y="1368525"/>
              <a:ext cx="98426" cy="1312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9AF73F2A-B90C-43AD-8C41-E84CB5DCAA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27938" y="1368525"/>
              <a:ext cx="98426" cy="1312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14A4BF44-E326-4ACA-9A3F-B666C5BD90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48586" y="1368524"/>
              <a:ext cx="98426" cy="1312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9C7EFCA6-72DF-451F-80C6-8092D3303D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66060" y="1368525"/>
              <a:ext cx="98426" cy="1312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4D1042CF-6D62-49AF-A4D4-9FDB9F13F9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83534" y="1368525"/>
              <a:ext cx="98426" cy="1312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77F66E6E-9687-4AF9-A5C0-E0E2F9FA5D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04182" y="1368524"/>
              <a:ext cx="98426" cy="1312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ADC94825-F8CD-464F-AC27-3E15B7C294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21656" y="1368525"/>
              <a:ext cx="98426" cy="1312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D89AB65E-0C31-4B1B-B307-4B88BFF9EB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39130" y="1368525"/>
              <a:ext cx="98426" cy="1312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D03EEC3B-757E-4716-B458-4E50876F86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59778" y="1368524"/>
              <a:ext cx="98426" cy="1312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408BB185-3E0B-4467-BC88-396C441FA8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77252" y="1368525"/>
              <a:ext cx="98426" cy="1312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7E1A6097-EA66-455F-BFF1-DD34688CB4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94726" y="1368525"/>
              <a:ext cx="98426" cy="1312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87BABF04-714C-4580-9938-F6B426906B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15374" y="1368524"/>
              <a:ext cx="98426" cy="1312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8908619D-5C97-4DF2-875B-DD7C426E06A0}"/>
                </a:ext>
              </a:extLst>
            </p:cNvPr>
            <p:cNvCxnSpPr/>
            <p:nvPr/>
          </p:nvCxnSpPr>
          <p:spPr>
            <a:xfrm flipH="1">
              <a:off x="7370215" y="1499757"/>
              <a:ext cx="576797" cy="234526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4B82CFA2-526E-475D-AD31-AD52DC964DA8}"/>
                </a:ext>
              </a:extLst>
            </p:cNvPr>
            <p:cNvSpPr/>
            <p:nvPr/>
          </p:nvSpPr>
          <p:spPr>
            <a:xfrm>
              <a:off x="6937368" y="3475304"/>
              <a:ext cx="888996" cy="88899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2B498084-B918-46E8-AAEC-A4A373A19C5E}"/>
              </a:ext>
            </a:extLst>
          </p:cNvPr>
          <p:cNvCxnSpPr/>
          <p:nvPr/>
        </p:nvCxnSpPr>
        <p:spPr>
          <a:xfrm>
            <a:off x="4413250" y="2063750"/>
            <a:ext cx="176530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A2C52E34-EE19-4A6A-83F6-4963F0C2109E}"/>
              </a:ext>
            </a:extLst>
          </p:cNvPr>
          <p:cNvCxnSpPr>
            <a:cxnSpLocks/>
          </p:cNvCxnSpPr>
          <p:nvPr/>
        </p:nvCxnSpPr>
        <p:spPr>
          <a:xfrm>
            <a:off x="2758559" y="3022600"/>
            <a:ext cx="3254891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1">
            <a:extLst>
              <a:ext uri="{FF2B5EF4-FFF2-40B4-BE49-F238E27FC236}">
                <a16:creationId xmlns:a16="http://schemas.microsoft.com/office/drawing/2014/main" id="{4FFBD533-17AE-4BF8-84B8-353F3AF0411B}"/>
              </a:ext>
            </a:extLst>
          </p:cNvPr>
          <p:cNvSpPr txBox="1"/>
          <p:nvPr/>
        </p:nvSpPr>
        <p:spPr bwMode="auto">
          <a:xfrm>
            <a:off x="0" y="270451"/>
            <a:ext cx="9144000" cy="535531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defTabSz="1074738" eaLnBrk="1" hangingPunct="1">
              <a:lnSpc>
                <a:spcPct val="90000"/>
              </a:lnSpc>
              <a:defRPr/>
            </a:pPr>
            <a:r>
              <a:rPr lang="zh-CN" altLang="en-US" sz="3200" b="1" ker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从一个故事开始</a:t>
            </a:r>
            <a:endParaRPr lang="zh-CN" altLang="en-US" sz="3200" b="1" kern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055ADA3F-09D1-4398-8218-B8248ECD026D}"/>
              </a:ext>
            </a:extLst>
          </p:cNvPr>
          <p:cNvCxnSpPr>
            <a:cxnSpLocks/>
          </p:cNvCxnSpPr>
          <p:nvPr/>
        </p:nvCxnSpPr>
        <p:spPr>
          <a:xfrm>
            <a:off x="3327400" y="3340100"/>
            <a:ext cx="14478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4F776C13-BCEF-48AE-A6E9-9EDB607396F8}"/>
              </a:ext>
            </a:extLst>
          </p:cNvPr>
          <p:cNvCxnSpPr>
            <a:cxnSpLocks/>
          </p:cNvCxnSpPr>
          <p:nvPr/>
        </p:nvCxnSpPr>
        <p:spPr>
          <a:xfrm>
            <a:off x="1298059" y="4303274"/>
            <a:ext cx="178804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F70AAB56-54DA-4A26-AE6B-A4920F659C0B}"/>
              </a:ext>
            </a:extLst>
          </p:cNvPr>
          <p:cNvSpPr txBox="1"/>
          <p:nvPr/>
        </p:nvSpPr>
        <p:spPr>
          <a:xfrm>
            <a:off x="1560254" y="4799831"/>
            <a:ext cx="2852063" cy="18955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系统能根据输入做出相应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系统响应需要时间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冲击响应可以判定系统稳定性</a:t>
            </a:r>
            <a:endParaRPr lang="en-US" altLang="zh-CN" sz="16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系统可以有多种控制策略</a:t>
            </a:r>
            <a:endParaRPr lang="en-US" altLang="zh-CN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系统具有一定量程</a:t>
            </a:r>
            <a:r>
              <a:rPr lang="en-US" altLang="zh-CN" sz="16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可控范围</a:t>
            </a:r>
            <a:r>
              <a:rPr lang="en-US" altLang="zh-CN" sz="16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6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992C9B73-7B5C-408A-9D5C-E492538FF712}"/>
              </a:ext>
            </a:extLst>
          </p:cNvPr>
          <p:cNvCxnSpPr>
            <a:cxnSpLocks/>
          </p:cNvCxnSpPr>
          <p:nvPr/>
        </p:nvCxnSpPr>
        <p:spPr>
          <a:xfrm>
            <a:off x="301109" y="4632685"/>
            <a:ext cx="2518291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F9425EB7-25F1-4007-883E-58EC82F2C966}"/>
              </a:ext>
            </a:extLst>
          </p:cNvPr>
          <p:cNvCxnSpPr>
            <a:cxnSpLocks/>
          </p:cNvCxnSpPr>
          <p:nvPr/>
        </p:nvCxnSpPr>
        <p:spPr>
          <a:xfrm>
            <a:off x="3228926" y="4303274"/>
            <a:ext cx="14478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19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164286" y="6330225"/>
            <a:ext cx="782137" cy="365125"/>
          </a:xfrm>
        </p:spPr>
        <p:txBody>
          <a:bodyPr vert="horz" lIns="91440" tIns="45720" rIns="91440" bIns="45720" rtlCol="0" anchor="ctr"/>
          <a:lstStyle/>
          <a:p>
            <a:fld id="{2A514408-29E2-4454-8AD7-78FAFAE07C95}" type="slidenum">
              <a:rPr lang="zh-CN" altLang="en-US" sz="2400" b="1">
                <a:solidFill>
                  <a:srgbClr val="FF0000"/>
                </a:solidFill>
                <a:latin typeface="Georgia" panose="02040502050405020303" pitchFamily="18" charset="0"/>
                <a:ea typeface="微软雅黑" panose="020B0503020204020204" pitchFamily="34" charset="-122"/>
              </a:rPr>
              <a:pPr/>
              <a:t>3</a:t>
            </a:fld>
            <a:endParaRPr lang="zh-CN" altLang="en-US" sz="2400" b="1" dirty="0">
              <a:solidFill>
                <a:srgbClr val="FF0000"/>
              </a:solidFill>
              <a:latin typeface="Georgia" panose="02040502050405020303" pitchFamily="18" charset="0"/>
              <a:ea typeface="微软雅黑" panose="020B0503020204020204" pitchFamily="34" charset="-122"/>
            </a:endParaRPr>
          </a:p>
        </p:txBody>
      </p:sp>
      <p:sp>
        <p:nvSpPr>
          <p:cNvPr id="4" name="文本框 1"/>
          <p:cNvSpPr txBox="1"/>
          <p:nvPr/>
        </p:nvSpPr>
        <p:spPr bwMode="auto">
          <a:xfrm>
            <a:off x="0" y="270451"/>
            <a:ext cx="9144000" cy="535531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defTabSz="1074738" eaLnBrk="1" hangingPunct="1">
              <a:lnSpc>
                <a:spcPct val="90000"/>
              </a:lnSpc>
              <a:defRPr/>
            </a:pPr>
            <a:r>
              <a:rPr lang="zh-CN" altLang="en-US" sz="3200" b="1" ker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弹簧</a:t>
            </a:r>
            <a:r>
              <a:rPr lang="en-US" altLang="zh-CN" sz="3200" b="1" ker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-</a:t>
            </a:r>
            <a:r>
              <a:rPr lang="zh-CN" altLang="en-US" sz="3200" b="1" ker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质量</a:t>
            </a:r>
            <a:r>
              <a:rPr lang="en-US" altLang="zh-CN" sz="3200" b="1" ker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-</a:t>
            </a:r>
            <a:r>
              <a:rPr lang="zh-CN" altLang="en-US" sz="3200" b="1" ker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阻尼系统</a:t>
            </a:r>
            <a:endParaRPr lang="zh-CN" altLang="en-US" sz="3200" b="1" kern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77" name="图片 76">
            <a:extLst>
              <a:ext uri="{FF2B5EF4-FFF2-40B4-BE49-F238E27FC236}">
                <a16:creationId xmlns:a16="http://schemas.microsoft.com/office/drawing/2014/main" id="{C38A8F76-0083-4BD5-BBE6-890267D04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524" y="1407629"/>
            <a:ext cx="2476501" cy="1635471"/>
          </a:xfrm>
          <a:prstGeom prst="rect">
            <a:avLst/>
          </a:prstGeom>
        </p:spPr>
      </p:pic>
      <p:graphicFrame>
        <p:nvGraphicFramePr>
          <p:cNvPr id="79" name="对象 78">
            <a:extLst>
              <a:ext uri="{FF2B5EF4-FFF2-40B4-BE49-F238E27FC236}">
                <a16:creationId xmlns:a16="http://schemas.microsoft.com/office/drawing/2014/main" id="{A08616C1-6F60-4759-ACC0-A9989258FA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5709633"/>
              </p:ext>
            </p:extLst>
          </p:nvPr>
        </p:nvGraphicFramePr>
        <p:xfrm>
          <a:off x="862013" y="3146108"/>
          <a:ext cx="1689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" name="Equation" r:id="rId5" imgW="1688760" imgH="304560" progId="Equation.DSMT4">
                  <p:embed/>
                </p:oleObj>
              </mc:Choice>
              <mc:Fallback>
                <p:oleObj name="Equation" r:id="rId5" imgW="16887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62013" y="3146108"/>
                        <a:ext cx="16891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" name="文本框 79">
            <a:extLst>
              <a:ext uri="{FF2B5EF4-FFF2-40B4-BE49-F238E27FC236}">
                <a16:creationId xmlns:a16="http://schemas.microsoft.com/office/drawing/2014/main" id="{2244866E-66EB-4361-88B6-602BA455824D}"/>
              </a:ext>
            </a:extLst>
          </p:cNvPr>
          <p:cNvSpPr txBox="1"/>
          <p:nvPr/>
        </p:nvSpPr>
        <p:spPr>
          <a:xfrm>
            <a:off x="4390992" y="1178069"/>
            <a:ext cx="3958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微分方程的解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通解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齐次解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特解</a:t>
            </a:r>
          </a:p>
        </p:txBody>
      </p: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DEA02D3A-0459-4483-ACCE-03944DFC8827}"/>
              </a:ext>
            </a:extLst>
          </p:cNvPr>
          <p:cNvCxnSpPr>
            <a:cxnSpLocks/>
          </p:cNvCxnSpPr>
          <p:nvPr/>
        </p:nvCxnSpPr>
        <p:spPr>
          <a:xfrm flipV="1">
            <a:off x="6096707" y="1282874"/>
            <a:ext cx="1357036" cy="230407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箭头: 右 84">
            <a:extLst>
              <a:ext uri="{FF2B5EF4-FFF2-40B4-BE49-F238E27FC236}">
                <a16:creationId xmlns:a16="http://schemas.microsoft.com/office/drawing/2014/main" id="{63709B7C-E8B5-4431-ADF8-CE252A899E47}"/>
              </a:ext>
            </a:extLst>
          </p:cNvPr>
          <p:cNvSpPr/>
          <p:nvPr/>
        </p:nvSpPr>
        <p:spPr>
          <a:xfrm rot="5400000">
            <a:off x="5934274" y="1555567"/>
            <a:ext cx="479892" cy="527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77A27196-ADFB-49D2-9878-465D5E1DCF75}"/>
              </a:ext>
            </a:extLst>
          </p:cNvPr>
          <p:cNvSpPr txBox="1"/>
          <p:nvPr/>
        </p:nvSpPr>
        <p:spPr>
          <a:xfrm>
            <a:off x="6437745" y="1608094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阻尼衰减，自振收敛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2371C243-416A-4F51-A56A-D8AF8236EA8A}"/>
              </a:ext>
            </a:extLst>
          </p:cNvPr>
          <p:cNvSpPr txBox="1"/>
          <p:nvPr/>
        </p:nvSpPr>
        <p:spPr>
          <a:xfrm>
            <a:off x="5241786" y="2090783"/>
            <a:ext cx="2092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稳态 → 特解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箭头: 右 90">
            <a:extLst>
              <a:ext uri="{FF2B5EF4-FFF2-40B4-BE49-F238E27FC236}">
                <a16:creationId xmlns:a16="http://schemas.microsoft.com/office/drawing/2014/main" id="{EF3FC29D-3485-4504-84EE-F5A9FD201D45}"/>
              </a:ext>
            </a:extLst>
          </p:cNvPr>
          <p:cNvSpPr/>
          <p:nvPr/>
        </p:nvSpPr>
        <p:spPr>
          <a:xfrm rot="5400000">
            <a:off x="5937451" y="2453723"/>
            <a:ext cx="479892" cy="527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33B8A720-99C2-421A-9508-5A8D081B9BD4}"/>
              </a:ext>
            </a:extLst>
          </p:cNvPr>
          <p:cNvSpPr txBox="1"/>
          <p:nvPr/>
        </p:nvSpPr>
        <p:spPr>
          <a:xfrm>
            <a:off x="6477707" y="2547971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共振，自振发散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DF53F36B-EC2B-4547-B814-299D4A671952}"/>
              </a:ext>
            </a:extLst>
          </p:cNvPr>
          <p:cNvSpPr txBox="1"/>
          <p:nvPr/>
        </p:nvSpPr>
        <p:spPr>
          <a:xfrm>
            <a:off x="4810577" y="304505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输出趋于无穷，系统不稳定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86DC9405-3CC2-401F-901D-40594BC1E465}"/>
              </a:ext>
            </a:extLst>
          </p:cNvPr>
          <p:cNvSpPr txBox="1"/>
          <p:nvPr/>
        </p:nvSpPr>
        <p:spPr>
          <a:xfrm>
            <a:off x="83595" y="4256005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自振计算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24AAD3A3-76E7-4CEB-A3AB-F7E03575F1A3}"/>
              </a:ext>
            </a:extLst>
          </p:cNvPr>
          <p:cNvSpPr txBox="1"/>
          <p:nvPr/>
        </p:nvSpPr>
        <p:spPr>
          <a:xfrm>
            <a:off x="88184" y="978014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系统分析</a:t>
            </a:r>
          </a:p>
        </p:txBody>
      </p:sp>
      <p:sp>
        <p:nvSpPr>
          <p:cNvPr id="97" name="云形 96">
            <a:extLst>
              <a:ext uri="{FF2B5EF4-FFF2-40B4-BE49-F238E27FC236}">
                <a16:creationId xmlns:a16="http://schemas.microsoft.com/office/drawing/2014/main" id="{FE4DB243-E4A9-4346-820D-6659BAF1EDAE}"/>
              </a:ext>
            </a:extLst>
          </p:cNvPr>
          <p:cNvSpPr/>
          <p:nvPr/>
        </p:nvSpPr>
        <p:spPr>
          <a:xfrm>
            <a:off x="1422703" y="3529963"/>
            <a:ext cx="6076277" cy="63365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系统的稳定性取决于自振是否收敛</a:t>
            </a:r>
          </a:p>
        </p:txBody>
      </p:sp>
      <p:graphicFrame>
        <p:nvGraphicFramePr>
          <p:cNvPr id="98" name="对象 97">
            <a:extLst>
              <a:ext uri="{FF2B5EF4-FFF2-40B4-BE49-F238E27FC236}">
                <a16:creationId xmlns:a16="http://schemas.microsoft.com/office/drawing/2014/main" id="{41F4D7C4-E7D7-4EC2-B900-C65561A10A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5058877"/>
              </p:ext>
            </p:extLst>
          </p:nvPr>
        </p:nvGraphicFramePr>
        <p:xfrm>
          <a:off x="850899" y="4925023"/>
          <a:ext cx="1638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" name="Equation" r:id="rId7" imgW="1638000" imgH="253800" progId="Equation.DSMT4">
                  <p:embed/>
                </p:oleObj>
              </mc:Choice>
              <mc:Fallback>
                <p:oleObj name="Equation" r:id="rId7" imgW="1638000" imgH="253800" progId="Equation.DSMT4">
                  <p:embed/>
                  <p:pic>
                    <p:nvPicPr>
                      <p:cNvPr id="79" name="对象 78">
                        <a:extLst>
                          <a:ext uri="{FF2B5EF4-FFF2-40B4-BE49-F238E27FC236}">
                            <a16:creationId xmlns:a16="http://schemas.microsoft.com/office/drawing/2014/main" id="{A08616C1-6F60-4759-ACC0-A9989258FAA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50899" y="4925023"/>
                        <a:ext cx="16383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" name="对象 98">
            <a:extLst>
              <a:ext uri="{FF2B5EF4-FFF2-40B4-BE49-F238E27FC236}">
                <a16:creationId xmlns:a16="http://schemas.microsoft.com/office/drawing/2014/main" id="{9A5EE527-93A4-49B2-8A62-D314951149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947294"/>
              </p:ext>
            </p:extLst>
          </p:nvPr>
        </p:nvGraphicFramePr>
        <p:xfrm>
          <a:off x="646113" y="6116950"/>
          <a:ext cx="17272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" name="Equation" r:id="rId9" imgW="1726920" imgH="291960" progId="Equation.DSMT4">
                  <p:embed/>
                </p:oleObj>
              </mc:Choice>
              <mc:Fallback>
                <p:oleObj name="Equation" r:id="rId9" imgW="1726920" imgH="291960" progId="Equation.DSMT4">
                  <p:embed/>
                  <p:pic>
                    <p:nvPicPr>
                      <p:cNvPr id="98" name="对象 97">
                        <a:extLst>
                          <a:ext uri="{FF2B5EF4-FFF2-40B4-BE49-F238E27FC236}">
                            <a16:creationId xmlns:a16="http://schemas.microsoft.com/office/drawing/2014/main" id="{41F4D7C4-E7D7-4EC2-B900-C65561A10A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46113" y="6116950"/>
                        <a:ext cx="17272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" name="箭头: 右 99">
            <a:extLst>
              <a:ext uri="{FF2B5EF4-FFF2-40B4-BE49-F238E27FC236}">
                <a16:creationId xmlns:a16="http://schemas.microsoft.com/office/drawing/2014/main" id="{D6D2511B-4E9E-4050-B8E4-C219EA24D7AF}"/>
              </a:ext>
            </a:extLst>
          </p:cNvPr>
          <p:cNvSpPr/>
          <p:nvPr/>
        </p:nvSpPr>
        <p:spPr>
          <a:xfrm rot="5400000">
            <a:off x="1160421" y="5410499"/>
            <a:ext cx="698584" cy="527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1" name="对象 100">
            <a:extLst>
              <a:ext uri="{FF2B5EF4-FFF2-40B4-BE49-F238E27FC236}">
                <a16:creationId xmlns:a16="http://schemas.microsoft.com/office/drawing/2014/main" id="{BD3D564B-F1A9-4274-8889-E6308AF416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9794578"/>
              </p:ext>
            </p:extLst>
          </p:nvPr>
        </p:nvGraphicFramePr>
        <p:xfrm>
          <a:off x="1737518" y="5400282"/>
          <a:ext cx="6858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" name="Equation" r:id="rId11" imgW="685800" imgH="291960" progId="Equation.DSMT4">
                  <p:embed/>
                </p:oleObj>
              </mc:Choice>
              <mc:Fallback>
                <p:oleObj name="Equation" r:id="rId11" imgW="685800" imgH="291960" progId="Equation.DSMT4">
                  <p:embed/>
                  <p:pic>
                    <p:nvPicPr>
                      <p:cNvPr id="99" name="对象 98">
                        <a:extLst>
                          <a:ext uri="{FF2B5EF4-FFF2-40B4-BE49-F238E27FC236}">
                            <a16:creationId xmlns:a16="http://schemas.microsoft.com/office/drawing/2014/main" id="{9A5EE527-93A4-49B2-8A62-D314951149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37518" y="5400282"/>
                        <a:ext cx="6858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箭头: 右 101">
            <a:extLst>
              <a:ext uri="{FF2B5EF4-FFF2-40B4-BE49-F238E27FC236}">
                <a16:creationId xmlns:a16="http://schemas.microsoft.com/office/drawing/2014/main" id="{64E70F12-709A-4E82-80BA-BD73F3985A8B}"/>
              </a:ext>
            </a:extLst>
          </p:cNvPr>
          <p:cNvSpPr/>
          <p:nvPr/>
        </p:nvSpPr>
        <p:spPr>
          <a:xfrm>
            <a:off x="3128373" y="5473648"/>
            <a:ext cx="1693287" cy="527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3" name="对象 102">
            <a:extLst>
              <a:ext uri="{FF2B5EF4-FFF2-40B4-BE49-F238E27FC236}">
                <a16:creationId xmlns:a16="http://schemas.microsoft.com/office/drawing/2014/main" id="{83DCFB80-CED7-4DC0-B53F-EA97FD8D9D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9211165"/>
              </p:ext>
            </p:extLst>
          </p:nvPr>
        </p:nvGraphicFramePr>
        <p:xfrm>
          <a:off x="3203541" y="5216132"/>
          <a:ext cx="1257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" name="Equation" r:id="rId13" imgW="1257120" imgH="330120" progId="Equation.DSMT4">
                  <p:embed/>
                </p:oleObj>
              </mc:Choice>
              <mc:Fallback>
                <p:oleObj name="Equation" r:id="rId13" imgW="1257120" imgH="330120" progId="Equation.DSMT4">
                  <p:embed/>
                  <p:pic>
                    <p:nvPicPr>
                      <p:cNvPr id="99" name="对象 98">
                        <a:extLst>
                          <a:ext uri="{FF2B5EF4-FFF2-40B4-BE49-F238E27FC236}">
                            <a16:creationId xmlns:a16="http://schemas.microsoft.com/office/drawing/2014/main" id="{9A5EE527-93A4-49B2-8A62-D314951149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203541" y="5216132"/>
                        <a:ext cx="12573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" name="对象 103">
            <a:extLst>
              <a:ext uri="{FF2B5EF4-FFF2-40B4-BE49-F238E27FC236}">
                <a16:creationId xmlns:a16="http://schemas.microsoft.com/office/drawing/2014/main" id="{4F91A8AD-8FCD-467C-BAF2-9BE69ABEBC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103958"/>
              </p:ext>
            </p:extLst>
          </p:nvPr>
        </p:nvGraphicFramePr>
        <p:xfrm>
          <a:off x="5378077" y="5300163"/>
          <a:ext cx="2705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" name="Equation" r:id="rId15" imgW="2705040" imgH="838080" progId="Equation.DSMT4">
                  <p:embed/>
                </p:oleObj>
              </mc:Choice>
              <mc:Fallback>
                <p:oleObj name="Equation" r:id="rId15" imgW="2705040" imgH="838080" progId="Equation.DSMT4">
                  <p:embed/>
                  <p:pic>
                    <p:nvPicPr>
                      <p:cNvPr id="103" name="对象 102">
                        <a:extLst>
                          <a:ext uri="{FF2B5EF4-FFF2-40B4-BE49-F238E27FC236}">
                            <a16:creationId xmlns:a16="http://schemas.microsoft.com/office/drawing/2014/main" id="{83DCFB80-CED7-4DC0-B53F-EA97FD8D9D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378077" y="5300163"/>
                        <a:ext cx="27051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" name="文本框 104">
            <a:extLst>
              <a:ext uri="{FF2B5EF4-FFF2-40B4-BE49-F238E27FC236}">
                <a16:creationId xmlns:a16="http://schemas.microsoft.com/office/drawing/2014/main" id="{ADA66E7C-B306-4DA5-AD12-B1BD88AD13B3}"/>
              </a:ext>
            </a:extLst>
          </p:cNvPr>
          <p:cNvSpPr txBox="1"/>
          <p:nvPr/>
        </p:nvSpPr>
        <p:spPr>
          <a:xfrm>
            <a:off x="2781294" y="6258214"/>
            <a:ext cx="4955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系统稳定的条件是所有特征值实部小于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等于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零</a:t>
            </a:r>
          </a:p>
        </p:txBody>
      </p:sp>
    </p:spTree>
    <p:extLst>
      <p:ext uri="{BB962C8B-B14F-4D97-AF65-F5344CB8AC3E}">
        <p14:creationId xmlns:p14="http://schemas.microsoft.com/office/powerpoint/2010/main" val="2622547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5" grpId="0" animBg="1"/>
      <p:bldP spid="86" grpId="0"/>
      <p:bldP spid="87" grpId="0"/>
      <p:bldP spid="91" grpId="0" animBg="1"/>
      <p:bldP spid="92" grpId="0"/>
      <p:bldP spid="93" grpId="0"/>
      <p:bldP spid="95" grpId="0"/>
      <p:bldP spid="97" grpId="0" animBg="1"/>
      <p:bldP spid="100" grpId="0" animBg="1"/>
      <p:bldP spid="102" grpId="0" animBg="1"/>
      <p:bldP spid="10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164286" y="6330225"/>
            <a:ext cx="782137" cy="365125"/>
          </a:xfrm>
        </p:spPr>
        <p:txBody>
          <a:bodyPr vert="horz" lIns="91440" tIns="45720" rIns="91440" bIns="45720" rtlCol="0" anchor="ctr"/>
          <a:lstStyle/>
          <a:p>
            <a:fld id="{2A514408-29E2-4454-8AD7-78FAFAE07C95}" type="slidenum">
              <a:rPr lang="zh-CN" altLang="en-US" sz="2400" b="1">
                <a:solidFill>
                  <a:srgbClr val="FF0000"/>
                </a:solidFill>
                <a:latin typeface="Georgia" panose="02040502050405020303" pitchFamily="18" charset="0"/>
                <a:ea typeface="微软雅黑" panose="020B0503020204020204" pitchFamily="34" charset="-122"/>
              </a:rPr>
              <a:pPr/>
              <a:t>4</a:t>
            </a:fld>
            <a:endParaRPr lang="zh-CN" altLang="en-US" sz="2400" b="1" dirty="0">
              <a:solidFill>
                <a:srgbClr val="FF0000"/>
              </a:solidFill>
              <a:latin typeface="Georgia" panose="02040502050405020303" pitchFamily="18" charset="0"/>
              <a:ea typeface="微软雅黑" panose="020B0503020204020204" pitchFamily="34" charset="-122"/>
            </a:endParaRPr>
          </a:p>
        </p:txBody>
      </p:sp>
      <p:sp>
        <p:nvSpPr>
          <p:cNvPr id="4" name="文本框 1"/>
          <p:cNvSpPr txBox="1"/>
          <p:nvPr/>
        </p:nvSpPr>
        <p:spPr bwMode="auto">
          <a:xfrm>
            <a:off x="0" y="270451"/>
            <a:ext cx="9144000" cy="535531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defTabSz="1074738" eaLnBrk="1" hangingPunct="1">
              <a:lnSpc>
                <a:spcPct val="90000"/>
              </a:lnSpc>
              <a:defRPr/>
            </a:pPr>
            <a:r>
              <a:rPr lang="zh-CN" altLang="en-US" sz="3200" b="1" ker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传递函数与稳定性</a:t>
            </a:r>
            <a:endParaRPr lang="zh-CN" altLang="en-US" sz="3200" b="1" kern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E93EA6A6-7097-474D-A981-6BFB276EA4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0103359"/>
              </p:ext>
            </p:extLst>
          </p:nvPr>
        </p:nvGraphicFramePr>
        <p:xfrm>
          <a:off x="1454150" y="2513834"/>
          <a:ext cx="62357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" name="Equation" r:id="rId4" imgW="6235560" imgH="355320" progId="Equation.DSMT4">
                  <p:embed/>
                </p:oleObj>
              </mc:Choice>
              <mc:Fallback>
                <p:oleObj name="Equation" r:id="rId4" imgW="6235560" imgH="355320" progId="Equation.DSMT4">
                  <p:embed/>
                  <p:pic>
                    <p:nvPicPr>
                      <p:cNvPr id="98" name="对象 97">
                        <a:extLst>
                          <a:ext uri="{FF2B5EF4-FFF2-40B4-BE49-F238E27FC236}">
                            <a16:creationId xmlns:a16="http://schemas.microsoft.com/office/drawing/2014/main" id="{41F4D7C4-E7D7-4EC2-B900-C65561A10A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54150" y="2513834"/>
                        <a:ext cx="62357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: 圆角 2">
            <a:extLst>
              <a:ext uri="{FF2B5EF4-FFF2-40B4-BE49-F238E27FC236}">
                <a16:creationId xmlns:a16="http://schemas.microsoft.com/office/drawing/2014/main" id="{60293316-0DFC-4824-993B-0813AB3C5100}"/>
              </a:ext>
            </a:extLst>
          </p:cNvPr>
          <p:cNvSpPr/>
          <p:nvPr/>
        </p:nvSpPr>
        <p:spPr>
          <a:xfrm>
            <a:off x="3822970" y="1540973"/>
            <a:ext cx="1498060" cy="771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LTI System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E6758D3C-A02B-4CD4-B9D1-78E0AD4BBC25}"/>
              </a:ext>
            </a:extLst>
          </p:cNvPr>
          <p:cNvCxnSpPr>
            <a:cxnSpLocks/>
          </p:cNvCxnSpPr>
          <p:nvPr/>
        </p:nvCxnSpPr>
        <p:spPr>
          <a:xfrm>
            <a:off x="5321030" y="1926837"/>
            <a:ext cx="75692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4EB64E56-1EBB-47DA-BC2A-39332176B061}"/>
              </a:ext>
            </a:extLst>
          </p:cNvPr>
          <p:cNvSpPr txBox="1"/>
          <p:nvPr/>
        </p:nvSpPr>
        <p:spPr>
          <a:xfrm>
            <a:off x="2722686" y="170813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endParaRPr lang="zh-CN" altLang="en-US" sz="200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0A76D1B-75A9-40CC-8E02-2C0677D14A2A}"/>
              </a:ext>
            </a:extLst>
          </p:cNvPr>
          <p:cNvSpPr txBox="1"/>
          <p:nvPr/>
        </p:nvSpPr>
        <p:spPr>
          <a:xfrm>
            <a:off x="6077950" y="1726782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endParaRPr lang="zh-CN" altLang="en-US" sz="200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06177D4-68E1-44CD-B91E-9D899EE928D7}"/>
              </a:ext>
            </a:extLst>
          </p:cNvPr>
          <p:cNvCxnSpPr>
            <a:cxnSpLocks/>
          </p:cNvCxnSpPr>
          <p:nvPr/>
        </p:nvCxnSpPr>
        <p:spPr>
          <a:xfrm>
            <a:off x="3066050" y="1908191"/>
            <a:ext cx="75692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7AFB7958-706D-4FD2-AED0-FCE97DB9C57B}"/>
              </a:ext>
            </a:extLst>
          </p:cNvPr>
          <p:cNvSpPr txBox="1"/>
          <p:nvPr/>
        </p:nvSpPr>
        <p:spPr>
          <a:xfrm>
            <a:off x="61754" y="1041078"/>
            <a:ext cx="2326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线性时不变系统</a:t>
            </a:r>
          </a:p>
        </p:txBody>
      </p:sp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38C3788D-CFFD-4F13-B590-83B35F4E20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9469970"/>
              </p:ext>
            </p:extLst>
          </p:nvPr>
        </p:nvGraphicFramePr>
        <p:xfrm>
          <a:off x="1339850" y="3046397"/>
          <a:ext cx="6464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" name="Equation" r:id="rId6" imgW="6464160" imgH="431640" progId="Equation.DSMT4">
                  <p:embed/>
                </p:oleObj>
              </mc:Choice>
              <mc:Fallback>
                <p:oleObj name="Equation" r:id="rId6" imgW="6464160" imgH="43164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E93EA6A6-7097-474D-A981-6BFB276EA4E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39850" y="3046397"/>
                        <a:ext cx="64643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46AA1F9E-9A96-4241-9D6E-9FA156684A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0511703"/>
              </p:ext>
            </p:extLst>
          </p:nvPr>
        </p:nvGraphicFramePr>
        <p:xfrm>
          <a:off x="2803166" y="3664006"/>
          <a:ext cx="41783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" name="Equation" r:id="rId8" imgW="4178160" imgH="711000" progId="Equation.DSMT4">
                  <p:embed/>
                </p:oleObj>
              </mc:Choice>
              <mc:Fallback>
                <p:oleObj name="Equation" r:id="rId8" imgW="4178160" imgH="711000" progId="Equation.DSMT4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38C3788D-CFFD-4F13-B590-83B35F4E20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803166" y="3664006"/>
                        <a:ext cx="41783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A54CAB0C-ACAC-4F33-ABC5-45F4F6743B6E}"/>
              </a:ext>
            </a:extLst>
          </p:cNvPr>
          <p:cNvSpPr txBox="1"/>
          <p:nvPr/>
        </p:nvSpPr>
        <p:spPr>
          <a:xfrm>
            <a:off x="1481502" y="383494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传递函数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CB9A0C9-44D3-482A-B905-24E75BCC08FD}"/>
              </a:ext>
            </a:extLst>
          </p:cNvPr>
          <p:cNvSpPr txBox="1"/>
          <p:nvPr/>
        </p:nvSpPr>
        <p:spPr>
          <a:xfrm>
            <a:off x="61754" y="4601249"/>
            <a:ext cx="2803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弹簧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质量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阻尼系统</a:t>
            </a:r>
          </a:p>
        </p:txBody>
      </p:sp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6EF8D726-5B8A-46CF-8DA3-A0671254F6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1007718"/>
              </p:ext>
            </p:extLst>
          </p:nvPr>
        </p:nvGraphicFramePr>
        <p:xfrm>
          <a:off x="710902" y="5327252"/>
          <a:ext cx="1689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" name="Equation" r:id="rId10" imgW="1688760" imgH="304560" progId="Equation.DSMT4">
                  <p:embed/>
                </p:oleObj>
              </mc:Choice>
              <mc:Fallback>
                <p:oleObj name="Equation" r:id="rId10" imgW="1688760" imgH="304560" progId="Equation.DSMT4">
                  <p:embed/>
                  <p:pic>
                    <p:nvPicPr>
                      <p:cNvPr id="79" name="对象 78">
                        <a:extLst>
                          <a:ext uri="{FF2B5EF4-FFF2-40B4-BE49-F238E27FC236}">
                            <a16:creationId xmlns:a16="http://schemas.microsoft.com/office/drawing/2014/main" id="{A08616C1-6F60-4759-ACC0-A9989258FAA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10902" y="5327252"/>
                        <a:ext cx="16891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ADD9EA01-3D8A-4592-A3CD-011EE4A6BC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978774"/>
              </p:ext>
            </p:extLst>
          </p:nvPr>
        </p:nvGraphicFramePr>
        <p:xfrm>
          <a:off x="3765820" y="5126695"/>
          <a:ext cx="2184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6" name="Equation" r:id="rId12" imgW="2184120" imgH="609480" progId="Equation.DSMT4">
                  <p:embed/>
                </p:oleObj>
              </mc:Choice>
              <mc:Fallback>
                <p:oleObj name="Equation" r:id="rId12" imgW="2184120" imgH="609480" progId="Equation.DSMT4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6EF8D726-5B8A-46CF-8DA3-A0671254F6A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765820" y="5126695"/>
                        <a:ext cx="21844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箭头: 右 32">
            <a:extLst>
              <a:ext uri="{FF2B5EF4-FFF2-40B4-BE49-F238E27FC236}">
                <a16:creationId xmlns:a16="http://schemas.microsoft.com/office/drawing/2014/main" id="{CE5AD201-071A-4757-9BE3-E67C965ECDCD}"/>
              </a:ext>
            </a:extLst>
          </p:cNvPr>
          <p:cNvSpPr/>
          <p:nvPr/>
        </p:nvSpPr>
        <p:spPr>
          <a:xfrm>
            <a:off x="2666702" y="5202492"/>
            <a:ext cx="867610" cy="527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思想气泡: 云 12">
            <a:extLst>
              <a:ext uri="{FF2B5EF4-FFF2-40B4-BE49-F238E27FC236}">
                <a16:creationId xmlns:a16="http://schemas.microsoft.com/office/drawing/2014/main" id="{4C926AEB-1B23-401D-AF44-5F91396814CB}"/>
              </a:ext>
            </a:extLst>
          </p:cNvPr>
          <p:cNvSpPr/>
          <p:nvPr/>
        </p:nvSpPr>
        <p:spPr>
          <a:xfrm>
            <a:off x="6451664" y="5056512"/>
            <a:ext cx="2316956" cy="609600"/>
          </a:xfrm>
          <a:prstGeom prst="cloudCallout">
            <a:avLst>
              <a:gd name="adj1" fmla="val -68617"/>
              <a:gd name="adj2" fmla="val 472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分母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特征式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0A4ECB4-A5E8-4330-AB7D-49DCA0CDB7BD}"/>
              </a:ext>
            </a:extLst>
          </p:cNvPr>
          <p:cNvSpPr txBox="1"/>
          <p:nvPr/>
        </p:nvSpPr>
        <p:spPr>
          <a:xfrm>
            <a:off x="1180177" y="6112677"/>
            <a:ext cx="64299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0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系统稳定的条件是：传递函数所有极点的实部小于零</a:t>
            </a:r>
          </a:p>
        </p:txBody>
      </p:sp>
    </p:spTree>
    <p:extLst>
      <p:ext uri="{BB962C8B-B14F-4D97-AF65-F5344CB8AC3E}">
        <p14:creationId xmlns:p14="http://schemas.microsoft.com/office/powerpoint/2010/main" val="345374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3" grpId="0" animBg="1"/>
      <p:bldP spid="13" grpId="0" animBg="1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164286" y="6330225"/>
            <a:ext cx="782137" cy="365125"/>
          </a:xfrm>
        </p:spPr>
        <p:txBody>
          <a:bodyPr vert="horz" lIns="91440" tIns="45720" rIns="91440" bIns="45720" rtlCol="0" anchor="ctr"/>
          <a:lstStyle/>
          <a:p>
            <a:fld id="{2A514408-29E2-4454-8AD7-78FAFAE07C95}" type="slidenum">
              <a:rPr lang="zh-CN" altLang="en-US" sz="2400" b="1">
                <a:solidFill>
                  <a:srgbClr val="FF0000"/>
                </a:solidFill>
                <a:latin typeface="Georgia" panose="02040502050405020303" pitchFamily="18" charset="0"/>
                <a:ea typeface="微软雅黑" panose="020B0503020204020204" pitchFamily="34" charset="-122"/>
              </a:rPr>
              <a:pPr/>
              <a:t>5</a:t>
            </a:fld>
            <a:endParaRPr lang="zh-CN" altLang="en-US" sz="2400" b="1" dirty="0">
              <a:solidFill>
                <a:srgbClr val="FF0000"/>
              </a:solidFill>
              <a:latin typeface="Georgia" panose="02040502050405020303" pitchFamily="18" charset="0"/>
              <a:ea typeface="微软雅黑" panose="020B0503020204020204" pitchFamily="34" charset="-122"/>
            </a:endParaRPr>
          </a:p>
        </p:txBody>
      </p:sp>
      <p:sp>
        <p:nvSpPr>
          <p:cNvPr id="4" name="文本框 1"/>
          <p:cNvSpPr txBox="1"/>
          <p:nvPr/>
        </p:nvSpPr>
        <p:spPr bwMode="auto">
          <a:xfrm>
            <a:off x="0" y="270451"/>
            <a:ext cx="9144000" cy="535531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defTabSz="1074738" eaLnBrk="1" hangingPunct="1">
              <a:lnSpc>
                <a:spcPct val="90000"/>
              </a:lnSpc>
              <a:defRPr/>
            </a:pPr>
            <a:r>
              <a:rPr lang="zh-CN" altLang="en-US" sz="3200" b="1" ker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牛顿第二定律</a:t>
            </a:r>
            <a:endParaRPr lang="zh-CN" altLang="en-US" sz="3200" b="1" kern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5BE1193-9767-4A43-9858-FDF32EABBA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528" y="1078706"/>
            <a:ext cx="1294055" cy="161448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0D735D1-2156-4FC4-8ED1-3ABEA5B431D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065" r="17065" b="10860"/>
          <a:stretch/>
        </p:blipFill>
        <p:spPr>
          <a:xfrm>
            <a:off x="7475416" y="1078706"/>
            <a:ext cx="1294056" cy="1614488"/>
          </a:xfrm>
          <a:prstGeom prst="rect">
            <a:avLst/>
          </a:prstGeom>
        </p:spPr>
      </p:pic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D0DCAA07-EE2F-45D7-AD61-AF429E9EBC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1033246"/>
              </p:ext>
            </p:extLst>
          </p:nvPr>
        </p:nvGraphicFramePr>
        <p:xfrm>
          <a:off x="4121089" y="1419227"/>
          <a:ext cx="787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" name="Equation" r:id="rId6" imgW="787320" imgH="241200" progId="Equation.DSMT4">
                  <p:embed/>
                </p:oleObj>
              </mc:Choice>
              <mc:Fallback>
                <p:oleObj name="Equation" r:id="rId6" imgW="787320" imgH="241200" progId="Equation.DSMT4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38C3788D-CFFD-4F13-B590-83B35F4E20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21089" y="1419227"/>
                        <a:ext cx="7874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37DE0860-F3EC-4688-8C4D-C49999BE7B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6162619"/>
              </p:ext>
            </p:extLst>
          </p:nvPr>
        </p:nvGraphicFramePr>
        <p:xfrm>
          <a:off x="3886199" y="1933825"/>
          <a:ext cx="1371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" name="Equation" r:id="rId8" imgW="1371600" imgH="609480" progId="Equation.DSMT4">
                  <p:embed/>
                </p:oleObj>
              </mc:Choice>
              <mc:Fallback>
                <p:oleObj name="Equation" r:id="rId8" imgW="1371600" imgH="60948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D0DCAA07-EE2F-45D7-AD61-AF429E9EBC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886199" y="1933825"/>
                        <a:ext cx="13716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对话气泡: 圆角矩形 9">
            <a:extLst>
              <a:ext uri="{FF2B5EF4-FFF2-40B4-BE49-F238E27FC236}">
                <a16:creationId xmlns:a16="http://schemas.microsoft.com/office/drawing/2014/main" id="{288ECA5A-C3BB-46B8-A792-D3A89FE39F7A}"/>
              </a:ext>
            </a:extLst>
          </p:cNvPr>
          <p:cNvSpPr/>
          <p:nvPr/>
        </p:nvSpPr>
        <p:spPr>
          <a:xfrm>
            <a:off x="1929606" y="1216025"/>
            <a:ext cx="1199357" cy="535531"/>
          </a:xfrm>
          <a:prstGeom prst="wedgeRoundRectCallout">
            <a:avLst>
              <a:gd name="adj1" fmla="val -62527"/>
              <a:gd name="adj2" fmla="val 825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这回稳了</a:t>
            </a:r>
          </a:p>
        </p:txBody>
      </p:sp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6153E97B-F3D0-47B5-BB2D-AA28B74C902A}"/>
              </a:ext>
            </a:extLst>
          </p:cNvPr>
          <p:cNvSpPr/>
          <p:nvPr/>
        </p:nvSpPr>
        <p:spPr>
          <a:xfrm>
            <a:off x="5672231" y="2114550"/>
            <a:ext cx="1294055" cy="535531"/>
          </a:xfrm>
          <a:prstGeom prst="wedgeRoundRectCallout">
            <a:avLst>
              <a:gd name="adj1" fmla="val 84260"/>
              <a:gd name="adj2" fmla="val -575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不，你不稳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A7B9E18-4D3E-426C-9461-B206D43D39DA}"/>
              </a:ext>
            </a:extLst>
          </p:cNvPr>
          <p:cNvSpPr txBox="1"/>
          <p:nvPr/>
        </p:nvSpPr>
        <p:spPr>
          <a:xfrm>
            <a:off x="0" y="2852594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稳定的方法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90ECDAC-3514-4557-AEBA-481C08219248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602" b="4811"/>
          <a:stretch/>
        </p:blipFill>
        <p:spPr>
          <a:xfrm>
            <a:off x="1995136" y="3200996"/>
            <a:ext cx="4747531" cy="49411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AE0B051-8574-404D-A558-EC8C43ABC51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09423" y="3200996"/>
            <a:ext cx="4747527" cy="1486520"/>
          </a:xfrm>
          <a:prstGeom prst="rect">
            <a:avLst/>
          </a:prstGeom>
        </p:spPr>
      </p:pic>
      <p:sp>
        <p:nvSpPr>
          <p:cNvPr id="15" name="对话气泡: 圆角矩形 14">
            <a:extLst>
              <a:ext uri="{FF2B5EF4-FFF2-40B4-BE49-F238E27FC236}">
                <a16:creationId xmlns:a16="http://schemas.microsoft.com/office/drawing/2014/main" id="{BD874430-AC6F-44A3-9C0B-23DC435C8BBB}"/>
              </a:ext>
            </a:extLst>
          </p:cNvPr>
          <p:cNvSpPr/>
          <p:nvPr/>
        </p:nvSpPr>
        <p:spPr>
          <a:xfrm>
            <a:off x="1407319" y="3789723"/>
            <a:ext cx="921980" cy="400110"/>
          </a:xfrm>
          <a:prstGeom prst="wedgeRoundRectCallout">
            <a:avLst>
              <a:gd name="adj1" fmla="val 98613"/>
              <a:gd name="adj2" fmla="val -8156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反馈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D60874F9-02FF-41A7-A408-6A02D75FC85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95136" y="5250938"/>
            <a:ext cx="4761814" cy="150447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41844A35-C2F9-4489-B517-21F547C750B0}"/>
              </a:ext>
            </a:extLst>
          </p:cNvPr>
          <p:cNvSpPr txBox="1"/>
          <p:nvPr/>
        </p:nvSpPr>
        <p:spPr>
          <a:xfrm>
            <a:off x="6435522" y="393245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状态反馈：现代控制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24C06C0-4B38-4793-8CDE-008726837FFE}"/>
              </a:ext>
            </a:extLst>
          </p:cNvPr>
          <p:cNvSpPr txBox="1"/>
          <p:nvPr/>
        </p:nvSpPr>
        <p:spPr>
          <a:xfrm>
            <a:off x="6435522" y="594249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误差反馈：经典控制</a:t>
            </a:r>
          </a:p>
        </p:txBody>
      </p:sp>
      <p:sp>
        <p:nvSpPr>
          <p:cNvPr id="19" name="箭头: 下 18">
            <a:extLst>
              <a:ext uri="{FF2B5EF4-FFF2-40B4-BE49-F238E27FC236}">
                <a16:creationId xmlns:a16="http://schemas.microsoft.com/office/drawing/2014/main" id="{3DAB1F54-F1C6-465E-A5F5-4A56484F7B53}"/>
              </a:ext>
            </a:extLst>
          </p:cNvPr>
          <p:cNvSpPr/>
          <p:nvPr/>
        </p:nvSpPr>
        <p:spPr>
          <a:xfrm>
            <a:off x="5672231" y="4615701"/>
            <a:ext cx="414245" cy="6082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426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5" grpId="0" animBg="1"/>
      <p:bldP spid="15" grpId="1" animBg="1"/>
      <p:bldP spid="17" grpId="0"/>
      <p:bldP spid="18" grpId="0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4707F5EB-AE25-4102-BDAA-EE5FCF24D7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6613" y="4604866"/>
            <a:ext cx="4625720" cy="1962774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164286" y="6330225"/>
            <a:ext cx="782137" cy="365125"/>
          </a:xfrm>
        </p:spPr>
        <p:txBody>
          <a:bodyPr vert="horz" lIns="91440" tIns="45720" rIns="91440" bIns="45720" rtlCol="0" anchor="ctr"/>
          <a:lstStyle/>
          <a:p>
            <a:fld id="{2A514408-29E2-4454-8AD7-78FAFAE07C95}" type="slidenum">
              <a:rPr lang="zh-CN" altLang="en-US" sz="2400" b="1">
                <a:solidFill>
                  <a:srgbClr val="FF0000"/>
                </a:solidFill>
                <a:latin typeface="Georgia" panose="02040502050405020303" pitchFamily="18" charset="0"/>
                <a:ea typeface="微软雅黑" panose="020B0503020204020204" pitchFamily="34" charset="-122"/>
              </a:rPr>
              <a:pPr/>
              <a:t>6</a:t>
            </a:fld>
            <a:endParaRPr lang="zh-CN" altLang="en-US" sz="2400" b="1" dirty="0">
              <a:solidFill>
                <a:srgbClr val="FF0000"/>
              </a:solidFill>
              <a:latin typeface="Georgia" panose="02040502050405020303" pitchFamily="18" charset="0"/>
              <a:ea typeface="微软雅黑" panose="020B0503020204020204" pitchFamily="34" charset="-122"/>
            </a:endParaRPr>
          </a:p>
        </p:txBody>
      </p:sp>
      <p:sp>
        <p:nvSpPr>
          <p:cNvPr id="4" name="文本框 1"/>
          <p:cNvSpPr txBox="1"/>
          <p:nvPr/>
        </p:nvSpPr>
        <p:spPr bwMode="auto">
          <a:xfrm>
            <a:off x="0" y="270451"/>
            <a:ext cx="9144000" cy="535531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defTabSz="1074738" eaLnBrk="1" hangingPunct="1">
              <a:lnSpc>
                <a:spcPct val="90000"/>
              </a:lnSpc>
              <a:defRPr/>
            </a:pPr>
            <a:r>
              <a:rPr lang="zh-CN" altLang="en-US" sz="3200" b="1" ker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由</a:t>
            </a:r>
            <a:r>
              <a:rPr lang="en-US" altLang="zh-CN" sz="3200" b="1" ker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PD</a:t>
            </a:r>
            <a:r>
              <a:rPr lang="zh-CN" altLang="en-US" sz="3200" b="1" ker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到</a:t>
            </a:r>
            <a:r>
              <a:rPr lang="en-US" altLang="zh-CN" sz="3200" b="1" ker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PID</a:t>
            </a:r>
            <a:endParaRPr lang="zh-CN" altLang="en-US" sz="3200" b="1" kern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0BA69B3-DD40-445C-A921-B4BCF657CFDC}"/>
              </a:ext>
            </a:extLst>
          </p:cNvPr>
          <p:cNvSpPr txBox="1"/>
          <p:nvPr/>
        </p:nvSpPr>
        <p:spPr>
          <a:xfrm>
            <a:off x="121444" y="1107956"/>
            <a:ext cx="35734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弹簧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质量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阻尼系统的稳态</a:t>
            </a: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7A6DF228-95B2-47F6-A273-9812ACFDD3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3137620"/>
              </p:ext>
            </p:extLst>
          </p:nvPr>
        </p:nvGraphicFramePr>
        <p:xfrm>
          <a:off x="1397795" y="1953205"/>
          <a:ext cx="17018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6" name="Equation" r:id="rId5" imgW="1701720" imgH="253800" progId="Equation.DSMT4">
                  <p:embed/>
                </p:oleObj>
              </mc:Choice>
              <mc:Fallback>
                <p:oleObj name="Equation" r:id="rId5" imgW="1701720" imgH="253800" progId="Equation.DSMT4">
                  <p:embed/>
                  <p:pic>
                    <p:nvPicPr>
                      <p:cNvPr id="79" name="对象 78">
                        <a:extLst>
                          <a:ext uri="{FF2B5EF4-FFF2-40B4-BE49-F238E27FC236}">
                            <a16:creationId xmlns:a16="http://schemas.microsoft.com/office/drawing/2014/main" id="{A08616C1-6F60-4759-ACC0-A9989258FAA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97795" y="1953205"/>
                        <a:ext cx="17018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箭头: 右 2">
            <a:extLst>
              <a:ext uri="{FF2B5EF4-FFF2-40B4-BE49-F238E27FC236}">
                <a16:creationId xmlns:a16="http://schemas.microsoft.com/office/drawing/2014/main" id="{8CB04CFC-403D-49F0-AC9E-ADFD3990E52A}"/>
              </a:ext>
            </a:extLst>
          </p:cNvPr>
          <p:cNvSpPr/>
          <p:nvPr/>
        </p:nvSpPr>
        <p:spPr>
          <a:xfrm>
            <a:off x="3616277" y="1880150"/>
            <a:ext cx="2113012" cy="400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4D4DA7FF-049F-436E-BBD1-1D3C2E5BF1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6422082"/>
              </p:ext>
            </p:extLst>
          </p:nvPr>
        </p:nvGraphicFramePr>
        <p:xfrm>
          <a:off x="4102100" y="1638850"/>
          <a:ext cx="939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7" name="Equation" r:id="rId7" imgW="939600" imgH="241200" progId="Equation.DSMT4">
                  <p:embed/>
                </p:oleObj>
              </mc:Choice>
              <mc:Fallback>
                <p:oleObj name="Equation" r:id="rId7" imgW="939600" imgH="24120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7A6DF228-95B2-47F6-A273-9812ACFDD3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02100" y="1638850"/>
                        <a:ext cx="9398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20E21583-79C9-47AC-9870-AB43A99001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4407471"/>
              </p:ext>
            </p:extLst>
          </p:nvPr>
        </p:nvGraphicFramePr>
        <p:xfrm>
          <a:off x="6172200" y="1759500"/>
          <a:ext cx="1041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8" name="Equation" r:id="rId9" imgW="1041120" imgH="609480" progId="Equation.DSMT4">
                  <p:embed/>
                </p:oleObj>
              </mc:Choice>
              <mc:Fallback>
                <p:oleObj name="Equation" r:id="rId9" imgW="1041120" imgH="60948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4D4DA7FF-049F-436E-BBD1-1D3C2E5BF1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172200" y="1759500"/>
                        <a:ext cx="10414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D337FA11-BA10-4E9E-90FD-E4A31451CD5E}"/>
              </a:ext>
            </a:extLst>
          </p:cNvPr>
          <p:cNvSpPr txBox="1"/>
          <p:nvPr/>
        </p:nvSpPr>
        <p:spPr>
          <a:xfrm>
            <a:off x="121444" y="2652344"/>
            <a:ext cx="2326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稳态误差的消除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51953C2-375A-42D5-B016-7759756FF5DE}"/>
              </a:ext>
            </a:extLst>
          </p:cNvPr>
          <p:cNvSpPr txBox="1"/>
          <p:nvPr/>
        </p:nvSpPr>
        <p:spPr>
          <a:xfrm>
            <a:off x="570612" y="3222560"/>
            <a:ext cx="3092513" cy="874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增益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：刚度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抵消外力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(D)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：阻尼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抵消速度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7AB7C80-5FE7-4E31-A12C-ED14AC4535A3}"/>
              </a:ext>
            </a:extLst>
          </p:cNvPr>
          <p:cNvSpPr txBox="1"/>
          <p:nvPr/>
        </p:nvSpPr>
        <p:spPr>
          <a:xfrm>
            <a:off x="4808538" y="3502145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根据恒定的位移引入动态？</a:t>
            </a: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31FBAA45-9451-4405-B298-06ACC692AEB1}"/>
              </a:ext>
            </a:extLst>
          </p:cNvPr>
          <p:cNvSpPr/>
          <p:nvPr/>
        </p:nvSpPr>
        <p:spPr>
          <a:xfrm>
            <a:off x="3740443" y="3495270"/>
            <a:ext cx="932340" cy="400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77095A6-0EF0-4BFD-83FE-E68014B8B359}"/>
              </a:ext>
            </a:extLst>
          </p:cNvPr>
          <p:cNvSpPr txBox="1"/>
          <p:nvPr/>
        </p:nvSpPr>
        <p:spPr>
          <a:xfrm>
            <a:off x="7536656" y="18950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稳态误差</a:t>
            </a:r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285593BB-AB38-4684-A665-A646B17175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0804209"/>
              </p:ext>
            </p:extLst>
          </p:nvPr>
        </p:nvGraphicFramePr>
        <p:xfrm>
          <a:off x="570612" y="4540241"/>
          <a:ext cx="2870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9" name="Equation" r:id="rId11" imgW="2869920" imgH="482400" progId="Equation.DSMT4">
                  <p:embed/>
                </p:oleObj>
              </mc:Choice>
              <mc:Fallback>
                <p:oleObj name="Equation" r:id="rId11" imgW="2869920" imgH="48240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7A6DF228-95B2-47F6-A273-9812ACFDD3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70612" y="4540241"/>
                        <a:ext cx="28702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爆炸形: 8 pt  17">
            <a:extLst>
              <a:ext uri="{FF2B5EF4-FFF2-40B4-BE49-F238E27FC236}">
                <a16:creationId xmlns:a16="http://schemas.microsoft.com/office/drawing/2014/main" id="{37CE793E-B30F-46AE-BE07-F6AC8B7BE7CA}"/>
              </a:ext>
            </a:extLst>
          </p:cNvPr>
          <p:cNvSpPr/>
          <p:nvPr/>
        </p:nvSpPr>
        <p:spPr>
          <a:xfrm>
            <a:off x="7763193" y="3353542"/>
            <a:ext cx="1150143" cy="765688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积分</a:t>
            </a:r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6BC65CAB-C0DE-4518-B8DC-E50E040A62DA}"/>
              </a:ext>
            </a:extLst>
          </p:cNvPr>
          <p:cNvSpPr/>
          <p:nvPr/>
        </p:nvSpPr>
        <p:spPr>
          <a:xfrm rot="5400000">
            <a:off x="1340318" y="5439831"/>
            <a:ext cx="998880" cy="400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968B3D5E-F9AA-4D74-ADA4-F84D1C55D5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8247876"/>
              </p:ext>
            </p:extLst>
          </p:nvPr>
        </p:nvGraphicFramePr>
        <p:xfrm>
          <a:off x="667755" y="5317760"/>
          <a:ext cx="939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0" name="Equation" r:id="rId13" imgW="939600" imgH="241200" progId="Equation.DSMT4">
                  <p:embed/>
                </p:oleObj>
              </mc:Choice>
              <mc:Fallback>
                <p:oleObj name="Equation" r:id="rId13" imgW="939600" imgH="24120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4D4DA7FF-049F-436E-BBD1-1D3C2E5BF1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7755" y="5317760"/>
                        <a:ext cx="9398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215BF613-1AAC-4D4F-A2F0-19C8758B31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2538712"/>
              </p:ext>
            </p:extLst>
          </p:nvPr>
        </p:nvGraphicFramePr>
        <p:xfrm>
          <a:off x="2096963" y="5140444"/>
          <a:ext cx="17653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1" name="Equation" r:id="rId14" imgW="1765080" imgH="609480" progId="Equation.DSMT4">
                  <p:embed/>
                </p:oleObj>
              </mc:Choice>
              <mc:Fallback>
                <p:oleObj name="Equation" r:id="rId14" imgW="1765080" imgH="60948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968B3D5E-F9AA-4D74-ADA4-F84D1C55D5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096963" y="5140444"/>
                        <a:ext cx="17653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785A35E7-2E6D-446E-B681-B4C2E097FD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8267458"/>
              </p:ext>
            </p:extLst>
          </p:nvPr>
        </p:nvGraphicFramePr>
        <p:xfrm>
          <a:off x="1169802" y="6139323"/>
          <a:ext cx="1092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2" name="Equation" r:id="rId16" imgW="1091880" imgH="431640" progId="Equation.DSMT4">
                  <p:embed/>
                </p:oleObj>
              </mc:Choice>
              <mc:Fallback>
                <p:oleObj name="Equation" r:id="rId16" imgW="1091880" imgH="43164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285593BB-AB38-4684-A665-A646B17175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169802" y="6139323"/>
                        <a:ext cx="10922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4285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/>
      <p:bldP spid="11" grpId="0"/>
      <p:bldP spid="12" grpId="0"/>
      <p:bldP spid="13" grpId="0" animBg="1"/>
      <p:bldP spid="14" grpId="0"/>
      <p:bldP spid="18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164286" y="6330225"/>
            <a:ext cx="782137" cy="365125"/>
          </a:xfrm>
        </p:spPr>
        <p:txBody>
          <a:bodyPr vert="horz" lIns="91440" tIns="45720" rIns="91440" bIns="45720" rtlCol="0" anchor="ctr"/>
          <a:lstStyle/>
          <a:p>
            <a:fld id="{2A514408-29E2-4454-8AD7-78FAFAE07C95}" type="slidenum">
              <a:rPr lang="zh-CN" altLang="en-US" sz="2400" b="1">
                <a:solidFill>
                  <a:srgbClr val="FF0000"/>
                </a:solidFill>
                <a:latin typeface="Georgia" panose="02040502050405020303" pitchFamily="18" charset="0"/>
                <a:ea typeface="微软雅黑" panose="020B0503020204020204" pitchFamily="34" charset="-122"/>
              </a:rPr>
              <a:pPr/>
              <a:t>7</a:t>
            </a:fld>
            <a:endParaRPr lang="zh-CN" altLang="en-US" sz="2400" b="1" dirty="0">
              <a:solidFill>
                <a:srgbClr val="FF0000"/>
              </a:solidFill>
              <a:latin typeface="Georgia" panose="02040502050405020303" pitchFamily="18" charset="0"/>
              <a:ea typeface="微软雅黑" panose="020B0503020204020204" pitchFamily="34" charset="-122"/>
            </a:endParaRPr>
          </a:p>
        </p:txBody>
      </p:sp>
      <p:sp>
        <p:nvSpPr>
          <p:cNvPr id="4" name="文本框 1"/>
          <p:cNvSpPr txBox="1"/>
          <p:nvPr/>
        </p:nvSpPr>
        <p:spPr bwMode="auto">
          <a:xfrm>
            <a:off x="0" y="270451"/>
            <a:ext cx="9144000" cy="535531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defTabSz="1074738" eaLnBrk="1" hangingPunct="1">
              <a:lnSpc>
                <a:spcPct val="90000"/>
              </a:lnSpc>
              <a:defRPr/>
            </a:pPr>
            <a:r>
              <a:rPr lang="zh-CN" altLang="en-US" sz="3200" b="1" ker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闭环稳态特性</a:t>
            </a:r>
            <a:endParaRPr lang="zh-CN" altLang="en-US" sz="3200" b="1" kern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BB2D670-4F2B-4BB2-B6C3-79BB4E98AB21}"/>
              </a:ext>
            </a:extLst>
          </p:cNvPr>
          <p:cNvSpPr txBox="1"/>
          <p:nvPr/>
        </p:nvSpPr>
        <p:spPr>
          <a:xfrm>
            <a:off x="192451" y="1234438"/>
            <a:ext cx="46346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对于带宽内的信号：控制器输入为零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D928715B-98B9-40DF-BC7C-01BAA89E8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93" y="1927935"/>
            <a:ext cx="3753649" cy="1944553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408AB6AE-B4EB-4B04-9833-562E48E9E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076" y="4568234"/>
            <a:ext cx="4343726" cy="194455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49FB664-3253-43D3-A874-EC36FD82CF9F}"/>
              </a:ext>
            </a:extLst>
          </p:cNvPr>
          <p:cNvSpPr txBox="1"/>
          <p:nvPr/>
        </p:nvSpPr>
        <p:spPr>
          <a:xfrm>
            <a:off x="4991453" y="1838516"/>
            <a:ext cx="3906839" cy="22578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测量</a:t>
            </a:r>
            <a:endParaRPr lang="en-US" altLang="zh-CN" sz="2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实例：静电加速度计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优点：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克服开环系统不稳定因素；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        2.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减小开环系统非线性影响。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缺点：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结构复杂；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        2.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对控制器要求高。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BBB9242-A86F-45FD-BA30-F260AD0EA407}"/>
              </a:ext>
            </a:extLst>
          </p:cNvPr>
          <p:cNvSpPr txBox="1"/>
          <p:nvPr/>
        </p:nvSpPr>
        <p:spPr>
          <a:xfrm>
            <a:off x="4991453" y="4568234"/>
            <a:ext cx="2980303" cy="18977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调制</a:t>
            </a:r>
            <a:endParaRPr lang="en-US" altLang="zh-CN" sz="2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实例：空调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优点：克服外界扰动。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缺点：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结构复杂；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        2.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对控制器要求高。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830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164286" y="6330225"/>
            <a:ext cx="782137" cy="365125"/>
          </a:xfrm>
        </p:spPr>
        <p:txBody>
          <a:bodyPr vert="horz" lIns="91440" tIns="45720" rIns="91440" bIns="45720" rtlCol="0" anchor="ctr"/>
          <a:lstStyle/>
          <a:p>
            <a:fld id="{2A514408-29E2-4454-8AD7-78FAFAE07C95}" type="slidenum">
              <a:rPr lang="zh-CN" altLang="en-US" sz="2400" b="1">
                <a:solidFill>
                  <a:srgbClr val="FF0000"/>
                </a:solidFill>
                <a:latin typeface="Georgia" panose="02040502050405020303" pitchFamily="18" charset="0"/>
                <a:ea typeface="微软雅黑" panose="020B0503020204020204" pitchFamily="34" charset="-122"/>
              </a:rPr>
              <a:pPr/>
              <a:t>8</a:t>
            </a:fld>
            <a:endParaRPr lang="zh-CN" altLang="en-US" sz="2400" b="1" dirty="0">
              <a:solidFill>
                <a:srgbClr val="FF0000"/>
              </a:solidFill>
              <a:latin typeface="Georgia" panose="02040502050405020303" pitchFamily="18" charset="0"/>
              <a:ea typeface="微软雅黑" panose="020B0503020204020204" pitchFamily="34" charset="-122"/>
            </a:endParaRPr>
          </a:p>
        </p:txBody>
      </p:sp>
      <p:sp>
        <p:nvSpPr>
          <p:cNvPr id="4" name="文本框 1"/>
          <p:cNvSpPr txBox="1"/>
          <p:nvPr/>
        </p:nvSpPr>
        <p:spPr bwMode="auto">
          <a:xfrm>
            <a:off x="0" y="270451"/>
            <a:ext cx="9144000" cy="535531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defTabSz="1074738" eaLnBrk="1" hangingPunct="1">
              <a:lnSpc>
                <a:spcPct val="90000"/>
              </a:lnSpc>
              <a:defRPr/>
            </a:pPr>
            <a:r>
              <a:rPr lang="zh-CN" altLang="en-US" sz="3200" b="1" ker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示例：静电加速度计设计与仿真</a:t>
            </a:r>
            <a:endParaRPr lang="zh-CN" altLang="en-US" sz="3200" b="1" kern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91D638A-D109-4FBE-9292-9B7BE600BD3D}"/>
              </a:ext>
            </a:extLst>
          </p:cNvPr>
          <p:cNvSpPr txBox="1"/>
          <p:nvPr/>
        </p:nvSpPr>
        <p:spPr>
          <a:xfrm>
            <a:off x="2264317" y="3286126"/>
            <a:ext cx="46153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hlinkClick r:id="rId3"/>
              </a:rPr>
              <a:t>https://github.com/iChunyu/SimpleCtrlSys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3240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03676" y="2875002"/>
            <a:ext cx="273664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ea typeface="微软雅黑" panose="020B0503020204020204" pitchFamily="34" charset="-122"/>
              </a:rPr>
              <a:t>谢    谢</a:t>
            </a:r>
          </a:p>
        </p:txBody>
      </p:sp>
    </p:spTree>
    <p:extLst>
      <p:ext uri="{BB962C8B-B14F-4D97-AF65-F5344CB8AC3E}">
        <p14:creationId xmlns:p14="http://schemas.microsoft.com/office/powerpoint/2010/main" val="3776663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00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425</TotalTime>
  <Words>661</Words>
  <Application>Microsoft Office PowerPoint</Application>
  <PresentationFormat>全屏显示(4:3)</PresentationFormat>
  <Paragraphs>87</Paragraphs>
  <Slides>9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微软雅黑</vt:lpstr>
      <vt:lpstr>等线</vt:lpstr>
      <vt:lpstr>等线 Light</vt:lpstr>
      <vt:lpstr>Arial</vt:lpstr>
      <vt:lpstr>Calibri</vt:lpstr>
      <vt:lpstr>Calibri Light</vt:lpstr>
      <vt:lpstr>Georgia</vt:lpstr>
      <vt:lpstr>Times New Roman</vt:lpstr>
      <vt:lpstr>Wingdings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 CY</dc:creator>
  <cp:lastModifiedBy>XiaoCY</cp:lastModifiedBy>
  <cp:revision>109</cp:revision>
  <dcterms:created xsi:type="dcterms:W3CDTF">2018-09-30T08:07:47Z</dcterms:created>
  <dcterms:modified xsi:type="dcterms:W3CDTF">2019-10-30T00:27:03Z</dcterms:modified>
</cp:coreProperties>
</file>