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0" r:id="rId4"/>
    <p:sldId id="258" r:id="rId5"/>
    <p:sldId id="261" r:id="rId6"/>
    <p:sldId id="260" r:id="rId7"/>
    <p:sldId id="265" r:id="rId8"/>
    <p:sldId id="268" r:id="rId9"/>
    <p:sldId id="259" r:id="rId10"/>
    <p:sldId id="266" r:id="rId11"/>
    <p:sldId id="273" r:id="rId12"/>
    <p:sldId id="274" r:id="rId13"/>
    <p:sldId id="275" r:id="rId14"/>
    <p:sldId id="276" r:id="rId15"/>
    <p:sldId id="283" r:id="rId16"/>
    <p:sldId id="281" r:id="rId17"/>
    <p:sldId id="282" r:id="rId18"/>
    <p:sldId id="279" r:id="rId19"/>
    <p:sldId id="287" r:id="rId20"/>
    <p:sldId id="288" r:id="rId21"/>
    <p:sldId id="289" r:id="rId22"/>
    <p:sldId id="290" r:id="rId23"/>
    <p:sldId id="291" r:id="rId24"/>
    <p:sldId id="292" r:id="rId25"/>
    <p:sldId id="278" r:id="rId26"/>
    <p:sldId id="277" r:id="rId27"/>
    <p:sldId id="280" r:id="rId28"/>
    <p:sldId id="293" r:id="rId29"/>
    <p:sldId id="263" r:id="rId30"/>
    <p:sldId id="264" r:id="rId31"/>
    <p:sldId id="271" r:id="rId32"/>
    <p:sldId id="294" r:id="rId33"/>
    <p:sldId id="272" r:id="rId34"/>
    <p:sldId id="295" r:id="rId35"/>
    <p:sldId id="297" r:id="rId36"/>
    <p:sldId id="296" r:id="rId37"/>
    <p:sldId id="298" r:id="rId38"/>
    <p:sldId id="299" r:id="rId39"/>
    <p:sldId id="300" r:id="rId40"/>
    <p:sldId id="301" r:id="rId41"/>
    <p:sldId id="30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4"/>
    <p:restoredTop sz="94624"/>
  </p:normalViewPr>
  <p:slideViewPr>
    <p:cSldViewPr snapToGrid="0" snapToObjects="1">
      <p:cViewPr varScale="1">
        <p:scale>
          <a:sx n="92" d="100"/>
          <a:sy n="92" d="100"/>
        </p:scale>
        <p:origin x="192" y="488"/>
      </p:cViewPr>
      <p:guideLst/>
    </p:cSldViewPr>
  </p:slideViewPr>
  <p:outlineViewPr>
    <p:cViewPr>
      <p:scale>
        <a:sx n="33" d="100"/>
        <a:sy n="33" d="100"/>
      </p:scale>
      <p:origin x="0" y="-25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67C13-D0E6-944A-B2B1-269C6BC101BC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9413D-5D56-0042-8245-907C2D254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50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9413D-5D56-0042-8245-907C2D254E1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6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21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0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3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90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23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61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3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9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82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6C71-0F09-C845-8E5F-79574B098859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F8EA-0217-684A-98C9-568A59E5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3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aidu.com/s?wd=%E5%9F%BA%E5%B8%A6%E4%BF%A1%E5%8F%B7&amp;tn=44039180_cpr&amp;fenlei=mv6quAkxTZn0IZRqIHckPjm4nH00T1d9nvNbPyRvPW6Yn1K9n16z0ZwV5Hcvrjm3rH6sPfKWUMw85HfYnjn4nH6sgvPsT6KdThsqpZwYTjCEQLGCpyw9Uz4Bmy-bIi4WUvYETgN-TLwGUv3EPH0kPWT4rHD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411182.ht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861429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42116.htm" TargetMode="External"/><Relationship Id="rId3" Type="http://schemas.openxmlformats.org/officeDocument/2006/relationships/hyperlink" Target="http://baike.baidu.com/view/286827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rina.net/soundtouch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6%B5%81%E5%BC%8F%E4%BC%A0%E8%BE%93" TargetMode="External"/><Relationship Id="rId3" Type="http://schemas.openxmlformats.org/officeDocument/2006/relationships/hyperlink" Target="https://baike.baidu.com/item/%E8%A7%86%E9%A2%91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ffmpeg</a:t>
            </a:r>
            <a:r>
              <a:rPr lang="zh-CN" altLang="en-US" dirty="0"/>
              <a:t>和视频转码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王立争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探探入职串讲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61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音频各个参数间的关系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1800" dirty="0" smtClean="0"/>
              <a:t>1.</a:t>
            </a:r>
            <a:r>
              <a:rPr kumimoji="1" lang="zh-CN" altLang="en-US" sz="1800" dirty="0" smtClean="0"/>
              <a:t>立体声最少是双声道，声道越多立体效果越强。</a:t>
            </a:r>
            <a:endParaRPr kumimoji="1" lang="en-US" altLang="zh-CN" sz="1800" dirty="0" smtClean="0"/>
          </a:p>
          <a:p>
            <a:pPr lvl="0"/>
            <a:r>
              <a:rPr kumimoji="1" lang="en-US" altLang="zh-CN" sz="1800" dirty="0" smtClean="0"/>
              <a:t>2.</a:t>
            </a:r>
            <a:r>
              <a:rPr lang="zh-CN" altLang="en-US" sz="1800" dirty="0"/>
              <a:t> </a:t>
            </a:r>
            <a:r>
              <a:rPr lang="en-US" altLang="zh-CN" sz="1800" dirty="0"/>
              <a:t>44.1kHz</a:t>
            </a:r>
            <a:r>
              <a:rPr lang="zh-CN" altLang="en-US" sz="1800" dirty="0"/>
              <a:t>的采样率，就是指</a:t>
            </a:r>
            <a:r>
              <a:rPr lang="en-US" altLang="zh-CN" sz="1800" dirty="0"/>
              <a:t>1</a:t>
            </a:r>
            <a:r>
              <a:rPr lang="zh-CN" altLang="en-US" sz="1800" dirty="0"/>
              <a:t>个通道</a:t>
            </a:r>
            <a:r>
              <a:rPr lang="en-US" altLang="zh-CN" sz="1800" dirty="0"/>
              <a:t>1</a:t>
            </a:r>
            <a:r>
              <a:rPr lang="zh-CN" altLang="en-US" sz="1800" dirty="0"/>
              <a:t>秒钟有</a:t>
            </a:r>
            <a:r>
              <a:rPr lang="en-US" altLang="zh-CN" sz="1800" dirty="0"/>
              <a:t>44.1k</a:t>
            </a:r>
            <a:r>
              <a:rPr lang="zh-CN" altLang="en-US" sz="1800" dirty="0"/>
              <a:t>个数据，这数据可以是</a:t>
            </a:r>
            <a:r>
              <a:rPr lang="en-US" altLang="zh-CN" sz="1800" dirty="0"/>
              <a:t>16</a:t>
            </a:r>
            <a:r>
              <a:rPr lang="zh-CN" altLang="en-US" sz="1800" dirty="0"/>
              <a:t>位，也可以是</a:t>
            </a:r>
            <a:r>
              <a:rPr lang="en-US" altLang="zh-CN" sz="1800" dirty="0" smtClean="0"/>
              <a:t>24</a:t>
            </a:r>
            <a:r>
              <a:rPr lang="zh-CN" altLang="en-US" sz="1800" dirty="0" smtClean="0"/>
              <a:t>，对于不同</a:t>
            </a:r>
            <a:r>
              <a:rPr lang="en-US" altLang="zh-CN" sz="1800" dirty="0" smtClean="0"/>
              <a:t>bit</a:t>
            </a:r>
            <a:r>
              <a:rPr lang="zh-CN" altLang="en-US" sz="1800" dirty="0" smtClean="0"/>
              <a:t>位的采样率，只有上限，没有下限。</a:t>
            </a:r>
            <a:endParaRPr kumimoji="1" lang="zh-CN" altLang="en-US" sz="1800" dirty="0" smtClean="0"/>
          </a:p>
          <a:p>
            <a:r>
              <a:rPr kumimoji="1" lang="en-US" altLang="zh-CN" sz="1800" dirty="0"/>
              <a:t>3</a:t>
            </a:r>
            <a:r>
              <a:rPr kumimoji="1" lang="en-US" altLang="zh-CN" sz="1800" dirty="0" smtClean="0"/>
              <a:t>.</a:t>
            </a:r>
            <a:r>
              <a:rPr kumimoji="1" lang="zh-CN" altLang="en-US" sz="1800" dirty="0" smtClean="0"/>
              <a:t>采样率与</a:t>
            </a:r>
            <a:r>
              <a:rPr kumimoji="1" lang="en-US" altLang="zh-CN" sz="1800" dirty="0" err="1" smtClean="0"/>
              <a:t>pcm</a:t>
            </a:r>
            <a:r>
              <a:rPr kumimoji="1" lang="zh-CN" altLang="en-US" sz="1800" dirty="0" smtClean="0"/>
              <a:t>数据，码率的关系：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pcm</a:t>
            </a:r>
            <a:r>
              <a:rPr kumimoji="1" lang="zh-CN" altLang="en-US" sz="1800" dirty="0" smtClean="0"/>
              <a:t>计算： </a:t>
            </a:r>
            <a:r>
              <a:rPr kumimoji="1" lang="en-US" altLang="zh-CN" sz="1800" dirty="0" smtClean="0"/>
              <a:t>44.1x4x2=352.8kb</a:t>
            </a:r>
            <a:r>
              <a:rPr kumimoji="1" lang="zh-CN" altLang="en-US" sz="1800" dirty="0" smtClean="0"/>
              <a:t>，音频压缩比：</a:t>
            </a:r>
            <a:r>
              <a:rPr kumimoji="1" lang="en-US" altLang="zh-CN" sz="1800" dirty="0" smtClean="0"/>
              <a:t>63/352.8=17.8%</a:t>
            </a:r>
          </a:p>
          <a:p>
            <a:r>
              <a:rPr kumimoji="1" lang="en-US" altLang="zh-CN" sz="1800" dirty="0" smtClean="0"/>
              <a:t>4.</a:t>
            </a:r>
            <a:r>
              <a:rPr kumimoji="1" lang="zh-CN" altLang="en-US" sz="1800" dirty="0" smtClean="0"/>
              <a:t>文件大小与采样率关系：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采样率*时长</a:t>
            </a:r>
            <a:r>
              <a:rPr kumimoji="1" lang="en-US" altLang="zh-CN" sz="1800" dirty="0" smtClean="0"/>
              <a:t>/8=</a:t>
            </a:r>
            <a:r>
              <a:rPr kumimoji="1" lang="zh-CN" altLang="en-US" sz="1800" dirty="0" smtClean="0"/>
              <a:t>文件大小 （因为每次的采样值，存储单位是一个字节）</a:t>
            </a: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140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509" y="2538484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RGB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RGBA</a:t>
            </a:r>
            <a:r>
              <a:rPr kumimoji="1" lang="zh-CN" altLang="en-US" dirty="0" smtClean="0"/>
              <a:t>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9" y="4139334"/>
            <a:ext cx="10515600" cy="2025939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RGB</a:t>
            </a:r>
            <a:r>
              <a:rPr kumimoji="1" lang="zh-CN" altLang="en-US" sz="1800" dirty="0" smtClean="0"/>
              <a:t>构成，三原色</a:t>
            </a:r>
            <a:r>
              <a:rPr kumimoji="1" lang="en-US" altLang="zh-CN" sz="1800" dirty="0" smtClean="0"/>
              <a:t> read,  green,  blue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一个像素一共有六位，每两位是一个颜色， </a:t>
            </a:r>
            <a:r>
              <a:rPr kumimoji="1" lang="en-US" altLang="zh-CN" sz="1800" dirty="0" smtClean="0"/>
              <a:t>#000000</a:t>
            </a:r>
            <a:r>
              <a:rPr kumimoji="1" lang="zh-CN" altLang="en-US" sz="1800" dirty="0" smtClean="0"/>
              <a:t>黑色，</a:t>
            </a:r>
            <a:r>
              <a:rPr kumimoji="1" lang="en-US" altLang="zh-CN" sz="1800" dirty="0" smtClean="0"/>
              <a:t>#</a:t>
            </a:r>
            <a:r>
              <a:rPr kumimoji="1" lang="en-US" altLang="zh-CN" sz="1800" dirty="0" err="1" smtClean="0"/>
              <a:t>ffffff</a:t>
            </a:r>
            <a:r>
              <a:rPr kumimoji="1" lang="zh-CN" altLang="en-US" sz="1800" dirty="0" smtClean="0"/>
              <a:t>白色。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RGBA</a:t>
            </a:r>
            <a:r>
              <a:rPr kumimoji="1" lang="zh-CN" altLang="en-US" sz="1800" dirty="0" smtClean="0"/>
              <a:t>，再加上两位，透明度</a:t>
            </a:r>
            <a:r>
              <a:rPr kumimoji="1" lang="en-US" altLang="zh-CN" sz="1800" dirty="0" smtClean="0"/>
              <a:t>+RGB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r>
              <a:rPr lang="en-US" altLang="zh-CN" sz="1800" dirty="0" smtClean="0"/>
              <a:t>"#FFFFFFFF"</a:t>
            </a:r>
            <a:r>
              <a:rPr lang="zh-CN" altLang="en-US" sz="1800" dirty="0" smtClean="0"/>
              <a:t>头两位是透明度，后面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位是</a:t>
            </a:r>
            <a:r>
              <a:rPr lang="en-US" altLang="zh-CN" sz="1800" dirty="0" smtClean="0"/>
              <a:t>RGB</a:t>
            </a:r>
            <a:r>
              <a:rPr lang="zh-CN" altLang="en-US" sz="1800" dirty="0" smtClean="0"/>
              <a:t>色，</a:t>
            </a:r>
            <a:endParaRPr lang="en-US" altLang="zh-CN" sz="1800" dirty="0" smtClean="0"/>
          </a:p>
          <a:p>
            <a:r>
              <a:rPr lang="zh-CN" altLang="en-US" sz="1800" dirty="0" smtClean="0"/>
              <a:t>对应十进制表达式（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255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255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255</a:t>
            </a:r>
            <a:r>
              <a:rPr lang="zh-CN" altLang="en-US" sz="1800" dirty="0" smtClean="0"/>
              <a:t>）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13509" y="1493756"/>
            <a:ext cx="7322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400" dirty="0" smtClean="0"/>
              <a:t>三、音视频基础知识详解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089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8144"/>
            <a:ext cx="10515600" cy="5292437"/>
          </a:xfrm>
        </p:spPr>
        <p:txBody>
          <a:bodyPr>
            <a:noAutofit/>
          </a:bodyPr>
          <a:lstStyle/>
          <a:p>
            <a:endParaRPr lang="en-US" altLang="zh-CN" sz="1800" b="1" dirty="0" smtClean="0"/>
          </a:p>
          <a:p>
            <a:r>
              <a:rPr lang="en-US" altLang="zh-CN" sz="1800" dirty="0" smtClean="0"/>
              <a:t>16</a:t>
            </a:r>
            <a:r>
              <a:rPr lang="zh-CN" altLang="en-US" sz="1800" dirty="0" smtClean="0"/>
              <a:t>进制透明度与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进制百分百对照表：</a:t>
            </a:r>
            <a:endParaRPr lang="en-US" altLang="zh-CN" sz="1800" dirty="0" smtClean="0"/>
          </a:p>
          <a:p>
            <a:r>
              <a:rPr lang="mr-IN" altLang="zh-CN" sz="1800" dirty="0" smtClean="0"/>
              <a:t>00%=FF</a:t>
            </a:r>
            <a:r>
              <a:rPr lang="zh-CN" altLang="mr-IN" sz="1800" dirty="0" smtClean="0"/>
              <a:t>（不透明）</a:t>
            </a:r>
            <a:br>
              <a:rPr lang="zh-CN" altLang="mr-IN" sz="1800" dirty="0" smtClean="0"/>
            </a:br>
            <a:r>
              <a:rPr lang="mr-IN" altLang="zh-CN" sz="1800" dirty="0" smtClean="0"/>
              <a:t>5%=F2</a:t>
            </a:r>
            <a:br>
              <a:rPr lang="mr-IN" altLang="zh-CN" sz="1800" dirty="0" smtClean="0"/>
            </a:br>
            <a:r>
              <a:rPr lang="mr-IN" altLang="zh-CN" sz="1800" dirty="0" smtClean="0"/>
              <a:t>10%=E5</a:t>
            </a:r>
            <a:br>
              <a:rPr lang="mr-IN" altLang="zh-CN" sz="1800" dirty="0" smtClean="0"/>
            </a:br>
            <a:r>
              <a:rPr lang="mr-IN" altLang="zh-CN" sz="1800" dirty="0" smtClean="0"/>
              <a:t>15%=D8</a:t>
            </a:r>
            <a:br>
              <a:rPr lang="mr-IN" altLang="zh-CN" sz="1800" dirty="0" smtClean="0"/>
            </a:br>
            <a:r>
              <a:rPr lang="mr-IN" altLang="zh-CN" sz="1800" dirty="0" smtClean="0"/>
              <a:t>20%=CC</a:t>
            </a:r>
            <a:br>
              <a:rPr lang="mr-IN" altLang="zh-CN" sz="1800" dirty="0" smtClean="0"/>
            </a:br>
            <a:r>
              <a:rPr lang="mr-IN" altLang="zh-CN" sz="1800" dirty="0" smtClean="0"/>
              <a:t>25%=BF</a:t>
            </a:r>
            <a:br>
              <a:rPr lang="mr-IN" altLang="zh-CN" sz="1800" dirty="0" smtClean="0"/>
            </a:br>
            <a:r>
              <a:rPr lang="mr-IN" altLang="zh-CN" sz="1800" dirty="0" smtClean="0"/>
              <a:t>30%=B2</a:t>
            </a:r>
            <a:br>
              <a:rPr lang="mr-IN" altLang="zh-CN" sz="1800" dirty="0" smtClean="0"/>
            </a:br>
            <a:r>
              <a:rPr lang="mr-IN" altLang="zh-CN" sz="1800" dirty="0" smtClean="0"/>
              <a:t>35%=A5</a:t>
            </a:r>
            <a:br>
              <a:rPr lang="mr-IN" altLang="zh-CN" sz="1800" dirty="0" smtClean="0"/>
            </a:br>
            <a:r>
              <a:rPr lang="mr-IN" altLang="zh-CN" sz="1800" dirty="0" smtClean="0"/>
              <a:t>40%=99</a:t>
            </a:r>
            <a:br>
              <a:rPr lang="mr-IN" altLang="zh-CN" sz="1800" dirty="0" smtClean="0"/>
            </a:br>
            <a:r>
              <a:rPr lang="mr-IN" altLang="zh-CN" sz="1800" dirty="0" smtClean="0"/>
              <a:t>45%=8c</a:t>
            </a:r>
            <a:endParaRPr lang="zh-CN" altLang="mr-IN" sz="1800" dirty="0" smtClean="0"/>
          </a:p>
        </p:txBody>
      </p:sp>
    </p:spTree>
    <p:extLst>
      <p:ext uri="{BB962C8B-B14F-4D97-AF65-F5344CB8AC3E}">
        <p14:creationId xmlns:p14="http://schemas.microsoft.com/office/powerpoint/2010/main" val="99656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0436"/>
            <a:ext cx="10515600" cy="5484236"/>
          </a:xfrm>
        </p:spPr>
        <p:txBody>
          <a:bodyPr>
            <a:normAutofit/>
          </a:bodyPr>
          <a:lstStyle/>
          <a:p>
            <a:r>
              <a:rPr lang="mr-IN" altLang="zh-CN" sz="1800" dirty="0" smtClean="0"/>
              <a:t>50%=7F</a:t>
            </a:r>
            <a:endParaRPr lang="en-US" altLang="zh-CN" sz="1800" dirty="0" smtClean="0"/>
          </a:p>
          <a:p>
            <a:r>
              <a:rPr lang="mr-IN" altLang="zh-CN" sz="1800" dirty="0" smtClean="0"/>
              <a:t>55%=72</a:t>
            </a:r>
            <a:br>
              <a:rPr lang="mr-IN" altLang="zh-CN" sz="1800" dirty="0" smtClean="0"/>
            </a:br>
            <a:r>
              <a:rPr lang="mr-IN" altLang="zh-CN" sz="1800" dirty="0" smtClean="0"/>
              <a:t>60%=66</a:t>
            </a:r>
            <a:br>
              <a:rPr lang="mr-IN" altLang="zh-CN" sz="1800" dirty="0" smtClean="0"/>
            </a:br>
            <a:r>
              <a:rPr lang="mr-IN" altLang="zh-CN" sz="1800" dirty="0" smtClean="0"/>
              <a:t>65%=59</a:t>
            </a:r>
            <a:br>
              <a:rPr lang="mr-IN" altLang="zh-CN" sz="1800" dirty="0" smtClean="0"/>
            </a:br>
            <a:r>
              <a:rPr lang="mr-IN" altLang="zh-CN" sz="1800" dirty="0" smtClean="0"/>
              <a:t>70%=4c</a:t>
            </a:r>
            <a:br>
              <a:rPr lang="mr-IN" altLang="zh-CN" sz="1800" dirty="0" smtClean="0"/>
            </a:br>
            <a:r>
              <a:rPr lang="mr-IN" altLang="zh-CN" sz="1800" dirty="0" smtClean="0"/>
              <a:t>75%=3F</a:t>
            </a:r>
            <a:br>
              <a:rPr lang="mr-IN" altLang="zh-CN" sz="1800" dirty="0" smtClean="0"/>
            </a:br>
            <a:r>
              <a:rPr lang="mr-IN" altLang="zh-CN" sz="1800" dirty="0" smtClean="0"/>
              <a:t>80%=33</a:t>
            </a:r>
            <a:br>
              <a:rPr lang="mr-IN" altLang="zh-CN" sz="1800" dirty="0" smtClean="0"/>
            </a:br>
            <a:r>
              <a:rPr lang="mr-IN" altLang="zh-CN" sz="1800" dirty="0" smtClean="0"/>
              <a:t>85%=21</a:t>
            </a:r>
            <a:br>
              <a:rPr lang="mr-IN" altLang="zh-CN" sz="1800" dirty="0" smtClean="0"/>
            </a:br>
            <a:r>
              <a:rPr lang="mr-IN" altLang="zh-CN" sz="1800" dirty="0" smtClean="0"/>
              <a:t>90%=19</a:t>
            </a:r>
            <a:br>
              <a:rPr lang="mr-IN" altLang="zh-CN" sz="1800" dirty="0" smtClean="0"/>
            </a:br>
            <a:r>
              <a:rPr lang="mr-IN" altLang="zh-CN" sz="1800" dirty="0" smtClean="0"/>
              <a:t>95%=0c</a:t>
            </a:r>
            <a:br>
              <a:rPr lang="mr-IN" altLang="zh-CN" sz="1800" dirty="0" smtClean="0"/>
            </a:br>
            <a:r>
              <a:rPr lang="mr-IN" altLang="zh-CN" sz="1800" dirty="0" smtClean="0"/>
              <a:t>100%=00</a:t>
            </a:r>
            <a:r>
              <a:rPr lang="zh-CN" altLang="mr-IN" sz="1800" dirty="0" smtClean="0"/>
              <a:t>（全透明</a:t>
            </a:r>
            <a:r>
              <a:rPr lang="zh-CN" altLang="en-US" sz="1800" dirty="0" smtClean="0"/>
              <a:t>）</a:t>
            </a:r>
            <a:endParaRPr lang="zh-CN" altLang="mr-I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390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、给图片添加水印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800" dirty="0" smtClean="0"/>
              <a:t>1.</a:t>
            </a:r>
            <a:r>
              <a:rPr kumimoji="1" lang="zh-CN" altLang="en-US" sz="1800" dirty="0" smtClean="0"/>
              <a:t>提取图片</a:t>
            </a:r>
            <a:endParaRPr kumimoji="1" lang="en-US" altLang="zh-CN" sz="1800" dirty="0" smtClean="0"/>
          </a:p>
          <a:p>
            <a:r>
              <a:rPr lang="en-US" altLang="zh-CN" sz="1800" dirty="0" err="1" smtClean="0"/>
              <a:t>ffmpeg</a:t>
            </a:r>
            <a:r>
              <a:rPr lang="en-US" altLang="zh-CN" sz="1800" dirty="0"/>
              <a:t> -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guanggao.mp4 </a:t>
            </a:r>
            <a:r>
              <a:rPr lang="en-US" altLang="zh-CN" sz="1800" dirty="0"/>
              <a:t>-y -f image2 -</a:t>
            </a:r>
            <a:r>
              <a:rPr lang="en-US" altLang="zh-CN" sz="1800" dirty="0" err="1"/>
              <a:t>ss</a:t>
            </a:r>
            <a:r>
              <a:rPr lang="en-US" altLang="zh-CN" sz="1800" dirty="0"/>
              <a:t> 5 </a:t>
            </a:r>
            <a:r>
              <a:rPr lang="en-US" altLang="zh-CN" sz="1800" dirty="0" err="1" smtClean="0"/>
              <a:t>be_mark.png</a:t>
            </a:r>
            <a:endParaRPr lang="en-US" altLang="zh-CN" sz="1800" dirty="0" smtClean="0"/>
          </a:p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图片水印</a:t>
            </a:r>
            <a:endParaRPr lang="en-US" altLang="zh-CN" sz="1800" dirty="0" smtClean="0"/>
          </a:p>
          <a:p>
            <a:r>
              <a:rPr lang="en-US" altLang="zh-CN" sz="1800" dirty="0" err="1" smtClean="0"/>
              <a:t>ffmpeg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be_mark.png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water_mark.png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filter_complex</a:t>
            </a:r>
            <a:r>
              <a:rPr lang="en-US" altLang="zh-CN" sz="1800" dirty="0"/>
              <a:t> "[1:v]</a:t>
            </a:r>
            <a:r>
              <a:rPr lang="en-US" altLang="zh-CN" sz="1800" dirty="0" err="1"/>
              <a:t>colorkey</a:t>
            </a:r>
            <a:r>
              <a:rPr lang="en-US" altLang="zh-CN" sz="1800" dirty="0"/>
              <a:t>=0x000000:0.6:1.0[</a:t>
            </a:r>
            <a:r>
              <a:rPr lang="en-US" altLang="zh-CN" sz="1800" dirty="0" err="1"/>
              <a:t>ckout</a:t>
            </a:r>
            <a:r>
              <a:rPr lang="en-US" altLang="zh-CN" sz="1800" dirty="0"/>
              <a:t>];[0:v][</a:t>
            </a:r>
            <a:r>
              <a:rPr lang="en-US" altLang="zh-CN" sz="1800" dirty="0" err="1"/>
              <a:t>ckout</a:t>
            </a:r>
            <a:r>
              <a:rPr lang="en-US" altLang="zh-CN" sz="1800" dirty="0"/>
              <a:t>]overlay=0:0:0[out]" -map "[out]"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-y </a:t>
            </a:r>
            <a:r>
              <a:rPr lang="en-US" altLang="zh-CN" sz="1800" dirty="0" err="1" smtClean="0"/>
              <a:t>out.png</a:t>
            </a:r>
            <a:endParaRPr lang="en-US" altLang="zh-CN" sz="1800" dirty="0" smtClean="0"/>
          </a:p>
          <a:p>
            <a:r>
              <a:rPr lang="en-US" altLang="zh-CN" sz="1800" dirty="0" err="1" smtClean="0"/>
              <a:t>ffmpeg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be_mark.png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v.png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filter_complex</a:t>
            </a:r>
            <a:r>
              <a:rPr lang="en-US" altLang="zh-CN" sz="1800" dirty="0"/>
              <a:t> "[1:v]</a:t>
            </a:r>
            <a:r>
              <a:rPr lang="en-US" altLang="zh-CN" sz="1800" dirty="0" err="1"/>
              <a:t>colorkey</a:t>
            </a:r>
            <a:r>
              <a:rPr lang="en-US" altLang="zh-CN" sz="1800" dirty="0"/>
              <a:t>=0x000000:0.6:1.0[</a:t>
            </a:r>
            <a:r>
              <a:rPr lang="en-US" altLang="zh-CN" sz="1800" dirty="0" err="1"/>
              <a:t>ckout</a:t>
            </a:r>
            <a:r>
              <a:rPr lang="en-US" altLang="zh-CN" sz="1800" dirty="0"/>
              <a:t>];[0:v][</a:t>
            </a:r>
            <a:r>
              <a:rPr lang="en-US" altLang="zh-CN" sz="1800" dirty="0" err="1"/>
              <a:t>ckout</a:t>
            </a:r>
            <a:r>
              <a:rPr lang="en-US" altLang="zh-CN" sz="1800" dirty="0"/>
              <a:t>]overlay=0:0:0[out]" -map "[out]"  -y </a:t>
            </a:r>
            <a:r>
              <a:rPr lang="en-US" altLang="zh-CN" sz="1800" dirty="0" err="1"/>
              <a:t>out.png</a:t>
            </a:r>
            <a:endParaRPr lang="en-US" altLang="zh-CN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视频水印：</a:t>
            </a:r>
            <a:endParaRPr lang="en-US" altLang="zh-CN" sz="1800" dirty="0"/>
          </a:p>
          <a:p>
            <a:r>
              <a:rPr lang="en-US" altLang="zh-CN" sz="1800" dirty="0" err="1"/>
              <a:t>ffmpeg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guanggao.mp4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water_mark.png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filter_complex</a:t>
            </a:r>
            <a:r>
              <a:rPr lang="en-US" altLang="zh-CN" sz="1800" dirty="0"/>
              <a:t> "[</a:t>
            </a:r>
            <a:r>
              <a:rPr lang="en-US" altLang="zh-CN" sz="1800" dirty="0" smtClean="0"/>
              <a:t>1:v]</a:t>
            </a:r>
            <a:r>
              <a:rPr lang="en-US" altLang="zh-CN" sz="1800" dirty="0" err="1" smtClean="0"/>
              <a:t>colorkey</a:t>
            </a:r>
            <a:r>
              <a:rPr lang="en-US" altLang="zh-CN" sz="1800" dirty="0" smtClean="0"/>
              <a:t>=0x000000:1.0:1.0[</a:t>
            </a:r>
            <a:r>
              <a:rPr lang="en-US" altLang="zh-CN" sz="1800" dirty="0" err="1" smtClean="0"/>
              <a:t>ckout</a:t>
            </a:r>
            <a:r>
              <a:rPr lang="en-US" altLang="zh-CN" sz="1800" dirty="0"/>
              <a:t>];[0:v][</a:t>
            </a:r>
            <a:r>
              <a:rPr lang="en-US" altLang="zh-CN" sz="1800" dirty="0" err="1"/>
              <a:t>ckout</a:t>
            </a:r>
            <a:r>
              <a:rPr lang="en-US" altLang="zh-CN" sz="1800" dirty="0"/>
              <a:t>]overlay=0:0:0[out]" -map "[out]" -y out.mp4</a:t>
            </a:r>
          </a:p>
          <a:p>
            <a:r>
              <a:rPr lang="en-US" altLang="zh-CN" sz="1800" dirty="0" err="1"/>
              <a:t>ffmpeg</a:t>
            </a:r>
            <a:r>
              <a:rPr lang="en-US" altLang="zh-CN" sz="1800" dirty="0"/>
              <a:t> -y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guanggao.mp4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v.png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filter_complex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"[1:v]</a:t>
            </a:r>
            <a:r>
              <a:rPr lang="en-US" altLang="zh-CN" sz="1800" dirty="0" err="1"/>
              <a:t>colorkey</a:t>
            </a:r>
            <a:r>
              <a:rPr lang="en-US" altLang="zh-CN" sz="1800" dirty="0"/>
              <a:t>=0x000000:0.1:0.1[</a:t>
            </a:r>
            <a:r>
              <a:rPr lang="en-US" altLang="zh-CN" sz="1800" dirty="0" err="1"/>
              <a:t>ckout</a:t>
            </a:r>
            <a:r>
              <a:rPr lang="en-US" altLang="zh-CN" sz="1800" dirty="0"/>
              <a:t>];[0:v][</a:t>
            </a:r>
            <a:r>
              <a:rPr lang="en-US" altLang="zh-CN" sz="1800" dirty="0" err="1"/>
              <a:t>ckout</a:t>
            </a:r>
            <a:r>
              <a:rPr lang="en-US" altLang="zh-CN" sz="1800" dirty="0"/>
              <a:t>]overlay=x=0:y=0[out]" -map "[out]" -</a:t>
            </a:r>
            <a:r>
              <a:rPr lang="en-US" altLang="zh-CN" sz="1800" dirty="0" err="1"/>
              <a:t>movflags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faststart</a:t>
            </a:r>
            <a:r>
              <a:rPr lang="en-US" altLang="zh-CN" sz="1800" dirty="0"/>
              <a:t> out.mp4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1376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2836"/>
            <a:ext cx="10515600" cy="5304127"/>
          </a:xfrm>
        </p:spPr>
        <p:txBody>
          <a:bodyPr>
            <a:noAutofit/>
          </a:bodyPr>
          <a:lstStyle/>
          <a:p>
            <a:r>
              <a:rPr lang="en-US" altLang="zh-CN" sz="1800" b="1" dirty="0" err="1"/>
              <a:t>colorkey</a:t>
            </a:r>
            <a:endParaRPr lang="en-US" altLang="zh-CN" sz="1800" b="1" dirty="0"/>
          </a:p>
          <a:p>
            <a:r>
              <a:rPr lang="en-US" altLang="zh-CN" sz="1800" dirty="0"/>
              <a:t>RGB</a:t>
            </a:r>
            <a:r>
              <a:rPr lang="zh-CN" altLang="en-US" sz="1800" dirty="0"/>
              <a:t>颜色键</a:t>
            </a:r>
            <a:r>
              <a:rPr lang="zh-CN" altLang="en-US" sz="1800" dirty="0" smtClean="0"/>
              <a:t>控和</a:t>
            </a:r>
            <a:r>
              <a:rPr lang="en-US" altLang="zh-CN" sz="1800" dirty="0" smtClean="0"/>
              <a:t>alpha</a:t>
            </a:r>
            <a:r>
              <a:rPr lang="zh-CN" altLang="en-US" sz="1800" dirty="0" smtClean="0"/>
              <a:t>的百分比</a:t>
            </a:r>
            <a:endParaRPr lang="zh-CN" altLang="en-US" sz="1800" dirty="0"/>
          </a:p>
          <a:p>
            <a:r>
              <a:rPr lang="zh-CN" altLang="en-US" sz="1800" dirty="0"/>
              <a:t>滤镜接受下面的选项：</a:t>
            </a:r>
          </a:p>
          <a:p>
            <a:r>
              <a:rPr lang="en-US" altLang="zh-CN" sz="1800" dirty="0"/>
              <a:t>color</a:t>
            </a:r>
          </a:p>
          <a:p>
            <a:r>
              <a:rPr lang="zh-CN" altLang="en-US" sz="1800" dirty="0"/>
              <a:t>设置被作为透明的颜色</a:t>
            </a:r>
          </a:p>
          <a:p>
            <a:r>
              <a:rPr lang="en-US" altLang="zh-CN" sz="1800" dirty="0"/>
              <a:t>similarity</a:t>
            </a:r>
          </a:p>
          <a:p>
            <a:r>
              <a:rPr lang="zh-CN" altLang="en-US" sz="1800" dirty="0"/>
              <a:t>设置对色键的相似性百分比（表示也作为色键的颜色范围）</a:t>
            </a:r>
          </a:p>
          <a:p>
            <a:r>
              <a:rPr lang="en-US" altLang="zh-CN" sz="1800" dirty="0"/>
              <a:t>0.01</a:t>
            </a:r>
            <a:r>
              <a:rPr lang="zh-CN" altLang="en-US" sz="1800" dirty="0"/>
              <a:t>匹配表示只有色键，而</a:t>
            </a:r>
            <a:r>
              <a:rPr lang="en-US" altLang="zh-CN" sz="1800" dirty="0"/>
              <a:t>1</a:t>
            </a:r>
            <a:r>
              <a:rPr lang="zh-CN" altLang="en-US" sz="1800" dirty="0"/>
              <a:t>表示所有颜色（相当于直接是透明了）</a:t>
            </a:r>
          </a:p>
          <a:p>
            <a:r>
              <a:rPr lang="en-US" altLang="zh-CN" sz="1800" dirty="0"/>
              <a:t>blend</a:t>
            </a:r>
          </a:p>
          <a:p>
            <a:r>
              <a:rPr lang="zh-CN" altLang="en-US" sz="1800" dirty="0"/>
              <a:t>混合百分比</a:t>
            </a:r>
          </a:p>
          <a:p>
            <a:r>
              <a:rPr lang="en-US" altLang="zh-CN" sz="1800" dirty="0"/>
              <a:t>0.0 </a:t>
            </a:r>
            <a:r>
              <a:rPr lang="zh-CN" altLang="en-US" sz="1800" dirty="0"/>
              <a:t>表示像素完全透明或者完全不透明</a:t>
            </a:r>
          </a:p>
          <a:p>
            <a:r>
              <a:rPr lang="zh-CN" altLang="en-US" sz="1800" dirty="0"/>
              <a:t>更高的值导致半透明像素，对于更高的透明度相当于像素的颜色更接近于色键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0549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、模糊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最简单的视频填补法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zh-CN" sz="1800" dirty="0" err="1" smtClean="0"/>
              <a:t>ffmpeg</a:t>
            </a:r>
            <a:r>
              <a:rPr lang="sk-SK" altLang="zh-CN" sz="1800" dirty="0" smtClean="0"/>
              <a:t> -i  guanggao.mp4 </a:t>
            </a:r>
            <a:r>
              <a:rPr lang="sk-SK" altLang="zh-CN" sz="1800" dirty="0"/>
              <a:t>-</a:t>
            </a:r>
            <a:r>
              <a:rPr lang="sk-SK" altLang="zh-CN" sz="1800" dirty="0" err="1"/>
              <a:t>vf</a:t>
            </a:r>
            <a:r>
              <a:rPr lang="sk-SK" altLang="zh-CN" sz="1800" dirty="0"/>
              <a:t> </a:t>
            </a:r>
            <a:r>
              <a:rPr lang="sk-SK" altLang="zh-CN" sz="1800" dirty="0" err="1"/>
              <a:t>delogo</a:t>
            </a:r>
            <a:r>
              <a:rPr lang="sk-SK" altLang="zh-CN" sz="1800" dirty="0"/>
              <a:t>=x=902:y=15:w=363:h=222:show=1 -</a:t>
            </a:r>
            <a:r>
              <a:rPr lang="sk-SK" altLang="zh-CN" sz="1800" dirty="0" err="1"/>
              <a:t>acodec</a:t>
            </a:r>
            <a:r>
              <a:rPr lang="sk-SK" altLang="zh-CN" sz="1800" dirty="0"/>
              <a:t> </a:t>
            </a:r>
            <a:r>
              <a:rPr lang="sk-SK" altLang="zh-CN" sz="1800" dirty="0" err="1"/>
              <a:t>libfdk_aac</a:t>
            </a:r>
            <a:r>
              <a:rPr lang="sk-SK" altLang="zh-CN" sz="1800" dirty="0"/>
              <a:t> -</a:t>
            </a:r>
            <a:r>
              <a:rPr lang="sk-SK" altLang="zh-CN" sz="1800" dirty="0" err="1"/>
              <a:t>vcodec</a:t>
            </a:r>
            <a:r>
              <a:rPr lang="sk-SK" altLang="zh-CN" sz="1800" dirty="0"/>
              <a:t> libx264 mohu.mp4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37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、淡入淡出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视频特效引申讲解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ffmpeg</a:t>
            </a:r>
            <a:r>
              <a:rPr lang="en-US" altLang="zh-CN" sz="1800" dirty="0"/>
              <a:t> -y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c_guanggao.mp4 -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c_fuxing.mp4 -</a:t>
            </a:r>
            <a:r>
              <a:rPr lang="en-US" altLang="zh-CN" sz="1800" dirty="0" err="1"/>
              <a:t>filter_complex</a:t>
            </a:r>
            <a:r>
              <a:rPr lang="en-US" altLang="zh-CN" sz="1800" dirty="0"/>
              <a:t> "color=</a:t>
            </a:r>
            <a:r>
              <a:rPr lang="en-US" altLang="zh-CN" sz="1800" dirty="0" err="1"/>
              <a:t>white,fade</a:t>
            </a:r>
            <a:r>
              <a:rPr lang="en-US" altLang="zh-CN" sz="1800" dirty="0"/>
              <a:t>=out:50:30[alpha];[alpha]scale=640:480[alpha1];[0:v][alpha1]</a:t>
            </a:r>
            <a:r>
              <a:rPr lang="en-US" altLang="zh-CN" sz="1800" dirty="0" err="1"/>
              <a:t>alphamerge</a:t>
            </a:r>
            <a:r>
              <a:rPr lang="en-US" altLang="zh-CN" sz="1800" dirty="0"/>
              <a:t>[am];[1:v][am]overlay=0:0" -r 20 </a:t>
            </a:r>
            <a:r>
              <a:rPr lang="en-US" altLang="zh-CN" sz="1800" dirty="0" smtClean="0"/>
              <a:t> out.mp4</a:t>
            </a:r>
          </a:p>
          <a:p>
            <a:r>
              <a:rPr lang="en-US" altLang="zh-CN" sz="1800" dirty="0" err="1"/>
              <a:t>ffmpeg</a:t>
            </a:r>
            <a:r>
              <a:rPr lang="en-US" altLang="zh-CN" sz="1800" dirty="0"/>
              <a:t> -y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c_guanggao.mp4 -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c_fuxing.mp4 -</a:t>
            </a:r>
            <a:r>
              <a:rPr lang="en-US" altLang="zh-CN" sz="1800" dirty="0" err="1"/>
              <a:t>filter_complex</a:t>
            </a:r>
            <a:r>
              <a:rPr lang="en-US" altLang="zh-CN" sz="1800" dirty="0"/>
              <a:t> "color=</a:t>
            </a:r>
            <a:r>
              <a:rPr lang="en-US" altLang="zh-CN" sz="1800" dirty="0" err="1"/>
              <a:t>white,fade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out:st</a:t>
            </a:r>
            <a:r>
              <a:rPr lang="en-US" altLang="zh-CN" sz="1800" dirty="0"/>
              <a:t>=2:d=2[alpha];[alpha]scale=640:480[alpha1];[0:v][alpha1]</a:t>
            </a:r>
            <a:r>
              <a:rPr lang="en-US" altLang="zh-CN" sz="1800" dirty="0" err="1"/>
              <a:t>alphamerge</a:t>
            </a:r>
            <a:r>
              <a:rPr lang="en-US" altLang="zh-CN" sz="1800" dirty="0"/>
              <a:t>[am];[1:v][am]overlay=0:0" -r 20 -</a:t>
            </a:r>
            <a:r>
              <a:rPr lang="en-US" altLang="zh-CN" sz="1800" dirty="0" err="1"/>
              <a:t>pix_fmt</a:t>
            </a:r>
            <a:r>
              <a:rPr lang="en-US" altLang="zh-CN" sz="1800" dirty="0"/>
              <a:t> rgb8 out.mp4</a:t>
            </a:r>
          </a:p>
          <a:p>
            <a:r>
              <a:rPr lang="en-US" altLang="zh-CN" sz="1800" dirty="0" err="1"/>
              <a:t>ffmpeg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ss</a:t>
            </a:r>
            <a:r>
              <a:rPr lang="en-US" altLang="zh-CN" sz="1800" dirty="0"/>
              <a:t> 20 -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fuxingyingmen.mp4 -</a:t>
            </a:r>
            <a:r>
              <a:rPr lang="en-US" altLang="zh-CN" sz="1800" dirty="0" err="1"/>
              <a:t>vf</a:t>
            </a:r>
            <a:r>
              <a:rPr lang="en-US" altLang="zh-CN" sz="1800" dirty="0"/>
              <a:t> "fade=in:0:200,fade=out:300:200" -t 20 -y out.mp4</a:t>
            </a:r>
          </a:p>
          <a:p>
            <a:r>
              <a:rPr lang="en-US" altLang="zh-CN" sz="1800" dirty="0" smtClean="0"/>
              <a:t>fade</a:t>
            </a:r>
            <a:r>
              <a:rPr lang="en-US" altLang="zh-CN" sz="1800" dirty="0"/>
              <a:t>=[</a:t>
            </a:r>
            <a:r>
              <a:rPr lang="en-US" altLang="zh-CN" sz="1800" dirty="0" err="1"/>
              <a:t>in|out</a:t>
            </a:r>
            <a:r>
              <a:rPr lang="en-US" altLang="zh-CN" sz="1800" dirty="0"/>
              <a:t>]:</a:t>
            </a:r>
            <a:r>
              <a:rPr lang="en-US" altLang="zh-CN" sz="1800" dirty="0" err="1"/>
              <a:t>st</a:t>
            </a:r>
            <a:r>
              <a:rPr lang="en-US" altLang="zh-CN" sz="1800" dirty="0"/>
              <a:t>=[</a:t>
            </a:r>
            <a:r>
              <a:rPr lang="zh-CN" altLang="en-US" sz="1800" dirty="0"/>
              <a:t>起始时间</a:t>
            </a:r>
            <a:r>
              <a:rPr lang="en-US" altLang="zh-CN" sz="1800" dirty="0"/>
              <a:t>]:d=[</a:t>
            </a:r>
            <a:r>
              <a:rPr lang="zh-CN" altLang="en-US" sz="1800" dirty="0"/>
              <a:t>持续时间</a:t>
            </a:r>
            <a:r>
              <a:rPr lang="en-US" altLang="zh-CN" sz="1800" dirty="0"/>
              <a:t>]:color=[</a:t>
            </a:r>
            <a:r>
              <a:rPr lang="zh-CN" altLang="en-US" sz="1800" dirty="0"/>
              <a:t>过度颜色</a:t>
            </a:r>
            <a:r>
              <a:rPr lang="en-US" altLang="zh-CN" sz="1800" dirty="0"/>
              <a:t>]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651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  <a:ea typeface="+mn-ea"/>
              </a:rPr>
              <a:t>5</a:t>
            </a:r>
            <a:r>
              <a:rPr kumimoji="1" lang="zh-CN" altLang="en-US" dirty="0" smtClean="0">
                <a:latin typeface="+mn-ea"/>
                <a:ea typeface="+mn-ea"/>
              </a:rPr>
              <a:t>、</a:t>
            </a:r>
            <a:r>
              <a:rPr kumimoji="1" lang="en-US" altLang="zh-CN" dirty="0" err="1" smtClean="0">
                <a:latin typeface="+mn-ea"/>
                <a:ea typeface="+mn-ea"/>
              </a:rPr>
              <a:t>Yuv</a:t>
            </a:r>
            <a:r>
              <a:rPr kumimoji="1" lang="zh-CN" altLang="en-US" dirty="0" smtClean="0">
                <a:latin typeface="+mn-ea"/>
                <a:ea typeface="+mn-ea"/>
              </a:rPr>
              <a:t>讲解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13439"/>
            <a:ext cx="10515600" cy="3726872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YUV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YUV</a:t>
            </a:r>
            <a:r>
              <a:rPr lang="zh-CN" altLang="en-US" sz="1800" dirty="0"/>
              <a:t>（亦称</a:t>
            </a:r>
            <a:r>
              <a:rPr lang="en-US" altLang="zh-CN" sz="1800" dirty="0" err="1"/>
              <a:t>YCrCb</a:t>
            </a:r>
            <a:r>
              <a:rPr lang="zh-CN" altLang="en-US" sz="1800" dirty="0"/>
              <a:t>）是被欧洲电视系统所采用的一种颜色编码方法（属于</a:t>
            </a:r>
            <a:r>
              <a:rPr lang="en-US" altLang="zh-CN" sz="1800" dirty="0"/>
              <a:t>PAL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“Y”</a:t>
            </a:r>
            <a:r>
              <a:rPr lang="zh-CN" altLang="en-US" sz="1800" dirty="0" smtClean="0"/>
              <a:t>表示</a:t>
            </a:r>
            <a:r>
              <a:rPr lang="zh-CN" altLang="en-US" sz="1800" dirty="0"/>
              <a:t>明亮度（</a:t>
            </a:r>
            <a:r>
              <a:rPr lang="en-US" altLang="zh-CN" sz="1800" dirty="0"/>
              <a:t>Lumina </a:t>
            </a:r>
            <a:r>
              <a:rPr lang="en-US" altLang="zh-CN" sz="1800" dirty="0" err="1"/>
              <a:t>nce</a:t>
            </a:r>
            <a:r>
              <a:rPr lang="zh-CN" altLang="en-US" sz="1800" dirty="0"/>
              <a:t>或</a:t>
            </a:r>
            <a:r>
              <a:rPr lang="en-US" altLang="zh-CN" sz="1800" dirty="0" err="1"/>
              <a:t>Luma</a:t>
            </a:r>
            <a:r>
              <a:rPr lang="zh-CN" altLang="en-US" sz="1800" dirty="0"/>
              <a:t>），也就是灰阶值；是个</a:t>
            </a:r>
            <a:r>
              <a:rPr lang="zh-CN" altLang="en-US" sz="1800" dirty="0">
                <a:hlinkClick r:id="rId2"/>
              </a:rPr>
              <a:t>基带信号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而</a:t>
            </a:r>
            <a:r>
              <a:rPr lang="en-US" altLang="zh-CN" sz="1800" dirty="0" smtClean="0"/>
              <a:t>“U”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“V”</a:t>
            </a:r>
            <a:r>
              <a:rPr lang="zh-CN" altLang="en-US" sz="1800" dirty="0" smtClean="0"/>
              <a:t>表示</a:t>
            </a:r>
            <a:r>
              <a:rPr lang="zh-CN" altLang="en-US" sz="1800" dirty="0"/>
              <a:t>的则是色度（</a:t>
            </a:r>
            <a:r>
              <a:rPr lang="en-US" altLang="zh-CN" sz="1800" dirty="0"/>
              <a:t>Chrominance</a:t>
            </a:r>
            <a:r>
              <a:rPr lang="zh-CN" altLang="en-US" sz="1800" dirty="0"/>
              <a:t>或</a:t>
            </a:r>
            <a:r>
              <a:rPr lang="en-US" altLang="zh-CN" sz="1800" dirty="0"/>
              <a:t>Chroma</a:t>
            </a:r>
            <a:r>
              <a:rPr lang="zh-CN" altLang="en-US" sz="1800" dirty="0"/>
              <a:t>），作用是描述影像色彩及饱和度，用于指定像素的颜色。</a:t>
            </a:r>
            <a:r>
              <a:rPr lang="en-US" altLang="zh-CN" sz="1800" dirty="0"/>
              <a:t>U</a:t>
            </a:r>
            <a:r>
              <a:rPr lang="zh-CN" altLang="en-US" sz="1800" dirty="0"/>
              <a:t>和</a:t>
            </a:r>
            <a:r>
              <a:rPr lang="en-US" altLang="zh-CN" sz="1800" dirty="0"/>
              <a:t>V</a:t>
            </a:r>
            <a:r>
              <a:rPr lang="zh-CN" altLang="en-US" sz="1800" dirty="0"/>
              <a:t>不是</a:t>
            </a:r>
            <a:r>
              <a:rPr lang="zh-CN" altLang="en-US" sz="1800" dirty="0">
                <a:hlinkClick r:id="rId2"/>
              </a:rPr>
              <a:t>基带信号</a:t>
            </a:r>
            <a:r>
              <a:rPr lang="zh-CN" altLang="en-US" sz="1800" dirty="0"/>
              <a:t>，它俩是被正交调制了</a:t>
            </a:r>
            <a:r>
              <a:rPr lang="zh-CN" altLang="en-US" sz="1800" dirty="0" smtClean="0"/>
              <a:t>的。</a:t>
            </a:r>
            <a:endParaRPr lang="en-US" altLang="zh-CN" sz="1800" dirty="0"/>
          </a:p>
          <a:p>
            <a:r>
              <a:rPr lang="en-US" altLang="zh-CN" sz="1800" dirty="0"/>
              <a:t>"</a:t>
            </a:r>
            <a:r>
              <a:rPr lang="zh-CN" altLang="en-US" sz="1800" dirty="0"/>
              <a:t>亮度</a:t>
            </a:r>
            <a:r>
              <a:rPr lang="en-US" altLang="zh-CN" sz="1800" dirty="0"/>
              <a:t>"</a:t>
            </a:r>
            <a:r>
              <a:rPr lang="zh-CN" altLang="en-US" sz="1800" dirty="0"/>
              <a:t>是通过</a:t>
            </a:r>
            <a:r>
              <a:rPr lang="en-US" altLang="zh-CN" sz="1800" dirty="0"/>
              <a:t>RGB</a:t>
            </a:r>
            <a:r>
              <a:rPr lang="zh-CN" altLang="en-US" sz="1800" dirty="0"/>
              <a:t>输入信号来创建的，方法是将</a:t>
            </a:r>
            <a:r>
              <a:rPr lang="en-US" altLang="zh-CN" sz="1800" dirty="0"/>
              <a:t>RGB</a:t>
            </a:r>
            <a:r>
              <a:rPr lang="zh-CN" altLang="en-US" sz="1800" dirty="0"/>
              <a:t>信号的特定部分叠加到一起。</a:t>
            </a:r>
            <a:r>
              <a:rPr lang="en-US" altLang="zh-CN" sz="1800" dirty="0"/>
              <a:t>"</a:t>
            </a:r>
            <a:r>
              <a:rPr lang="zh-CN" altLang="en-US" sz="1800" dirty="0"/>
              <a:t>色度</a:t>
            </a:r>
            <a:r>
              <a:rPr lang="en-US" altLang="zh-CN" sz="1800" dirty="0"/>
              <a:t>"</a:t>
            </a:r>
            <a:r>
              <a:rPr lang="zh-CN" altLang="en-US" sz="1800" dirty="0"/>
              <a:t>则定义了颜色的两个方面</a:t>
            </a:r>
            <a:r>
              <a:rPr lang="en-US" altLang="zh-CN" sz="1800" dirty="0"/>
              <a:t>-</a:t>
            </a:r>
            <a:r>
              <a:rPr lang="zh-CN" altLang="en-US" sz="1800" dirty="0"/>
              <a:t>色调与饱和度，分别用</a:t>
            </a:r>
            <a:r>
              <a:rPr lang="en-US" altLang="zh-CN" sz="1800" dirty="0"/>
              <a:t>Cr</a:t>
            </a:r>
            <a:r>
              <a:rPr lang="zh-CN" altLang="en-US" sz="1800" dirty="0"/>
              <a:t>和</a:t>
            </a:r>
            <a:r>
              <a:rPr lang="en-US" altLang="zh-CN" sz="1800" dirty="0"/>
              <a:t>CB</a:t>
            </a:r>
            <a:r>
              <a:rPr lang="zh-CN" altLang="en-US" sz="1800" dirty="0"/>
              <a:t>来表 示。其中，</a:t>
            </a:r>
            <a:r>
              <a:rPr lang="en-US" altLang="zh-CN" sz="1800" dirty="0"/>
              <a:t>Cr</a:t>
            </a:r>
            <a:r>
              <a:rPr lang="zh-CN" altLang="en-US" sz="1800" dirty="0"/>
              <a:t>反映了</a:t>
            </a:r>
            <a:r>
              <a:rPr lang="en-US" altLang="zh-CN" sz="1800" dirty="0"/>
              <a:t>RGB</a:t>
            </a:r>
            <a:r>
              <a:rPr lang="zh-CN" altLang="en-US" sz="1800" dirty="0"/>
              <a:t>输入信号红色部分与</a:t>
            </a:r>
            <a:r>
              <a:rPr lang="en-US" altLang="zh-CN" sz="1800" dirty="0"/>
              <a:t>RGB</a:t>
            </a:r>
            <a:r>
              <a:rPr lang="zh-CN" altLang="en-US" sz="1800" dirty="0"/>
              <a:t>信号亮度值之间的差异。而</a:t>
            </a:r>
            <a:r>
              <a:rPr lang="en-US" altLang="zh-CN" sz="1800" dirty="0"/>
              <a:t>CB</a:t>
            </a:r>
            <a:r>
              <a:rPr lang="zh-CN" altLang="en-US" sz="1800" dirty="0"/>
              <a:t>反映的是</a:t>
            </a:r>
            <a:r>
              <a:rPr lang="en-US" altLang="zh-CN" sz="1800" dirty="0"/>
              <a:t>RGB</a:t>
            </a:r>
            <a:r>
              <a:rPr lang="zh-CN" altLang="en-US" sz="1800" dirty="0"/>
              <a:t>输入信号蓝色部分与</a:t>
            </a:r>
            <a:r>
              <a:rPr lang="en-US" altLang="zh-CN" sz="1800" dirty="0"/>
              <a:t>RGB</a:t>
            </a:r>
            <a:r>
              <a:rPr lang="zh-CN" altLang="en-US" sz="1800" dirty="0"/>
              <a:t>信号亮度值之同的差异。。通过 运算，</a:t>
            </a:r>
            <a:r>
              <a:rPr lang="en-US" altLang="zh-CN" sz="1800" dirty="0"/>
              <a:t>YUV</a:t>
            </a:r>
            <a:r>
              <a:rPr lang="zh-CN" altLang="en-US" sz="1800" dirty="0"/>
              <a:t>三分量可以还原出</a:t>
            </a:r>
            <a:r>
              <a:rPr lang="en-US" altLang="zh-CN" sz="1800" dirty="0"/>
              <a:t>R</a:t>
            </a:r>
            <a:r>
              <a:rPr lang="zh-CN" altLang="en-US" sz="1800" dirty="0"/>
              <a:t>（红），</a:t>
            </a:r>
            <a:r>
              <a:rPr lang="en-US" altLang="zh-CN" sz="1800" dirty="0"/>
              <a:t>G</a:t>
            </a:r>
            <a:r>
              <a:rPr lang="zh-CN" altLang="en-US" sz="1800" dirty="0"/>
              <a:t>（绿），</a:t>
            </a:r>
            <a:r>
              <a:rPr lang="en-US" altLang="zh-CN" sz="1800" dirty="0"/>
              <a:t>B</a:t>
            </a:r>
            <a:r>
              <a:rPr lang="zh-CN" altLang="en-US" sz="1800" dirty="0"/>
              <a:t>（兰）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ycbcr</a:t>
            </a:r>
            <a:r>
              <a:rPr lang="zh-CN" altLang="en-US" sz="1800" dirty="0"/>
              <a:t>：</a:t>
            </a:r>
            <a:r>
              <a:rPr lang="en-US" altLang="zh-CN" sz="1800" dirty="0" err="1" smtClean="0"/>
              <a:t>YCbCr</a:t>
            </a:r>
            <a:r>
              <a:rPr lang="zh-CN" altLang="en-US" sz="1800" dirty="0"/>
              <a:t>其中</a:t>
            </a:r>
            <a:r>
              <a:rPr lang="en-US" altLang="zh-CN" sz="1800" dirty="0"/>
              <a:t>Y</a:t>
            </a:r>
            <a:r>
              <a:rPr lang="zh-CN" altLang="en-US" sz="1800" dirty="0"/>
              <a:t>是指亮度分量，</a:t>
            </a:r>
            <a:r>
              <a:rPr lang="en-US" altLang="zh-CN" sz="1800" dirty="0" err="1"/>
              <a:t>Cb</a:t>
            </a:r>
            <a:r>
              <a:rPr lang="zh-CN" altLang="en-US" sz="1800" dirty="0"/>
              <a:t>指蓝色色度分量，而</a:t>
            </a:r>
            <a:r>
              <a:rPr lang="en-US" altLang="zh-CN" sz="1800" dirty="0"/>
              <a:t>Cr</a:t>
            </a:r>
            <a:r>
              <a:rPr lang="zh-CN" altLang="en-US" sz="1800" dirty="0"/>
              <a:t>指红色色度</a:t>
            </a:r>
            <a:r>
              <a:rPr lang="zh-CN" altLang="en-US" sz="1800" dirty="0" smtClean="0"/>
              <a:t>分量。</a:t>
            </a:r>
            <a:endParaRPr lang="en-US" altLang="zh-CN" sz="1800" dirty="0" smtClean="0"/>
          </a:p>
          <a:p>
            <a:r>
              <a:rPr lang="en-US" altLang="zh-CN" sz="1800" dirty="0" smtClean="0"/>
              <a:t>L</a:t>
            </a:r>
            <a:r>
              <a:rPr lang="zh-CN" altLang="en-US" sz="1800" dirty="0" smtClean="0"/>
              <a:t>两者关系</a:t>
            </a:r>
            <a:r>
              <a:rPr lang="zh-CN" altLang="en-US" sz="1800" dirty="0"/>
              <a:t>：</a:t>
            </a:r>
            <a:r>
              <a:rPr lang="en-US" altLang="zh-CN" sz="1800" dirty="0" err="1" smtClean="0"/>
              <a:t>yuv</a:t>
            </a:r>
            <a:r>
              <a:rPr lang="zh-CN" altLang="en-US" sz="1800" dirty="0"/>
              <a:t>色彩模型来源于</a:t>
            </a:r>
            <a:r>
              <a:rPr lang="en-US" altLang="zh-CN" sz="1800" dirty="0" err="1"/>
              <a:t>rgb</a:t>
            </a:r>
            <a:r>
              <a:rPr lang="zh-CN" altLang="en-US" sz="1800" dirty="0"/>
              <a:t>模型，该模型的特点是将亮度和色度分离开，从而适合于图像处理领域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YCbCr</a:t>
            </a:r>
            <a:r>
              <a:rPr lang="zh-CN" altLang="en-US" sz="1800" dirty="0" smtClean="0"/>
              <a:t>，又叫</a:t>
            </a:r>
            <a:r>
              <a:rPr lang="en-US" altLang="zh-CN" sz="1800" dirty="0" smtClean="0"/>
              <a:t>yuv601</a:t>
            </a:r>
            <a:r>
              <a:rPr lang="zh-CN" altLang="en-US" sz="1800" dirty="0" smtClean="0"/>
              <a:t>，来源于</a:t>
            </a:r>
            <a:r>
              <a:rPr lang="en-US" altLang="zh-CN" sz="1800" dirty="0" err="1"/>
              <a:t>yuv</a:t>
            </a:r>
            <a:r>
              <a:rPr lang="zh-CN" altLang="en-US" sz="1800" dirty="0"/>
              <a:t>模型，应用于数字</a:t>
            </a:r>
            <a:r>
              <a:rPr lang="zh-CN" altLang="en-US" sz="1800" dirty="0" smtClean="0"/>
              <a:t>视频。</a:t>
            </a:r>
            <a:endParaRPr lang="en-US" altLang="zh-CN" sz="1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509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1</a:t>
            </a:r>
            <a:r>
              <a:rPr lang="zh-CN" altLang="en-US" sz="4400" dirty="0">
                <a:latin typeface="+mj-lt"/>
              </a:rPr>
              <a:t>、什么是</a:t>
            </a:r>
            <a:r>
              <a:rPr lang="en-US" altLang="zh-CN" sz="4400" dirty="0" smtClean="0">
                <a:latin typeface="+mj-lt"/>
              </a:rPr>
              <a:t>YUV</a:t>
            </a:r>
            <a:endParaRPr lang="en-US" altLang="zh-C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683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、转换关系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err="1" smtClean="0"/>
              <a:t>Rgb</a:t>
            </a:r>
            <a:r>
              <a:rPr lang="en-US" altLang="zh-CN" sz="1800" dirty="0" smtClean="0"/>
              <a:t>-&gt;</a:t>
            </a:r>
            <a:r>
              <a:rPr lang="en-US" altLang="zh-CN" sz="1800" dirty="0" err="1" smtClean="0"/>
              <a:t>yuv</a:t>
            </a:r>
            <a:endParaRPr lang="en-US" altLang="zh-CN" sz="1800" dirty="0"/>
          </a:p>
          <a:p>
            <a:r>
              <a:rPr lang="mr-IN" altLang="zh-CN" sz="1800" dirty="0" err="1" smtClean="0"/>
              <a:t>Y</a:t>
            </a:r>
            <a:r>
              <a:rPr lang="mr-IN" altLang="zh-CN" sz="1800" dirty="0" smtClean="0"/>
              <a:t> </a:t>
            </a:r>
            <a:r>
              <a:rPr lang="mr-IN" altLang="zh-CN" sz="1800" dirty="0"/>
              <a:t>= 0.299R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+ 0.587G + 0.014B</a:t>
            </a:r>
          </a:p>
          <a:p>
            <a:r>
              <a:rPr lang="mr-IN" altLang="zh-CN" sz="1800" dirty="0" err="1" smtClean="0"/>
              <a:t>U</a:t>
            </a:r>
            <a:r>
              <a:rPr lang="mr-IN" altLang="zh-CN" sz="1800" dirty="0" smtClean="0"/>
              <a:t> =</a:t>
            </a:r>
            <a:r>
              <a:rPr lang="en-US" altLang="zh-CN" sz="1800" dirty="0" smtClean="0"/>
              <a:t>-0.147R </a:t>
            </a:r>
            <a:r>
              <a:rPr lang="mr-IN" altLang="zh-CN" sz="1800" dirty="0" smtClean="0"/>
              <a:t>–</a:t>
            </a:r>
            <a:r>
              <a:rPr lang="en-US" altLang="zh-CN" sz="1800" dirty="0" smtClean="0"/>
              <a:t> 0.298G + 0.436B</a:t>
            </a:r>
          </a:p>
          <a:p>
            <a:r>
              <a:rPr lang="mr-IN" altLang="zh-CN" sz="1800" dirty="0" smtClean="0"/>
              <a:t>V </a:t>
            </a:r>
            <a:r>
              <a:rPr lang="mr-IN" altLang="zh-CN" sz="1800" dirty="0"/>
              <a:t>= 0.615R </a:t>
            </a:r>
            <a:r>
              <a:rPr lang="mr-IN" altLang="zh-CN" sz="1800" dirty="0" smtClean="0"/>
              <a:t>–</a:t>
            </a:r>
            <a:r>
              <a:rPr lang="en-US" altLang="zh-CN" sz="1800" dirty="0" smtClean="0"/>
              <a:t> 0.515</a:t>
            </a:r>
            <a:r>
              <a:rPr lang="mr-IN" altLang="zh-CN" sz="1800" dirty="0" err="1" smtClean="0"/>
              <a:t>G</a:t>
            </a:r>
            <a:r>
              <a:rPr lang="en-US" altLang="zh-CN" sz="1800" dirty="0" smtClean="0"/>
              <a:t> </a:t>
            </a:r>
            <a:r>
              <a:rPr lang="mr-IN" altLang="zh-CN" sz="1800" dirty="0" smtClean="0"/>
              <a:t>–</a:t>
            </a:r>
            <a:r>
              <a:rPr lang="en-US" altLang="zh-CN" sz="1800" dirty="0" smtClean="0"/>
              <a:t> 0.100b</a:t>
            </a:r>
          </a:p>
          <a:p>
            <a:r>
              <a:rPr lang="en-US" altLang="zh-CN" sz="1800" dirty="0" err="1" smtClean="0"/>
              <a:t>Yuv</a:t>
            </a:r>
            <a:r>
              <a:rPr lang="en-US" altLang="zh-CN" sz="1800" dirty="0" smtClean="0"/>
              <a:t>-&gt;</a:t>
            </a:r>
            <a:r>
              <a:rPr lang="en-US" altLang="zh-CN" sz="1800" dirty="0" err="1" smtClean="0"/>
              <a:t>rgb</a:t>
            </a:r>
            <a:endParaRPr lang="en-US" altLang="zh-CN" sz="1800" dirty="0" smtClean="0"/>
          </a:p>
          <a:p>
            <a:r>
              <a:rPr lang="mr-IN" altLang="zh-CN" sz="1800" dirty="0" err="1" smtClean="0"/>
              <a:t>R</a:t>
            </a:r>
            <a:r>
              <a:rPr lang="mr-IN" altLang="zh-CN" sz="1800" dirty="0" smtClean="0"/>
              <a:t> </a:t>
            </a:r>
            <a:r>
              <a:rPr lang="mr-IN" altLang="zh-CN" sz="1800" dirty="0"/>
              <a:t>= </a:t>
            </a:r>
            <a:r>
              <a:rPr lang="mr-IN" altLang="zh-CN" sz="1800" dirty="0" err="1" smtClean="0"/>
              <a:t>Y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+ 1.14v</a:t>
            </a:r>
          </a:p>
          <a:p>
            <a:r>
              <a:rPr lang="mr-IN" altLang="zh-CN" sz="1800" dirty="0" err="1" smtClean="0"/>
              <a:t>G</a:t>
            </a:r>
            <a:r>
              <a:rPr lang="mr-IN" altLang="zh-CN" sz="1800" dirty="0" smtClean="0"/>
              <a:t> </a:t>
            </a:r>
            <a:r>
              <a:rPr lang="mr-IN" altLang="zh-CN" sz="1800" dirty="0"/>
              <a:t>= </a:t>
            </a:r>
            <a:r>
              <a:rPr lang="mr-IN" altLang="zh-CN" sz="1800" dirty="0" err="1"/>
              <a:t>Y</a:t>
            </a:r>
            <a:r>
              <a:rPr lang="mr-IN" altLang="zh-CN" sz="1800" dirty="0"/>
              <a:t> - 0.39U </a:t>
            </a:r>
            <a:r>
              <a:rPr lang="en-US" altLang="zh-CN" sz="1800" dirty="0" smtClean="0"/>
              <a:t>-0.58v</a:t>
            </a:r>
          </a:p>
          <a:p>
            <a:r>
              <a:rPr lang="mr-IN" altLang="zh-CN" sz="1800" dirty="0" err="1" smtClean="0"/>
              <a:t>B</a:t>
            </a:r>
            <a:r>
              <a:rPr lang="mr-IN" altLang="zh-CN" sz="1800" dirty="0" smtClean="0"/>
              <a:t> </a:t>
            </a:r>
            <a:r>
              <a:rPr lang="mr-IN" altLang="zh-CN" sz="1800" dirty="0"/>
              <a:t>= </a:t>
            </a:r>
            <a:r>
              <a:rPr lang="mr-IN" altLang="zh-CN" sz="1800" dirty="0" err="1"/>
              <a:t>Y</a:t>
            </a:r>
            <a:r>
              <a:rPr lang="mr-IN" altLang="zh-CN" sz="1800" dirty="0"/>
              <a:t> </a:t>
            </a:r>
            <a:r>
              <a:rPr lang="en-US" altLang="zh-CN" sz="1800" dirty="0" smtClean="0"/>
              <a:t>+ 2.03U</a:t>
            </a:r>
          </a:p>
          <a:p>
            <a:r>
              <a:rPr lang="en-US" altLang="zh-CN" sz="1800" dirty="0" smtClean="0"/>
              <a:t>yuv601-&gt;</a:t>
            </a:r>
            <a:r>
              <a:rPr lang="en-US" altLang="zh-CN" sz="1800" dirty="0" err="1" smtClean="0"/>
              <a:t>rgb</a:t>
            </a:r>
            <a:endParaRPr lang="en-US" altLang="zh-CN" sz="1800" dirty="0" smtClean="0"/>
          </a:p>
          <a:p>
            <a:r>
              <a:rPr lang="en-US" altLang="zh-CN" sz="1800" dirty="0" smtClean="0"/>
              <a:t>B=1.164*(Y-16) + 2.018*(U-128)</a:t>
            </a:r>
          </a:p>
          <a:p>
            <a:r>
              <a:rPr lang="en-US" altLang="zh-CN" sz="1800" dirty="0" smtClean="0"/>
              <a:t>G=1.164*(Y-16)-0.38*(U-128)-0.813*(V-128)</a:t>
            </a:r>
          </a:p>
          <a:p>
            <a:r>
              <a:rPr lang="en-US" altLang="zh-CN" sz="1800" dirty="0" smtClean="0"/>
              <a:t>R=1.164*(Y-16)+1.159*(V-128)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387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</a:t>
            </a:r>
            <a:r>
              <a:rPr kumimoji="1" lang="en-US" altLang="zh-CN" dirty="0" err="1" smtClean="0"/>
              <a:t>ffmpeg</a:t>
            </a:r>
            <a:r>
              <a:rPr kumimoji="1" lang="zh-CN" altLang="en-US" dirty="0" smtClean="0"/>
              <a:t>基础工具的安装和使用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b="1" dirty="0"/>
              <a:t>1.</a:t>
            </a:r>
            <a:r>
              <a:rPr lang="zh-CN" altLang="it-IT" b="1" dirty="0"/>
              <a:t>安装</a:t>
            </a:r>
            <a:r>
              <a:rPr lang="it-IT" altLang="zh-CN" b="1" dirty="0" err="1"/>
              <a:t>ffmpeg</a:t>
            </a:r>
            <a:endParaRPr lang="it-IT" altLang="zh-CN" dirty="0"/>
          </a:p>
          <a:p>
            <a:r>
              <a:rPr lang="en-US" altLang="zh-CN" b="1" dirty="0" smtClean="0"/>
              <a:t>b</a:t>
            </a:r>
            <a:r>
              <a:rPr lang="it-IT" altLang="zh-CN" b="1" dirty="0" err="1" smtClean="0"/>
              <a:t>rew</a:t>
            </a:r>
            <a:r>
              <a:rPr lang="it-IT" altLang="zh-CN" b="1" dirty="0" smtClean="0"/>
              <a:t> </a:t>
            </a:r>
            <a:r>
              <a:rPr lang="it-IT" altLang="zh-CN" b="1" dirty="0" err="1"/>
              <a:t>install</a:t>
            </a:r>
            <a:r>
              <a:rPr lang="it-IT" altLang="zh-CN" b="1" dirty="0"/>
              <a:t> </a:t>
            </a:r>
            <a:r>
              <a:rPr lang="it-IT" altLang="zh-CN" b="1" dirty="0" err="1"/>
              <a:t>ffmpeg</a:t>
            </a:r>
            <a:endParaRPr lang="it-IT" altLang="zh-CN" dirty="0"/>
          </a:p>
          <a:p>
            <a:r>
              <a:rPr lang="it-IT" altLang="zh-CN" b="1" dirty="0"/>
              <a:t>2.ffmpeg</a:t>
            </a:r>
            <a:r>
              <a:rPr lang="zh-CN" altLang="it-IT" b="1" dirty="0"/>
              <a:t>使用</a:t>
            </a:r>
            <a:endParaRPr lang="it-IT" altLang="zh-CN" dirty="0"/>
          </a:p>
          <a:p>
            <a:r>
              <a:rPr lang="it-IT" altLang="zh-CN" b="1" dirty="0" err="1"/>
              <a:t>ffmpeg</a:t>
            </a:r>
            <a:r>
              <a:rPr lang="it-IT" altLang="zh-CN" b="1" dirty="0"/>
              <a:t> -i </a:t>
            </a:r>
            <a:r>
              <a:rPr lang="it-IT" altLang="zh-CN" b="1" dirty="0" smtClean="0"/>
              <a:t>guanggao.mp4</a:t>
            </a:r>
            <a:r>
              <a:rPr lang="it-IT" altLang="zh-CN" b="1" dirty="0"/>
              <a:t> </a:t>
            </a:r>
            <a:r>
              <a:rPr lang="it-IT" altLang="zh-CN" b="1" dirty="0" smtClean="0"/>
              <a:t>-</a:t>
            </a:r>
            <a:r>
              <a:rPr lang="it-IT" altLang="zh-CN" b="1" dirty="0" err="1" smtClean="0"/>
              <a:t>acodec</a:t>
            </a:r>
            <a:r>
              <a:rPr lang="it-IT" altLang="zh-CN" b="1" dirty="0" smtClean="0"/>
              <a:t> </a:t>
            </a:r>
            <a:r>
              <a:rPr lang="it-IT" altLang="zh-CN" b="1" dirty="0"/>
              <a:t>copy -</a:t>
            </a:r>
            <a:r>
              <a:rPr lang="it-IT" altLang="zh-CN" b="1" dirty="0" err="1"/>
              <a:t>vcodec</a:t>
            </a:r>
            <a:r>
              <a:rPr lang="it-IT" altLang="zh-CN" b="1" dirty="0"/>
              <a:t> </a:t>
            </a:r>
            <a:r>
              <a:rPr lang="it-IT" altLang="zh-CN" b="1" dirty="0" smtClean="0"/>
              <a:t>copy -y </a:t>
            </a:r>
            <a:r>
              <a:rPr lang="it-IT" altLang="zh-CN" b="1" dirty="0" err="1" smtClean="0"/>
              <a:t>guanggao.flv</a:t>
            </a:r>
            <a:endParaRPr lang="it-IT" altLang="zh-CN" dirty="0"/>
          </a:p>
          <a:p>
            <a:r>
              <a:rPr lang="it-IT" altLang="zh-CN" b="1" dirty="0"/>
              <a:t>3.ffprobe</a:t>
            </a:r>
            <a:r>
              <a:rPr lang="zh-CN" altLang="it-IT" b="1" dirty="0"/>
              <a:t>使用</a:t>
            </a:r>
            <a:endParaRPr lang="it-IT" altLang="zh-CN" dirty="0"/>
          </a:p>
          <a:p>
            <a:r>
              <a:rPr lang="it-IT" altLang="zh-CN" b="1" dirty="0" err="1" smtClean="0"/>
              <a:t>ffprobe</a:t>
            </a:r>
            <a:r>
              <a:rPr lang="it-IT" altLang="zh-CN" b="1" dirty="0" smtClean="0"/>
              <a:t> guanggao.mp4</a:t>
            </a:r>
            <a:endParaRPr lang="it-IT" altLang="zh-CN" dirty="0"/>
          </a:p>
          <a:p>
            <a:r>
              <a:rPr lang="it-IT" altLang="zh-CN" b="1" dirty="0" err="1" smtClean="0"/>
              <a:t>ffprobe</a:t>
            </a:r>
            <a:r>
              <a:rPr lang="it-IT" altLang="zh-CN" b="1" dirty="0" smtClean="0"/>
              <a:t> -</a:t>
            </a:r>
            <a:r>
              <a:rPr lang="it-IT" altLang="zh-CN" b="1" dirty="0" err="1" smtClean="0"/>
              <a:t>print_format</a:t>
            </a:r>
            <a:r>
              <a:rPr lang="it-IT" altLang="zh-CN" b="1" dirty="0"/>
              <a:t> </a:t>
            </a:r>
            <a:r>
              <a:rPr lang="it-IT" altLang="zh-CN" b="1" dirty="0" err="1" smtClean="0"/>
              <a:t>json</a:t>
            </a:r>
            <a:r>
              <a:rPr lang="it-IT" altLang="zh-CN" b="1" dirty="0"/>
              <a:t> </a:t>
            </a:r>
            <a:r>
              <a:rPr lang="it-IT" altLang="zh-CN" b="1" dirty="0" smtClean="0"/>
              <a:t>-</a:t>
            </a:r>
            <a:r>
              <a:rPr lang="it-IT" altLang="zh-CN" b="1" dirty="0" err="1" smtClean="0"/>
              <a:t>show_streams</a:t>
            </a:r>
            <a:r>
              <a:rPr lang="it-IT" altLang="zh-CN" b="1" dirty="0"/>
              <a:t> </a:t>
            </a:r>
            <a:r>
              <a:rPr lang="it-IT" altLang="zh-CN" b="1" dirty="0" smtClean="0"/>
              <a:t>guanggao.mp4</a:t>
            </a:r>
            <a:endParaRPr lang="it-IT" altLang="zh-CN" dirty="0"/>
          </a:p>
        </p:txBody>
      </p:sp>
    </p:spTree>
    <p:extLst>
      <p:ext uri="{BB962C8B-B14F-4D97-AF65-F5344CB8AC3E}">
        <p14:creationId xmlns:p14="http://schemas.microsoft.com/office/powerpoint/2010/main" val="34338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Yuv</a:t>
            </a:r>
            <a:r>
              <a:rPr kumimoji="1" lang="zh-CN" altLang="en-US" dirty="0" smtClean="0"/>
              <a:t>家族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YUV </a:t>
            </a:r>
            <a:r>
              <a:rPr lang="en-US" altLang="zh-CN" sz="1800" dirty="0"/>
              <a:t>4:4:4</a:t>
            </a:r>
          </a:p>
          <a:p>
            <a:r>
              <a:rPr lang="en-US" altLang="zh-CN" sz="1800" dirty="0"/>
              <a:t>YUV</a:t>
            </a:r>
            <a:r>
              <a:rPr lang="zh-CN" altLang="en-US" sz="1800" dirty="0"/>
              <a:t>三个信道的抽样率相同，因此在生成的图像里，每个象素的三个分量信息完整（每个分量通常</a:t>
            </a:r>
            <a:r>
              <a:rPr lang="en-US" altLang="zh-CN" sz="1800" dirty="0"/>
              <a:t>8</a:t>
            </a:r>
            <a:r>
              <a:rPr lang="zh-CN" altLang="en-US" sz="1800" dirty="0"/>
              <a:t>比特），经过</a:t>
            </a:r>
            <a:r>
              <a:rPr lang="en-US" altLang="zh-CN" sz="1800" dirty="0"/>
              <a:t>8</a:t>
            </a:r>
            <a:r>
              <a:rPr lang="zh-CN" altLang="en-US" sz="1800" dirty="0"/>
              <a:t>比特量化之后，未经压缩的每个像素占用</a:t>
            </a:r>
            <a:r>
              <a:rPr lang="en-US" altLang="zh-CN" sz="1800" dirty="0"/>
              <a:t>3</a:t>
            </a:r>
            <a:r>
              <a:rPr lang="zh-CN" altLang="en-US" sz="1800" dirty="0"/>
              <a:t>个字节。</a:t>
            </a:r>
          </a:p>
          <a:p>
            <a:r>
              <a:rPr lang="zh-CN" altLang="en-US" sz="1800" dirty="0"/>
              <a:t>下面的四个像素为： </a:t>
            </a:r>
            <a:r>
              <a:rPr lang="en-US" altLang="zh-CN" sz="1800" dirty="0"/>
              <a:t>[Y0 U0 V0] [Y1 U1 V1] [Y2 U2 V2] [Y3 U3 V3]</a:t>
            </a:r>
          </a:p>
          <a:p>
            <a:r>
              <a:rPr lang="zh-CN" altLang="en-US" sz="1800" dirty="0"/>
              <a:t>存放的码流为： </a:t>
            </a:r>
            <a:r>
              <a:rPr lang="en-US" altLang="zh-CN" sz="1800" dirty="0"/>
              <a:t>Y0 U0 V0 Y1 U1 V1 Y2 U2 V2 Y3 U3 V3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919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2)YUV 4:2:2</a:t>
            </a:r>
            <a:endParaRPr lang="zh-CN" altLang="en-US" sz="1800" dirty="0"/>
          </a:p>
          <a:p>
            <a:r>
              <a:rPr lang="zh-CN" altLang="en-US" sz="1800" dirty="0"/>
              <a:t>每个色差信道的抽样率是亮度信道的一半，所以水平方向的</a:t>
            </a:r>
            <a:r>
              <a:rPr lang="zh-CN" altLang="en-US" sz="1800" dirty="0">
                <a:hlinkClick r:id="rId2"/>
              </a:rPr>
              <a:t>色度抽样</a:t>
            </a:r>
            <a:r>
              <a:rPr lang="zh-CN" altLang="en-US" sz="1800" dirty="0"/>
              <a:t>率只是</a:t>
            </a:r>
            <a:r>
              <a:rPr lang="en-US" altLang="zh-CN" sz="1800" dirty="0"/>
              <a:t>4:4:4</a:t>
            </a:r>
            <a:r>
              <a:rPr lang="zh-CN" altLang="en-US" sz="1800" dirty="0"/>
              <a:t>的一半。对非压缩的</a:t>
            </a:r>
            <a:r>
              <a:rPr lang="en-US" altLang="zh-CN" sz="1800" dirty="0"/>
              <a:t>8</a:t>
            </a:r>
            <a:r>
              <a:rPr lang="zh-CN" altLang="en-US" sz="1800" dirty="0"/>
              <a:t>比特量化的图像来说，每个由两个水平方向相邻的像素组成的宏像素需要占用</a:t>
            </a:r>
            <a:r>
              <a:rPr lang="en-US" altLang="zh-CN" sz="1800" dirty="0"/>
              <a:t>4</a:t>
            </a:r>
            <a:r>
              <a:rPr lang="zh-CN" altLang="en-US" sz="1800" dirty="0"/>
              <a:t>字节内存。</a:t>
            </a:r>
          </a:p>
          <a:p>
            <a:r>
              <a:rPr lang="zh-CN" altLang="en-US" sz="1800" dirty="0"/>
              <a:t>下面的四个像素为： </a:t>
            </a:r>
            <a:r>
              <a:rPr lang="en-US" altLang="zh-CN" sz="1800" dirty="0"/>
              <a:t>[Y0 U0 V0] [Y1 U1 V1] [Y2 U2 V2] [Y3 U3 V3]</a:t>
            </a:r>
          </a:p>
          <a:p>
            <a:r>
              <a:rPr lang="zh-CN" altLang="en-US" sz="1800" dirty="0"/>
              <a:t>存放的码流为： </a:t>
            </a:r>
            <a:r>
              <a:rPr lang="en-US" altLang="zh-CN" sz="1800" dirty="0"/>
              <a:t>Y0 U0 Y1 V1 Y2 U2 Y3 V3</a:t>
            </a:r>
          </a:p>
          <a:p>
            <a:r>
              <a:rPr lang="zh-CN" altLang="en-US" sz="1800" dirty="0"/>
              <a:t>映射出像素点为：</a:t>
            </a:r>
            <a:r>
              <a:rPr lang="en-US" altLang="zh-CN" sz="1800" dirty="0"/>
              <a:t>[Y0 U0 V1] [Y1 U0 V1] [Y2 U2 V3] [Y3 U2 V3]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4799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YUV 4:1:1</a:t>
            </a:r>
            <a:endParaRPr lang="zh-CN" altLang="en-US" sz="1800" dirty="0"/>
          </a:p>
          <a:p>
            <a:r>
              <a:rPr lang="en-US" altLang="zh-CN" sz="1800" dirty="0"/>
              <a:t>4:1:1</a:t>
            </a:r>
            <a:r>
              <a:rPr lang="zh-CN" altLang="en-US" sz="1800" dirty="0"/>
              <a:t>的色度抽样，是在水平方向上对色度进行</a:t>
            </a:r>
            <a:r>
              <a:rPr lang="en-US" altLang="zh-CN" sz="1800" dirty="0"/>
              <a:t>4:1</a:t>
            </a:r>
            <a:r>
              <a:rPr lang="zh-CN" altLang="en-US" sz="1800" dirty="0"/>
              <a:t>抽样。对于低端用户和消费类产品这仍然是可以接受的。对非压缩的</a:t>
            </a:r>
            <a:r>
              <a:rPr lang="en-US" altLang="zh-CN" sz="1800" dirty="0"/>
              <a:t>8</a:t>
            </a:r>
            <a:r>
              <a:rPr lang="zh-CN" altLang="en-US" sz="1800" dirty="0"/>
              <a:t>比特量化的视频来说，每个由</a:t>
            </a:r>
            <a:r>
              <a:rPr lang="en-US" altLang="zh-CN" sz="1800" dirty="0"/>
              <a:t>4</a:t>
            </a:r>
            <a:r>
              <a:rPr lang="zh-CN" altLang="en-US" sz="1800" dirty="0"/>
              <a:t>个水平方向相邻的像素组成的宏像素需要占用</a:t>
            </a:r>
            <a:r>
              <a:rPr lang="en-US" altLang="zh-CN" sz="1800" dirty="0"/>
              <a:t>6</a:t>
            </a:r>
            <a:r>
              <a:rPr lang="zh-CN" altLang="en-US" sz="1800" dirty="0"/>
              <a:t>字节内存</a:t>
            </a:r>
          </a:p>
          <a:p>
            <a:r>
              <a:rPr lang="zh-CN" altLang="en-US" sz="1800" dirty="0"/>
              <a:t>下面的四个像素为： </a:t>
            </a:r>
            <a:r>
              <a:rPr lang="en-US" altLang="zh-CN" sz="1800" dirty="0"/>
              <a:t>[Y0 U0 V0] [Y1 U1 V1] [Y2 U2 V2] [Y3 U3 V3]</a:t>
            </a:r>
          </a:p>
          <a:p>
            <a:r>
              <a:rPr lang="zh-CN" altLang="en-US" sz="1800" dirty="0"/>
              <a:t>存放的码流为： </a:t>
            </a:r>
            <a:r>
              <a:rPr lang="en-US" altLang="zh-CN" sz="1800" dirty="0"/>
              <a:t>Y0 U0 Y1 Y2 V2 Y3</a:t>
            </a:r>
          </a:p>
          <a:p>
            <a:r>
              <a:rPr lang="zh-CN" altLang="en-US" sz="1800" dirty="0"/>
              <a:t>映射出像素点为：</a:t>
            </a:r>
            <a:r>
              <a:rPr lang="en-US" altLang="zh-CN" sz="1800" dirty="0"/>
              <a:t>[Y0 U0 V2] [Y1 U0 V2] [Y2 U0 V2] [Y3 U0 V2]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6170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YUV4:2:0</a:t>
            </a:r>
            <a:endParaRPr lang="zh-CN" altLang="en-US" sz="1800" dirty="0"/>
          </a:p>
          <a:p>
            <a:r>
              <a:rPr lang="en-US" altLang="zh-CN" sz="1800" dirty="0"/>
              <a:t>4:2:0</a:t>
            </a:r>
            <a:r>
              <a:rPr lang="zh-CN" altLang="en-US" sz="1800" dirty="0"/>
              <a:t>并不意味着只有</a:t>
            </a:r>
            <a:r>
              <a:rPr lang="en-US" altLang="zh-CN" sz="1800" dirty="0" err="1"/>
              <a:t>Y,Cb</a:t>
            </a:r>
            <a:r>
              <a:rPr lang="zh-CN" altLang="en-US" sz="1800" dirty="0"/>
              <a:t>而没有</a:t>
            </a:r>
            <a:r>
              <a:rPr lang="en-US" altLang="zh-CN" sz="1800" dirty="0"/>
              <a:t>Cr</a:t>
            </a:r>
            <a:r>
              <a:rPr lang="zh-CN" altLang="en-US" sz="1800" dirty="0"/>
              <a:t>分量。它指得是对每行</a:t>
            </a:r>
            <a:r>
              <a:rPr lang="zh-CN" altLang="en-US" sz="1800" dirty="0">
                <a:hlinkClick r:id="rId2"/>
              </a:rPr>
              <a:t>扫描线</a:t>
            </a:r>
            <a:r>
              <a:rPr lang="zh-CN" altLang="en-US" sz="1800" dirty="0"/>
              <a:t>来说，只有一种色度分量以</a:t>
            </a:r>
            <a:r>
              <a:rPr lang="en-US" altLang="zh-CN" sz="1800" dirty="0"/>
              <a:t>2:1</a:t>
            </a:r>
            <a:r>
              <a:rPr lang="zh-CN" altLang="en-US" sz="1800" dirty="0"/>
              <a:t>的抽样率存储。相邻的扫描行存储不同的色度分量，也就是说，如果一行是</a:t>
            </a:r>
            <a:r>
              <a:rPr lang="en-US" altLang="zh-CN" sz="1800" dirty="0"/>
              <a:t>4:2:0</a:t>
            </a:r>
            <a:r>
              <a:rPr lang="zh-CN" altLang="en-US" sz="1800" dirty="0"/>
              <a:t>的话，下一行就是</a:t>
            </a:r>
            <a:r>
              <a:rPr lang="en-US" altLang="zh-CN" sz="1800" dirty="0"/>
              <a:t>4:0:2</a:t>
            </a:r>
            <a:r>
              <a:rPr lang="zh-CN" altLang="en-US" sz="1800" dirty="0"/>
              <a:t>，再下一行是</a:t>
            </a:r>
            <a:r>
              <a:rPr lang="en-US" altLang="zh-CN" sz="1800" dirty="0"/>
              <a:t>4:2:0...</a:t>
            </a:r>
            <a:r>
              <a:rPr lang="zh-CN" altLang="en-US" sz="1800" dirty="0"/>
              <a:t>以此类推。对每个色度分量来说，水平方向和竖直方向的抽样率都是</a:t>
            </a:r>
            <a:r>
              <a:rPr lang="en-US" altLang="zh-CN" sz="1800" dirty="0"/>
              <a:t>2:1</a:t>
            </a:r>
            <a:r>
              <a:rPr lang="zh-CN" altLang="en-US" sz="1800" dirty="0"/>
              <a:t>，所以可以说色度的抽样率是</a:t>
            </a:r>
            <a:r>
              <a:rPr lang="en-US" altLang="zh-CN" sz="1800" dirty="0"/>
              <a:t>4:1</a:t>
            </a:r>
            <a:r>
              <a:rPr lang="zh-CN" altLang="en-US" sz="1800" dirty="0"/>
              <a:t>。对非压缩的</a:t>
            </a:r>
            <a:r>
              <a:rPr lang="en-US" altLang="zh-CN" sz="1800" dirty="0"/>
              <a:t>8</a:t>
            </a:r>
            <a:r>
              <a:rPr lang="zh-CN" altLang="en-US" sz="1800" dirty="0"/>
              <a:t>比特量化的视频来说，每个由</a:t>
            </a:r>
            <a:r>
              <a:rPr lang="en-US" altLang="zh-CN" sz="1800" dirty="0"/>
              <a:t>2x2</a:t>
            </a:r>
            <a:r>
              <a:rPr lang="zh-CN" altLang="en-US" sz="1800" dirty="0"/>
              <a:t>个</a:t>
            </a:r>
            <a:r>
              <a:rPr lang="en-US" altLang="zh-CN" sz="1800" dirty="0"/>
              <a:t>2</a:t>
            </a:r>
            <a:r>
              <a:rPr lang="zh-CN" altLang="en-US" sz="1800" dirty="0"/>
              <a:t>行</a:t>
            </a:r>
            <a:r>
              <a:rPr lang="en-US" altLang="zh-CN" sz="1800" dirty="0"/>
              <a:t>2</a:t>
            </a:r>
            <a:r>
              <a:rPr lang="zh-CN" altLang="en-US" sz="1800" dirty="0"/>
              <a:t>列相邻的像素组成的宏像素需要占用</a:t>
            </a:r>
            <a:r>
              <a:rPr lang="en-US" altLang="zh-CN" sz="1800" dirty="0"/>
              <a:t>6</a:t>
            </a:r>
            <a:r>
              <a:rPr lang="zh-CN" altLang="en-US" sz="1800" dirty="0"/>
              <a:t>字节内存。</a:t>
            </a:r>
          </a:p>
          <a:p>
            <a:r>
              <a:rPr lang="zh-CN" altLang="en-US" sz="1800" dirty="0"/>
              <a:t>下面八个像素为：</a:t>
            </a:r>
            <a:r>
              <a:rPr lang="en-US" altLang="zh-CN" sz="1800" dirty="0"/>
              <a:t>[Y0 U0 V0] [Y1 U1 V1] [Y2 U2 V2] [Y3 U3 V3]</a:t>
            </a:r>
          </a:p>
          <a:p>
            <a:r>
              <a:rPr lang="en-US" altLang="zh-CN" sz="1800" dirty="0"/>
              <a:t>[Y5 U5 V5] [Y6 U6 V6] [Y7U7 V7] [Y8 U8 V8]</a:t>
            </a:r>
          </a:p>
          <a:p>
            <a:r>
              <a:rPr lang="zh-CN" altLang="en-US" sz="1800" dirty="0"/>
              <a:t>存放的码流为：</a:t>
            </a:r>
            <a:r>
              <a:rPr lang="en-US" altLang="zh-CN" sz="1800" dirty="0"/>
              <a:t>Y0 U0 Y1 Y2 U2 Y3</a:t>
            </a:r>
          </a:p>
          <a:p>
            <a:r>
              <a:rPr lang="en-US" altLang="zh-CN" sz="1800" dirty="0"/>
              <a:t>Y5 V5 Y6 Y7 V7 Y8</a:t>
            </a:r>
          </a:p>
          <a:p>
            <a:r>
              <a:rPr lang="zh-CN" altLang="en-US" sz="1800" dirty="0"/>
              <a:t>映射出的像素点为：</a:t>
            </a:r>
            <a:r>
              <a:rPr lang="en-US" altLang="zh-CN" sz="1800" dirty="0"/>
              <a:t>[Y0 U0 V5] [Y1 U0 V5] [Y2 U2 V7] [Y3 U2 V7]</a:t>
            </a:r>
          </a:p>
          <a:p>
            <a:r>
              <a:rPr lang="en-US" altLang="zh-CN" sz="1800" dirty="0"/>
              <a:t>[Y5 U0 V5] [Y6 U0 V5] [Y7U2 V7] [Y8 U2 V7]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654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838200" y="430213"/>
            <a:ext cx="10515600" cy="574675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为什么会有</a:t>
            </a:r>
            <a:r>
              <a:rPr kumimoji="1" lang="en-US" altLang="zh-CN" sz="1800" dirty="0" smtClean="0"/>
              <a:t>YUV</a:t>
            </a:r>
          </a:p>
          <a:p>
            <a:r>
              <a:rPr lang="en-US" altLang="zh-CN" sz="1800" dirty="0" err="1"/>
              <a:t>YCbCr</a:t>
            </a:r>
            <a:r>
              <a:rPr lang="en-US" altLang="zh-CN" sz="1800" dirty="0"/>
              <a:t> </a:t>
            </a:r>
            <a:r>
              <a:rPr lang="zh-CN" altLang="en-US" sz="1800" dirty="0"/>
              <a:t>有许多取样格式，主要的采样格式有</a:t>
            </a:r>
            <a:r>
              <a:rPr lang="en-US" altLang="zh-CN" sz="1800" dirty="0" err="1"/>
              <a:t>YCbCr</a:t>
            </a:r>
            <a:r>
              <a:rPr lang="en-US" altLang="zh-CN" sz="1800" dirty="0"/>
              <a:t> 4:2:0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YCbCr</a:t>
            </a:r>
            <a:r>
              <a:rPr lang="en-US" altLang="zh-CN" sz="1800" dirty="0"/>
              <a:t> 4:2:2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YCbCr</a:t>
            </a:r>
            <a:r>
              <a:rPr lang="en-US" altLang="zh-CN" sz="1800" dirty="0"/>
              <a:t> 4:1:1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YCbCr</a:t>
            </a:r>
            <a:r>
              <a:rPr lang="en-US" altLang="zh-CN" sz="1800" dirty="0"/>
              <a:t> 4:4:4</a:t>
            </a:r>
            <a:r>
              <a:rPr lang="zh-CN" altLang="en-US" sz="1800" dirty="0"/>
              <a:t>。其中</a:t>
            </a:r>
            <a:r>
              <a:rPr lang="en-US" altLang="zh-CN" sz="1800" dirty="0" err="1"/>
              <a:t>YCbCr</a:t>
            </a:r>
            <a:r>
              <a:rPr lang="en-US" altLang="zh-CN" sz="1800" dirty="0"/>
              <a:t> 4:1:1 </a:t>
            </a:r>
            <a:r>
              <a:rPr lang="zh-CN" altLang="en-US" sz="1800" dirty="0"/>
              <a:t>比较常用，其含义为：每个点保存一个 </a:t>
            </a:r>
            <a:r>
              <a:rPr lang="en-US" altLang="zh-CN" sz="1800" dirty="0"/>
              <a:t>8bit </a:t>
            </a:r>
            <a:r>
              <a:rPr lang="zh-CN" altLang="en-US" sz="1800" dirty="0"/>
              <a:t>的亮度值（也就是</a:t>
            </a:r>
            <a:r>
              <a:rPr lang="en-US" altLang="zh-CN" sz="1800" dirty="0"/>
              <a:t>Y</a:t>
            </a:r>
            <a:r>
              <a:rPr lang="zh-CN" altLang="en-US" sz="1800" dirty="0"/>
              <a:t>值），每 </a:t>
            </a:r>
            <a:r>
              <a:rPr lang="en-US" altLang="zh-CN" sz="1800" dirty="0"/>
              <a:t>2x2 </a:t>
            </a:r>
            <a:r>
              <a:rPr lang="zh-CN" altLang="en-US" sz="1800" dirty="0"/>
              <a:t>个点保存一个 </a:t>
            </a:r>
            <a:r>
              <a:rPr lang="en-US" altLang="zh-CN" sz="1800" dirty="0"/>
              <a:t>Cr 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Cb</a:t>
            </a:r>
            <a:r>
              <a:rPr lang="en-US" altLang="zh-CN" sz="1800" dirty="0"/>
              <a:t> </a:t>
            </a:r>
            <a:r>
              <a:rPr lang="zh-CN" altLang="en-US" sz="1800" dirty="0"/>
              <a:t>值，图像在肉眼中的感觉不会起太大的变化。所以，原来用 </a:t>
            </a:r>
            <a:r>
              <a:rPr lang="en-US" altLang="zh-CN" sz="1800" dirty="0"/>
              <a:t>RGB(R,G,B </a:t>
            </a:r>
            <a:r>
              <a:rPr lang="zh-CN" altLang="en-US" sz="1800" dirty="0"/>
              <a:t>都是 </a:t>
            </a:r>
            <a:r>
              <a:rPr lang="en-US" altLang="zh-CN" sz="1800" dirty="0"/>
              <a:t>8bit unsigned) </a:t>
            </a:r>
            <a:r>
              <a:rPr lang="zh-CN" altLang="en-US" sz="1800" dirty="0"/>
              <a:t>模型，每个点需要 </a:t>
            </a:r>
            <a:r>
              <a:rPr lang="en-US" altLang="zh-CN" sz="1800" dirty="0"/>
              <a:t>8x3=24 bits</a:t>
            </a:r>
            <a:r>
              <a:rPr lang="zh-CN" altLang="en-US" sz="1800" dirty="0"/>
              <a:t>（如下图第一个图）</a:t>
            </a:r>
            <a:r>
              <a:rPr lang="en-US" altLang="zh-CN" sz="1800" dirty="0"/>
              <a:t>. </a:t>
            </a:r>
            <a:r>
              <a:rPr lang="zh-CN" altLang="en-US" sz="1800" dirty="0"/>
              <a:t>而仅需要 </a:t>
            </a:r>
            <a:r>
              <a:rPr lang="en-US" altLang="zh-CN" sz="1800" dirty="0"/>
              <a:t>8+</a:t>
            </a:r>
            <a:r>
              <a:rPr lang="zh-CN" altLang="en-US" sz="1800" dirty="0"/>
              <a:t>（</a:t>
            </a:r>
            <a:r>
              <a:rPr lang="en-US" altLang="zh-CN" sz="1800" dirty="0"/>
              <a:t>8/4</a:t>
            </a:r>
            <a:r>
              <a:rPr lang="zh-CN" altLang="en-US" sz="1800" dirty="0"/>
              <a:t>）</a:t>
            </a:r>
            <a:r>
              <a:rPr lang="en-US" altLang="zh-CN" sz="1800" dirty="0"/>
              <a:t>+</a:t>
            </a:r>
            <a:r>
              <a:rPr lang="zh-CN" altLang="en-US" sz="1800" dirty="0"/>
              <a:t>（</a:t>
            </a:r>
            <a:r>
              <a:rPr lang="en-US" altLang="zh-CN" sz="1800" dirty="0"/>
              <a:t>8/4</a:t>
            </a:r>
            <a:r>
              <a:rPr lang="zh-CN" altLang="en-US" sz="1800" dirty="0"/>
              <a:t>）</a:t>
            </a:r>
            <a:r>
              <a:rPr lang="en-US" altLang="zh-CN" sz="1800" dirty="0"/>
              <a:t>=12bits</a:t>
            </a:r>
            <a:r>
              <a:rPr lang="zh-CN" altLang="en-US" sz="1800" dirty="0"/>
              <a:t>，平均每个点占</a:t>
            </a:r>
            <a:r>
              <a:rPr lang="en-US" altLang="zh-CN" sz="1800" dirty="0"/>
              <a:t>12bits</a:t>
            </a:r>
            <a:r>
              <a:rPr lang="zh-CN" altLang="en-US" sz="1800" dirty="0"/>
              <a:t>。这样就把</a:t>
            </a:r>
            <a:r>
              <a:rPr lang="zh-CN" altLang="en-US" sz="1800" dirty="0">
                <a:hlinkClick r:id="rId2"/>
              </a:rPr>
              <a:t>图像</a:t>
            </a:r>
            <a:r>
              <a:rPr lang="zh-CN" altLang="en-US" sz="1800" dirty="0"/>
              <a:t>的</a:t>
            </a:r>
            <a:r>
              <a:rPr lang="zh-CN" altLang="en-US" sz="1800" dirty="0">
                <a:hlinkClick r:id="rId3"/>
              </a:rPr>
              <a:t>数据压缩</a:t>
            </a:r>
            <a:r>
              <a:rPr lang="zh-CN" altLang="en-US" sz="1800" dirty="0"/>
              <a:t>了一半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778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、编码的意义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、时间戳概念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时间戳从组成类型上可以分为视频时间戳和音频时间戳，当然如果有字幕的话，字幕也是有时间戳的。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、视频时间戳和</a:t>
            </a:r>
            <a:r>
              <a:rPr kumimoji="1" lang="en-US" altLang="zh-CN" dirty="0" err="1" smtClean="0"/>
              <a:t>ibp</a:t>
            </a:r>
            <a:r>
              <a:rPr kumimoji="1" lang="zh-CN" altLang="en-US" dirty="0" smtClean="0"/>
              <a:t>数据帧。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因为视频数据量大，我们都会对视频进行编码。视频时间戳又分为编码时间戳</a:t>
            </a:r>
            <a:r>
              <a:rPr kumimoji="1" lang="en-US" altLang="zh-CN" dirty="0" smtClean="0"/>
              <a:t>( </a:t>
            </a:r>
            <a:r>
              <a:rPr kumimoji="1" lang="en-US" altLang="zh-CN" dirty="0" err="1" smtClean="0"/>
              <a:t>dts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和解码时间戳</a:t>
            </a:r>
            <a:r>
              <a:rPr kumimoji="1" lang="en-US" altLang="zh-CN" dirty="0" smtClean="0"/>
              <a:t>(pts)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2775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、快慢放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快放：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ffmpeg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guanggao.mp4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filter:v</a:t>
            </a:r>
            <a:r>
              <a:rPr lang="en-US" altLang="zh-CN" sz="1800" dirty="0"/>
              <a:t> "</a:t>
            </a:r>
            <a:r>
              <a:rPr lang="en-US" altLang="zh-CN" sz="1800" dirty="0" err="1"/>
              <a:t>setpts</a:t>
            </a:r>
            <a:r>
              <a:rPr lang="en-US" altLang="zh-CN" sz="1800" dirty="0"/>
              <a:t>=0.2*PTS" -y out.mp4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慢放：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ffmpeg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guanggao.mp4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filter:v</a:t>
            </a:r>
            <a:r>
              <a:rPr lang="en-US" altLang="zh-CN" sz="1800" dirty="0"/>
              <a:t> "</a:t>
            </a:r>
            <a:r>
              <a:rPr lang="en-US" altLang="zh-CN" sz="1800" dirty="0" err="1"/>
              <a:t>setpts</a:t>
            </a:r>
            <a:r>
              <a:rPr lang="en-US" altLang="zh-CN" sz="1800" dirty="0"/>
              <a:t>=3*PTS" -y out.mp4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9234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sar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dar</a:t>
            </a:r>
            <a:r>
              <a:rPr kumimoji="1" lang="zh-CN" altLang="en-US" dirty="0" smtClean="0"/>
              <a:t>与屏幕缩放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PAR —— Pixel Aspect Ratio </a:t>
            </a:r>
            <a:r>
              <a:rPr lang="zh-CN" altLang="en-US" sz="1800" dirty="0"/>
              <a:t>像素</a:t>
            </a:r>
            <a:r>
              <a:rPr lang="en-US" altLang="zh-CN" sz="1800" dirty="0"/>
              <a:t>(</a:t>
            </a:r>
            <a:r>
              <a:rPr lang="zh-CN" altLang="en-US" sz="1800" dirty="0"/>
              <a:t>间距</a:t>
            </a:r>
            <a:r>
              <a:rPr lang="en-US" altLang="zh-CN" sz="1800" dirty="0"/>
              <a:t>)</a:t>
            </a:r>
            <a:r>
              <a:rPr lang="zh-CN" altLang="en-US" sz="1800" dirty="0"/>
              <a:t>横纵比。表示每个像素的宽度与长度的比值。可以认为每个像素不是正方形的。</a:t>
            </a:r>
          </a:p>
          <a:p>
            <a:r>
              <a:rPr lang="en-US" altLang="zh-CN" sz="1800" dirty="0"/>
              <a:t>DAR —— Display Aspect Ratio </a:t>
            </a:r>
            <a:r>
              <a:rPr lang="zh-CN" altLang="en-US" sz="1800" dirty="0"/>
              <a:t>显示横纵比。最终显示的图像在长度单位上的横纵比。</a:t>
            </a:r>
          </a:p>
          <a:p>
            <a:r>
              <a:rPr lang="en-US" altLang="zh-CN" sz="1800" dirty="0"/>
              <a:t>SAR —— Sample Aspect Ratio </a:t>
            </a:r>
            <a:r>
              <a:rPr lang="zh-CN" altLang="en-US" sz="1800" dirty="0"/>
              <a:t>采样横纵比。表示横向的像素点数和纵向的像素点数的比值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Sar</a:t>
            </a:r>
            <a:r>
              <a:rPr lang="zh-CN" altLang="en-US" sz="1800" dirty="0" smtClean="0"/>
              <a:t>设置的是像素采样，与视频最终的宽高没有必然联系</a:t>
            </a:r>
            <a:endParaRPr lang="en-US" altLang="zh-CN" sz="1800" dirty="0" smtClean="0"/>
          </a:p>
          <a:p>
            <a:r>
              <a:rPr lang="en-US" altLang="zh-CN" sz="1800" dirty="0" err="1" smtClean="0"/>
              <a:t>ffmpeg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guanggao.mp4 -</a:t>
            </a:r>
            <a:r>
              <a:rPr lang="en-US" altLang="zh-CN" sz="1800" dirty="0" err="1"/>
              <a:t>vf</a:t>
            </a:r>
            <a:r>
              <a:rPr lang="en-US" altLang="zh-CN" sz="1800" dirty="0"/>
              <a:t> "</a:t>
            </a:r>
            <a:r>
              <a:rPr lang="en-US" altLang="zh-CN" sz="1800" dirty="0" err="1"/>
              <a:t>setsar</a:t>
            </a:r>
            <a:r>
              <a:rPr lang="en-US" altLang="zh-CN" sz="1800" dirty="0"/>
              <a:t>=1:2" -y out.mp4</a:t>
            </a:r>
          </a:p>
          <a:p>
            <a:r>
              <a:rPr lang="en-US" altLang="zh-CN" sz="1800" dirty="0" smtClean="0"/>
              <a:t>Dar</a:t>
            </a:r>
            <a:r>
              <a:rPr lang="zh-CN" altLang="en-US" sz="1800" dirty="0" smtClean="0"/>
              <a:t>设置的是视频的最终宽高</a:t>
            </a:r>
            <a:endParaRPr lang="en-US" altLang="zh-CN" sz="1800" dirty="0" smtClean="0"/>
          </a:p>
          <a:p>
            <a:r>
              <a:rPr lang="en-US" altLang="zh-CN" sz="1800" dirty="0" err="1" smtClean="0"/>
              <a:t>ffmpeg</a:t>
            </a:r>
            <a:r>
              <a:rPr lang="en-US" altLang="zh-CN" sz="1800" dirty="0" smtClean="0"/>
              <a:t> -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guanggao.mp4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vf</a:t>
            </a:r>
            <a:r>
              <a:rPr lang="en-US" altLang="zh-CN" sz="1800" dirty="0"/>
              <a:t> "</a:t>
            </a:r>
            <a:r>
              <a:rPr lang="en-US" altLang="zh-CN" sz="1800" dirty="0" err="1"/>
              <a:t>setdar</a:t>
            </a:r>
            <a:r>
              <a:rPr lang="en-US" altLang="zh-CN" sz="1800" dirty="0"/>
              <a:t>=1:1" -y </a:t>
            </a:r>
            <a:r>
              <a:rPr lang="en-US" altLang="zh-CN" sz="1800" dirty="0" smtClean="0"/>
              <a:t>out.mp4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22794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tbr,tbn,tbc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>
                <a:cs typeface="+mj-cs"/>
              </a:rPr>
              <a:t>25   </a:t>
            </a:r>
            <a:r>
              <a:rPr lang="en-US" altLang="zh-CN" sz="1800" dirty="0" err="1">
                <a:cs typeface="+mj-cs"/>
              </a:rPr>
              <a:t>tbr</a:t>
            </a:r>
            <a:r>
              <a:rPr lang="zh-CN" altLang="en-US" sz="1800" dirty="0">
                <a:cs typeface="+mj-cs"/>
              </a:rPr>
              <a:t>代表帧率；</a:t>
            </a:r>
          </a:p>
          <a:p>
            <a:r>
              <a:rPr lang="en-US" altLang="zh-CN" sz="1800" dirty="0">
                <a:cs typeface="+mj-cs"/>
              </a:rPr>
              <a:t>90k </a:t>
            </a:r>
            <a:r>
              <a:rPr lang="en-US" altLang="zh-CN" sz="1800" dirty="0" err="1">
                <a:cs typeface="+mj-cs"/>
              </a:rPr>
              <a:t>tbn</a:t>
            </a:r>
            <a:r>
              <a:rPr lang="zh-CN" altLang="en-US" sz="1800" dirty="0">
                <a:cs typeface="+mj-cs"/>
              </a:rPr>
              <a:t>代表文件层（</a:t>
            </a:r>
            <a:r>
              <a:rPr lang="en-US" altLang="zh-CN" sz="1800" dirty="0" err="1">
                <a:cs typeface="+mj-cs"/>
              </a:rPr>
              <a:t>st</a:t>
            </a:r>
            <a:r>
              <a:rPr lang="zh-CN" altLang="en-US" sz="1800" dirty="0">
                <a:cs typeface="+mj-cs"/>
              </a:rPr>
              <a:t>）的时间精度，即</a:t>
            </a:r>
            <a:r>
              <a:rPr lang="en-US" altLang="zh-CN" sz="1800" dirty="0">
                <a:cs typeface="+mj-cs"/>
              </a:rPr>
              <a:t>1S=1200k</a:t>
            </a:r>
            <a:r>
              <a:rPr lang="zh-CN" altLang="en-US" sz="1800" dirty="0">
                <a:cs typeface="+mj-cs"/>
              </a:rPr>
              <a:t>，和</a:t>
            </a:r>
            <a:r>
              <a:rPr lang="en-US" altLang="zh-CN" sz="1800" dirty="0">
                <a:cs typeface="+mj-cs"/>
              </a:rPr>
              <a:t>duration</a:t>
            </a:r>
            <a:r>
              <a:rPr lang="zh-CN" altLang="en-US" sz="1800" dirty="0">
                <a:cs typeface="+mj-cs"/>
              </a:rPr>
              <a:t>相关；</a:t>
            </a:r>
          </a:p>
          <a:p>
            <a:r>
              <a:rPr lang="en-US" altLang="zh-CN" sz="1800" dirty="0">
                <a:cs typeface="+mj-cs"/>
              </a:rPr>
              <a:t>50   tbc</a:t>
            </a:r>
            <a:r>
              <a:rPr lang="zh-CN" altLang="en-US" sz="1800" dirty="0">
                <a:cs typeface="+mj-cs"/>
              </a:rPr>
              <a:t>代表视频层（</a:t>
            </a:r>
            <a:r>
              <a:rPr lang="en-US" altLang="zh-CN" sz="1800" dirty="0" err="1">
                <a:cs typeface="+mj-cs"/>
              </a:rPr>
              <a:t>st</a:t>
            </a:r>
            <a:r>
              <a:rPr lang="en-US" altLang="zh-CN" sz="1800" dirty="0">
                <a:cs typeface="+mj-cs"/>
              </a:rPr>
              <a:t>-&gt;codec</a:t>
            </a:r>
            <a:r>
              <a:rPr lang="zh-CN" altLang="en-US" sz="1800" dirty="0">
                <a:cs typeface="+mj-cs"/>
              </a:rPr>
              <a:t>）的时间精度，即</a:t>
            </a:r>
            <a:r>
              <a:rPr lang="en-US" altLang="zh-CN" sz="1800" dirty="0">
                <a:cs typeface="+mj-cs"/>
              </a:rPr>
              <a:t>1S=50</a:t>
            </a:r>
            <a:r>
              <a:rPr lang="zh-CN" altLang="en-US" sz="1800" dirty="0">
                <a:cs typeface="+mj-cs"/>
              </a:rPr>
              <a:t>，和</a:t>
            </a:r>
            <a:r>
              <a:rPr lang="en-US" altLang="zh-CN" sz="1800" dirty="0" err="1">
                <a:cs typeface="+mj-cs"/>
              </a:rPr>
              <a:t>strem</a:t>
            </a:r>
            <a:r>
              <a:rPr lang="en-US" altLang="zh-CN" sz="1800" dirty="0">
                <a:cs typeface="+mj-cs"/>
              </a:rPr>
              <a:t>-&gt;duration</a:t>
            </a:r>
            <a:r>
              <a:rPr lang="zh-CN" altLang="en-US" sz="1800" dirty="0">
                <a:cs typeface="+mj-cs"/>
              </a:rPr>
              <a:t>和时间戳相关</a:t>
            </a:r>
          </a:p>
          <a:p>
            <a:r>
              <a:rPr lang="mr-IN" altLang="zh-CN" sz="1800" dirty="0" err="1">
                <a:cs typeface="+mj-cs"/>
              </a:rPr>
              <a:t>if</a:t>
            </a:r>
            <a:r>
              <a:rPr lang="mr-IN" altLang="zh-CN" sz="1800" dirty="0">
                <a:cs typeface="+mj-cs"/>
              </a:rPr>
              <a:t>(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codec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codec_type</a:t>
            </a:r>
            <a:r>
              <a:rPr lang="mr-IN" altLang="zh-CN" sz="1800" dirty="0">
                <a:cs typeface="+mj-cs"/>
              </a:rPr>
              <a:t> == CODEC_TYPE_VIDEO){</a:t>
            </a:r>
          </a:p>
          <a:p>
            <a:r>
              <a:rPr lang="mr-IN" altLang="zh-CN" sz="1800" dirty="0">
                <a:cs typeface="+mj-cs"/>
              </a:rPr>
              <a:t>  </a:t>
            </a:r>
            <a:r>
              <a:rPr lang="mr-IN" altLang="zh-CN" sz="1800" dirty="0" err="1">
                <a:cs typeface="+mj-cs"/>
              </a:rPr>
              <a:t>if</a:t>
            </a:r>
            <a:r>
              <a:rPr lang="mr-IN" altLang="zh-CN" sz="1800" dirty="0">
                <a:cs typeface="+mj-cs"/>
              </a:rPr>
              <a:t>(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r_frame_rate.den</a:t>
            </a:r>
            <a:r>
              <a:rPr lang="mr-IN" altLang="zh-CN" sz="1800" dirty="0">
                <a:cs typeface="+mj-cs"/>
              </a:rPr>
              <a:t> &amp;&amp; 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r_frame_rate.num</a:t>
            </a:r>
            <a:r>
              <a:rPr lang="mr-IN" altLang="zh-CN" sz="1800" dirty="0">
                <a:cs typeface="+mj-cs"/>
              </a:rPr>
              <a:t>)</a:t>
            </a:r>
          </a:p>
          <a:p>
            <a:r>
              <a:rPr lang="mr-IN" altLang="zh-CN" sz="1800" dirty="0">
                <a:cs typeface="+mj-cs"/>
              </a:rPr>
              <a:t>    </a:t>
            </a:r>
            <a:r>
              <a:rPr lang="mr-IN" altLang="zh-CN" sz="1800" dirty="0" err="1">
                <a:cs typeface="+mj-cs"/>
              </a:rPr>
              <a:t>print_fps</a:t>
            </a:r>
            <a:r>
              <a:rPr lang="mr-IN" altLang="zh-CN" sz="1800" dirty="0">
                <a:cs typeface="+mj-cs"/>
              </a:rPr>
              <a:t>(av_q2d(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r_frame_rate</a:t>
            </a:r>
            <a:r>
              <a:rPr lang="mr-IN" altLang="zh-CN" sz="1800" dirty="0">
                <a:cs typeface="+mj-cs"/>
              </a:rPr>
              <a:t>), "</a:t>
            </a:r>
            <a:r>
              <a:rPr lang="mr-IN" altLang="zh-CN" sz="1800" dirty="0" err="1">
                <a:cs typeface="+mj-cs"/>
              </a:rPr>
              <a:t>tbr</a:t>
            </a:r>
            <a:r>
              <a:rPr lang="mr-IN" altLang="zh-CN" sz="1800" dirty="0" smtClean="0">
                <a:cs typeface="+mj-cs"/>
              </a:rPr>
              <a:t>");</a:t>
            </a:r>
            <a:endParaRPr lang="mr-IN" altLang="zh-CN" sz="1800" dirty="0">
              <a:cs typeface="+mj-cs"/>
            </a:endParaRPr>
          </a:p>
          <a:p>
            <a:r>
              <a:rPr lang="mr-IN" altLang="zh-CN" sz="1800" dirty="0">
                <a:cs typeface="+mj-cs"/>
              </a:rPr>
              <a:t>  </a:t>
            </a:r>
            <a:r>
              <a:rPr lang="mr-IN" altLang="zh-CN" sz="1800" dirty="0" err="1">
                <a:cs typeface="+mj-cs"/>
              </a:rPr>
              <a:t>if</a:t>
            </a:r>
            <a:r>
              <a:rPr lang="mr-IN" altLang="zh-CN" sz="1800" dirty="0">
                <a:cs typeface="+mj-cs"/>
              </a:rPr>
              <a:t>(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time_base.den</a:t>
            </a:r>
            <a:r>
              <a:rPr lang="mr-IN" altLang="zh-CN" sz="1800" dirty="0">
                <a:cs typeface="+mj-cs"/>
              </a:rPr>
              <a:t> &amp;&amp; 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time_base.num</a:t>
            </a:r>
            <a:r>
              <a:rPr lang="mr-IN" altLang="zh-CN" sz="1800" dirty="0">
                <a:cs typeface="+mj-cs"/>
              </a:rPr>
              <a:t>)</a:t>
            </a:r>
          </a:p>
          <a:p>
            <a:r>
              <a:rPr lang="mr-IN" altLang="zh-CN" sz="1800" dirty="0">
                <a:cs typeface="+mj-cs"/>
              </a:rPr>
              <a:t>    </a:t>
            </a:r>
            <a:r>
              <a:rPr lang="mr-IN" altLang="zh-CN" sz="1800" dirty="0" err="1">
                <a:cs typeface="+mj-cs"/>
              </a:rPr>
              <a:t>print_fps</a:t>
            </a:r>
            <a:r>
              <a:rPr lang="mr-IN" altLang="zh-CN" sz="1800" dirty="0">
                <a:cs typeface="+mj-cs"/>
              </a:rPr>
              <a:t>(1/av_q2d(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time_base</a:t>
            </a:r>
            <a:r>
              <a:rPr lang="mr-IN" altLang="zh-CN" sz="1800" dirty="0">
                <a:cs typeface="+mj-cs"/>
              </a:rPr>
              <a:t>), "</a:t>
            </a:r>
            <a:r>
              <a:rPr lang="mr-IN" altLang="zh-CN" sz="1800" dirty="0" err="1">
                <a:cs typeface="+mj-cs"/>
              </a:rPr>
              <a:t>tbn</a:t>
            </a:r>
            <a:r>
              <a:rPr lang="mr-IN" altLang="zh-CN" sz="1800" dirty="0" smtClean="0">
                <a:cs typeface="+mj-cs"/>
              </a:rPr>
              <a:t>");</a:t>
            </a:r>
            <a:endParaRPr lang="mr-IN" altLang="zh-CN" sz="1800" dirty="0">
              <a:cs typeface="+mj-cs"/>
            </a:endParaRPr>
          </a:p>
          <a:p>
            <a:r>
              <a:rPr lang="mr-IN" altLang="zh-CN" sz="1800" dirty="0">
                <a:cs typeface="+mj-cs"/>
              </a:rPr>
              <a:t>  </a:t>
            </a:r>
            <a:r>
              <a:rPr lang="mr-IN" altLang="zh-CN" sz="1800" dirty="0" err="1">
                <a:cs typeface="+mj-cs"/>
              </a:rPr>
              <a:t>if</a:t>
            </a:r>
            <a:r>
              <a:rPr lang="mr-IN" altLang="zh-CN" sz="1800" dirty="0">
                <a:cs typeface="+mj-cs"/>
              </a:rPr>
              <a:t>(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codec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time_base.den</a:t>
            </a:r>
            <a:r>
              <a:rPr lang="mr-IN" altLang="zh-CN" sz="1800" dirty="0">
                <a:cs typeface="+mj-cs"/>
              </a:rPr>
              <a:t> &amp;&amp; 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codec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time_base.num</a:t>
            </a:r>
            <a:r>
              <a:rPr lang="mr-IN" altLang="zh-CN" sz="1800" dirty="0">
                <a:cs typeface="+mj-cs"/>
              </a:rPr>
              <a:t>)</a:t>
            </a:r>
          </a:p>
          <a:p>
            <a:r>
              <a:rPr lang="mr-IN" altLang="zh-CN" sz="1800" dirty="0">
                <a:cs typeface="+mj-cs"/>
              </a:rPr>
              <a:t>    </a:t>
            </a:r>
            <a:r>
              <a:rPr lang="mr-IN" altLang="zh-CN" sz="1800" dirty="0" err="1">
                <a:cs typeface="+mj-cs"/>
              </a:rPr>
              <a:t>print_fps</a:t>
            </a:r>
            <a:r>
              <a:rPr lang="mr-IN" altLang="zh-CN" sz="1800" dirty="0">
                <a:cs typeface="+mj-cs"/>
              </a:rPr>
              <a:t>(1/av_q2d(</a:t>
            </a:r>
            <a:r>
              <a:rPr lang="mr-IN" altLang="zh-CN" sz="1800" dirty="0" err="1">
                <a:cs typeface="+mj-cs"/>
              </a:rPr>
              <a:t>st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codec</a:t>
            </a:r>
            <a:r>
              <a:rPr lang="mr-IN" altLang="zh-CN" sz="1800" dirty="0">
                <a:cs typeface="+mj-cs"/>
              </a:rPr>
              <a:t>-&gt;</a:t>
            </a:r>
            <a:r>
              <a:rPr lang="mr-IN" altLang="zh-CN" sz="1800" dirty="0" err="1">
                <a:cs typeface="+mj-cs"/>
              </a:rPr>
              <a:t>time_base</a:t>
            </a:r>
            <a:r>
              <a:rPr lang="mr-IN" altLang="zh-CN" sz="1800" dirty="0">
                <a:cs typeface="+mj-cs"/>
              </a:rPr>
              <a:t>), "</a:t>
            </a:r>
            <a:r>
              <a:rPr lang="mr-IN" altLang="zh-CN" sz="1800" dirty="0" err="1">
                <a:cs typeface="+mj-cs"/>
              </a:rPr>
              <a:t>tbc</a:t>
            </a:r>
            <a:r>
              <a:rPr lang="mr-IN" altLang="zh-CN" sz="1800" dirty="0">
                <a:cs typeface="+mj-cs"/>
              </a:rPr>
              <a:t>");</a:t>
            </a:r>
          </a:p>
          <a:p>
            <a:r>
              <a:rPr lang="mr-IN" altLang="zh-CN" sz="1800" dirty="0">
                <a:cs typeface="+mj-cs"/>
              </a:rPr>
              <a:t>}</a:t>
            </a:r>
          </a:p>
          <a:p>
            <a:endParaRPr kumimoji="1" lang="zh-CN" altLang="en-US" sz="1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595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·10</a:t>
            </a:r>
            <a:r>
              <a:rPr kumimoji="1" lang="zh-CN" altLang="en-US" dirty="0" smtClean="0"/>
              <a:t>、混音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ffmpeg</a:t>
            </a:r>
            <a:r>
              <a:rPr lang="en-US" altLang="zh-CN" b="1" dirty="0"/>
              <a:t> -</a:t>
            </a:r>
            <a:r>
              <a:rPr lang="en-US" altLang="zh-CN" b="1" dirty="0" err="1"/>
              <a:t>i</a:t>
            </a:r>
            <a:r>
              <a:rPr lang="en-US" altLang="zh-CN" b="1" dirty="0"/>
              <a:t> wuhuangzhige.mp3 -</a:t>
            </a:r>
            <a:r>
              <a:rPr lang="en-US" altLang="zh-CN" b="1" dirty="0" err="1"/>
              <a:t>i</a:t>
            </a:r>
            <a:r>
              <a:rPr lang="en-US" altLang="zh-CN" b="1" dirty="0"/>
              <a:t> rap.mp3 -</a:t>
            </a:r>
            <a:r>
              <a:rPr lang="en-US" altLang="zh-CN" b="1" dirty="0" err="1"/>
              <a:t>filter_complex</a:t>
            </a:r>
            <a:r>
              <a:rPr lang="en-US" altLang="zh-CN" b="1" dirty="0"/>
              <a:t> "[0:a]</a:t>
            </a:r>
            <a:r>
              <a:rPr lang="en-US" altLang="zh-CN" b="1" dirty="0" err="1"/>
              <a:t>aformat</a:t>
            </a:r>
            <a:r>
              <a:rPr lang="en-US" altLang="zh-CN" b="1" dirty="0"/>
              <a:t>=</a:t>
            </a:r>
            <a:r>
              <a:rPr lang="en-US" altLang="zh-CN" b="1" dirty="0" err="1"/>
              <a:t>sample_fmts</a:t>
            </a:r>
            <a:r>
              <a:rPr lang="en-US" altLang="zh-CN" b="1" dirty="0"/>
              <a:t>=</a:t>
            </a:r>
            <a:r>
              <a:rPr lang="en-US" altLang="zh-CN" b="1" dirty="0" err="1"/>
              <a:t>fltp:sample_rates</a:t>
            </a:r>
            <a:r>
              <a:rPr lang="en-US" altLang="zh-CN" b="1" dirty="0"/>
              <a:t>=44100:channel_layouts=</a:t>
            </a:r>
            <a:r>
              <a:rPr lang="en-US" altLang="zh-CN" b="1" dirty="0" err="1"/>
              <a:t>stereo,volume</a:t>
            </a:r>
            <a:r>
              <a:rPr lang="en-US" altLang="zh-CN" b="1" dirty="0"/>
              <a:t>=0.9[a0]; [1:a]</a:t>
            </a:r>
            <a:r>
              <a:rPr lang="en-US" altLang="zh-CN" b="1" dirty="0" err="1"/>
              <a:t>aformat</a:t>
            </a:r>
            <a:r>
              <a:rPr lang="en-US" altLang="zh-CN" b="1" dirty="0"/>
              <a:t>=</a:t>
            </a:r>
            <a:r>
              <a:rPr lang="en-US" altLang="zh-CN" b="1" dirty="0" err="1"/>
              <a:t>sample_fmts</a:t>
            </a:r>
            <a:r>
              <a:rPr lang="en-US" altLang="zh-CN" b="1" dirty="0"/>
              <a:t>=</a:t>
            </a:r>
            <a:r>
              <a:rPr lang="en-US" altLang="zh-CN" b="1" dirty="0" err="1"/>
              <a:t>fltp:sample_rates</a:t>
            </a:r>
            <a:r>
              <a:rPr lang="en-US" altLang="zh-CN" b="1" dirty="0"/>
              <a:t>=44100:channel_layouts=</a:t>
            </a:r>
            <a:r>
              <a:rPr lang="en-US" altLang="zh-CN" b="1" dirty="0" err="1"/>
              <a:t>stereo,volume</a:t>
            </a:r>
            <a:r>
              <a:rPr lang="en-US" altLang="zh-CN" b="1" dirty="0"/>
              <a:t>=0.5[a1]; [a0][a1]</a:t>
            </a:r>
            <a:r>
              <a:rPr lang="en-US" altLang="zh-CN" b="1" dirty="0" err="1"/>
              <a:t>amerge</a:t>
            </a:r>
            <a:r>
              <a:rPr lang="en-US" altLang="zh-CN" b="1" dirty="0"/>
              <a:t>=inputs=2[</a:t>
            </a:r>
            <a:r>
              <a:rPr lang="en-US" altLang="zh-CN" b="1" dirty="0" err="1"/>
              <a:t>aout</a:t>
            </a:r>
            <a:r>
              <a:rPr lang="en-US" altLang="zh-CN" b="1" dirty="0"/>
              <a:t>]" -map "[</a:t>
            </a:r>
            <a:r>
              <a:rPr lang="en-US" altLang="zh-CN" b="1" dirty="0" err="1"/>
              <a:t>aout</a:t>
            </a:r>
            <a:r>
              <a:rPr lang="en-US" altLang="zh-CN" b="1" dirty="0"/>
              <a:t>]" -ac 2 out.mp3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7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SoundTouch</a:t>
            </a:r>
            <a:r>
              <a:rPr lang="zh-CN" altLang="en-US" dirty="0" smtClean="0"/>
              <a:t>的下载和安装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2"/>
              </a:rPr>
              <a:t>下载地址：</a:t>
            </a:r>
            <a:endParaRPr kumimoji="1" lang="en-US" altLang="zh-CN" dirty="0" smtClean="0">
              <a:hlinkClick r:id="rId2"/>
            </a:endParaRPr>
          </a:p>
          <a:p>
            <a:r>
              <a:rPr kumimoji="1" lang="en-US" altLang="zh-CN" dirty="0" smtClean="0">
                <a:hlinkClick r:id="rId2"/>
              </a:rPr>
              <a:t>https://www.surina.net/soundtouch/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编译方法：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./configure</a:t>
            </a:r>
          </a:p>
          <a:p>
            <a:r>
              <a:rPr kumimoji="1" lang="en-US" altLang="zh-CN" dirty="0" smtClean="0"/>
              <a:t>make</a:t>
            </a:r>
          </a:p>
          <a:p>
            <a:r>
              <a:rPr kumimoji="1" lang="en-US" altLang="zh-CN" dirty="0" smtClean="0"/>
              <a:t>make install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683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、倍速的实现与缺陷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1.ffmpeg</a:t>
            </a:r>
            <a:r>
              <a:rPr lang="zh-CN" altLang="en-US" sz="1800" dirty="0" smtClean="0"/>
              <a:t> 音频倍速</a:t>
            </a:r>
            <a:r>
              <a:rPr lang="en-US" altLang="zh-CN" sz="1800" dirty="0" smtClean="0"/>
              <a:t>filter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取值</a:t>
            </a:r>
            <a:r>
              <a:rPr lang="zh-CN" altLang="en-US" sz="1800" dirty="0"/>
              <a:t>范围</a:t>
            </a:r>
            <a:r>
              <a:rPr lang="en-US" altLang="zh-CN" sz="1800" dirty="0" smtClean="0"/>
              <a:t>0.5-2</a:t>
            </a:r>
            <a:r>
              <a:rPr lang="zh-CN" altLang="en-US" sz="1800" dirty="0"/>
              <a:t>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ffmpeg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rap.mp3 -</a:t>
            </a:r>
            <a:r>
              <a:rPr lang="en-US" altLang="zh-CN" sz="1800" dirty="0" err="1"/>
              <a:t>filter:a</a:t>
            </a:r>
            <a:r>
              <a:rPr lang="en-US" altLang="zh-CN" sz="1800" dirty="0"/>
              <a:t> "</a:t>
            </a:r>
            <a:r>
              <a:rPr lang="en-US" altLang="zh-CN" sz="1800" dirty="0" err="1"/>
              <a:t>atempo</a:t>
            </a:r>
            <a:r>
              <a:rPr lang="en-US" altLang="zh-CN" sz="1800" dirty="0"/>
              <a:t>=0.5,atempo=0.5" -</a:t>
            </a:r>
            <a:r>
              <a:rPr lang="en-US" altLang="zh-CN" sz="1800" dirty="0" err="1"/>
              <a:t>vn</a:t>
            </a:r>
            <a:r>
              <a:rPr lang="en-US" altLang="zh-CN" sz="1800" dirty="0"/>
              <a:t> -y </a:t>
            </a:r>
            <a:r>
              <a:rPr lang="en-US" altLang="zh-CN" sz="1800" dirty="0" smtClean="0"/>
              <a:t>slow.mp3</a:t>
            </a:r>
          </a:p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音视频同时倍速：</a:t>
            </a:r>
            <a:endParaRPr lang="en-US" altLang="zh-CN" sz="1800" dirty="0" smtClean="0"/>
          </a:p>
          <a:p>
            <a:r>
              <a:rPr lang="en-US" altLang="zh-CN" sz="1800" dirty="0" err="1" smtClean="0"/>
              <a:t>ffmpeg</a:t>
            </a:r>
            <a:r>
              <a:rPr lang="en-US" altLang="zh-CN" sz="1800" dirty="0" smtClean="0"/>
              <a:t>  -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guanggao.mp4 -</a:t>
            </a:r>
            <a:r>
              <a:rPr lang="en-US" altLang="zh-CN" sz="1800" dirty="0" err="1"/>
              <a:t>filter:v</a:t>
            </a:r>
            <a:r>
              <a:rPr lang="en-US" altLang="zh-CN" sz="1800" dirty="0"/>
              <a:t> "</a:t>
            </a:r>
            <a:r>
              <a:rPr lang="en-US" altLang="zh-CN" sz="1800" dirty="0" err="1"/>
              <a:t>setpts</a:t>
            </a:r>
            <a:r>
              <a:rPr lang="en-US" altLang="zh-CN" sz="1800" dirty="0"/>
              <a:t>=0.5*PTS" -</a:t>
            </a:r>
            <a:r>
              <a:rPr lang="en-US" altLang="zh-CN" sz="1800" dirty="0" err="1"/>
              <a:t>filter:a</a:t>
            </a:r>
            <a:r>
              <a:rPr lang="en-US" altLang="zh-CN" sz="1800" dirty="0"/>
              <a:t> "</a:t>
            </a:r>
            <a:r>
              <a:rPr lang="en-US" altLang="zh-CN" sz="1800" dirty="0" err="1"/>
              <a:t>atempo</a:t>
            </a:r>
            <a:r>
              <a:rPr lang="en-US" altLang="zh-CN" sz="1800" dirty="0"/>
              <a:t>=2" -y </a:t>
            </a:r>
            <a:r>
              <a:rPr lang="en-US" altLang="zh-CN" sz="1800" dirty="0" smtClean="0"/>
              <a:t>out.mp4</a:t>
            </a:r>
            <a:endParaRPr lang="en-US" altLang="zh-CN" sz="1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245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Ffmpeg+</a:t>
            </a:r>
            <a:r>
              <a:rPr lang="en-US" altLang="zh-CN" dirty="0" err="1" smtClean="0"/>
              <a:t>soundstretch</a:t>
            </a:r>
            <a:r>
              <a:rPr lang="zh-CN" altLang="en-US" dirty="0" smtClean="0"/>
              <a:t>高级音频特效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准备：</a:t>
            </a:r>
            <a:r>
              <a:rPr lang="de-DE" altLang="zh-CN" dirty="0" err="1" smtClean="0"/>
              <a:t>ffmpeg</a:t>
            </a:r>
            <a:r>
              <a:rPr lang="de-DE" altLang="zh-CN" dirty="0" smtClean="0"/>
              <a:t> -i wuhuangzhige.mp3 </a:t>
            </a:r>
            <a:r>
              <a:rPr lang="de-DE" altLang="zh-CN" dirty="0" err="1" smtClean="0"/>
              <a:t>todo.wav</a:t>
            </a:r>
            <a:endParaRPr kumimoji="1" lang="en-US" altLang="zh-CN" dirty="0" smtClean="0"/>
          </a:p>
          <a:p>
            <a:r>
              <a:rPr kumimoji="1" lang="zh-CN" altLang="en-US" dirty="0" smtClean="0"/>
              <a:t>变声：</a:t>
            </a:r>
            <a:r>
              <a:rPr lang="en-US" altLang="zh-CN" dirty="0" err="1" smtClean="0"/>
              <a:t>soundstretch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todo.wav</a:t>
            </a:r>
            <a:r>
              <a:rPr lang="en-US" altLang="zh-CN" dirty="0"/>
              <a:t> </a:t>
            </a:r>
            <a:r>
              <a:rPr lang="en-US" altLang="zh-CN" dirty="0" err="1" smtClean="0"/>
              <a:t>biansheng.wav</a:t>
            </a:r>
            <a:r>
              <a:rPr lang="en-US" altLang="zh-CN" dirty="0" smtClean="0"/>
              <a:t> -pitch=11</a:t>
            </a:r>
          </a:p>
          <a:p>
            <a:r>
              <a:rPr lang="en-US" altLang="zh-CN" dirty="0" smtClean="0"/>
              <a:t>pitch</a:t>
            </a:r>
            <a:r>
              <a:rPr lang="zh-CN" altLang="en-US" dirty="0" smtClean="0"/>
              <a:t>是变声强度，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为原声，数值越大变声越厉害</a:t>
            </a:r>
            <a:endParaRPr lang="en-US" altLang="zh-CN" dirty="0" smtClean="0"/>
          </a:p>
          <a:p>
            <a:r>
              <a:rPr kumimoji="1" lang="zh-CN" altLang="en-US" dirty="0" smtClean="0"/>
              <a:t>回声：</a:t>
            </a:r>
            <a:r>
              <a:rPr lang="en-US" altLang="zh-CN" dirty="0"/>
              <a:t> </a:t>
            </a:r>
            <a:r>
              <a:rPr lang="en-US" altLang="zh-CN" dirty="0" err="1"/>
              <a:t>soundstretch</a:t>
            </a:r>
            <a:r>
              <a:rPr lang="en-US" altLang="zh-CN" dirty="0"/>
              <a:t> </a:t>
            </a:r>
            <a:r>
              <a:rPr lang="nl-NL" altLang="zh-CN" dirty="0" err="1" smtClean="0"/>
              <a:t>todo.wav</a:t>
            </a:r>
            <a:r>
              <a:rPr lang="nl-NL" altLang="zh-CN" dirty="0" smtClean="0"/>
              <a:t> </a:t>
            </a:r>
            <a:r>
              <a:rPr lang="nl-NL" altLang="zh-CN" dirty="0" err="1"/>
              <a:t>huisheng.wav</a:t>
            </a:r>
            <a:r>
              <a:rPr lang="nl-NL" altLang="zh-CN" dirty="0"/>
              <a:t> -tempo=-</a:t>
            </a:r>
            <a:r>
              <a:rPr lang="nl-NL" altLang="zh-CN" dirty="0" smtClean="0"/>
              <a:t>50</a:t>
            </a:r>
            <a:endParaRPr kumimoji="1" lang="en-US" altLang="zh-CN" dirty="0" smtClean="0"/>
          </a:p>
          <a:p>
            <a:r>
              <a:rPr kumimoji="1" lang="zh-CN" altLang="en-US" dirty="0" smtClean="0"/>
              <a:t>加速</a:t>
            </a:r>
            <a:r>
              <a:rPr kumimoji="1" lang="en-US" altLang="zh-CN" dirty="0" smtClean="0"/>
              <a:t>:</a:t>
            </a:r>
            <a:r>
              <a:rPr lang="en-US" altLang="zh-CN" dirty="0" err="1"/>
              <a:t>soundstretch</a:t>
            </a:r>
            <a:r>
              <a:rPr lang="en-US" altLang="zh-CN" dirty="0"/>
              <a:t> </a:t>
            </a:r>
            <a:r>
              <a:rPr lang="en-US" altLang="zh-CN" dirty="0" err="1" smtClean="0"/>
              <a:t>todo.wav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jiasu.wav</a:t>
            </a:r>
            <a:r>
              <a:rPr lang="en-US" altLang="zh-CN" dirty="0"/>
              <a:t> -rate</a:t>
            </a:r>
            <a:r>
              <a:rPr lang="en-US" altLang="zh-CN" dirty="0" smtClean="0"/>
              <a:t>=-10</a:t>
            </a:r>
            <a:endParaRPr lang="en-US" altLang="zh-CN" dirty="0"/>
          </a:p>
          <a:p>
            <a:r>
              <a:rPr kumimoji="1" lang="zh-CN" altLang="en-US" dirty="0" smtClean="0"/>
              <a:t>减速</a:t>
            </a:r>
            <a:r>
              <a:rPr kumimoji="1" lang="en-US" altLang="zh-CN" dirty="0" smtClean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soundstretch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todo.wav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jiasu.wav</a:t>
            </a:r>
            <a:r>
              <a:rPr lang="en-US" altLang="zh-CN" dirty="0" smtClean="0"/>
              <a:t> -rate=-10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273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引申讲解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电影的帧率是</a:t>
            </a:r>
            <a:r>
              <a:rPr kumimoji="1" lang="en-US" altLang="zh-CN" sz="1800" dirty="0" smtClean="0"/>
              <a:t>18</a:t>
            </a:r>
            <a:r>
              <a:rPr kumimoji="1" lang="zh-CN" altLang="en-US" sz="1800" dirty="0" smtClean="0"/>
              <a:t>帧。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苏制视频帧率是</a:t>
            </a:r>
            <a:r>
              <a:rPr kumimoji="1" lang="en-US" altLang="zh-CN" sz="1800" dirty="0" smtClean="0"/>
              <a:t>25</a:t>
            </a:r>
            <a:r>
              <a:rPr kumimoji="1" lang="zh-CN" altLang="en-US" sz="1800" dirty="0" smtClean="0"/>
              <a:t>帧。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美制视频帧率是</a:t>
            </a:r>
            <a:r>
              <a:rPr kumimoji="1" lang="en-US" altLang="zh-CN" sz="1800" dirty="0" smtClean="0"/>
              <a:t>29.</a:t>
            </a:r>
            <a:r>
              <a:rPr kumimoji="1" lang="zh-CN" altLang="en-US" sz="1800" dirty="0" smtClean="0"/>
              <a:t>帧。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当画面以</a:t>
            </a:r>
            <a:r>
              <a:rPr kumimoji="1" lang="en-US" altLang="zh-CN" sz="1800" dirty="0" smtClean="0"/>
              <a:t>0.05</a:t>
            </a:r>
            <a:r>
              <a:rPr kumimoji="1" lang="zh-CN" altLang="en-US" sz="1800" dirty="0" smtClean="0"/>
              <a:t>秒的速度切换时，我们分辨不出是静止还是移动。亮度在人眼的留存时间稍微长些。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人耳区分回声与原声的时间是</a:t>
            </a:r>
            <a:r>
              <a:rPr kumimoji="1" lang="en-US" altLang="zh-CN" sz="1800" dirty="0" smtClean="0"/>
              <a:t>0.1</a:t>
            </a:r>
            <a:r>
              <a:rPr kumimoji="1" lang="zh-CN" altLang="en-US" sz="1800" dirty="0" smtClean="0"/>
              <a:t>秒。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图像与声音对于观看者来说是一体的，但是对于开发者来说，是完全独立的算法。所以音画同步是程序员的基本功，也是最难点。</a:t>
            </a: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6196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四、探探转码参数解析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mr-IN" altLang="zh-CN" sz="800" dirty="0" err="1"/>
              <a:t>String</a:t>
            </a:r>
            <a:r>
              <a:rPr lang="mr-IN" altLang="zh-CN" sz="800" dirty="0"/>
              <a:t>[] </a:t>
            </a:r>
            <a:r>
              <a:rPr lang="mr-IN" altLang="zh-CN" sz="800" dirty="0" err="1"/>
              <a:t>ffmpeg_cmd</a:t>
            </a:r>
            <a:r>
              <a:rPr lang="mr-IN" altLang="zh-CN" sz="800" dirty="0"/>
              <a:t> = </a:t>
            </a:r>
            <a:r>
              <a:rPr lang="mr-IN" altLang="zh-CN" sz="800" b="1" dirty="0" err="1"/>
              <a:t>new</a:t>
            </a:r>
            <a:r>
              <a:rPr lang="mr-IN" altLang="zh-CN" sz="800" b="1" dirty="0"/>
              <a:t> </a:t>
            </a:r>
            <a:r>
              <a:rPr lang="mr-IN" altLang="zh-CN" sz="800" dirty="0" err="1"/>
              <a:t>String</a:t>
            </a:r>
            <a:r>
              <a:rPr lang="mr-IN" altLang="zh-CN" sz="800" dirty="0"/>
              <a:t>[]{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</a:t>
            </a:r>
            <a:r>
              <a:rPr lang="mr-IN" altLang="zh-CN" sz="800" b="1" dirty="0" err="1"/>
              <a:t>ffmpeg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i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 err="1"/>
              <a:t>info</a:t>
            </a:r>
            <a:r>
              <a:rPr lang="mr-IN" altLang="zh-CN" sz="800" dirty="0" err="1"/>
              <a:t>.</a:t>
            </a:r>
            <a:r>
              <a:rPr lang="mr-IN" altLang="zh-CN" sz="800" b="1" dirty="0" err="1"/>
              <a:t>fileName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vf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</a:t>
            </a:r>
            <a:r>
              <a:rPr lang="mr-IN" altLang="zh-CN" sz="800" b="1" dirty="0" err="1"/>
              <a:t>crop</a:t>
            </a:r>
            <a:r>
              <a:rPr lang="mr-IN" altLang="zh-CN" sz="800" b="1" dirty="0"/>
              <a:t>="</a:t>
            </a:r>
            <a:br>
              <a:rPr lang="mr-IN" altLang="zh-CN" sz="800" b="1" dirty="0"/>
            </a:br>
            <a:r>
              <a:rPr lang="mr-IN" altLang="zh-CN" sz="800" b="1" dirty="0"/>
              <a:t>            </a:t>
            </a:r>
            <a:r>
              <a:rPr lang="mr-IN" altLang="zh-CN" sz="800" dirty="0"/>
              <a:t>+ </a:t>
            </a:r>
            <a:r>
              <a:rPr lang="mr-IN" altLang="zh-CN" sz="800" dirty="0" err="1"/>
              <a:t>inDims</a:t>
            </a:r>
            <a:r>
              <a:rPr lang="mr-IN" altLang="zh-CN" sz="800" dirty="0"/>
              <a:t>[0]</a:t>
            </a:r>
            <a:br>
              <a:rPr lang="mr-IN" altLang="zh-CN" sz="800" dirty="0"/>
            </a:br>
            <a:r>
              <a:rPr lang="mr-IN" altLang="zh-CN" sz="800" dirty="0"/>
              <a:t>            + </a:t>
            </a:r>
            <a:r>
              <a:rPr lang="mr-IN" altLang="zh-CN" sz="800" b="1" dirty="0"/>
              <a:t>":"</a:t>
            </a:r>
            <a:br>
              <a:rPr lang="mr-IN" altLang="zh-CN" sz="800" b="1" dirty="0"/>
            </a:br>
            <a:r>
              <a:rPr lang="mr-IN" altLang="zh-CN" sz="800" b="1" dirty="0"/>
              <a:t>            </a:t>
            </a:r>
            <a:r>
              <a:rPr lang="mr-IN" altLang="zh-CN" sz="800" dirty="0"/>
              <a:t>+ </a:t>
            </a:r>
            <a:r>
              <a:rPr lang="mr-IN" altLang="zh-CN" sz="800" dirty="0" err="1"/>
              <a:t>inDims</a:t>
            </a:r>
            <a:r>
              <a:rPr lang="mr-IN" altLang="zh-CN" sz="800" dirty="0"/>
              <a:t>[1]</a:t>
            </a:r>
            <a:br>
              <a:rPr lang="mr-IN" altLang="zh-CN" sz="800" dirty="0"/>
            </a:br>
            <a:r>
              <a:rPr lang="mr-IN" altLang="zh-CN" sz="800" dirty="0"/>
              <a:t>            + </a:t>
            </a:r>
            <a:r>
              <a:rPr lang="mr-IN" altLang="zh-CN" sz="800" b="1" dirty="0"/>
              <a:t>":"</a:t>
            </a:r>
            <a:br>
              <a:rPr lang="mr-IN" altLang="zh-CN" sz="800" b="1" dirty="0"/>
            </a:br>
            <a:r>
              <a:rPr lang="mr-IN" altLang="zh-CN" sz="800" b="1" dirty="0"/>
              <a:t>            </a:t>
            </a:r>
            <a:r>
              <a:rPr lang="mr-IN" altLang="zh-CN" sz="800" dirty="0"/>
              <a:t>+ </a:t>
            </a:r>
            <a:r>
              <a:rPr lang="mr-IN" altLang="zh-CN" sz="800" b="1" dirty="0" err="1"/>
              <a:t>x</a:t>
            </a:r>
            <a:r>
              <a:rPr lang="mr-IN" altLang="zh-CN" sz="800" b="1" dirty="0"/>
              <a:t/>
            </a:r>
            <a:br>
              <a:rPr lang="mr-IN" altLang="zh-CN" sz="800" b="1" dirty="0"/>
            </a:br>
            <a:r>
              <a:rPr lang="mr-IN" altLang="zh-CN" sz="800" b="1" dirty="0"/>
              <a:t>            </a:t>
            </a:r>
            <a:r>
              <a:rPr lang="mr-IN" altLang="zh-CN" sz="800" dirty="0"/>
              <a:t>+ </a:t>
            </a:r>
            <a:r>
              <a:rPr lang="mr-IN" altLang="zh-CN" sz="800" b="1" dirty="0"/>
              <a:t>":"</a:t>
            </a:r>
            <a:br>
              <a:rPr lang="mr-IN" altLang="zh-CN" sz="800" b="1" dirty="0"/>
            </a:br>
            <a:r>
              <a:rPr lang="mr-IN" altLang="zh-CN" sz="800" b="1" dirty="0"/>
              <a:t>            </a:t>
            </a:r>
            <a:r>
              <a:rPr lang="mr-IN" altLang="zh-CN" sz="800" dirty="0"/>
              <a:t>+ </a:t>
            </a:r>
            <a:r>
              <a:rPr lang="mr-IN" altLang="zh-CN" sz="800" b="1" dirty="0" err="1"/>
              <a:t>y</a:t>
            </a:r>
            <a:r>
              <a:rPr lang="mr-IN" altLang="zh-CN" sz="800" b="1" dirty="0"/>
              <a:t/>
            </a:r>
            <a:br>
              <a:rPr lang="mr-IN" altLang="zh-CN" sz="800" b="1" dirty="0"/>
            </a:br>
            <a:r>
              <a:rPr lang="mr-IN" altLang="zh-CN" sz="800" b="1" dirty="0"/>
              <a:t>            </a:t>
            </a:r>
            <a:r>
              <a:rPr lang="mr-IN" altLang="zh-CN" sz="800" dirty="0"/>
              <a:t>+ </a:t>
            </a:r>
            <a:r>
              <a:rPr lang="mr-IN" altLang="zh-CN" sz="800" b="1" dirty="0"/>
              <a:t>",</a:t>
            </a:r>
            <a:r>
              <a:rPr lang="mr-IN" altLang="zh-CN" sz="800" b="1" dirty="0" err="1"/>
              <a:t>scale</a:t>
            </a:r>
            <a:r>
              <a:rPr lang="mr-IN" altLang="zh-CN" sz="800" b="1" dirty="0"/>
              <a:t>="</a:t>
            </a:r>
            <a:br>
              <a:rPr lang="mr-IN" altLang="zh-CN" sz="800" b="1" dirty="0"/>
            </a:br>
            <a:r>
              <a:rPr lang="mr-IN" altLang="zh-CN" sz="800" b="1" dirty="0"/>
              <a:t>            </a:t>
            </a:r>
            <a:r>
              <a:rPr lang="mr-IN" altLang="zh-CN" sz="800" dirty="0"/>
              <a:t>+ </a:t>
            </a:r>
            <a:r>
              <a:rPr lang="mr-IN" altLang="zh-CN" sz="800" dirty="0" err="1"/>
              <a:t>outDims</a:t>
            </a:r>
            <a:r>
              <a:rPr lang="mr-IN" altLang="zh-CN" sz="800" dirty="0"/>
              <a:t>[0]</a:t>
            </a:r>
            <a:br>
              <a:rPr lang="mr-IN" altLang="zh-CN" sz="800" dirty="0"/>
            </a:br>
            <a:r>
              <a:rPr lang="mr-IN" altLang="zh-CN" sz="800" dirty="0"/>
              <a:t>            + </a:t>
            </a:r>
            <a:r>
              <a:rPr lang="mr-IN" altLang="zh-CN" sz="800" b="1" dirty="0"/>
              <a:t>":"</a:t>
            </a:r>
            <a:br>
              <a:rPr lang="mr-IN" altLang="zh-CN" sz="800" b="1" dirty="0"/>
            </a:br>
            <a:r>
              <a:rPr lang="mr-IN" altLang="zh-CN" sz="800" b="1" dirty="0"/>
              <a:t>            </a:t>
            </a:r>
            <a:r>
              <a:rPr lang="mr-IN" altLang="zh-CN" sz="800" dirty="0"/>
              <a:t>+ </a:t>
            </a:r>
            <a:r>
              <a:rPr lang="mr-IN" altLang="zh-CN" sz="800" dirty="0" err="1"/>
              <a:t>outDims</a:t>
            </a:r>
            <a:r>
              <a:rPr lang="mr-IN" altLang="zh-CN" sz="800" dirty="0"/>
              <a:t>[1],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preset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</a:t>
            </a:r>
            <a:r>
              <a:rPr lang="mr-IN" altLang="zh-CN" sz="800" b="1" dirty="0" err="1"/>
              <a:t>veryfast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tune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</a:t>
            </a:r>
            <a:r>
              <a:rPr lang="mr-IN" altLang="zh-CN" sz="800" b="1" dirty="0" err="1"/>
              <a:t>fastdecode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tune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</a:t>
            </a:r>
            <a:r>
              <a:rPr lang="mr-IN" altLang="zh-CN" sz="800" b="1" dirty="0" err="1"/>
              <a:t>zerolatency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y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c:v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"libx264"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c:a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</a:t>
            </a:r>
            <a:r>
              <a:rPr lang="mr-IN" altLang="zh-CN" sz="800" b="1" dirty="0" err="1"/>
              <a:t>aac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b:a</a:t>
            </a:r>
            <a:r>
              <a:rPr lang="mr-IN" altLang="zh-CN" sz="800" b="1" dirty="0"/>
              <a:t>"</a:t>
            </a:r>
            <a:r>
              <a:rPr lang="mr-IN" altLang="zh-CN" sz="800" dirty="0"/>
              <a:t>, </a:t>
            </a:r>
            <a:r>
              <a:rPr lang="mr-IN" altLang="zh-CN" sz="800" i="1" dirty="0"/>
              <a:t>// </a:t>
            </a:r>
            <a:r>
              <a:rPr lang="mr-IN" altLang="zh-CN" sz="800" i="1" dirty="0" err="1"/>
              <a:t>no</a:t>
            </a:r>
            <a:r>
              <a:rPr lang="mr-IN" altLang="zh-CN" sz="800" i="1" dirty="0"/>
              <a:t> </a:t>
            </a:r>
            <a:r>
              <a:rPr lang="mr-IN" altLang="zh-CN" sz="800" i="1" dirty="0" err="1"/>
              <a:t>effect</a:t>
            </a:r>
            <a:r>
              <a:rPr lang="mr-IN" altLang="zh-CN" sz="800" i="1" dirty="0"/>
              <a:t> </a:t>
            </a:r>
            <a:r>
              <a:rPr lang="mr-IN" altLang="zh-CN" sz="800" i="1" dirty="0" err="1"/>
              <a:t>when</a:t>
            </a:r>
            <a:r>
              <a:rPr lang="mr-IN" altLang="zh-CN" sz="800" i="1" dirty="0"/>
              <a:t> the </a:t>
            </a:r>
            <a:r>
              <a:rPr lang="mr-IN" altLang="zh-CN" sz="800" i="1" dirty="0" err="1"/>
              <a:t>audio</a:t>
            </a:r>
            <a:r>
              <a:rPr lang="mr-IN" altLang="zh-CN" sz="800" i="1" dirty="0"/>
              <a:t> </a:t>
            </a:r>
            <a:r>
              <a:rPr lang="mr-IN" altLang="zh-CN" sz="800" i="1" dirty="0" err="1"/>
              <a:t>encoder</a:t>
            </a:r>
            <a:r>
              <a:rPr lang="mr-IN" altLang="zh-CN" sz="800" i="1" dirty="0"/>
              <a:t> </a:t>
            </a:r>
            <a:r>
              <a:rPr lang="mr-IN" altLang="zh-CN" sz="800" i="1" dirty="0" err="1"/>
              <a:t>is</a:t>
            </a:r>
            <a:r>
              <a:rPr lang="mr-IN" altLang="zh-CN" sz="800" i="1" dirty="0"/>
              <a:t> </a:t>
            </a:r>
            <a:r>
              <a:rPr lang="mr-IN" altLang="zh-CN" sz="800" i="1" dirty="0" err="1"/>
              <a:t>copy</a:t>
            </a:r>
            <a:r>
              <a:rPr lang="mr-IN" altLang="zh-CN" sz="800" i="1" dirty="0"/>
              <a:t/>
            </a:r>
            <a:br>
              <a:rPr lang="mr-IN" altLang="zh-CN" sz="800" i="1" dirty="0"/>
            </a:br>
            <a:r>
              <a:rPr lang="mr-IN" altLang="zh-CN" sz="800" i="1" dirty="0"/>
              <a:t>        </a:t>
            </a:r>
            <a:r>
              <a:rPr lang="mr-IN" altLang="zh-CN" sz="800" b="1" dirty="0"/>
              <a:t>"48k"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strict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"-2"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"-metadata:s:v:0 </a:t>
            </a:r>
            <a:r>
              <a:rPr lang="mr-IN" altLang="zh-CN" sz="800" b="1" dirty="0" err="1"/>
              <a:t>language</a:t>
            </a:r>
            <a:r>
              <a:rPr lang="mr-IN" altLang="zh-CN" sz="800" b="1" dirty="0"/>
              <a:t>=</a:t>
            </a:r>
            <a:r>
              <a:rPr lang="mr-IN" altLang="zh-CN" sz="800" b="1" dirty="0" err="1"/>
              <a:t>eng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</a:t>
            </a:r>
            <a:r>
              <a:rPr lang="mr-IN" altLang="zh-CN" sz="800" b="1" dirty="0" err="1"/>
              <a:t>rotate</a:t>
            </a:r>
            <a:r>
              <a:rPr lang="mr-IN" altLang="zh-CN" sz="800" b="1" dirty="0"/>
              <a:t>=0"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pix_fmt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"yuv420p"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"-</a:t>
            </a:r>
            <a:r>
              <a:rPr lang="mr-IN" altLang="zh-CN" sz="800" b="1" dirty="0" err="1"/>
              <a:t>aspect</a:t>
            </a:r>
            <a:r>
              <a:rPr lang="mr-IN" altLang="zh-CN" sz="800" b="1" dirty="0"/>
              <a:t>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b="1" dirty="0"/>
              <a:t>"1:1"</a:t>
            </a:r>
            <a:r>
              <a:rPr lang="mr-IN" altLang="zh-CN" sz="800" dirty="0"/>
              <a:t>,</a:t>
            </a:r>
            <a:br>
              <a:rPr lang="mr-IN" altLang="zh-CN" sz="800" dirty="0"/>
            </a:br>
            <a:r>
              <a:rPr lang="mr-IN" altLang="zh-CN" sz="800" dirty="0"/>
              <a:t>        </a:t>
            </a:r>
            <a:r>
              <a:rPr lang="mr-IN" altLang="zh-CN" sz="800" dirty="0" err="1"/>
              <a:t>tempPath</a:t>
            </a:r>
            <a:r>
              <a:rPr lang="mr-IN" altLang="zh-CN" sz="800" dirty="0"/>
              <a:t>};</a:t>
            </a:r>
            <a:endParaRPr kumimoji="1" lang="en-US" altLang="zh-CN" sz="800" dirty="0" smtClean="0"/>
          </a:p>
        </p:txBody>
      </p:sp>
    </p:spTree>
    <p:extLst>
      <p:ext uri="{BB962C8B-B14F-4D97-AF65-F5344CB8AC3E}">
        <p14:creationId xmlns:p14="http://schemas.microsoft.com/office/powerpoint/2010/main" val="564171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8036"/>
            <a:ext cx="10515600" cy="5608927"/>
          </a:xfrm>
        </p:spPr>
        <p:txBody>
          <a:bodyPr>
            <a:normAutofit/>
          </a:bodyPr>
          <a:lstStyle/>
          <a:p>
            <a:r>
              <a:rPr lang="mr-IN" altLang="zh-CN" sz="1800" dirty="0" err="1"/>
              <a:t>String</a:t>
            </a:r>
            <a:r>
              <a:rPr lang="mr-IN" altLang="zh-CN" sz="1800" dirty="0"/>
              <a:t>[] </a:t>
            </a:r>
            <a:r>
              <a:rPr lang="mr-IN" altLang="zh-CN" sz="1800" dirty="0" err="1"/>
              <a:t>ffmpeg_cmd</a:t>
            </a:r>
            <a:r>
              <a:rPr lang="mr-IN" altLang="zh-CN" sz="1800" dirty="0"/>
              <a:t> = </a:t>
            </a:r>
            <a:r>
              <a:rPr lang="mr-IN" altLang="zh-CN" sz="1800" b="1" dirty="0" err="1"/>
              <a:t>new</a:t>
            </a:r>
            <a:r>
              <a:rPr lang="mr-IN" altLang="zh-CN" sz="1800" b="1" dirty="0"/>
              <a:t> </a:t>
            </a:r>
            <a:r>
              <a:rPr lang="mr-IN" altLang="zh-CN" sz="1800" dirty="0" err="1"/>
              <a:t>String</a:t>
            </a:r>
            <a:r>
              <a:rPr lang="mr-IN" altLang="zh-CN" sz="1800" dirty="0"/>
              <a:t>[]{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</a:t>
            </a:r>
            <a:r>
              <a:rPr lang="mr-IN" altLang="zh-CN" sz="1800" b="1" dirty="0" err="1"/>
              <a:t>ffmpeg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i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 err="1"/>
              <a:t>info</a:t>
            </a:r>
            <a:r>
              <a:rPr lang="mr-IN" altLang="zh-CN" sz="1800" dirty="0" err="1"/>
              <a:t>.</a:t>
            </a:r>
            <a:r>
              <a:rPr lang="mr-IN" altLang="zh-CN" sz="1800" b="1" dirty="0" err="1"/>
              <a:t>fileName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vf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</a:t>
            </a:r>
            <a:r>
              <a:rPr lang="mr-IN" altLang="zh-CN" sz="1800" b="1" dirty="0" err="1"/>
              <a:t>crop</a:t>
            </a:r>
            <a:r>
              <a:rPr lang="mr-IN" altLang="zh-CN" sz="1800" b="1" dirty="0"/>
              <a:t>="</a:t>
            </a:r>
            <a:br>
              <a:rPr lang="mr-IN" altLang="zh-CN" sz="1800" b="1" dirty="0"/>
            </a:br>
            <a:r>
              <a:rPr lang="mr-IN" altLang="zh-CN" sz="1800" b="1" dirty="0"/>
              <a:t>            </a:t>
            </a:r>
            <a:r>
              <a:rPr lang="mr-IN" altLang="zh-CN" sz="1800" dirty="0"/>
              <a:t>+ </a:t>
            </a:r>
            <a:r>
              <a:rPr lang="mr-IN" altLang="zh-CN" sz="1800" dirty="0" err="1"/>
              <a:t>inDims</a:t>
            </a:r>
            <a:r>
              <a:rPr lang="mr-IN" altLang="zh-CN" sz="1800" dirty="0"/>
              <a:t>[0]</a:t>
            </a:r>
            <a:br>
              <a:rPr lang="mr-IN" altLang="zh-CN" sz="1800" dirty="0"/>
            </a:br>
            <a:r>
              <a:rPr lang="mr-IN" altLang="zh-CN" sz="1800" dirty="0"/>
              <a:t>            + </a:t>
            </a:r>
            <a:r>
              <a:rPr lang="mr-IN" altLang="zh-CN" sz="1800" b="1" dirty="0"/>
              <a:t>":"</a:t>
            </a:r>
            <a:br>
              <a:rPr lang="mr-IN" altLang="zh-CN" sz="1800" b="1" dirty="0"/>
            </a:br>
            <a:r>
              <a:rPr lang="mr-IN" altLang="zh-CN" sz="1800" b="1" dirty="0"/>
              <a:t>            </a:t>
            </a:r>
            <a:r>
              <a:rPr lang="mr-IN" altLang="zh-CN" sz="1800" dirty="0"/>
              <a:t>+ </a:t>
            </a:r>
            <a:r>
              <a:rPr lang="mr-IN" altLang="zh-CN" sz="1800" dirty="0" err="1"/>
              <a:t>inDims</a:t>
            </a:r>
            <a:r>
              <a:rPr lang="mr-IN" altLang="zh-CN" sz="1800" dirty="0"/>
              <a:t>[1]</a:t>
            </a:r>
            <a:br>
              <a:rPr lang="mr-IN" altLang="zh-CN" sz="1800" dirty="0"/>
            </a:br>
            <a:r>
              <a:rPr lang="mr-IN" altLang="zh-CN" sz="1800" dirty="0"/>
              <a:t>            + </a:t>
            </a:r>
            <a:r>
              <a:rPr lang="mr-IN" altLang="zh-CN" sz="1800" b="1" dirty="0"/>
              <a:t>":"</a:t>
            </a:r>
            <a:br>
              <a:rPr lang="mr-IN" altLang="zh-CN" sz="1800" b="1" dirty="0"/>
            </a:br>
            <a:r>
              <a:rPr lang="mr-IN" altLang="zh-CN" sz="1800" b="1" dirty="0"/>
              <a:t>            </a:t>
            </a:r>
            <a:r>
              <a:rPr lang="mr-IN" altLang="zh-CN" sz="1800" dirty="0"/>
              <a:t>+ </a:t>
            </a:r>
            <a:r>
              <a:rPr lang="mr-IN" altLang="zh-CN" sz="1800" b="1" dirty="0" err="1"/>
              <a:t>x</a:t>
            </a:r>
            <a:r>
              <a:rPr lang="mr-IN" altLang="zh-CN" sz="1800" b="1" dirty="0"/>
              <a:t/>
            </a:r>
            <a:br>
              <a:rPr lang="mr-IN" altLang="zh-CN" sz="1800" b="1" dirty="0"/>
            </a:br>
            <a:r>
              <a:rPr lang="mr-IN" altLang="zh-CN" sz="1800" b="1" dirty="0"/>
              <a:t>            </a:t>
            </a:r>
            <a:r>
              <a:rPr lang="mr-IN" altLang="zh-CN" sz="1800" dirty="0"/>
              <a:t>+ </a:t>
            </a:r>
            <a:r>
              <a:rPr lang="mr-IN" altLang="zh-CN" sz="1800" b="1" dirty="0"/>
              <a:t>":"</a:t>
            </a:r>
            <a:br>
              <a:rPr lang="mr-IN" altLang="zh-CN" sz="1800" b="1" dirty="0"/>
            </a:br>
            <a:r>
              <a:rPr lang="mr-IN" altLang="zh-CN" sz="1800" b="1" dirty="0"/>
              <a:t>            </a:t>
            </a:r>
            <a:r>
              <a:rPr lang="mr-IN" altLang="zh-CN" sz="1800" dirty="0"/>
              <a:t>+ </a:t>
            </a:r>
            <a:r>
              <a:rPr lang="mr-IN" altLang="zh-CN" sz="1800" b="1" dirty="0" err="1"/>
              <a:t>y</a:t>
            </a:r>
            <a:r>
              <a:rPr lang="mr-IN" altLang="zh-CN" sz="1800" b="1" dirty="0"/>
              <a:t/>
            </a:r>
            <a:br>
              <a:rPr lang="mr-IN" altLang="zh-CN" sz="1800" b="1" dirty="0"/>
            </a:br>
            <a:r>
              <a:rPr lang="mr-IN" altLang="zh-CN" sz="1800" dirty="0"/>
              <a:t/>
            </a:r>
            <a:br>
              <a:rPr lang="mr-IN" altLang="zh-CN" sz="1800" dirty="0"/>
            </a:br>
            <a:r>
              <a:rPr lang="mr-IN" altLang="zh-CN" sz="1800" dirty="0"/>
              <a:t/>
            </a:r>
            <a:br>
              <a:rPr lang="mr-IN" altLang="zh-CN" sz="1800" dirty="0"/>
            </a:b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3792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8036"/>
            <a:ext cx="10515600" cy="5608927"/>
          </a:xfrm>
        </p:spPr>
        <p:txBody>
          <a:bodyPr>
            <a:normAutofit/>
          </a:bodyPr>
          <a:lstStyle/>
          <a:p>
            <a:r>
              <a:rPr lang="mr-IN" altLang="zh-CN" sz="1800" b="1" dirty="0"/>
              <a:t> </a:t>
            </a:r>
            <a:r>
              <a:rPr lang="mr-IN" altLang="zh-CN" sz="1800" dirty="0"/>
              <a:t>+ </a:t>
            </a:r>
            <a:r>
              <a:rPr lang="mr-IN" altLang="zh-CN" sz="1800" b="1" dirty="0"/>
              <a:t>",</a:t>
            </a:r>
            <a:r>
              <a:rPr lang="mr-IN" altLang="zh-CN" sz="1800" b="1" dirty="0" err="1"/>
              <a:t>scale</a:t>
            </a:r>
            <a:r>
              <a:rPr lang="mr-IN" altLang="zh-CN" sz="1800" b="1" dirty="0"/>
              <a:t>="</a:t>
            </a:r>
            <a:br>
              <a:rPr lang="mr-IN" altLang="zh-CN" sz="1800" b="1" dirty="0"/>
            </a:br>
            <a:r>
              <a:rPr lang="mr-IN" altLang="zh-CN" sz="1800" b="1" dirty="0"/>
              <a:t>            </a:t>
            </a:r>
            <a:r>
              <a:rPr lang="mr-IN" altLang="zh-CN" sz="1800" dirty="0"/>
              <a:t>+ </a:t>
            </a:r>
            <a:r>
              <a:rPr lang="mr-IN" altLang="zh-CN" sz="1800" dirty="0" err="1"/>
              <a:t>outDims</a:t>
            </a:r>
            <a:r>
              <a:rPr lang="mr-IN" altLang="zh-CN" sz="1800" dirty="0"/>
              <a:t>[0]</a:t>
            </a:r>
            <a:br>
              <a:rPr lang="mr-IN" altLang="zh-CN" sz="1800" dirty="0"/>
            </a:br>
            <a:r>
              <a:rPr lang="mr-IN" altLang="zh-CN" sz="1800" dirty="0"/>
              <a:t>            + </a:t>
            </a:r>
            <a:r>
              <a:rPr lang="mr-IN" altLang="zh-CN" sz="1800" b="1" dirty="0"/>
              <a:t>":"</a:t>
            </a:r>
            <a:br>
              <a:rPr lang="mr-IN" altLang="zh-CN" sz="1800" b="1" dirty="0"/>
            </a:br>
            <a:r>
              <a:rPr lang="mr-IN" altLang="zh-CN" sz="1800" b="1" dirty="0"/>
              <a:t>            </a:t>
            </a:r>
            <a:r>
              <a:rPr lang="mr-IN" altLang="zh-CN" sz="1800" dirty="0"/>
              <a:t>+ </a:t>
            </a:r>
            <a:r>
              <a:rPr lang="mr-IN" altLang="zh-CN" sz="1800" dirty="0" err="1"/>
              <a:t>outDims</a:t>
            </a:r>
            <a:r>
              <a:rPr lang="mr-IN" altLang="zh-CN" sz="1800" dirty="0"/>
              <a:t>[1],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preset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</a:t>
            </a:r>
            <a:r>
              <a:rPr lang="mr-IN" altLang="zh-CN" sz="1800" b="1" dirty="0" err="1"/>
              <a:t>veryfast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tune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</a:t>
            </a:r>
            <a:r>
              <a:rPr lang="mr-IN" altLang="zh-CN" sz="1800" b="1" dirty="0" err="1"/>
              <a:t>fastdecode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tune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</a:t>
            </a:r>
            <a:r>
              <a:rPr lang="mr-IN" altLang="zh-CN" sz="1800" b="1" dirty="0" err="1"/>
              <a:t>zerolatency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y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c:v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"libx264"</a:t>
            </a:r>
            <a:r>
              <a:rPr lang="mr-IN" altLang="zh-CN" sz="1800" dirty="0"/>
              <a:t>,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831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8036"/>
            <a:ext cx="10515600" cy="5608927"/>
          </a:xfrm>
        </p:spPr>
        <p:txBody>
          <a:bodyPr>
            <a:normAutofit/>
          </a:bodyPr>
          <a:lstStyle/>
          <a:p>
            <a:r>
              <a:rPr lang="mr-IN" altLang="zh-CN" sz="1800" dirty="0"/>
              <a:t>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c:a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</a:t>
            </a:r>
            <a:r>
              <a:rPr lang="mr-IN" altLang="zh-CN" sz="1800" b="1" dirty="0" err="1"/>
              <a:t>aac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b:a</a:t>
            </a:r>
            <a:r>
              <a:rPr lang="mr-IN" altLang="zh-CN" sz="1800" b="1" dirty="0"/>
              <a:t>"</a:t>
            </a:r>
            <a:r>
              <a:rPr lang="mr-IN" altLang="zh-CN" sz="1800" dirty="0"/>
              <a:t>, </a:t>
            </a:r>
            <a:r>
              <a:rPr lang="mr-IN" altLang="zh-CN" sz="1800" i="1" dirty="0"/>
              <a:t>// </a:t>
            </a:r>
            <a:r>
              <a:rPr lang="mr-IN" altLang="zh-CN" sz="1800" i="1" dirty="0" err="1"/>
              <a:t>no</a:t>
            </a:r>
            <a:r>
              <a:rPr lang="mr-IN" altLang="zh-CN" sz="1800" i="1" dirty="0"/>
              <a:t> </a:t>
            </a:r>
            <a:r>
              <a:rPr lang="mr-IN" altLang="zh-CN" sz="1800" i="1" dirty="0" err="1"/>
              <a:t>effect</a:t>
            </a:r>
            <a:r>
              <a:rPr lang="mr-IN" altLang="zh-CN" sz="1800" i="1" dirty="0"/>
              <a:t> </a:t>
            </a:r>
            <a:r>
              <a:rPr lang="mr-IN" altLang="zh-CN" sz="1800" i="1" dirty="0" err="1"/>
              <a:t>when</a:t>
            </a:r>
            <a:r>
              <a:rPr lang="mr-IN" altLang="zh-CN" sz="1800" i="1" dirty="0"/>
              <a:t> the </a:t>
            </a:r>
            <a:r>
              <a:rPr lang="mr-IN" altLang="zh-CN" sz="1800" i="1" dirty="0" err="1"/>
              <a:t>audio</a:t>
            </a:r>
            <a:r>
              <a:rPr lang="mr-IN" altLang="zh-CN" sz="1800" i="1" dirty="0"/>
              <a:t> </a:t>
            </a:r>
            <a:r>
              <a:rPr lang="mr-IN" altLang="zh-CN" sz="1800" i="1" dirty="0" err="1"/>
              <a:t>encoder</a:t>
            </a:r>
            <a:r>
              <a:rPr lang="mr-IN" altLang="zh-CN" sz="1800" i="1" dirty="0"/>
              <a:t> </a:t>
            </a:r>
            <a:r>
              <a:rPr lang="mr-IN" altLang="zh-CN" sz="1800" i="1" dirty="0" err="1"/>
              <a:t>is</a:t>
            </a:r>
            <a:r>
              <a:rPr lang="mr-IN" altLang="zh-CN" sz="1800" i="1" dirty="0"/>
              <a:t> </a:t>
            </a:r>
            <a:r>
              <a:rPr lang="mr-IN" altLang="zh-CN" sz="1800" i="1" dirty="0" err="1"/>
              <a:t>copy</a:t>
            </a:r>
            <a:r>
              <a:rPr lang="mr-IN" altLang="zh-CN" sz="1800" i="1" dirty="0"/>
              <a:t/>
            </a:r>
            <a:br>
              <a:rPr lang="mr-IN" altLang="zh-CN" sz="1800" i="1" dirty="0"/>
            </a:br>
            <a:r>
              <a:rPr lang="mr-IN" altLang="zh-CN" sz="1800" i="1" dirty="0"/>
              <a:t>        </a:t>
            </a:r>
            <a:r>
              <a:rPr lang="mr-IN" altLang="zh-CN" sz="1800" b="1" dirty="0"/>
              <a:t>"48k"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strict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"-2"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"-metadata:s:v:0 </a:t>
            </a:r>
            <a:r>
              <a:rPr lang="mr-IN" altLang="zh-CN" sz="1800" b="1" dirty="0" err="1"/>
              <a:t>language</a:t>
            </a:r>
            <a:r>
              <a:rPr lang="mr-IN" altLang="zh-CN" sz="1800" b="1" dirty="0"/>
              <a:t>=</a:t>
            </a:r>
            <a:r>
              <a:rPr lang="mr-IN" altLang="zh-CN" sz="1800" b="1" dirty="0" err="1"/>
              <a:t>eng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</a:t>
            </a:r>
            <a:r>
              <a:rPr lang="mr-IN" altLang="zh-CN" sz="1800" b="1" dirty="0" err="1"/>
              <a:t>rotate</a:t>
            </a:r>
            <a:r>
              <a:rPr lang="mr-IN" altLang="zh-CN" sz="1800" b="1" dirty="0"/>
              <a:t>=0"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pix_fmt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"yuv420p"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"-</a:t>
            </a:r>
            <a:r>
              <a:rPr lang="mr-IN" altLang="zh-CN" sz="1800" b="1" dirty="0" err="1"/>
              <a:t>aspect</a:t>
            </a:r>
            <a:r>
              <a:rPr lang="mr-IN" altLang="zh-CN" sz="1800" b="1" dirty="0"/>
              <a:t>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dirty="0"/>
              <a:t>        </a:t>
            </a:r>
            <a:r>
              <a:rPr lang="mr-IN" altLang="zh-CN" sz="1800" b="1" dirty="0"/>
              <a:t>"1:1</a:t>
            </a:r>
            <a:r>
              <a:rPr lang="mr-IN" altLang="zh-CN" sz="1800" b="1" dirty="0" smtClean="0"/>
              <a:t>"</a:t>
            </a:r>
            <a:r>
              <a:rPr lang="mr-IN" altLang="zh-CN" sz="1800" dirty="0" smtClean="0"/>
              <a:t>,</a:t>
            </a:r>
            <a:endParaRPr lang="en-US" altLang="zh-CN" sz="1800" dirty="0" smtClean="0"/>
          </a:p>
          <a:p>
            <a:r>
              <a:rPr lang="mr-IN" altLang="zh-CN" sz="1800" dirty="0"/>
              <a:t> </a:t>
            </a:r>
            <a:r>
              <a:rPr lang="mr-IN" altLang="zh-CN" sz="1800" dirty="0" err="1"/>
              <a:t>tempPath</a:t>
            </a:r>
            <a:r>
              <a:rPr lang="mr-IN" altLang="zh-CN" sz="1800" dirty="0"/>
              <a:t>};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1082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5650490"/>
          </a:xfrm>
        </p:spPr>
        <p:txBody>
          <a:bodyPr>
            <a:noAutofit/>
          </a:bodyPr>
          <a:lstStyle/>
          <a:p>
            <a:r>
              <a:rPr kumimoji="1" lang="en-US" altLang="zh-CN" sz="1800" dirty="0" smtClean="0"/>
              <a:t>-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输入参数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-</a:t>
            </a:r>
            <a:r>
              <a:rPr kumimoji="1" lang="en-US" altLang="zh-CN" sz="1800" dirty="0" err="1" smtClean="0"/>
              <a:t>vf</a:t>
            </a:r>
            <a:r>
              <a:rPr kumimoji="1" lang="zh-CN" altLang="en-US" sz="1800" dirty="0" smtClean="0"/>
              <a:t> 滤镜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crop</a:t>
            </a:r>
            <a:r>
              <a:rPr kumimoji="1" lang="zh-CN" altLang="en-US" sz="1800" dirty="0" smtClean="0"/>
              <a:t>裁剪，</a:t>
            </a:r>
            <a:r>
              <a:rPr kumimoji="1" lang="en-US" altLang="zh-CN" sz="1800" dirty="0" smtClean="0"/>
              <a:t>scale</a:t>
            </a:r>
            <a:r>
              <a:rPr kumimoji="1" lang="zh-CN" altLang="en-US" sz="1800" dirty="0" smtClean="0"/>
              <a:t>缩放。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-preset</a:t>
            </a:r>
            <a:r>
              <a:rPr kumimoji="1" lang="zh-CN" altLang="en-US" sz="1800" dirty="0" smtClean="0"/>
              <a:t>编码速度，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veryfast</a:t>
            </a:r>
            <a:r>
              <a:rPr lang="zh-CN" altLang="en-US" sz="1800" dirty="0" smtClean="0"/>
              <a:t>速度很快。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Preset</a:t>
            </a:r>
            <a:r>
              <a:rPr kumimoji="1" lang="zh-CN" altLang="en-US" sz="1800" dirty="0" smtClean="0"/>
              <a:t>等级有</a:t>
            </a:r>
            <a:r>
              <a:rPr lang="en-US" altLang="zh-CN" sz="1800" dirty="0" smtClean="0"/>
              <a:t>ultrafast</a:t>
            </a:r>
            <a:r>
              <a:rPr lang="zh-CN" altLang="en-US" sz="1800" dirty="0"/>
              <a:t>、</a:t>
            </a:r>
            <a:r>
              <a:rPr lang="en-US" altLang="zh-CN" sz="1800" dirty="0"/>
              <a:t>superfast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veryfast</a:t>
            </a:r>
            <a:r>
              <a:rPr lang="zh-CN" altLang="en-US" sz="1800" dirty="0"/>
              <a:t>、</a:t>
            </a:r>
            <a:r>
              <a:rPr lang="en-US" altLang="zh-CN" sz="1800" dirty="0"/>
              <a:t>faster</a:t>
            </a:r>
            <a:r>
              <a:rPr lang="zh-CN" altLang="en-US" sz="1800" dirty="0"/>
              <a:t>、</a:t>
            </a:r>
            <a:r>
              <a:rPr lang="en-US" altLang="zh-CN" sz="1800" dirty="0"/>
              <a:t>fast</a:t>
            </a:r>
            <a:r>
              <a:rPr lang="zh-CN" altLang="en-US" sz="1800" dirty="0"/>
              <a:t>、</a:t>
            </a:r>
            <a:r>
              <a:rPr lang="en-US" altLang="zh-CN" sz="1800" dirty="0"/>
              <a:t>medium</a:t>
            </a:r>
            <a:r>
              <a:rPr lang="zh-CN" altLang="en-US" sz="1800" dirty="0"/>
              <a:t>、</a:t>
            </a:r>
            <a:r>
              <a:rPr lang="en-US" altLang="zh-CN" sz="1800" dirty="0"/>
              <a:t>slow</a:t>
            </a:r>
            <a:r>
              <a:rPr lang="zh-CN" altLang="en-US" sz="1800" dirty="0"/>
              <a:t>、</a:t>
            </a:r>
            <a:r>
              <a:rPr lang="en-US" altLang="zh-CN" sz="1800" dirty="0"/>
              <a:t>slower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veryslow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placebo</a:t>
            </a:r>
            <a:r>
              <a:rPr lang="zh-CN" altLang="en-US" sz="1800" dirty="0" smtClean="0"/>
              <a:t>。这</a:t>
            </a:r>
            <a:r>
              <a:rPr lang="zh-CN" altLang="en-US" sz="1800" dirty="0"/>
              <a:t>十个选项的编码速度从快到慢。</a:t>
            </a:r>
            <a:endParaRPr lang="en-US" altLang="zh-CN" sz="1800" dirty="0"/>
          </a:p>
          <a:p>
            <a:r>
              <a:rPr kumimoji="1" lang="zh-CN" altLang="en-US" sz="1800" dirty="0"/>
              <a:t>在相同码率的情况下，编码速度越快，精度越差，画质越模糊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endParaRPr kumimoji="1" lang="zh-CN" altLang="en-US" sz="1800" dirty="0"/>
          </a:p>
          <a:p>
            <a:r>
              <a:rPr kumimoji="1" lang="en-US" altLang="zh-CN" sz="1800" dirty="0" smtClean="0"/>
              <a:t>-tune</a:t>
            </a:r>
            <a:r>
              <a:rPr kumimoji="1" lang="zh-CN" altLang="en-US" sz="1800" dirty="0" smtClean="0"/>
              <a:t>输入类型，动画，电影，真人等。视频内容不可预知时，最好忽略。</a:t>
            </a:r>
            <a:endParaRPr kumimoji="1" lang="en-US" altLang="zh-CN" sz="1800" dirty="0" smtClean="0"/>
          </a:p>
          <a:p>
            <a:r>
              <a:rPr lang="en-US" altLang="zh-CN" sz="1800" dirty="0"/>
              <a:t>film</a:t>
            </a:r>
            <a:r>
              <a:rPr lang="zh-CN" altLang="en-US" sz="1800" dirty="0"/>
              <a:t>：电影类型，对视频的质量非常严格时使用该选项</a:t>
            </a:r>
            <a:br>
              <a:rPr lang="zh-CN" altLang="en-US" sz="1800" dirty="0"/>
            </a:br>
            <a:r>
              <a:rPr lang="en-US" altLang="zh-CN" sz="1800" dirty="0"/>
              <a:t>animation</a:t>
            </a:r>
            <a:r>
              <a:rPr lang="zh-CN" altLang="en-US" sz="1800" dirty="0"/>
              <a:t>：动画片，压缩的视频是动画片时使用该选项</a:t>
            </a:r>
            <a:br>
              <a:rPr lang="zh-CN" altLang="en-US" sz="1800" dirty="0"/>
            </a:br>
            <a:r>
              <a:rPr lang="en-US" altLang="zh-CN" sz="1800" dirty="0"/>
              <a:t>grain</a:t>
            </a:r>
            <a:r>
              <a:rPr lang="zh-CN" altLang="en-US" sz="1800" dirty="0"/>
              <a:t>：颗粒物很重，该选项适用于颗粒感很重的视频</a:t>
            </a:r>
            <a:br>
              <a:rPr lang="zh-CN" altLang="en-US" sz="1800" dirty="0"/>
            </a:br>
            <a:r>
              <a:rPr lang="en-US" altLang="zh-CN" sz="1800" dirty="0" err="1"/>
              <a:t>stillimage</a:t>
            </a:r>
            <a:r>
              <a:rPr lang="zh-CN" altLang="en-US" sz="1800" dirty="0"/>
              <a:t>：静态图像，该选项主要用于静止画面比较多的视频</a:t>
            </a:r>
            <a:br>
              <a:rPr lang="zh-CN" altLang="en-US" sz="1800" dirty="0"/>
            </a:br>
            <a:r>
              <a:rPr lang="en-US" altLang="zh-CN" sz="1800" dirty="0" err="1"/>
              <a:t>psnr</a:t>
            </a:r>
            <a:r>
              <a:rPr lang="zh-CN" altLang="en-US" sz="1800" dirty="0"/>
              <a:t>：提高</a:t>
            </a:r>
            <a:r>
              <a:rPr lang="en-US" altLang="zh-CN" sz="1800" dirty="0" err="1"/>
              <a:t>psnr</a:t>
            </a:r>
            <a:r>
              <a:rPr lang="zh-CN" altLang="en-US" sz="1800" dirty="0"/>
              <a:t>，该选项编码出来的视频</a:t>
            </a:r>
            <a:r>
              <a:rPr lang="en-US" altLang="zh-CN" sz="1800" dirty="0" err="1"/>
              <a:t>psnr</a:t>
            </a:r>
            <a:r>
              <a:rPr lang="zh-CN" altLang="en-US" sz="1800" dirty="0"/>
              <a:t>比较高</a:t>
            </a:r>
            <a:br>
              <a:rPr lang="zh-CN" altLang="en-US" sz="1800" dirty="0"/>
            </a:br>
            <a:r>
              <a:rPr lang="en-US" altLang="zh-CN" sz="1800" dirty="0" err="1"/>
              <a:t>ssim</a:t>
            </a:r>
            <a:r>
              <a:rPr lang="zh-CN" altLang="en-US" sz="1800" dirty="0"/>
              <a:t>：提高</a:t>
            </a:r>
            <a:r>
              <a:rPr lang="en-US" altLang="zh-CN" sz="1800" dirty="0" err="1"/>
              <a:t>ssim</a:t>
            </a:r>
            <a:r>
              <a:rPr lang="zh-CN" altLang="en-US" sz="1800" dirty="0"/>
              <a:t>，该选项编码出来的视频</a:t>
            </a:r>
            <a:r>
              <a:rPr lang="en-US" altLang="zh-CN" sz="1800" dirty="0" err="1"/>
              <a:t>ssim</a:t>
            </a:r>
            <a:r>
              <a:rPr lang="zh-CN" altLang="en-US" sz="1800" dirty="0"/>
              <a:t>比较高</a:t>
            </a:r>
            <a:br>
              <a:rPr lang="zh-CN" altLang="en-US" sz="1800" dirty="0"/>
            </a:br>
            <a:r>
              <a:rPr lang="en-US" altLang="zh-CN" sz="1800" dirty="0" err="1"/>
              <a:t>fastdecode</a:t>
            </a:r>
            <a:r>
              <a:rPr lang="zh-CN" altLang="en-US" sz="1800" dirty="0"/>
              <a:t>：快速解码，该选项有利于快速解码</a:t>
            </a:r>
            <a:br>
              <a:rPr lang="zh-CN" altLang="en-US" sz="1800" dirty="0"/>
            </a:br>
            <a:r>
              <a:rPr lang="en-US" altLang="zh-CN" sz="1800" dirty="0" err="1"/>
              <a:t>zerolatency</a:t>
            </a:r>
            <a:r>
              <a:rPr lang="zh-CN" altLang="en-US" sz="1800" dirty="0"/>
              <a:t>：零</a:t>
            </a:r>
            <a:r>
              <a:rPr lang="zh-CN" altLang="en-US" sz="1800" dirty="0" smtClean="0"/>
              <a:t>延迟，直播用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2793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5650490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-y</a:t>
            </a:r>
            <a:r>
              <a:rPr kumimoji="1" lang="zh-CN" altLang="en-US" sz="1800" dirty="0" smtClean="0"/>
              <a:t> 自动覆盖</a:t>
            </a:r>
            <a:endParaRPr kumimoji="1" lang="en-US" altLang="zh-CN" sz="1800" dirty="0" smtClean="0"/>
          </a:p>
          <a:p>
            <a:r>
              <a:rPr lang="mr-IN" altLang="zh-CN" sz="1800" b="1" dirty="0" smtClean="0"/>
              <a:t>“-</a:t>
            </a:r>
            <a:r>
              <a:rPr lang="mr-IN" altLang="zh-CN" sz="1800" b="1" dirty="0" err="1" smtClean="0"/>
              <a:t>c:v</a:t>
            </a:r>
            <a:r>
              <a:rPr lang="mr-IN" altLang="zh-CN" sz="1800" b="1" dirty="0" smtClean="0"/>
              <a:t>”</a:t>
            </a:r>
            <a:r>
              <a:rPr lang="mr-IN" altLang="zh-CN" sz="1800" dirty="0" smtClean="0"/>
              <a:t>,</a:t>
            </a:r>
            <a:r>
              <a:rPr lang="mr-IN" altLang="zh-CN" sz="1800" dirty="0"/>
              <a:t/>
            </a:r>
            <a:br>
              <a:rPr lang="mr-IN" altLang="zh-CN" sz="1800" dirty="0"/>
            </a:br>
            <a:r>
              <a:rPr lang="mr-IN" altLang="zh-CN" sz="1800" b="1" dirty="0" smtClean="0"/>
              <a:t>“libx264</a:t>
            </a:r>
            <a:r>
              <a:rPr lang="zh-CN" altLang="en-US" sz="1800" b="1" dirty="0" smtClean="0"/>
              <a:t>”，</a:t>
            </a:r>
            <a:r>
              <a:rPr lang="zh-CN" altLang="en-US" sz="1800" dirty="0" smtClean="0"/>
              <a:t>视频编码用</a:t>
            </a:r>
            <a:r>
              <a:rPr lang="en-US" altLang="zh-CN" sz="1800" dirty="0" smtClean="0"/>
              <a:t>h264.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mr-IN" altLang="zh-CN" sz="1800" b="1" dirty="0" smtClean="0"/>
              <a:t>“-</a:t>
            </a:r>
            <a:r>
              <a:rPr lang="mr-IN" altLang="zh-CN" sz="1800" b="1" dirty="0" err="1" smtClean="0"/>
              <a:t>c:a</a:t>
            </a:r>
            <a:r>
              <a:rPr lang="mr-IN" altLang="zh-CN" sz="1800" b="1" dirty="0" smtClean="0"/>
              <a:t>”</a:t>
            </a:r>
            <a:r>
              <a:rPr lang="mr-IN" altLang="zh-CN" sz="1800" dirty="0" smtClean="0"/>
              <a:t>,</a:t>
            </a:r>
            <a:r>
              <a:rPr lang="mr-IN" altLang="zh-CN" sz="1800" dirty="0"/>
              <a:t/>
            </a:r>
            <a:br>
              <a:rPr lang="mr-IN" altLang="zh-CN" sz="1800" dirty="0"/>
            </a:br>
            <a:r>
              <a:rPr lang="mr-IN" altLang="zh-CN" sz="1800" b="1" dirty="0" smtClean="0"/>
              <a:t>“</a:t>
            </a:r>
            <a:r>
              <a:rPr lang="mr-IN" altLang="zh-CN" sz="1800" b="1" dirty="0" err="1" smtClean="0"/>
              <a:t>aac</a:t>
            </a:r>
            <a:r>
              <a:rPr lang="mr-IN" altLang="zh-CN" sz="1800" b="1" dirty="0" smtClean="0"/>
              <a:t>”</a:t>
            </a:r>
            <a:r>
              <a:rPr lang="mr-IN" altLang="zh-CN" sz="1800" dirty="0" smtClean="0"/>
              <a:t>,</a:t>
            </a:r>
            <a:r>
              <a:rPr lang="zh-CN" altLang="en-US" sz="1800" dirty="0" smtClean="0"/>
              <a:t> 音频编码用</a:t>
            </a:r>
            <a:r>
              <a:rPr lang="en-US" altLang="zh-CN" sz="1800" dirty="0" err="1" smtClean="0"/>
              <a:t>aac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b="1" dirty="0" smtClean="0"/>
              <a:t>“-</a:t>
            </a:r>
            <a:r>
              <a:rPr lang="en-US" altLang="zh-CN" sz="1800" b="1" dirty="0" err="1" smtClean="0"/>
              <a:t>b:a</a:t>
            </a:r>
            <a:r>
              <a:rPr lang="en-US" altLang="zh-CN" sz="1800" b="1" dirty="0" smtClean="0"/>
              <a:t>”</a:t>
            </a:r>
            <a:r>
              <a:rPr lang="zh-CN" altLang="en-US" sz="1800" dirty="0" smtClean="0"/>
              <a:t>，</a:t>
            </a:r>
            <a:endParaRPr lang="en-US" altLang="zh-CN" sz="1800" dirty="0"/>
          </a:p>
          <a:p>
            <a:r>
              <a:rPr lang="en-US" altLang="zh-CN" sz="1800" b="1" dirty="0" smtClean="0"/>
              <a:t>“48k”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指定音频码率</a:t>
            </a:r>
            <a:r>
              <a:rPr lang="en-US" altLang="zh-CN" sz="1800" dirty="0" smtClean="0"/>
              <a:t>48k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mr-IN" altLang="zh-CN" sz="1800" b="1" dirty="0" smtClean="0"/>
              <a:t>“-</a:t>
            </a:r>
            <a:r>
              <a:rPr lang="mr-IN" altLang="zh-CN" sz="1800" b="1" dirty="0" err="1" smtClean="0"/>
              <a:t>strict</a:t>
            </a:r>
            <a:r>
              <a:rPr lang="mr-IN" altLang="zh-CN" sz="1800" b="1" dirty="0" smtClean="0"/>
              <a:t>”</a:t>
            </a:r>
            <a:r>
              <a:rPr lang="mr-IN" altLang="zh-CN" sz="1800" dirty="0" smtClean="0"/>
              <a:t>,</a:t>
            </a:r>
            <a:r>
              <a:rPr lang="zh-CN" altLang="en-US" sz="1800" dirty="0" smtClean="0"/>
              <a:t>多样性选择。标准和实现方式有很多，有的不完善需要开发，是实验阶段，有的已经成熟了。有的很老。</a:t>
            </a:r>
            <a:r>
              <a:rPr lang="mr-IN" altLang="zh-CN" sz="1800" dirty="0"/>
              <a:t/>
            </a:r>
            <a:br>
              <a:rPr lang="mr-IN" altLang="zh-CN" sz="1800" dirty="0"/>
            </a:br>
            <a:r>
              <a:rPr lang="mr-IN" altLang="zh-CN" sz="1800" b="1" dirty="0" smtClean="0"/>
              <a:t>“-2”</a:t>
            </a:r>
            <a:r>
              <a:rPr lang="mr-IN" altLang="zh-CN" sz="1800" dirty="0" smtClean="0"/>
              <a:t>,</a:t>
            </a:r>
            <a:r>
              <a:rPr lang="zh-CN" altLang="en-US" sz="1800" dirty="0" smtClean="0"/>
              <a:t>使</a:t>
            </a:r>
            <a:r>
              <a:rPr lang="en-US" altLang="zh-CN" sz="1800" dirty="0" err="1" smtClean="0"/>
              <a:t>aac</a:t>
            </a:r>
            <a:r>
              <a:rPr lang="zh-CN" altLang="en-US" sz="1800" dirty="0" smtClean="0"/>
              <a:t>尽量向下兼容。</a:t>
            </a:r>
            <a:endParaRPr lang="en-US" altLang="zh-CN" sz="1800" dirty="0" smtClean="0"/>
          </a:p>
          <a:p>
            <a:r>
              <a:rPr lang="en-US" altLang="zh-CN" sz="1800" b="1" dirty="0"/>
              <a:t>"-metadata:s:v:0 language=</a:t>
            </a:r>
            <a:r>
              <a:rPr lang="en-US" altLang="zh-CN" sz="1800" b="1" dirty="0" err="1"/>
              <a:t>eng</a:t>
            </a:r>
            <a:r>
              <a:rPr lang="en-US" altLang="zh-CN" sz="1800" b="1" dirty="0" smtClean="0"/>
              <a:t>"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设置英语标准</a:t>
            </a:r>
            <a:endParaRPr lang="en-US" altLang="zh-CN" sz="1800" dirty="0" smtClean="0"/>
          </a:p>
          <a:p>
            <a:r>
              <a:rPr lang="mr-IN" altLang="zh-CN" sz="1800" b="1" dirty="0"/>
              <a:t>"</a:t>
            </a:r>
            <a:r>
              <a:rPr lang="mr-IN" altLang="zh-CN" sz="1800" b="1" dirty="0" err="1"/>
              <a:t>rotate</a:t>
            </a:r>
            <a:r>
              <a:rPr lang="mr-IN" altLang="zh-CN" sz="1800" b="1" dirty="0"/>
              <a:t>=0</a:t>
            </a:r>
            <a:r>
              <a:rPr lang="mr-IN" altLang="zh-CN" sz="1800" b="1" dirty="0" smtClean="0"/>
              <a:t>"</a:t>
            </a:r>
            <a:r>
              <a:rPr lang="mr-IN" altLang="zh-CN" sz="1800" dirty="0" smtClean="0"/>
              <a:t>,</a:t>
            </a:r>
            <a:r>
              <a:rPr lang="zh-CN" altLang="en-US" sz="1800" dirty="0" smtClean="0"/>
              <a:t>旋转角度</a:t>
            </a:r>
            <a:r>
              <a:rPr lang="mr-IN" altLang="zh-CN" sz="1800" dirty="0"/>
              <a:t/>
            </a:r>
            <a:br>
              <a:rPr lang="mr-IN" altLang="zh-CN" sz="1800" dirty="0"/>
            </a:br>
            <a:r>
              <a:rPr lang="mr-IN" altLang="zh-CN" sz="1800" b="1" dirty="0"/>
              <a:t>"-</a:t>
            </a:r>
            <a:r>
              <a:rPr lang="mr-IN" altLang="zh-CN" sz="1800" b="1" dirty="0" err="1"/>
              <a:t>pix_fmt</a:t>
            </a:r>
            <a:r>
              <a:rPr lang="mr-IN" altLang="zh-CN" sz="1800" b="1" dirty="0" smtClean="0"/>
              <a:t>"</a:t>
            </a:r>
            <a:r>
              <a:rPr lang="mr-IN" altLang="zh-CN" sz="1800" dirty="0" smtClean="0"/>
              <a:t>,</a:t>
            </a:r>
            <a:r>
              <a:rPr lang="zh-CN" altLang="en-US" sz="1800" dirty="0" smtClean="0"/>
              <a:t>像素格式</a:t>
            </a:r>
            <a:r>
              <a:rPr lang="mr-IN" altLang="zh-CN" sz="1800" dirty="0"/>
              <a:t/>
            </a:r>
            <a:br>
              <a:rPr lang="mr-IN" altLang="zh-CN" sz="1800" dirty="0"/>
            </a:br>
            <a:r>
              <a:rPr lang="mr-IN" altLang="zh-CN" sz="1800" b="1" dirty="0"/>
              <a:t>"yuv420p"</a:t>
            </a:r>
            <a:r>
              <a:rPr lang="mr-IN" altLang="zh-CN" sz="1800" dirty="0"/>
              <a:t>,</a:t>
            </a:r>
            <a:br>
              <a:rPr lang="mr-IN" altLang="zh-CN" sz="1800" dirty="0"/>
            </a:br>
            <a:r>
              <a:rPr lang="mr-IN" altLang="zh-CN" sz="1800" b="1" dirty="0"/>
              <a:t>"-</a:t>
            </a:r>
            <a:r>
              <a:rPr lang="mr-IN" altLang="zh-CN" sz="1800" b="1" dirty="0" err="1"/>
              <a:t>aspect</a:t>
            </a:r>
            <a:r>
              <a:rPr lang="mr-IN" altLang="zh-CN" sz="1800" b="1" dirty="0" smtClean="0"/>
              <a:t>"</a:t>
            </a:r>
            <a:r>
              <a:rPr lang="mr-IN" altLang="zh-CN" sz="1800" dirty="0" smtClean="0"/>
              <a:t>,</a:t>
            </a:r>
            <a:r>
              <a:rPr lang="zh-CN" altLang="en-US" sz="1800" dirty="0" smtClean="0"/>
              <a:t>像素比例</a:t>
            </a:r>
            <a:r>
              <a:rPr lang="mr-IN" altLang="zh-CN" sz="1800" dirty="0"/>
              <a:t/>
            </a:r>
            <a:br>
              <a:rPr lang="mr-IN" altLang="zh-CN" sz="1800" dirty="0"/>
            </a:br>
            <a:r>
              <a:rPr lang="mr-IN" altLang="zh-CN" sz="1800" b="1" dirty="0"/>
              <a:t>"1:1</a:t>
            </a:r>
            <a:r>
              <a:rPr lang="mr-IN" altLang="zh-CN" sz="1800" b="1" dirty="0" smtClean="0"/>
              <a:t>"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27607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5650490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、视频分辨率不统一的处理方法：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一般有两种处理规则。等比缩放，拉伸。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、基于探探裁剪参数的例子：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Crop=w:h:x0:y0</a:t>
            </a:r>
          </a:p>
          <a:p>
            <a:r>
              <a:rPr kumimoji="1" lang="en-US" altLang="zh-CN" sz="1800" dirty="0" smtClean="0"/>
              <a:t>1280-720=560</a:t>
            </a:r>
          </a:p>
          <a:p>
            <a:r>
              <a:rPr kumimoji="1" lang="en-US" altLang="zh-CN" sz="1800" dirty="0" smtClean="0"/>
              <a:t>560/2=280</a:t>
            </a:r>
          </a:p>
          <a:p>
            <a:r>
              <a:rPr kumimoji="1" lang="en-US" altLang="zh-CN" sz="1800" dirty="0" smtClean="0"/>
              <a:t>1280-280=1000</a:t>
            </a:r>
          </a:p>
          <a:p>
            <a:r>
              <a:rPr kumimoji="1" lang="zh-CN" altLang="en-US" sz="1800" dirty="0" smtClean="0"/>
              <a:t>裁剪：</a:t>
            </a:r>
            <a:endParaRPr kumimoji="1" lang="en-US" altLang="zh-CN" sz="1800" dirty="0" smtClean="0"/>
          </a:p>
          <a:p>
            <a:r>
              <a:rPr lang="en-US" altLang="zh-CN" sz="1800" dirty="0" err="1"/>
              <a:t>ffmpeg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guanggao.mp4 -</a:t>
            </a:r>
            <a:r>
              <a:rPr lang="en-US" altLang="zh-CN" sz="1800" dirty="0" err="1"/>
              <a:t>vf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crop=720:720:280:0 be_scale.mp4</a:t>
            </a:r>
          </a:p>
          <a:p>
            <a:r>
              <a:rPr lang="zh-CN" altLang="en-US" sz="1800" dirty="0" smtClean="0"/>
              <a:t>缩放：</a:t>
            </a:r>
            <a:endParaRPr lang="en-US" altLang="zh-CN" sz="1800" dirty="0" smtClean="0"/>
          </a:p>
          <a:p>
            <a:r>
              <a:rPr lang="it-IT" altLang="zh-CN" sz="1800" dirty="0" err="1" smtClean="0"/>
              <a:t>ffmpeg</a:t>
            </a:r>
            <a:r>
              <a:rPr lang="it-IT" altLang="zh-CN" sz="1800" dirty="0" smtClean="0"/>
              <a:t> </a:t>
            </a:r>
            <a:r>
              <a:rPr lang="it-IT" altLang="zh-CN" sz="1800" dirty="0"/>
              <a:t>-i guanggao.mp4 -</a:t>
            </a:r>
            <a:r>
              <a:rPr lang="it-IT" altLang="zh-CN" sz="1800" dirty="0" err="1"/>
              <a:t>vf</a:t>
            </a:r>
            <a:r>
              <a:rPr lang="it-IT" altLang="zh-CN" sz="1800" dirty="0"/>
              <a:t> </a:t>
            </a:r>
            <a:r>
              <a:rPr lang="it-IT" altLang="zh-CN" sz="1800" dirty="0" err="1"/>
              <a:t>crop</a:t>
            </a:r>
            <a:r>
              <a:rPr lang="it-IT" altLang="zh-CN" sz="1800" dirty="0"/>
              <a:t>=720:720:280:0,scale=480:-1 -y out.mp4</a:t>
            </a:r>
          </a:p>
        </p:txBody>
      </p:sp>
    </p:spTree>
    <p:extLst>
      <p:ext uri="{BB962C8B-B14F-4D97-AF65-F5344CB8AC3E}">
        <p14:creationId xmlns:p14="http://schemas.microsoft.com/office/powerpoint/2010/main" val="53912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err="1" smtClean="0"/>
              <a:t>ffprobe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多媒体参数预览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altLang="zh-CN" dirty="0" smtClean="0"/>
              <a:t>1.</a:t>
            </a:r>
            <a:r>
              <a:rPr lang="zh-CN" altLang="en-US" dirty="0" smtClean="0"/>
              <a:t>输出概况</a:t>
            </a:r>
            <a:endParaRPr lang="de-DE" altLang="zh-CN" dirty="0" smtClean="0"/>
          </a:p>
          <a:p>
            <a:r>
              <a:rPr lang="de-DE" altLang="zh-CN" dirty="0" err="1" smtClean="0"/>
              <a:t>ffprobe</a:t>
            </a:r>
            <a:r>
              <a:rPr lang="de-DE" altLang="zh-CN" dirty="0" smtClean="0"/>
              <a:t> </a:t>
            </a:r>
            <a:r>
              <a:rPr lang="de-DE" altLang="zh-CN" dirty="0" err="1"/>
              <a:t>version</a:t>
            </a:r>
            <a:r>
              <a:rPr lang="de-DE" altLang="zh-CN" dirty="0"/>
              <a:t> 3.4.2 Copyright (c) 2007-2018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FFmpeg</a:t>
            </a:r>
            <a:r>
              <a:rPr lang="de-DE" altLang="zh-CN" dirty="0"/>
              <a:t> </a:t>
            </a:r>
            <a:r>
              <a:rPr lang="de-DE" altLang="zh-CN" dirty="0" err="1"/>
              <a:t>developers</a:t>
            </a:r>
            <a:endParaRPr lang="de-DE" altLang="zh-CN" dirty="0"/>
          </a:p>
          <a:p>
            <a:r>
              <a:rPr lang="de-DE" altLang="zh-CN" dirty="0"/>
              <a:t>  </a:t>
            </a:r>
            <a:r>
              <a:rPr lang="de-DE" altLang="zh-CN" dirty="0" err="1"/>
              <a:t>built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Apple LLVM </a:t>
            </a:r>
            <a:r>
              <a:rPr lang="de-DE" altLang="zh-CN" dirty="0" err="1"/>
              <a:t>version</a:t>
            </a:r>
            <a:r>
              <a:rPr lang="de-DE" altLang="zh-CN" dirty="0"/>
              <a:t> 9.0.0 (clang-900.0.39.2)</a:t>
            </a:r>
          </a:p>
          <a:p>
            <a:r>
              <a:rPr lang="de-DE" altLang="zh-CN" dirty="0"/>
              <a:t>  </a:t>
            </a:r>
            <a:r>
              <a:rPr lang="de-DE" altLang="zh-CN" dirty="0" err="1"/>
              <a:t>configuration</a:t>
            </a:r>
            <a:r>
              <a:rPr lang="de-DE" altLang="zh-CN" dirty="0"/>
              <a:t>: --</a:t>
            </a:r>
            <a:r>
              <a:rPr lang="de-DE" altLang="zh-CN" dirty="0" err="1"/>
              <a:t>enable-libfdk-aac</a:t>
            </a:r>
            <a:r>
              <a:rPr lang="de-DE" altLang="zh-CN" dirty="0"/>
              <a:t> --enable-libx264 --</a:t>
            </a:r>
            <a:r>
              <a:rPr lang="de-DE" altLang="zh-CN" dirty="0" err="1"/>
              <a:t>enable-nonfree</a:t>
            </a:r>
            <a:r>
              <a:rPr lang="de-DE" altLang="zh-CN" dirty="0"/>
              <a:t> --</a:t>
            </a:r>
            <a:r>
              <a:rPr lang="de-DE" altLang="zh-CN" dirty="0" err="1"/>
              <a:t>enable-gpl</a:t>
            </a:r>
            <a:endParaRPr lang="de-DE" altLang="zh-CN" dirty="0"/>
          </a:p>
          <a:p>
            <a:r>
              <a:rPr lang="de-DE" altLang="zh-CN" dirty="0"/>
              <a:t>  </a:t>
            </a:r>
            <a:r>
              <a:rPr lang="de-DE" altLang="zh-CN" dirty="0" err="1"/>
              <a:t>libavutil</a:t>
            </a:r>
            <a:r>
              <a:rPr lang="de-DE" altLang="zh-CN" dirty="0"/>
              <a:t>      55. 78.100 / 55. 78.100</a:t>
            </a:r>
          </a:p>
          <a:p>
            <a:r>
              <a:rPr lang="de-DE" altLang="zh-CN" dirty="0"/>
              <a:t>  </a:t>
            </a:r>
            <a:r>
              <a:rPr lang="de-DE" altLang="zh-CN" dirty="0" err="1"/>
              <a:t>libavcodec</a:t>
            </a:r>
            <a:r>
              <a:rPr lang="de-DE" altLang="zh-CN" dirty="0"/>
              <a:t>     57.107.100 / 57.107.100</a:t>
            </a:r>
          </a:p>
          <a:p>
            <a:r>
              <a:rPr lang="de-DE" altLang="zh-CN" dirty="0"/>
              <a:t>  </a:t>
            </a:r>
            <a:r>
              <a:rPr lang="de-DE" altLang="zh-CN" dirty="0" err="1"/>
              <a:t>libavformat</a:t>
            </a:r>
            <a:r>
              <a:rPr lang="de-DE" altLang="zh-CN" dirty="0"/>
              <a:t>    57. 83.100 / 57. 83.100</a:t>
            </a:r>
          </a:p>
          <a:p>
            <a:r>
              <a:rPr lang="de-DE" altLang="zh-CN" dirty="0"/>
              <a:t>  </a:t>
            </a:r>
            <a:r>
              <a:rPr lang="de-DE" altLang="zh-CN" dirty="0" err="1"/>
              <a:t>libavdevice</a:t>
            </a:r>
            <a:r>
              <a:rPr lang="de-DE" altLang="zh-CN" dirty="0"/>
              <a:t>    57. 10.100 / 57. 10.100</a:t>
            </a:r>
          </a:p>
          <a:p>
            <a:r>
              <a:rPr lang="de-DE" altLang="zh-CN" dirty="0"/>
              <a:t>  </a:t>
            </a:r>
            <a:r>
              <a:rPr lang="de-DE" altLang="zh-CN" dirty="0" err="1"/>
              <a:t>libavfilter</a:t>
            </a:r>
            <a:r>
              <a:rPr lang="de-DE" altLang="zh-CN" dirty="0"/>
              <a:t>     6.107.100 /  6.107.100</a:t>
            </a:r>
          </a:p>
          <a:p>
            <a:r>
              <a:rPr lang="de-DE" altLang="zh-CN" dirty="0"/>
              <a:t>  </a:t>
            </a:r>
            <a:r>
              <a:rPr lang="de-DE" altLang="zh-CN" dirty="0" err="1"/>
              <a:t>libswscale</a:t>
            </a:r>
            <a:r>
              <a:rPr lang="de-DE" altLang="zh-CN" dirty="0"/>
              <a:t>      4.  8.100 /  4.  8.100</a:t>
            </a:r>
          </a:p>
          <a:p>
            <a:r>
              <a:rPr lang="de-DE" altLang="zh-CN" dirty="0"/>
              <a:t>  </a:t>
            </a:r>
            <a:r>
              <a:rPr lang="de-DE" altLang="zh-CN" dirty="0" err="1"/>
              <a:t>libswresample</a:t>
            </a:r>
            <a:r>
              <a:rPr lang="de-DE" altLang="zh-CN" dirty="0"/>
              <a:t>   2.  9.100 /  2.  9.100</a:t>
            </a:r>
          </a:p>
          <a:p>
            <a:r>
              <a:rPr lang="de-DE" altLang="zh-CN" dirty="0"/>
              <a:t>  </a:t>
            </a:r>
            <a:r>
              <a:rPr lang="de-DE" altLang="zh-CN" dirty="0" err="1"/>
              <a:t>libpostproc</a:t>
            </a:r>
            <a:r>
              <a:rPr lang="de-DE" altLang="zh-CN" dirty="0"/>
              <a:t>    54.  7.100 / 54.  7.100</a:t>
            </a:r>
          </a:p>
          <a:p>
            <a:r>
              <a:rPr lang="de-DE" altLang="zh-CN" dirty="0"/>
              <a:t>Input #0, mov,mp4,m4a,3gp,3g2,mj2, </a:t>
            </a:r>
            <a:r>
              <a:rPr lang="de-DE" altLang="zh-CN" dirty="0" err="1"/>
              <a:t>from</a:t>
            </a:r>
            <a:r>
              <a:rPr lang="de-DE" altLang="zh-CN" dirty="0"/>
              <a:t> 'guanggao.mp4</a:t>
            </a:r>
            <a:r>
              <a:rPr lang="de-DE" altLang="zh-CN" dirty="0" smtClean="0"/>
              <a:t>':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93572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五、流媒体的本质特征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探探转码的</a:t>
            </a:r>
            <a:r>
              <a:rPr kumimoji="1" lang="en-US" altLang="zh-CN" dirty="0" smtClean="0"/>
              <a:t>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、流媒体的定义：</a:t>
            </a:r>
            <a:endParaRPr kumimoji="1" lang="en-US" altLang="zh-CN" sz="1800" dirty="0" smtClean="0"/>
          </a:p>
          <a:p>
            <a:r>
              <a:rPr lang="zh-CN" altLang="en-US" sz="1800" dirty="0"/>
              <a:t>所谓流媒体是指采用</a:t>
            </a:r>
            <a:r>
              <a:rPr lang="zh-CN" altLang="en-US" sz="1800" dirty="0">
                <a:hlinkClick r:id="rId2"/>
              </a:rPr>
              <a:t>流式传输</a:t>
            </a:r>
            <a:r>
              <a:rPr lang="zh-CN" altLang="en-US" sz="1800" dirty="0"/>
              <a:t>的方式在</a:t>
            </a:r>
            <a:r>
              <a:rPr lang="en-US" altLang="zh-CN" sz="1800" dirty="0"/>
              <a:t>Internet</a:t>
            </a:r>
            <a:r>
              <a:rPr lang="zh-CN" altLang="en-US" sz="1800" dirty="0"/>
              <a:t>播放的媒体格式。 流媒体又叫流式媒体，它是指商家用一个</a:t>
            </a:r>
            <a:r>
              <a:rPr lang="zh-CN" altLang="en-US" sz="1800" dirty="0">
                <a:hlinkClick r:id="rId3"/>
              </a:rPr>
              <a:t>视频</a:t>
            </a:r>
            <a:r>
              <a:rPr lang="zh-CN" altLang="en-US" sz="1800" dirty="0"/>
              <a:t>传送服务器</a:t>
            </a:r>
            <a:r>
              <a:rPr lang="zh-CN" altLang="en-US" sz="1800" dirty="0" smtClean="0"/>
              <a:t>把视频成</a:t>
            </a:r>
            <a:r>
              <a:rPr lang="zh-CN" altLang="en-US" sz="1800" dirty="0"/>
              <a:t>数据包发出，传送到网络上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、流媒体与本地多媒体视频的区别：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，本地多媒体文件，是一个本地文件，它的读取与网络无关。本地媒体的播放只是受限于显卡和</a:t>
            </a:r>
            <a:r>
              <a:rPr kumimoji="1" lang="en-US" altLang="zh-CN" sz="1800" dirty="0" err="1" smtClean="0"/>
              <a:t>cpu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，流媒体是网络数据，我们对流媒体的读取受限于带宽，而带宽又是播放体验和</a:t>
            </a:r>
            <a:r>
              <a:rPr kumimoji="1" lang="en-US" altLang="zh-CN" sz="1800" dirty="0" err="1" smtClean="0"/>
              <a:t>cdn</a:t>
            </a:r>
            <a:r>
              <a:rPr kumimoji="1" lang="zh-CN" altLang="en-US" sz="1800" dirty="0" smtClean="0"/>
              <a:t>消耗的根本因素。所以在把本地文件转换成流媒体时，如下两点至关重要：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a)</a:t>
            </a:r>
            <a:r>
              <a:rPr kumimoji="1" lang="zh-CN" altLang="en-US" sz="1800" dirty="0" smtClean="0"/>
              <a:t>我们要尽可能在带宽和清晰度上找平衡点，把可行带宽降到最低。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b)</a:t>
            </a:r>
            <a:r>
              <a:rPr kumimoji="1" lang="zh-CN" altLang="en-US" sz="1800" dirty="0" smtClean="0"/>
              <a:t>合理设置参数减少不必要的网络请求，降低不必要的损耗。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3</a:t>
            </a:r>
            <a:r>
              <a:rPr kumimoji="1" lang="zh-CN" altLang="en-US" sz="1800" dirty="0" smtClean="0"/>
              <a:t>、探探播放延时的根本原因：</a:t>
            </a:r>
            <a:r>
              <a:rPr kumimoji="1" lang="en-US" altLang="zh-CN" sz="1800" dirty="0" err="1" smtClean="0"/>
              <a:t>moov</a:t>
            </a:r>
            <a:r>
              <a:rPr kumimoji="1" lang="zh-CN" altLang="en-US" sz="1800" dirty="0" smtClean="0"/>
              <a:t>后置。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1969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六、视频工程师存在的意义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上传优化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、短期可完成，图片提取和压缩公用一个执行周期。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、</a:t>
            </a:r>
            <a:r>
              <a:rPr kumimoji="1" lang="mr-IN" altLang="zh-CN" sz="1800" dirty="0" smtClean="0"/>
              <a:t>……</a:t>
            </a:r>
            <a:endParaRPr kumimoji="1" lang="en-US" altLang="zh-CN" sz="180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531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>
            <a:normAutofit/>
          </a:bodyPr>
          <a:lstStyle/>
          <a:p>
            <a:r>
              <a:rPr lang="de-DE" altLang="zh-CN" sz="1800" dirty="0" smtClean="0"/>
              <a:t>Input </a:t>
            </a:r>
            <a:r>
              <a:rPr lang="de-DE" altLang="zh-CN" sz="1800" dirty="0"/>
              <a:t>#0, mov,mp4,m4a,3gp,3g2,mj2, </a:t>
            </a:r>
            <a:r>
              <a:rPr lang="de-DE" altLang="zh-CN" sz="1800" dirty="0" err="1"/>
              <a:t>from</a:t>
            </a:r>
            <a:r>
              <a:rPr lang="de-DE" altLang="zh-CN" sz="1800" dirty="0"/>
              <a:t> 'guanggao.mp4':</a:t>
            </a:r>
          </a:p>
          <a:p>
            <a:r>
              <a:rPr lang="de-DE" altLang="zh-CN" sz="1800" dirty="0"/>
              <a:t>  </a:t>
            </a:r>
            <a:r>
              <a:rPr lang="de-DE" altLang="zh-CN" sz="1800" dirty="0" err="1"/>
              <a:t>Metadata</a:t>
            </a:r>
            <a:r>
              <a:rPr lang="de-DE" altLang="zh-CN" sz="1800" dirty="0"/>
              <a:t>:</a:t>
            </a:r>
          </a:p>
          <a:p>
            <a:r>
              <a:rPr lang="de-DE" altLang="zh-CN" sz="1800" dirty="0"/>
              <a:t>    </a:t>
            </a:r>
            <a:r>
              <a:rPr lang="de-DE" altLang="zh-CN" sz="1800" dirty="0" err="1"/>
              <a:t>major_brand</a:t>
            </a:r>
            <a:r>
              <a:rPr lang="de-DE" altLang="zh-CN" sz="1800" dirty="0"/>
              <a:t>     : </a:t>
            </a:r>
            <a:r>
              <a:rPr lang="de-DE" altLang="zh-CN" sz="1800" dirty="0" err="1"/>
              <a:t>isom</a:t>
            </a:r>
            <a:endParaRPr lang="de-DE" altLang="zh-CN" sz="1800" dirty="0"/>
          </a:p>
          <a:p>
            <a:r>
              <a:rPr lang="de-DE" altLang="zh-CN" sz="1800" dirty="0"/>
              <a:t>    </a:t>
            </a:r>
            <a:r>
              <a:rPr lang="de-DE" altLang="zh-CN" sz="1800" dirty="0" err="1"/>
              <a:t>minor_version</a:t>
            </a:r>
            <a:r>
              <a:rPr lang="de-DE" altLang="zh-CN" sz="1800" dirty="0"/>
              <a:t>   : 512</a:t>
            </a:r>
          </a:p>
          <a:p>
            <a:r>
              <a:rPr lang="de-DE" altLang="zh-CN" sz="1800" dirty="0"/>
              <a:t>    </a:t>
            </a:r>
            <a:r>
              <a:rPr lang="de-DE" altLang="zh-CN" sz="1800" dirty="0" err="1"/>
              <a:t>compatible_brands</a:t>
            </a:r>
            <a:r>
              <a:rPr lang="de-DE" altLang="zh-CN" sz="1800" dirty="0"/>
              <a:t>: isomiso2avc1mp41</a:t>
            </a:r>
          </a:p>
          <a:p>
            <a:r>
              <a:rPr lang="de-DE" altLang="zh-CN" sz="1800" dirty="0"/>
              <a:t>  Duration: 00:00:15.00, </a:t>
            </a:r>
            <a:r>
              <a:rPr lang="de-DE" altLang="zh-CN" sz="1800" dirty="0" err="1"/>
              <a:t>start</a:t>
            </a:r>
            <a:r>
              <a:rPr lang="de-DE" altLang="zh-CN" sz="1800" dirty="0"/>
              <a:t>: 0.000000, </a:t>
            </a:r>
            <a:r>
              <a:rPr lang="de-DE" altLang="zh-CN" sz="1800" dirty="0" err="1"/>
              <a:t>bitrate</a:t>
            </a:r>
            <a:r>
              <a:rPr lang="de-DE" altLang="zh-CN" sz="1800" dirty="0"/>
              <a:t>: 1028 </a:t>
            </a:r>
            <a:r>
              <a:rPr lang="de-DE" altLang="zh-CN" sz="1800" dirty="0" err="1"/>
              <a:t>kb</a:t>
            </a:r>
            <a:r>
              <a:rPr lang="de-DE" altLang="zh-CN" sz="1800" dirty="0"/>
              <a:t>/s</a:t>
            </a:r>
          </a:p>
          <a:p>
            <a:r>
              <a:rPr lang="de-DE" altLang="zh-CN" sz="1800" dirty="0"/>
              <a:t>    Stream #0:0(eng): Video: h264 (High) (avc1 / 0x31637661), yuv420p, 1280x720 [SAR 1:1 DAR 16:9], 958 </a:t>
            </a:r>
            <a:r>
              <a:rPr lang="de-DE" altLang="zh-CN" sz="1800" dirty="0" err="1"/>
              <a:t>kb</a:t>
            </a:r>
            <a:r>
              <a:rPr lang="de-DE" altLang="zh-CN" sz="1800" dirty="0"/>
              <a:t>/s, 25 </a:t>
            </a:r>
            <a:r>
              <a:rPr lang="de-DE" altLang="zh-CN" sz="1800" dirty="0" err="1"/>
              <a:t>fps</a:t>
            </a:r>
            <a:r>
              <a:rPr lang="de-DE" altLang="zh-CN" sz="1800" dirty="0"/>
              <a:t>, 25 </a:t>
            </a:r>
            <a:r>
              <a:rPr lang="de-DE" altLang="zh-CN" sz="1800" dirty="0" err="1"/>
              <a:t>tbr</a:t>
            </a:r>
            <a:r>
              <a:rPr lang="de-DE" altLang="zh-CN" sz="1800" dirty="0"/>
              <a:t>, 12800 </a:t>
            </a:r>
            <a:r>
              <a:rPr lang="de-DE" altLang="zh-CN" sz="1800" dirty="0" err="1"/>
              <a:t>tbn</a:t>
            </a:r>
            <a:r>
              <a:rPr lang="de-DE" altLang="zh-CN" sz="1800" dirty="0"/>
              <a:t>, 50 </a:t>
            </a:r>
            <a:r>
              <a:rPr lang="de-DE" altLang="zh-CN" sz="1800" dirty="0" err="1"/>
              <a:t>tbc</a:t>
            </a:r>
            <a:r>
              <a:rPr lang="de-DE" altLang="zh-CN" sz="1800" dirty="0"/>
              <a:t> (</a:t>
            </a:r>
            <a:r>
              <a:rPr lang="de-DE" altLang="zh-CN" sz="1800" dirty="0" err="1"/>
              <a:t>default</a:t>
            </a:r>
            <a:r>
              <a:rPr lang="de-DE" altLang="zh-CN" sz="1800" dirty="0"/>
              <a:t>)</a:t>
            </a:r>
          </a:p>
          <a:p>
            <a:r>
              <a:rPr lang="de-DE" altLang="zh-CN" sz="1800" dirty="0"/>
              <a:t>    </a:t>
            </a:r>
            <a:r>
              <a:rPr lang="de-DE" altLang="zh-CN" sz="1800" dirty="0" err="1"/>
              <a:t>Metadata</a:t>
            </a:r>
            <a:r>
              <a:rPr lang="de-DE" altLang="zh-CN" sz="1800" dirty="0"/>
              <a:t>:</a:t>
            </a:r>
          </a:p>
          <a:p>
            <a:r>
              <a:rPr lang="de-DE" altLang="zh-CN" sz="1800" dirty="0"/>
              <a:t>      </a:t>
            </a:r>
            <a:r>
              <a:rPr lang="de-DE" altLang="zh-CN" sz="1800" dirty="0" err="1"/>
              <a:t>handler_name</a:t>
            </a:r>
            <a:r>
              <a:rPr lang="de-DE" altLang="zh-CN" sz="1800" dirty="0"/>
              <a:t>    : </a:t>
            </a:r>
            <a:r>
              <a:rPr lang="de-DE" altLang="zh-CN" sz="1800" dirty="0" err="1"/>
              <a:t>VideoHandler</a:t>
            </a:r>
            <a:endParaRPr lang="de-DE" altLang="zh-CN" sz="1800" dirty="0"/>
          </a:p>
          <a:p>
            <a:r>
              <a:rPr lang="de-DE" altLang="zh-CN" sz="1800" dirty="0"/>
              <a:t>    Stream #0:1(eng): Audio: </a:t>
            </a:r>
            <a:r>
              <a:rPr lang="de-DE" altLang="zh-CN" sz="1800" dirty="0" err="1"/>
              <a:t>aac</a:t>
            </a:r>
            <a:r>
              <a:rPr lang="de-DE" altLang="zh-CN" sz="1800" dirty="0"/>
              <a:t> (HE-AAC) (mp4a / 0x6134706D), 44100 Hz, </a:t>
            </a:r>
            <a:r>
              <a:rPr lang="de-DE" altLang="zh-CN" sz="1800" dirty="0" err="1"/>
              <a:t>stereo</a:t>
            </a:r>
            <a:r>
              <a:rPr lang="de-DE" altLang="zh-CN" sz="1800" dirty="0"/>
              <a:t>, </a:t>
            </a:r>
            <a:r>
              <a:rPr lang="de-DE" altLang="zh-CN" sz="1800" dirty="0" err="1"/>
              <a:t>fltp</a:t>
            </a:r>
            <a:r>
              <a:rPr lang="de-DE" altLang="zh-CN" sz="1800" dirty="0"/>
              <a:t>, 63 </a:t>
            </a:r>
            <a:r>
              <a:rPr lang="de-DE" altLang="zh-CN" sz="1800" dirty="0" err="1"/>
              <a:t>kb</a:t>
            </a:r>
            <a:r>
              <a:rPr lang="de-DE" altLang="zh-CN" sz="1800" dirty="0"/>
              <a:t>/s (</a:t>
            </a:r>
            <a:r>
              <a:rPr lang="de-DE" altLang="zh-CN" sz="1800" dirty="0" err="1"/>
              <a:t>default</a:t>
            </a:r>
            <a:r>
              <a:rPr lang="de-DE" altLang="zh-CN" sz="1800" dirty="0"/>
              <a:t>)</a:t>
            </a:r>
          </a:p>
          <a:p>
            <a:r>
              <a:rPr lang="de-DE" altLang="zh-CN" sz="1800" dirty="0"/>
              <a:t>    </a:t>
            </a:r>
            <a:r>
              <a:rPr lang="de-DE" altLang="zh-CN" sz="1800" dirty="0" err="1"/>
              <a:t>Metadata</a:t>
            </a:r>
            <a:r>
              <a:rPr lang="de-DE" altLang="zh-CN" sz="1800" dirty="0"/>
              <a:t>:</a:t>
            </a:r>
          </a:p>
          <a:p>
            <a:r>
              <a:rPr lang="de-DE" altLang="zh-CN" sz="1800" dirty="0"/>
              <a:t>      </a:t>
            </a:r>
            <a:r>
              <a:rPr lang="de-DE" altLang="zh-CN" sz="1800" dirty="0" err="1"/>
              <a:t>handler_name</a:t>
            </a:r>
            <a:r>
              <a:rPr lang="de-DE" altLang="zh-CN" sz="1800" dirty="0"/>
              <a:t>    : </a:t>
            </a:r>
            <a:r>
              <a:rPr lang="de-DE" altLang="zh-CN" sz="1800" dirty="0" err="1" smtClean="0"/>
              <a:t>SoundHandler</a:t>
            </a:r>
            <a:endParaRPr lang="de-DE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2534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视频参数讲解</a:t>
            </a:r>
            <a:endParaRPr lang="de-DE" altLang="zh-CN" sz="1800" dirty="0" smtClean="0"/>
          </a:p>
          <a:p>
            <a:r>
              <a:rPr lang="de-DE" altLang="zh-CN" sz="1800" dirty="0"/>
              <a:t>  </a:t>
            </a:r>
            <a:r>
              <a:rPr lang="de-DE" altLang="zh-CN" sz="1800" dirty="0" err="1"/>
              <a:t>Metadata</a:t>
            </a:r>
            <a:r>
              <a:rPr lang="de-DE" altLang="zh-CN" sz="1800" dirty="0"/>
              <a:t>:(</a:t>
            </a:r>
            <a:r>
              <a:rPr lang="zh-CN" altLang="de-DE" sz="1800" dirty="0"/>
              <a:t>媒体信息</a:t>
            </a:r>
            <a:r>
              <a:rPr lang="de-DE" altLang="zh-CN" sz="1800" dirty="0"/>
              <a:t>)</a:t>
            </a:r>
          </a:p>
          <a:p>
            <a:r>
              <a:rPr lang="de-DE" altLang="zh-CN" sz="1800" dirty="0"/>
              <a:t> </a:t>
            </a:r>
            <a:r>
              <a:rPr lang="de-DE" altLang="zh-CN" sz="1800" dirty="0" err="1" smtClean="0"/>
              <a:t>major_brand</a:t>
            </a:r>
            <a:r>
              <a:rPr lang="de-DE" altLang="zh-CN" sz="1800" dirty="0" smtClean="0"/>
              <a:t> </a:t>
            </a:r>
            <a:r>
              <a:rPr lang="de-DE" altLang="zh-CN" sz="1800" dirty="0"/>
              <a:t>    : </a:t>
            </a:r>
            <a:r>
              <a:rPr lang="de-DE" altLang="zh-CN" sz="1800" dirty="0" err="1"/>
              <a:t>isom</a:t>
            </a:r>
            <a:r>
              <a:rPr lang="de-DE" altLang="zh-CN" sz="1800" dirty="0"/>
              <a:t> (</a:t>
            </a:r>
            <a:r>
              <a:rPr lang="zh-CN" altLang="de-DE" sz="1800" dirty="0"/>
              <a:t>主要的风格，所依赖的</a:t>
            </a:r>
            <a:r>
              <a:rPr lang="de-DE" altLang="zh-CN" sz="1800" dirty="0"/>
              <a:t>mp4</a:t>
            </a:r>
            <a:r>
              <a:rPr lang="zh-CN" altLang="de-DE" sz="1800" dirty="0"/>
              <a:t>标准</a:t>
            </a:r>
            <a:r>
              <a:rPr lang="de-DE" altLang="zh-CN" sz="1800" dirty="0"/>
              <a:t>) </a:t>
            </a:r>
            <a:r>
              <a:rPr lang="de-DE" altLang="zh-CN" sz="1800" dirty="0" err="1"/>
              <a:t>isom</a:t>
            </a:r>
            <a:r>
              <a:rPr lang="de-DE" altLang="zh-CN" sz="1800" dirty="0"/>
              <a:t> </a:t>
            </a:r>
            <a:r>
              <a:rPr lang="zh-CN" altLang="de-DE" sz="1800" dirty="0"/>
              <a:t>是世界流程的</a:t>
            </a:r>
            <a:r>
              <a:rPr lang="de-DE" altLang="zh-CN" sz="1800" dirty="0"/>
              <a:t>mp4</a:t>
            </a:r>
            <a:r>
              <a:rPr lang="zh-CN" altLang="de-DE" sz="1800" dirty="0"/>
              <a:t>标准</a:t>
            </a:r>
          </a:p>
          <a:p>
            <a:r>
              <a:rPr lang="zh-CN" altLang="de-DE" sz="1800" dirty="0"/>
              <a:t> </a:t>
            </a:r>
            <a:r>
              <a:rPr lang="de-DE" altLang="zh-CN" sz="1800" dirty="0" err="1" smtClean="0"/>
              <a:t>minor_version</a:t>
            </a:r>
            <a:r>
              <a:rPr lang="de-DE" altLang="zh-CN" sz="1800" dirty="0" smtClean="0"/>
              <a:t> </a:t>
            </a:r>
            <a:r>
              <a:rPr lang="de-DE" altLang="zh-CN" sz="1800" dirty="0"/>
              <a:t>  : 512 (</a:t>
            </a:r>
            <a:r>
              <a:rPr lang="zh-CN" altLang="de-DE" sz="1800" dirty="0"/>
              <a:t>最低兼容版本</a:t>
            </a:r>
            <a:r>
              <a:rPr lang="de-DE" altLang="zh-CN" sz="1800" dirty="0"/>
              <a:t>)</a:t>
            </a:r>
          </a:p>
          <a:p>
            <a:r>
              <a:rPr lang="de-DE" altLang="zh-CN" sz="1800" dirty="0"/>
              <a:t> </a:t>
            </a:r>
            <a:r>
              <a:rPr lang="de-DE" altLang="zh-CN" sz="1800" dirty="0" err="1" smtClean="0"/>
              <a:t>compatible_brands</a:t>
            </a:r>
            <a:r>
              <a:rPr lang="de-DE" altLang="zh-CN" sz="1800" dirty="0"/>
              <a:t>: isomiso2avc1mp41  (</a:t>
            </a:r>
            <a:r>
              <a:rPr lang="zh-CN" altLang="de-DE" sz="1800" dirty="0"/>
              <a:t>容器封装信息</a:t>
            </a:r>
            <a:r>
              <a:rPr lang="de-DE" altLang="zh-CN" sz="1800" dirty="0"/>
              <a:t>)</a:t>
            </a:r>
          </a:p>
          <a:p>
            <a:r>
              <a:rPr lang="de-DE" altLang="zh-CN" sz="1800" dirty="0"/>
              <a:t> </a:t>
            </a:r>
            <a:r>
              <a:rPr lang="de-DE" altLang="zh-CN" sz="1800" dirty="0" smtClean="0"/>
              <a:t>Duration</a:t>
            </a:r>
            <a:r>
              <a:rPr lang="de-DE" altLang="zh-CN" sz="1800" dirty="0"/>
              <a:t>: 00:00:15.00, </a:t>
            </a:r>
            <a:r>
              <a:rPr lang="de-DE" altLang="zh-CN" sz="1800" dirty="0" err="1"/>
              <a:t>start</a:t>
            </a:r>
            <a:r>
              <a:rPr lang="de-DE" altLang="zh-CN" sz="1800" dirty="0"/>
              <a:t>: 0.000000, </a:t>
            </a:r>
            <a:r>
              <a:rPr lang="de-DE" altLang="zh-CN" sz="1800" dirty="0" err="1"/>
              <a:t>bitrate</a:t>
            </a:r>
            <a:r>
              <a:rPr lang="de-DE" altLang="zh-CN" sz="1800" dirty="0"/>
              <a:t>: 1028 </a:t>
            </a:r>
            <a:r>
              <a:rPr lang="de-DE" altLang="zh-CN" sz="1800" dirty="0" err="1"/>
              <a:t>kb</a:t>
            </a:r>
            <a:r>
              <a:rPr lang="de-DE" altLang="zh-CN" sz="1800" dirty="0"/>
              <a:t>/s </a:t>
            </a:r>
            <a:r>
              <a:rPr lang="zh-CN" altLang="de-DE" sz="1800" dirty="0"/>
              <a:t>时长 开始时间 码率</a:t>
            </a:r>
          </a:p>
          <a:p>
            <a:r>
              <a:rPr lang="zh-CN" altLang="de-DE" sz="1800" dirty="0"/>
              <a:t> </a:t>
            </a:r>
            <a:r>
              <a:rPr lang="de-DE" altLang="zh-CN" sz="1800" dirty="0" smtClean="0"/>
              <a:t>Stream </a:t>
            </a:r>
            <a:r>
              <a:rPr lang="de-DE" altLang="zh-CN" sz="1800" dirty="0"/>
              <a:t>#0:0(eng): Video: h264 (High) (</a:t>
            </a:r>
            <a:r>
              <a:rPr lang="zh-CN" altLang="de-DE" sz="1800" dirty="0"/>
              <a:t>压缩方式</a:t>
            </a:r>
            <a:r>
              <a:rPr lang="de-DE" altLang="zh-CN" sz="1800" dirty="0"/>
              <a:t>)  (avc1 / 0x31637661), (</a:t>
            </a:r>
            <a:r>
              <a:rPr lang="zh-CN" altLang="de-DE" sz="1800" dirty="0"/>
              <a:t>参考上面</a:t>
            </a:r>
            <a:r>
              <a:rPr lang="de-DE" altLang="zh-CN" sz="1800" dirty="0"/>
              <a:t>) yuv420p,</a:t>
            </a:r>
            <a:r>
              <a:rPr lang="zh-CN" altLang="de-DE" sz="1800" dirty="0"/>
              <a:t>（像素格式</a:t>
            </a:r>
            <a:r>
              <a:rPr lang="zh-CN" altLang="de-DE" sz="1800" dirty="0" smtClean="0"/>
              <a:t>）</a:t>
            </a:r>
            <a:endParaRPr lang="en-US" altLang="zh-CN" sz="1800" dirty="0" smtClean="0"/>
          </a:p>
          <a:p>
            <a:r>
              <a:rPr lang="zh-CN" altLang="de-DE" sz="1800" dirty="0" smtClean="0"/>
              <a:t> </a:t>
            </a:r>
            <a:r>
              <a:rPr lang="de-DE" altLang="zh-CN" sz="1800" dirty="0"/>
              <a:t>1280x720 [SAR 1:1 DAR 16:9</a:t>
            </a:r>
            <a:r>
              <a:rPr lang="de-DE" altLang="zh-CN" sz="1800" dirty="0" smtClean="0"/>
              <a:t>],</a:t>
            </a:r>
            <a:r>
              <a:rPr lang="zh-CN" altLang="en-US" sz="1800" dirty="0" smtClean="0"/>
              <a:t>分辨率 像素单元比 屏幕比</a:t>
            </a:r>
            <a:endParaRPr lang="de-DE" altLang="zh-CN" sz="1800" dirty="0" smtClean="0"/>
          </a:p>
          <a:p>
            <a:r>
              <a:rPr lang="de-DE" altLang="zh-CN" sz="1800" dirty="0" smtClean="0"/>
              <a:t> </a:t>
            </a:r>
            <a:r>
              <a:rPr lang="de-DE" altLang="zh-CN" sz="1800" dirty="0"/>
              <a:t>958 </a:t>
            </a:r>
            <a:r>
              <a:rPr lang="de-DE" altLang="zh-CN" sz="1800" dirty="0" err="1"/>
              <a:t>kb</a:t>
            </a:r>
            <a:r>
              <a:rPr lang="de-DE" altLang="zh-CN" sz="1800" dirty="0"/>
              <a:t>/s, 25 </a:t>
            </a:r>
            <a:r>
              <a:rPr lang="de-DE" altLang="zh-CN" sz="1800" dirty="0" err="1"/>
              <a:t>fps</a:t>
            </a:r>
            <a:r>
              <a:rPr lang="de-DE" altLang="zh-CN" sz="1800" dirty="0"/>
              <a:t>,</a:t>
            </a:r>
            <a:r>
              <a:rPr lang="zh-CN" altLang="de-DE" sz="1800" dirty="0"/>
              <a:t>（帧率</a:t>
            </a:r>
            <a:r>
              <a:rPr lang="de-DE" altLang="zh-CN" sz="1800" dirty="0"/>
              <a:t>,</a:t>
            </a:r>
            <a:r>
              <a:rPr lang="zh-CN" altLang="de-DE" sz="1800" dirty="0"/>
              <a:t>普通视频标准） </a:t>
            </a:r>
            <a:endParaRPr lang="en-US" altLang="zh-CN" sz="1800" dirty="0" smtClean="0"/>
          </a:p>
          <a:p>
            <a:r>
              <a:rPr lang="de-DE" altLang="zh-CN" sz="1800" dirty="0" smtClean="0"/>
              <a:t>25 </a:t>
            </a:r>
            <a:r>
              <a:rPr lang="de-DE" altLang="zh-CN" sz="1800" dirty="0" err="1"/>
              <a:t>tbr</a:t>
            </a:r>
            <a:r>
              <a:rPr lang="de-DE" altLang="zh-CN" sz="1800" dirty="0"/>
              <a:t>,</a:t>
            </a:r>
            <a:r>
              <a:rPr lang="zh-CN" altLang="de-DE" sz="1800" dirty="0"/>
              <a:t>（帧率</a:t>
            </a:r>
            <a:r>
              <a:rPr lang="de-DE" altLang="zh-CN" sz="1800" dirty="0"/>
              <a:t>,</a:t>
            </a:r>
            <a:r>
              <a:rPr lang="de-DE" altLang="zh-CN" sz="1800" dirty="0" err="1"/>
              <a:t>ffmpeg</a:t>
            </a:r>
            <a:r>
              <a:rPr lang="zh-CN" altLang="de-DE" sz="1800" dirty="0"/>
              <a:t>标准） </a:t>
            </a:r>
            <a:endParaRPr lang="en-US" altLang="zh-CN" sz="1800" dirty="0" smtClean="0"/>
          </a:p>
          <a:p>
            <a:r>
              <a:rPr lang="de-DE" altLang="zh-CN" sz="1800" dirty="0" smtClean="0"/>
              <a:t>12800 </a:t>
            </a:r>
            <a:r>
              <a:rPr lang="de-DE" altLang="zh-CN" sz="1800" dirty="0" err="1"/>
              <a:t>tbn</a:t>
            </a:r>
            <a:r>
              <a:rPr lang="de-DE" altLang="zh-CN" sz="1800" dirty="0"/>
              <a:t>, </a:t>
            </a:r>
            <a:r>
              <a:rPr lang="zh-CN" altLang="de-DE" sz="1800" dirty="0"/>
              <a:t>（文件层时间精度，把每秒分成</a:t>
            </a:r>
            <a:r>
              <a:rPr lang="de-DE" altLang="zh-CN" sz="1800" dirty="0"/>
              <a:t>12800</a:t>
            </a:r>
            <a:r>
              <a:rPr lang="zh-CN" altLang="de-DE" sz="1800" dirty="0"/>
              <a:t>个单元</a:t>
            </a:r>
            <a:r>
              <a:rPr lang="zh-CN" altLang="de-DE" sz="1800" dirty="0" smtClean="0"/>
              <a:t>）</a:t>
            </a:r>
            <a:endParaRPr lang="en-US" altLang="zh-CN" sz="1800" dirty="0" smtClean="0"/>
          </a:p>
          <a:p>
            <a:r>
              <a:rPr lang="de-DE" altLang="zh-CN" sz="1800" dirty="0" smtClean="0"/>
              <a:t>50 </a:t>
            </a:r>
            <a:r>
              <a:rPr lang="de-DE" altLang="zh-CN" sz="1800" dirty="0" err="1"/>
              <a:t>tbc</a:t>
            </a:r>
            <a:r>
              <a:rPr lang="de-DE" altLang="zh-CN" sz="1800" dirty="0"/>
              <a:t> (</a:t>
            </a:r>
            <a:r>
              <a:rPr lang="de-DE" altLang="zh-CN" sz="1800" dirty="0" err="1"/>
              <a:t>default</a:t>
            </a:r>
            <a:r>
              <a:rPr lang="de-DE" altLang="zh-CN" sz="1800" dirty="0"/>
              <a:t>)</a:t>
            </a:r>
            <a:r>
              <a:rPr lang="zh-CN" altLang="de-DE" sz="1800" dirty="0"/>
              <a:t>（视频层精度</a:t>
            </a:r>
            <a:r>
              <a:rPr lang="zh-CN" altLang="de-DE" sz="1800" dirty="0" smtClean="0"/>
              <a:t>）</a:t>
            </a:r>
            <a:endParaRPr lang="zh-CN" altLang="de-DE" sz="1800" dirty="0"/>
          </a:p>
        </p:txBody>
      </p:sp>
    </p:spTree>
    <p:extLst>
      <p:ext uri="{BB962C8B-B14F-4D97-AF65-F5344CB8AC3E}">
        <p14:creationId xmlns:p14="http://schemas.microsoft.com/office/powerpoint/2010/main" val="34253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2727"/>
            <a:ext cx="10515600" cy="548423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 smtClean="0"/>
              <a:t>3.</a:t>
            </a:r>
            <a:r>
              <a:rPr kumimoji="1" lang="zh-CN" altLang="en-US" sz="1800" dirty="0" smtClean="0"/>
              <a:t>音频参数讲解</a:t>
            </a:r>
            <a:endParaRPr kumimoji="1"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    </a:t>
            </a:r>
            <a:r>
              <a:rPr lang="mr-IN" altLang="zh-CN" sz="1800" dirty="0" err="1"/>
              <a:t>Stream</a:t>
            </a:r>
            <a:r>
              <a:rPr lang="mr-IN" altLang="zh-CN" sz="1800" dirty="0"/>
              <a:t> #0:1(</a:t>
            </a:r>
            <a:r>
              <a:rPr lang="mr-IN" altLang="zh-CN" sz="1800" dirty="0" err="1"/>
              <a:t>eng</a:t>
            </a:r>
            <a:r>
              <a:rPr lang="mr-IN" altLang="zh-CN" sz="1800" dirty="0"/>
              <a:t>): </a:t>
            </a:r>
            <a:r>
              <a:rPr lang="mr-IN" altLang="zh-CN" sz="1800" dirty="0" err="1"/>
              <a:t>Audio</a:t>
            </a:r>
            <a:r>
              <a:rPr lang="mr-IN" altLang="zh-CN" sz="1800" dirty="0" smtClean="0"/>
              <a:t>: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smtClean="0"/>
              <a:t> </a:t>
            </a:r>
            <a:r>
              <a:rPr lang="mr-IN" altLang="zh-CN" sz="1800" dirty="0" err="1"/>
              <a:t>aac</a:t>
            </a:r>
            <a:r>
              <a:rPr lang="mr-IN" altLang="zh-CN" sz="1800" dirty="0"/>
              <a:t> (HE-AAC) (mp4a / 0x6134706D), </a:t>
            </a:r>
            <a:r>
              <a:rPr lang="zh-CN" altLang="en-US" sz="1800" dirty="0" smtClean="0"/>
              <a:t>音频格式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smtClean="0"/>
              <a:t>44100 </a:t>
            </a:r>
            <a:r>
              <a:rPr lang="mr-IN" altLang="zh-CN" sz="1800" dirty="0" err="1"/>
              <a:t>Hz</a:t>
            </a:r>
            <a:r>
              <a:rPr lang="mr-IN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mr-IN" sz="1800" dirty="0" smtClean="0"/>
              <a:t>采样率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err="1" smtClean="0"/>
              <a:t>stereo</a:t>
            </a:r>
            <a:r>
              <a:rPr lang="mr-IN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mr-IN" sz="1800" dirty="0" smtClean="0"/>
              <a:t>立体声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双声道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err="1" smtClean="0"/>
              <a:t>fltp</a:t>
            </a:r>
            <a:r>
              <a:rPr lang="mr-IN" altLang="zh-CN" sz="1800" dirty="0" smtClean="0"/>
              <a:t>,</a:t>
            </a:r>
            <a:r>
              <a:rPr lang="zh-CN" altLang="en-US" sz="1800" dirty="0" smtClean="0"/>
              <a:t>浮点型多声道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smtClean="0"/>
              <a:t>63 </a:t>
            </a:r>
            <a:r>
              <a:rPr lang="mr-IN" altLang="zh-CN" sz="1800" dirty="0" err="1"/>
              <a:t>kb</a:t>
            </a:r>
            <a:r>
              <a:rPr lang="mr-IN" altLang="zh-CN" sz="1800" dirty="0"/>
              <a:t>/</a:t>
            </a:r>
            <a:r>
              <a:rPr lang="mr-IN" altLang="zh-CN" sz="1800" dirty="0" err="1"/>
              <a:t>s</a:t>
            </a:r>
            <a:r>
              <a:rPr lang="mr-IN" altLang="zh-CN" sz="1800" dirty="0"/>
              <a:t> (</a:t>
            </a:r>
            <a:r>
              <a:rPr lang="mr-IN" altLang="zh-CN" sz="1800" dirty="0" err="1"/>
              <a:t>default</a:t>
            </a:r>
            <a:r>
              <a:rPr lang="mr-IN" altLang="zh-CN" sz="1800" dirty="0" smtClean="0"/>
              <a:t>)</a:t>
            </a:r>
            <a:r>
              <a:rPr lang="zh-CN" altLang="en-US" sz="1800" dirty="0" smtClean="0"/>
              <a:t> 码率</a:t>
            </a:r>
            <a:endParaRPr lang="mr-IN" altLang="zh-CN" sz="1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4788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Mp3</a:t>
            </a:r>
            <a:r>
              <a:rPr kumimoji="1" lang="zh-CN" altLang="en-US" dirty="0" smtClean="0"/>
              <a:t>补充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sz="1800" dirty="0"/>
              <a:t>Input #0, mp3, </a:t>
            </a:r>
            <a:r>
              <a:rPr lang="de-DE" altLang="zh-CN" sz="1800" dirty="0" err="1"/>
              <a:t>from</a:t>
            </a:r>
            <a:r>
              <a:rPr lang="de-DE" altLang="zh-CN" sz="1800" dirty="0"/>
              <a:t> 'wuhuangzhige.mp3':</a:t>
            </a:r>
          </a:p>
          <a:p>
            <a:r>
              <a:rPr lang="de-DE" altLang="zh-CN" sz="1800" dirty="0"/>
              <a:t>  Duration: 00:02:49.27, </a:t>
            </a:r>
            <a:r>
              <a:rPr lang="de-DE" altLang="zh-CN" sz="1800" dirty="0" err="1"/>
              <a:t>start</a:t>
            </a:r>
            <a:r>
              <a:rPr lang="de-DE" altLang="zh-CN" sz="1800" dirty="0"/>
              <a:t>: 0.025057, </a:t>
            </a:r>
            <a:r>
              <a:rPr lang="de-DE" altLang="zh-CN" sz="1800" dirty="0" err="1"/>
              <a:t>bitrate</a:t>
            </a:r>
            <a:r>
              <a:rPr lang="de-DE" altLang="zh-CN" sz="1800" dirty="0"/>
              <a:t>: 128 </a:t>
            </a:r>
            <a:r>
              <a:rPr lang="de-DE" altLang="zh-CN" sz="1800" dirty="0" err="1"/>
              <a:t>kb</a:t>
            </a:r>
            <a:r>
              <a:rPr lang="de-DE" altLang="zh-CN" sz="1800" dirty="0"/>
              <a:t>/s</a:t>
            </a:r>
          </a:p>
          <a:p>
            <a:r>
              <a:rPr lang="de-DE" altLang="zh-CN" sz="1800" dirty="0"/>
              <a:t>    Stream #0:0: Audio: mp3, 44100 Hz, </a:t>
            </a:r>
            <a:r>
              <a:rPr lang="de-DE" altLang="zh-CN" sz="1800" dirty="0" err="1"/>
              <a:t>stereo</a:t>
            </a:r>
            <a:r>
              <a:rPr lang="de-DE" altLang="zh-CN" sz="1800" dirty="0"/>
              <a:t>, s16p, 128 </a:t>
            </a:r>
            <a:r>
              <a:rPr lang="de-DE" altLang="zh-CN" sz="1800" dirty="0" err="1"/>
              <a:t>kb</a:t>
            </a:r>
            <a:r>
              <a:rPr lang="de-DE" altLang="zh-CN" sz="1800" dirty="0"/>
              <a:t>/s</a:t>
            </a:r>
          </a:p>
          <a:p>
            <a:r>
              <a:rPr lang="de-DE" altLang="zh-CN" sz="1800" dirty="0"/>
              <a:t>    </a:t>
            </a:r>
            <a:r>
              <a:rPr lang="de-DE" altLang="zh-CN" sz="1800" dirty="0" err="1"/>
              <a:t>Metadata</a:t>
            </a:r>
            <a:r>
              <a:rPr lang="de-DE" altLang="zh-CN" sz="1800" dirty="0"/>
              <a:t>:</a:t>
            </a:r>
          </a:p>
          <a:p>
            <a:r>
              <a:rPr lang="de-DE" altLang="zh-CN" sz="1800" dirty="0"/>
              <a:t>      </a:t>
            </a:r>
            <a:r>
              <a:rPr lang="de-DE" altLang="zh-CN" sz="1800" dirty="0" err="1"/>
              <a:t>encoder</a:t>
            </a:r>
            <a:r>
              <a:rPr lang="de-DE" altLang="zh-CN" sz="1800" dirty="0"/>
              <a:t>         : LAME3.99r</a:t>
            </a:r>
          </a:p>
          <a:p>
            <a:r>
              <a:rPr lang="de-DE" altLang="zh-CN" sz="1800" dirty="0"/>
              <a:t>    Side </a:t>
            </a:r>
            <a:r>
              <a:rPr lang="de-DE" altLang="zh-CN" sz="1800" dirty="0" err="1"/>
              <a:t>data</a:t>
            </a:r>
            <a:r>
              <a:rPr lang="de-DE" altLang="zh-CN" sz="1800" dirty="0"/>
              <a:t>:</a:t>
            </a:r>
          </a:p>
          <a:p>
            <a:r>
              <a:rPr lang="de-DE" altLang="zh-CN" sz="1800" dirty="0"/>
              <a:t>      </a:t>
            </a:r>
            <a:r>
              <a:rPr lang="de-DE" altLang="zh-CN" sz="1800" dirty="0" err="1"/>
              <a:t>replaygain</a:t>
            </a:r>
            <a:r>
              <a:rPr lang="de-DE" altLang="zh-CN" sz="1800" dirty="0"/>
              <a:t>: </a:t>
            </a:r>
            <a:r>
              <a:rPr lang="de-DE" altLang="zh-CN" sz="1800" dirty="0" err="1"/>
              <a:t>track</a:t>
            </a:r>
            <a:r>
              <a:rPr lang="de-DE" altLang="zh-CN" sz="1800" dirty="0"/>
              <a:t> </a:t>
            </a:r>
            <a:r>
              <a:rPr lang="de-DE" altLang="zh-CN" sz="1800" dirty="0" err="1"/>
              <a:t>gain</a:t>
            </a:r>
            <a:r>
              <a:rPr lang="de-DE" altLang="zh-CN" sz="1800" dirty="0"/>
              <a:t> - -5.100000, </a:t>
            </a:r>
            <a:r>
              <a:rPr lang="de-DE" altLang="zh-CN" sz="1800" dirty="0" err="1"/>
              <a:t>track</a:t>
            </a:r>
            <a:r>
              <a:rPr lang="de-DE" altLang="zh-CN" sz="1800" dirty="0"/>
              <a:t> </a:t>
            </a:r>
            <a:r>
              <a:rPr lang="de-DE" altLang="zh-CN" sz="1800" dirty="0" err="1"/>
              <a:t>peak</a:t>
            </a:r>
            <a:r>
              <a:rPr lang="de-DE" altLang="zh-CN" sz="1800" dirty="0"/>
              <a:t> - </a:t>
            </a:r>
            <a:r>
              <a:rPr lang="de-DE" altLang="zh-CN" sz="1800" dirty="0" err="1"/>
              <a:t>unknown</a:t>
            </a:r>
            <a:r>
              <a:rPr lang="de-DE" altLang="zh-CN" sz="1800" dirty="0"/>
              <a:t>, </a:t>
            </a:r>
            <a:r>
              <a:rPr lang="de-DE" altLang="zh-CN" sz="1800" dirty="0" err="1"/>
              <a:t>album</a:t>
            </a:r>
            <a:r>
              <a:rPr lang="de-DE" altLang="zh-CN" sz="1800" dirty="0"/>
              <a:t> </a:t>
            </a:r>
            <a:r>
              <a:rPr lang="de-DE" altLang="zh-CN" sz="1800" dirty="0" err="1"/>
              <a:t>gain</a:t>
            </a:r>
            <a:r>
              <a:rPr lang="de-DE" altLang="zh-CN" sz="1800" dirty="0"/>
              <a:t> - </a:t>
            </a:r>
            <a:r>
              <a:rPr lang="de-DE" altLang="zh-CN" sz="1800" dirty="0" err="1"/>
              <a:t>unknown</a:t>
            </a:r>
            <a:r>
              <a:rPr lang="de-DE" altLang="zh-CN" sz="1800" dirty="0"/>
              <a:t>, </a:t>
            </a:r>
            <a:r>
              <a:rPr lang="de-DE" altLang="zh-CN" sz="1800" dirty="0" err="1"/>
              <a:t>album</a:t>
            </a:r>
            <a:r>
              <a:rPr lang="de-DE" altLang="zh-CN" sz="1800" dirty="0"/>
              <a:t> </a:t>
            </a:r>
            <a:r>
              <a:rPr lang="de-DE" altLang="zh-CN" sz="1800" dirty="0" err="1"/>
              <a:t>peak</a:t>
            </a:r>
            <a:r>
              <a:rPr lang="de-DE" altLang="zh-CN" sz="1800" dirty="0"/>
              <a:t> - </a:t>
            </a:r>
            <a:r>
              <a:rPr lang="de-DE" altLang="zh-CN" sz="1800" dirty="0" err="1"/>
              <a:t>unknown</a:t>
            </a:r>
            <a:r>
              <a:rPr lang="de-DE" altLang="zh-CN" sz="1800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030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6691"/>
            <a:ext cx="10515600" cy="5290272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mp3</a:t>
            </a:r>
            <a:r>
              <a:rPr kumimoji="1" lang="zh-CN" altLang="en-US" sz="1800" dirty="0" smtClean="0"/>
              <a:t>参数补充说明</a:t>
            </a:r>
            <a:endParaRPr lang="en-US" altLang="zh-CN" sz="1800" dirty="0" smtClean="0"/>
          </a:p>
          <a:p>
            <a:r>
              <a:rPr lang="zh-CN" altLang="en-US" sz="1800" dirty="0" smtClean="0"/>
              <a:t>增益，英文是</a:t>
            </a:r>
            <a:r>
              <a:rPr lang="en-US" altLang="zh-CN" sz="1800" dirty="0" smtClean="0"/>
              <a:t>gain</a:t>
            </a:r>
            <a:r>
              <a:rPr lang="zh-CN" altLang="en-US" sz="1800" dirty="0" smtClean="0"/>
              <a:t>，其定义是：对元器件、电路、设备或系统，其电流、电压或功率增加的程度。通过这个定义可知，在对音频设置增益时，音量提升了，音频输出的电流、功率也随之提升，假如音频具有很大的噪音，噪音也会随着增益的升高而变大，尤其是有交流声噪音的音频，因此音频增益不只是简单的放大音量。增益的单位是分贝</a:t>
            </a:r>
            <a:r>
              <a:rPr lang="en-US" altLang="zh-CN" sz="1800" dirty="0" smtClean="0"/>
              <a:t>dB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R</a:t>
            </a:r>
            <a:r>
              <a:rPr lang="de-DE" altLang="zh-CN" sz="1800" dirty="0" err="1" smtClean="0"/>
              <a:t>eplaygain</a:t>
            </a:r>
            <a:r>
              <a:rPr lang="zh-CN" altLang="en-US" sz="1800" dirty="0" smtClean="0"/>
              <a:t> 回放增益</a:t>
            </a:r>
            <a:endParaRPr lang="en-US" altLang="zh-CN" sz="1800" dirty="0" smtClean="0"/>
          </a:p>
          <a:p>
            <a:r>
              <a:rPr lang="de-DE" altLang="zh-CN" sz="1800" dirty="0" smtClean="0"/>
              <a:t> </a:t>
            </a:r>
            <a:r>
              <a:rPr lang="de-DE" altLang="zh-CN" sz="1800" dirty="0" err="1" smtClean="0"/>
              <a:t>track</a:t>
            </a:r>
            <a:r>
              <a:rPr lang="de-DE" altLang="zh-CN" sz="1800" dirty="0" smtClean="0"/>
              <a:t> </a:t>
            </a:r>
            <a:r>
              <a:rPr lang="de-DE" altLang="zh-CN" sz="1800" dirty="0" err="1" smtClean="0"/>
              <a:t>gain</a:t>
            </a:r>
            <a:r>
              <a:rPr lang="zh-CN" altLang="en-US" sz="1800" dirty="0"/>
              <a:t>音轨增益量</a:t>
            </a:r>
            <a:endParaRPr lang="en-US" altLang="zh-CN" sz="1800" dirty="0" smtClean="0"/>
          </a:p>
          <a:p>
            <a:r>
              <a:rPr lang="de-DE" altLang="zh-CN" sz="1800" dirty="0" err="1" smtClean="0"/>
              <a:t>track</a:t>
            </a:r>
            <a:r>
              <a:rPr lang="de-DE" altLang="zh-CN" sz="1800" dirty="0" smtClean="0"/>
              <a:t> </a:t>
            </a:r>
            <a:r>
              <a:rPr lang="de-DE" altLang="zh-CN" sz="1800" dirty="0" err="1" smtClean="0"/>
              <a:t>peak</a:t>
            </a:r>
            <a:r>
              <a:rPr lang="de-DE" altLang="zh-CN" sz="1800" dirty="0" smtClean="0"/>
              <a:t> </a:t>
            </a:r>
            <a:r>
              <a:rPr lang="zh-CN" altLang="en-US" sz="1800" dirty="0" smtClean="0"/>
              <a:t>峰值</a:t>
            </a:r>
            <a:endParaRPr lang="de-DE" altLang="zh-CN" sz="1800" dirty="0" smtClean="0"/>
          </a:p>
          <a:p>
            <a:r>
              <a:rPr lang="de-DE" altLang="zh-CN" sz="1800" dirty="0" err="1" smtClean="0"/>
              <a:t>album</a:t>
            </a:r>
            <a:r>
              <a:rPr lang="de-DE" altLang="zh-CN" sz="1800" dirty="0" smtClean="0"/>
              <a:t> </a:t>
            </a:r>
            <a:r>
              <a:rPr lang="de-DE" altLang="zh-CN" sz="1800" dirty="0" err="1" smtClean="0"/>
              <a:t>gain</a:t>
            </a:r>
            <a:r>
              <a:rPr lang="de-DE" altLang="zh-CN" sz="1800" dirty="0" smtClean="0"/>
              <a:t> </a:t>
            </a:r>
            <a:r>
              <a:rPr lang="zh-CN" altLang="en-US" sz="1800" dirty="0" smtClean="0"/>
              <a:t>回放增益</a:t>
            </a:r>
            <a:endParaRPr lang="en-US" altLang="zh-CN" sz="1800" dirty="0" smtClean="0"/>
          </a:p>
          <a:p>
            <a:r>
              <a:rPr lang="de-DE" altLang="zh-CN" sz="1800" dirty="0" err="1" smtClean="0"/>
              <a:t>album</a:t>
            </a:r>
            <a:r>
              <a:rPr lang="de-DE" altLang="zh-CN" sz="1800" dirty="0" smtClean="0"/>
              <a:t> </a:t>
            </a:r>
            <a:r>
              <a:rPr lang="de-DE" altLang="zh-CN" sz="1800" dirty="0" err="1" smtClean="0"/>
              <a:t>peak</a:t>
            </a:r>
            <a:r>
              <a:rPr lang="de-DE" altLang="zh-CN" sz="1800" dirty="0" smtClean="0"/>
              <a:t> </a:t>
            </a:r>
            <a:r>
              <a:rPr lang="zh-CN" altLang="en-US" sz="1800" dirty="0" smtClean="0"/>
              <a:t>专辑峰值</a:t>
            </a:r>
            <a:endParaRPr lang="de-DE" altLang="zh-CN" sz="1800" dirty="0" smtClean="0"/>
          </a:p>
          <a:p>
            <a:endParaRPr lang="en-US" altLang="zh-CN" sz="1800" dirty="0" smtClean="0"/>
          </a:p>
          <a:p>
            <a:r>
              <a:rPr kumimoji="1" lang="en-US" altLang="zh-CN" sz="1800" b="1" dirty="0" smtClean="0"/>
              <a:t>https://</a:t>
            </a:r>
            <a:r>
              <a:rPr kumimoji="1" lang="en-US" altLang="zh-CN" sz="1800" b="1" dirty="0" err="1" smtClean="0"/>
              <a:t>baike.baidu.com</a:t>
            </a:r>
            <a:r>
              <a:rPr kumimoji="1" lang="en-US" altLang="zh-CN" sz="1800" b="1" dirty="0" smtClean="0"/>
              <a:t>/item/%E5%9B%9E%E6%94%BE%E5%A2%9E%E7%9B%8A/1799477?fr=</a:t>
            </a:r>
            <a:r>
              <a:rPr kumimoji="1" lang="en-US" altLang="zh-CN" sz="1800" b="1" dirty="0" err="1" smtClean="0"/>
              <a:t>aladdin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566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2919</Words>
  <Application>Microsoft Macintosh PowerPoint</Application>
  <PresentationFormat>宽屏</PresentationFormat>
  <Paragraphs>271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Arial</vt:lpstr>
      <vt:lpstr>DengXian</vt:lpstr>
      <vt:lpstr>DengXian Light</vt:lpstr>
      <vt:lpstr>Mangal</vt:lpstr>
      <vt:lpstr>Office 主题</vt:lpstr>
      <vt:lpstr>ffmpeg和视频转码 </vt:lpstr>
      <vt:lpstr>一、ffmpeg基础工具的安装和使用</vt:lpstr>
      <vt:lpstr>二、SoundTouch的下载和安装</vt:lpstr>
      <vt:lpstr>二、ffprobe,多媒体参数预览</vt:lpstr>
      <vt:lpstr>PowerPoint 演示文稿</vt:lpstr>
      <vt:lpstr>PowerPoint 演示文稿</vt:lpstr>
      <vt:lpstr>PowerPoint 演示文稿</vt:lpstr>
      <vt:lpstr>Mp3补充</vt:lpstr>
      <vt:lpstr>PowerPoint 演示文稿</vt:lpstr>
      <vt:lpstr>音频各个参数间的关系</vt:lpstr>
      <vt:lpstr>1、RGB和RGBA讲解</vt:lpstr>
      <vt:lpstr>PowerPoint 演示文稿</vt:lpstr>
      <vt:lpstr>PowerPoint 演示文稿</vt:lpstr>
      <vt:lpstr>2、给图片添加水印</vt:lpstr>
      <vt:lpstr>PowerPoint 演示文稿</vt:lpstr>
      <vt:lpstr>3、模糊-最简单的视频填补法</vt:lpstr>
      <vt:lpstr>4、淡入淡出-视频特效引申讲解</vt:lpstr>
      <vt:lpstr>5、Yuv讲解</vt:lpstr>
      <vt:lpstr>2、转换关系</vt:lpstr>
      <vt:lpstr>3、Yuv家族</vt:lpstr>
      <vt:lpstr>PowerPoint 演示文稿</vt:lpstr>
      <vt:lpstr>PowerPoint 演示文稿</vt:lpstr>
      <vt:lpstr>PowerPoint 演示文稿</vt:lpstr>
      <vt:lpstr>PowerPoint 演示文稿</vt:lpstr>
      <vt:lpstr>6、编码的意义</vt:lpstr>
      <vt:lpstr>7、快慢放</vt:lpstr>
      <vt:lpstr>8、sar，dar与屏幕缩放</vt:lpstr>
      <vt:lpstr>9、tbr,tbn,tbc</vt:lpstr>
      <vt:lpstr>·10、混音</vt:lpstr>
      <vt:lpstr>11、倍速的实现与缺陷</vt:lpstr>
      <vt:lpstr>12、Ffmpeg+soundstretch高级音频特效</vt:lpstr>
      <vt:lpstr>引申讲解</vt:lpstr>
      <vt:lpstr>四、探探转码参数解析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五、流媒体的本质特征-探探转码的bug</vt:lpstr>
      <vt:lpstr>六、视频工程师存在的意义-上传优化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ffmpeg和视频转码 </dc:title>
  <dc:creator>Microsoft Office 用户</dc:creator>
  <cp:lastModifiedBy>Microsoft Office 用户</cp:lastModifiedBy>
  <cp:revision>173</cp:revision>
  <dcterms:created xsi:type="dcterms:W3CDTF">2018-03-30T03:57:02Z</dcterms:created>
  <dcterms:modified xsi:type="dcterms:W3CDTF">2018-06-11T05:38:01Z</dcterms:modified>
</cp:coreProperties>
</file>