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9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28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6955200"/>
            <a:ext cx="10065960" cy="59076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6777720" y="6240600"/>
            <a:ext cx="3288240" cy="85896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4"/>
          <a:srcRect l="0" t="8939" r="0" b="0"/>
          <a:stretch/>
        </p:blipFill>
        <p:spPr>
          <a:xfrm>
            <a:off x="0" y="6240600"/>
            <a:ext cx="6522120" cy="858960"/>
          </a:xfrm>
          <a:prstGeom prst="rect">
            <a:avLst/>
          </a:prstGeom>
          <a:ln>
            <a:noFill/>
          </a:ln>
        </p:spPr>
      </p:pic>
      <p:pic>
        <p:nvPicPr>
          <p:cNvPr id="3" name="图片 8" descr=""/>
          <p:cNvPicPr/>
          <p:nvPr/>
        </p:nvPicPr>
        <p:blipFill>
          <a:blip r:embed="rId5"/>
          <a:stretch/>
        </p:blipFill>
        <p:spPr>
          <a:xfrm>
            <a:off x="341280" y="7282800"/>
            <a:ext cx="1366560" cy="9180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15160" y="1254240"/>
            <a:ext cx="9048240" cy="360"/>
          </a:xfrm>
          <a:prstGeom prst="line">
            <a:avLst/>
          </a:prstGeom>
          <a:ln w="1260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7034400"/>
            <a:ext cx="10065960" cy="51120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04400" y="470880"/>
            <a:ext cx="4812480" cy="74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 </a:t>
            </a:r>
            <a:r>
              <a:rPr b="1" lang="en-US" sz="4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ndara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2666520" y="1573920"/>
            <a:ext cx="360" cy="5277960"/>
          </a:xfrm>
          <a:prstGeom prst="line">
            <a:avLst/>
          </a:prstGeom>
          <a:ln cap="rnd" w="9360">
            <a:solidFill>
              <a:srgbClr val="59595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2164320" y="1557000"/>
            <a:ext cx="156240" cy="156240"/>
          </a:xfrm>
          <a:prstGeom prst="rect">
            <a:avLst/>
          </a:prstGeom>
          <a:ln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4"/>
          <a:srcRect l="0" t="8939" r="1199" b="0"/>
          <a:stretch/>
        </p:blipFill>
        <p:spPr>
          <a:xfrm>
            <a:off x="2376000" y="1557000"/>
            <a:ext cx="156240" cy="15624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5"/>
          <a:srcRect l="0" t="8939" r="1199" b="0"/>
          <a:stretch/>
        </p:blipFill>
        <p:spPr>
          <a:xfrm>
            <a:off x="1944000" y="1557000"/>
            <a:ext cx="156240" cy="15624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6"/>
          <a:srcRect l="0" t="8939" r="1199" b="0"/>
          <a:stretch/>
        </p:blipFill>
        <p:spPr>
          <a:xfrm>
            <a:off x="2164320" y="1757520"/>
            <a:ext cx="156240" cy="156240"/>
          </a:xfrm>
          <a:prstGeom prst="rect">
            <a:avLst/>
          </a:prstGeom>
          <a:ln>
            <a:noFill/>
          </a:ln>
        </p:spPr>
      </p:pic>
      <p:pic>
        <p:nvPicPr>
          <p:cNvPr id="48" name="Picture 4" descr=""/>
          <p:cNvPicPr/>
          <p:nvPr/>
        </p:nvPicPr>
        <p:blipFill>
          <a:blip r:embed="rId7"/>
          <a:srcRect l="0" t="8939" r="1199" b="0"/>
          <a:stretch/>
        </p:blipFill>
        <p:spPr>
          <a:xfrm>
            <a:off x="2376000" y="1757520"/>
            <a:ext cx="156240" cy="156240"/>
          </a:xfrm>
          <a:prstGeom prst="rect">
            <a:avLst/>
          </a:prstGeom>
          <a:ln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8"/>
          <a:srcRect l="0" t="8939" r="1199" b="0"/>
          <a:stretch/>
        </p:blipFill>
        <p:spPr>
          <a:xfrm>
            <a:off x="1944000" y="1757520"/>
            <a:ext cx="156240" cy="15624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9"/>
          <a:srcRect l="0" t="8939" r="1199" b="0"/>
          <a:stretch/>
        </p:blipFill>
        <p:spPr>
          <a:xfrm>
            <a:off x="2164320" y="1959120"/>
            <a:ext cx="156240" cy="15624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10"/>
          <a:srcRect l="0" t="8939" r="1199" b="0"/>
          <a:stretch/>
        </p:blipFill>
        <p:spPr>
          <a:xfrm>
            <a:off x="2376000" y="1959120"/>
            <a:ext cx="156240" cy="15624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11"/>
          <a:srcRect l="0" t="8939" r="1199" b="0"/>
          <a:stretch/>
        </p:blipFill>
        <p:spPr>
          <a:xfrm>
            <a:off x="1944000" y="1959120"/>
            <a:ext cx="156240" cy="156240"/>
          </a:xfrm>
          <a:prstGeom prst="rect">
            <a:avLst/>
          </a:prstGeom>
          <a:ln>
            <a:noFill/>
          </a:ln>
        </p:spPr>
      </p:pic>
      <p:pic>
        <p:nvPicPr>
          <p:cNvPr id="53" name="图片 24" descr=""/>
          <p:cNvPicPr/>
          <p:nvPr/>
        </p:nvPicPr>
        <p:blipFill>
          <a:blip r:embed="rId12"/>
          <a:stretch/>
        </p:blipFill>
        <p:spPr>
          <a:xfrm>
            <a:off x="8356320" y="7248240"/>
            <a:ext cx="1366560" cy="9180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 descr=""/>
          <p:cNvPicPr/>
          <p:nvPr/>
        </p:nvPicPr>
        <p:blipFill>
          <a:blip r:embed="rId2"/>
          <a:srcRect l="0" t="8939" r="0" b="0"/>
          <a:stretch/>
        </p:blipFill>
        <p:spPr>
          <a:xfrm>
            <a:off x="0" y="2580480"/>
            <a:ext cx="1929960" cy="150264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102760" y="2580480"/>
            <a:ext cx="7962840" cy="150264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65960" cy="51120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373600" y="3804840"/>
            <a:ext cx="1494000" cy="18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10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66560" cy="91800"/>
          </a:xfrm>
          <a:prstGeom prst="rect">
            <a:avLst/>
          </a:prstGeom>
          <a:ln>
            <a:noFill/>
          </a:ln>
        </p:spPr>
      </p:pic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" y="0"/>
            <a:ext cx="10065960" cy="50184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 rot="16200000">
            <a:off x="9387360" y="6553440"/>
            <a:ext cx="680040" cy="680400"/>
          </a:xfrm>
          <a:prstGeom prst="triangle">
            <a:avLst>
              <a:gd name="adj" fmla="val 50000"/>
            </a:avLst>
          </a:prstGeom>
          <a:solidFill>
            <a:srgbClr val="e46c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3"/>
          <p:cNvSpPr/>
          <p:nvPr/>
        </p:nvSpPr>
        <p:spPr>
          <a:xfrm>
            <a:off x="475920" y="6885000"/>
            <a:ext cx="8849880" cy="360"/>
          </a:xfrm>
          <a:prstGeom prst="line">
            <a:avLst/>
          </a:prstGeom>
          <a:ln w="93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285800" y="6784200"/>
            <a:ext cx="1494000" cy="18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7660800" y="162000"/>
            <a:ext cx="1928880" cy="17748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56000" y="2587680"/>
            <a:ext cx="8553960" cy="85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二期预处理优化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2539440" y="3462480"/>
            <a:ext cx="4987440" cy="70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王立争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2579040" y="2959920"/>
            <a:ext cx="7155720" cy="7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0" y="2580480"/>
            <a:ext cx="1929960" cy="15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2340720" y="4257000"/>
            <a:ext cx="6315120" cy="24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4"/>
          <p:cNvSpPr/>
          <p:nvPr/>
        </p:nvSpPr>
        <p:spPr>
          <a:xfrm>
            <a:off x="2340720" y="4257000"/>
            <a:ext cx="6315120" cy="24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732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732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75920" y="857880"/>
            <a:ext cx="883584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7758720" y="6796440"/>
            <a:ext cx="2258640" cy="1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D408B09-5F36-4A9D-8570-CD95BFCC8805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371160" y="6899400"/>
            <a:ext cx="264456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16920" y="2290680"/>
            <a:ext cx="10078200" cy="299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75920" y="857880"/>
            <a:ext cx="883584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475560" y="1716480"/>
            <a:ext cx="8835840" cy="49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上面的椭圆形方案是一期架构设计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二期使用硬解码加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的设计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读取数据后塞入硬解码队列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硬解码利用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做旋转和缩放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然后进行硬编码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编码时由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做监控和适配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对视频进行全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帧和快慢方操作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7758720" y="6796440"/>
            <a:ext cx="2258640" cy="1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22BD9E69-9BB5-4985-B85E-31348A71420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371160" y="6899400"/>
            <a:ext cx="264456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2579040" y="2959920"/>
            <a:ext cx="7155720" cy="7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0" y="2580480"/>
            <a:ext cx="1929960" cy="15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2340720" y="4257000"/>
            <a:ext cx="6315120" cy="24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732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732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关键方法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75920" y="857880"/>
            <a:ext cx="883584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475560" y="1716480"/>
            <a:ext cx="8835840" cy="49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7758720" y="6796440"/>
            <a:ext cx="2258640" cy="1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C631AFA-AE8F-43F8-A712-C2E88386DA0F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371160" y="6899400"/>
            <a:ext cx="264456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16200" y="2298960"/>
            <a:ext cx="10079280" cy="299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75920" y="857880"/>
            <a:ext cx="883584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关键方法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475560" y="1716480"/>
            <a:ext cx="8835840" cy="49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．打开数据流．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ffmepg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官方方法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avformat_open_input()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获取媒体信息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get_hd_metadata()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硬解码硬编码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qc_hd_encode(AVframe *frame)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qc_hd_decode(AVframe *frame)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int lvHDecodeFrame(byte[] _frameData, int FrameSize, long timeStamp, int outPutIndex)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int lvHEncodeFrame(byte[] _frameData, int FrameSize, long timeStamp,           int outPutIndex)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创建纹理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unsigned int create_texture()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合并数据流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qc_merge_audio_video(char *audio_path, char *video_path, long duration)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7758720" y="6796440"/>
            <a:ext cx="2258640" cy="1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308F03B-F72E-4362-BC14-2A5A8B83B51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371160" y="6899400"/>
            <a:ext cx="264456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2579040" y="2959920"/>
            <a:ext cx="7155720" cy="7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接口设计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0" y="2580480"/>
            <a:ext cx="1929960" cy="15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2340720" y="4257000"/>
            <a:ext cx="6315120" cy="24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2340720" y="4257000"/>
            <a:ext cx="6315120" cy="24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732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732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预处理统一接口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732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预处理单个视频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732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中途退出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75920" y="857880"/>
            <a:ext cx="883584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返回值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475560" y="1716480"/>
            <a:ext cx="8835840" cy="49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返回对象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LvResult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定义和使用同一期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7758720" y="6796440"/>
            <a:ext cx="2258640" cy="1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94ADADF9-A9A7-49F6-A700-91A5001BF3A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371160" y="6899400"/>
            <a:ext cx="264456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640080" y="822960"/>
            <a:ext cx="8835840" cy="566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class LvCmdResult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int eCode;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String eMsg;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LvCmdResult(){}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setECode(int err){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eCode = err;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//null is allowed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setEMsg(String msg){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eMsg = msg;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@Override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String toString()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 "LvCmdResult{"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"eCode=" + eCode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", eMsg='" + eMsg + '\''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'}';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7758720" y="6796440"/>
            <a:ext cx="2258640" cy="1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2667ABBE-101F-41B4-8447-3D0F92BA881F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371160" y="6899400"/>
            <a:ext cx="264456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75920" y="857880"/>
            <a:ext cx="883584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475560" y="1716480"/>
            <a:ext cx="8835840" cy="49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单独视频对象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LvVideo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定义和使用同一期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多个对象封装成一个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List&lt;LvVideo&gt;list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7758720" y="6796440"/>
            <a:ext cx="2258640" cy="1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2C40DBA4-DDFD-48D0-9063-1341706AEBBA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371160" y="6899400"/>
            <a:ext cx="264456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777760" y="1477800"/>
            <a:ext cx="6255720" cy="5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．性能分析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783160" y="3657600"/>
            <a:ext cx="6255720" cy="5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．基础流程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008880" y="4272120"/>
            <a:ext cx="6030000" cy="101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3065760" y="2170800"/>
            <a:ext cx="3425040" cy="12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整体性能对比图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用作图像处理可行性分析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硬编可行性分析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3108960" y="4355280"/>
            <a:ext cx="1838520" cy="5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89600" y="731520"/>
            <a:ext cx="8835840" cy="49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class LvVideo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String videoPath;//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视频路径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rate;//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视频输出的帧率：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Jni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目前是固定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 后续获取该值！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videoBitRate;   //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视频码率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width;//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视频宽度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height;//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视频高度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outputStandard = LvConstants.VIDEO_OUTPUT_720P;//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最终视频输出分辨率，默认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720P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toWidth;//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压缩到指定宽度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自动计算和指定宽度可能差别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toHeight;//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压缩到指定高度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自动计算和指定高度可能差别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long duration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视频时长 单位：毫秒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cutStart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剪切开始时间 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cutDuration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剪切持续时间 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rotation;//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视频录制角度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List&lt;Float[]&gt; clips;//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剪辑时间设置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float[]{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剪辑开始时间点，剪辑结束时间点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speed = 1f;//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视频速率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正常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volume = 1.0f;//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视频音量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LvFFmpegCmdGroup.PTS pts;//VIDEO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AUDIO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音频，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视频和音频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boolean videoReverse;//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视频倒放处理标记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boolean audioReverse;//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视频中音频倒放处理标记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progressFrameNum = 5;//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用于向底层说明，每隔多少个帧向上抛一次进度汇报。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7758720" y="6796440"/>
            <a:ext cx="2258640" cy="1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3F0C0FB-30BF-4E1C-A5CB-0618A58C1C3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371160" y="6899400"/>
            <a:ext cx="264456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75920" y="857880"/>
            <a:ext cx="883584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预处理统一对外接口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75560" y="1716480"/>
            <a:ext cx="8835840" cy="49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videoList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输入视频列表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frameRate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w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h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audioRule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是否补白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去原音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jointRule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拼接规则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非临界点强制时间相等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临界点适当放大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hdPretreatments(List&lt;LvVideo&gt; videoList, int  frameRate, int w, int h, int audioRule, int jointRule ...){}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备注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现在传入的参数是底层需要的预处理规则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接入时需要中间件增加各种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listner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和回调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进度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成功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失败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中途释放等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7758720" y="6796440"/>
            <a:ext cx="2258640" cy="1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80D7513-F050-4FA8-8B7F-5DBA9027B4A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371160" y="6899400"/>
            <a:ext cx="264456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475920" y="857880"/>
            <a:ext cx="883584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单个视频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475560" y="1716480"/>
            <a:ext cx="8835840" cy="49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video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输入源封装对象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outPreprocessPath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输出对象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preprocessListener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回调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videoHdPretreatment(LvVideo video, String outPreprocessPath, OnEditorListener preprocessListener);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7758720" y="6796440"/>
            <a:ext cx="2258640" cy="1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0ED33FA-4B7A-481F-8D1F-4E4087C50CA0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371160" y="6899400"/>
            <a:ext cx="264456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475920" y="857880"/>
            <a:ext cx="883584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中途退出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475560" y="1716480"/>
            <a:ext cx="8835840" cy="49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cancel();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7758720" y="6796440"/>
            <a:ext cx="2258640" cy="1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207EC132-30DF-4433-9551-74D8F1BF94E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4"/>
          <p:cNvSpPr/>
          <p:nvPr/>
        </p:nvSpPr>
        <p:spPr>
          <a:xfrm>
            <a:off x="371160" y="6899400"/>
            <a:ext cx="264456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2579040" y="2959920"/>
            <a:ext cx="7155720" cy="7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风险控制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0" y="2580480"/>
            <a:ext cx="1929960" cy="15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2340720" y="4257000"/>
            <a:ext cx="6315120" cy="24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2340720" y="4257000"/>
            <a:ext cx="6315120" cy="24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732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版本放开机制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732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bug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反馈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732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475920" y="857880"/>
            <a:ext cx="883584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放开机制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475560" y="1716480"/>
            <a:ext cx="8835840" cy="49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由高端到低端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由高版本到低版本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首批测试机型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华米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 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建议分批逐次降低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:android9.0-android7.0-android5.0-android.4.3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758720" y="6796440"/>
            <a:ext cx="2258640" cy="1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2546995-2EB3-40EA-8780-BC5635518F5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4"/>
          <p:cNvSpPr/>
          <p:nvPr/>
        </p:nvSpPr>
        <p:spPr>
          <a:xfrm>
            <a:off x="371160" y="6899400"/>
            <a:ext cx="264456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75920" y="857880"/>
            <a:ext cx="883584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2.bug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反馈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475560" y="1716480"/>
            <a:ext cx="8835840" cy="49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崩溃收集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(13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号前未排期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代码实现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层崩溃时抓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上报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异常类型反馈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实现方式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底层定义出错码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层出错时返回对应出错码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中间件反馈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7758720" y="6796440"/>
            <a:ext cx="2258640" cy="1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7E550CE3-CE76-417D-9446-3F615AB55A7A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4"/>
          <p:cNvSpPr/>
          <p:nvPr/>
        </p:nvSpPr>
        <p:spPr>
          <a:xfrm>
            <a:off x="371160" y="6899400"/>
            <a:ext cx="264456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75920" y="857880"/>
            <a:ext cx="883584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75560" y="1716480"/>
            <a:ext cx="8835840" cy="49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处理出错返回值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实现方式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底层定义出错码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层出错时返回对应出错码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中间件反馈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基础错误码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文件读取类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文件不存在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文件损坏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502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视频读取错误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音频读取错误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格式不支持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不存在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编解码类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x264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异常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Mediacodec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崩溃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521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纹理崩溃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522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系统类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创建线程异常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内存溢出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551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7758720" y="6796440"/>
            <a:ext cx="2258640" cy="1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4DA3A048-68DB-4D90-BAA0-E9A4021887CC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371160" y="6899400"/>
            <a:ext cx="264456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75920" y="857880"/>
            <a:ext cx="883584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475560" y="1716480"/>
            <a:ext cx="8835840" cy="49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基础错误码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系统类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写文件失败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552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7758720" y="6796440"/>
            <a:ext cx="2258640" cy="1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5F8D9FE8-3976-48A2-9FF3-571E81209CAA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4"/>
          <p:cNvSpPr/>
          <p:nvPr/>
        </p:nvSpPr>
        <p:spPr>
          <a:xfrm>
            <a:off x="371160" y="6899400"/>
            <a:ext cx="264456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475920" y="857880"/>
            <a:ext cx="883584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475560" y="1716480"/>
            <a:ext cx="8835840" cy="49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 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层异常崩溃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代码实现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层崩溃时抓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初步确定以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message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形式上报服务器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7758720" y="6796440"/>
            <a:ext cx="2258640" cy="1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485D1416-13B0-4B4E-B64C-7B1E8B806D7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4"/>
          <p:cNvSpPr/>
          <p:nvPr/>
        </p:nvSpPr>
        <p:spPr>
          <a:xfrm>
            <a:off x="371160" y="6899400"/>
            <a:ext cx="264456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777760" y="1477800"/>
            <a:ext cx="6255720" cy="5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003480" y="1949040"/>
            <a:ext cx="6030000" cy="101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架构设计图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关键方法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2783160" y="3657600"/>
            <a:ext cx="6255720" cy="5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．接口设计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3008880" y="4272120"/>
            <a:ext cx="6030000" cy="101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单独快慢放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75920" y="857880"/>
            <a:ext cx="883584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475560" y="1716480"/>
            <a:ext cx="8835840" cy="49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预处理耗时埋点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实现方式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hdPretreatments(List&lt;LvVideo&gt; videoList, int  frameRate, int w, int h, int audioRule, int jointRule ...){}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前后加时间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7758720" y="6796440"/>
            <a:ext cx="2258640" cy="1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4825889-A2F3-4625-8846-6D944326EF5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371160" y="6899400"/>
            <a:ext cx="264456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777760" y="1477800"/>
            <a:ext cx="6255720" cy="5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．风险控制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003480" y="1949040"/>
            <a:ext cx="6030000" cy="101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逐步上线原则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2.bug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反馈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3008880" y="4272120"/>
            <a:ext cx="6030000" cy="101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579040" y="2959920"/>
            <a:ext cx="7155720" cy="7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性能分析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0" y="2580480"/>
            <a:ext cx="1929960" cy="15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2340720" y="4257000"/>
            <a:ext cx="6315120" cy="24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4"/>
          <p:cNvSpPr/>
          <p:nvPr/>
        </p:nvSpPr>
        <p:spPr>
          <a:xfrm>
            <a:off x="2340720" y="4257000"/>
            <a:ext cx="6315120" cy="24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732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整体性能对比图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732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732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图像处理可行性分析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732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75920" y="857880"/>
            <a:ext cx="883584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整体性能对比图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7758720" y="6796440"/>
            <a:ext cx="2258640" cy="1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465CF384-FA9C-49DF-ACCC-49041571C0C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371160" y="6899400"/>
            <a:ext cx="264456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93" name="Table 4"/>
          <p:cNvGraphicFramePr/>
          <p:nvPr/>
        </p:nvGraphicFramePr>
        <p:xfrm>
          <a:off x="267840" y="2039040"/>
          <a:ext cx="9806760" cy="4585680"/>
        </p:xfrm>
        <a:graphic>
          <a:graphicData uri="http://schemas.openxmlformats.org/drawingml/2006/table">
            <a:tbl>
              <a:tblPr/>
              <a:tblGrid>
                <a:gridCol w="1066680"/>
                <a:gridCol w="3020400"/>
                <a:gridCol w="1416240"/>
                <a:gridCol w="1090080"/>
                <a:gridCol w="3213720"/>
              </a:tblGrid>
              <a:tr h="3571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功能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方式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时间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功耗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稳定性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74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解码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硬解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二期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一般（受机型限制）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687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软解（ａｓｍ加速）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一期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中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10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软解（原生）（当前方案）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70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编码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硬编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二期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ffmpeg(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改造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一期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比原生稍快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70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x264(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原生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8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filter(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美颜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/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滤镜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cpu(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后续优化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09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gpu(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后续优化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极差（受版本和机型限制）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75920" y="857880"/>
            <a:ext cx="883584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75560" y="1716480"/>
            <a:ext cx="8835840" cy="49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一．安卓手机厂商多，输出格式不一致，需要开发者自己转换成标准格式．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二．调用流程复杂，调用方式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java-&gt;native-&gt;java-&gt;native-&gt;java.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三．部分手机硬解码只支持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i,p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视频帧，不支持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7758720" y="6796440"/>
            <a:ext cx="2258640" cy="1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7730E987-F836-451D-9A96-04F882E2C7C3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371160" y="6899400"/>
            <a:ext cx="264456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75920" y="857880"/>
            <a:ext cx="883584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3.gpu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75560" y="1716480"/>
            <a:ext cx="8835840" cy="49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一．优点：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就是为图像处理存在的，快速，功能强大．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二．缺点：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１，受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开始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的接口才稳定．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一下好多功能不支持．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２，受手机性能限制，现在市场上很多低端手机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性能很差，解析图像会有白屏花屏等现象．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３，受手机厂商限制，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只是规定了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的一般接口，每个厂商的实现都不太一样，调用接口也会有差异．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7758720" y="6796440"/>
            <a:ext cx="2258640" cy="1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260BA720-97C0-4FC1-8B3F-1BBD9B34F5C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371160" y="6899400"/>
            <a:ext cx="264456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75920" y="857880"/>
            <a:ext cx="883584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75560" y="1716480"/>
            <a:ext cx="8835840" cy="49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一．缺点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码率，分辨率不受控制，不支持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7.0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以上才开始支持动态设置参但是性能不是很好．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厂商硬编码实现方式不一样，支持的视频格式有限．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最多五路．二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优点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效率高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功耗低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7758720" y="6796440"/>
            <a:ext cx="2258640" cy="1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7B0930D-9439-4F93-8324-191EB1E7E315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371160" y="6899400"/>
            <a:ext cx="264456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4897</TotalTime>
  <Application>LibreOffice/5.1.6.2$Linux_X86_64 LibreOffice_project/10m0$Build-2</Application>
  <Words>912</Words>
  <Paragraphs>307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2018-07-18T20:31:17Z</dcterms:created>
  <dc:creator>wanglisha</dc:creator>
  <dc:description/>
  <dc:language>en-US</dc:language>
  <cp:lastModifiedBy/>
  <dcterms:modified xsi:type="dcterms:W3CDTF">2018-11-28T10:19:27Z</dcterms:modified>
  <cp:revision>164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36</vt:i4>
  </property>
</Properties>
</file>