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46.png" ContentType="image/png"/>
  <Override PartName="/ppt/media/image45.png" ContentType="image/png"/>
  <Override PartName="/ppt/media/image42.jpeg" ContentType="image/jpeg"/>
  <Override PartName="/ppt/media/image37.jpeg" ContentType="image/jpeg"/>
  <Override PartName="/ppt/media/image36.jpeg" ContentType="image/jpeg"/>
  <Override PartName="/ppt/media/image35.jpeg" ContentType="image/jpeg"/>
  <Override PartName="/ppt/media/image34.png" ContentType="image/png"/>
  <Override PartName="/ppt/media/image33.png" ContentType="image/png"/>
  <Override PartName="/ppt/media/image32.png" ContentType="image/png"/>
  <Override PartName="/ppt/media/image41.jpeg" ContentType="image/jpeg"/>
  <Override PartName="/ppt/media/image31.png" ContentType="image/png"/>
  <Override PartName="/ppt/media/image30.png" ContentType="image/png"/>
  <Override PartName="/ppt/media/image38.jpeg" ContentType="image/jpe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44.jpeg" ContentType="image/jpeg"/>
  <Override PartName="/ppt/media/image40.jpeg" ContentType="image/jpe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39.jpeg" ContentType="image/jpeg"/>
  <Override PartName="/ppt/media/image4.png" ContentType="image/png"/>
  <Override PartName="/ppt/media/image43.jpeg" ContentType="image/jpe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3.png"/><Relationship Id="rId3" Type="http://schemas.openxmlformats.org/officeDocument/2006/relationships/image" Target="../media/image34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14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75320" cy="60012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97600" cy="86832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31480" cy="86832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75920" cy="10116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75320" cy="52056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21840" cy="75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12600000" sp="9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65600" cy="16560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65600" cy="16560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65600" cy="16560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65600" cy="16560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65600" cy="16560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65600" cy="16560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65600" cy="16560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65600" cy="16560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65600" cy="16560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75920" cy="10116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39320" cy="151200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72200" cy="151200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75320" cy="52056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503360" cy="19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75920" cy="10116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75320" cy="51120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44080"/>
            <a:ext cx="689400" cy="68976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503360" cy="193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38240" cy="18684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4" descr=""/>
          <p:cNvPicPr/>
          <p:nvPr/>
        </p:nvPicPr>
        <p:blipFill>
          <a:blip r:embed="rId2"/>
          <a:srcRect l="0" t="8939" r="1199" b="0"/>
          <a:stretch/>
        </p:blipFill>
        <p:spPr>
          <a:xfrm>
            <a:off x="0" y="2581200"/>
            <a:ext cx="1939680" cy="1511280"/>
          </a:xfrm>
          <a:prstGeom prst="rect">
            <a:avLst/>
          </a:prstGeom>
          <a:ln>
            <a:noFill/>
          </a:ln>
        </p:spPr>
      </p:pic>
      <p:sp>
        <p:nvSpPr>
          <p:cNvPr id="173" name="CustomShape 1"/>
          <p:cNvSpPr/>
          <p:nvPr/>
        </p:nvSpPr>
        <p:spPr>
          <a:xfrm>
            <a:off x="2102760" y="2580480"/>
            <a:ext cx="7972200" cy="151200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75320" cy="52056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8373600" y="3804840"/>
            <a:ext cx="1503360" cy="19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图片 9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75920" cy="101160"/>
          </a:xfrm>
          <a:prstGeom prst="rect">
            <a:avLst/>
          </a:prstGeom>
          <a:ln>
            <a:noFill/>
          </a:ln>
        </p:spPr>
      </p:pic>
      <p:pic>
        <p:nvPicPr>
          <p:cNvPr id="177" name="图片 210" descr=""/>
          <p:cNvPicPr/>
          <p:nvPr/>
        </p:nvPicPr>
        <p:blipFill>
          <a:blip r:embed="rId5"/>
          <a:stretch/>
        </p:blipFill>
        <p:spPr>
          <a:xfrm>
            <a:off x="2292480" y="1768680"/>
            <a:ext cx="5490720" cy="4380120"/>
          </a:xfrm>
          <a:prstGeom prst="rect">
            <a:avLst/>
          </a:prstGeom>
          <a:ln>
            <a:noFill/>
          </a:ln>
        </p:spPr>
      </p:pic>
      <p:pic>
        <p:nvPicPr>
          <p:cNvPr id="178" name="图片 211" descr=""/>
          <p:cNvPicPr/>
          <p:nvPr/>
        </p:nvPicPr>
        <p:blipFill>
          <a:blip r:embed="rId6"/>
          <a:stretch/>
        </p:blipFill>
        <p:spPr>
          <a:xfrm>
            <a:off x="2292480" y="1768680"/>
            <a:ext cx="5490720" cy="4380120"/>
          </a:xfrm>
          <a:prstGeom prst="rect">
            <a:avLst/>
          </a:prstGeom>
          <a:ln>
            <a:noFill/>
          </a:ln>
        </p:spPr>
      </p:pic>
      <p:sp>
        <p:nvSpPr>
          <p:cNvPr id="179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4.jpe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756000" y="2587680"/>
            <a:ext cx="8563320" cy="86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小视频性能提升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2539440" y="3462480"/>
            <a:ext cx="4996800" cy="7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MP4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文件头部有索引信息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以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帧为节点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理论上可以进行多段处理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B0549F05-266C-4643-98C4-43C396638C1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DA829EA-22D3-4E65-84D0-06A9CA1FFE4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1837440" y="619560"/>
            <a:ext cx="6476040" cy="638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351FB73-6EAF-4559-B023-54A02AA51176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1180440" y="1695600"/>
            <a:ext cx="7790400" cy="422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BFD15FF7-9E10-4B62-B1FC-C33752A96A0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35640" y="2318760"/>
            <a:ext cx="10079640" cy="298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拉伸算法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原始算法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:yuv-&gt;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水平拉伸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-&gt;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垂直拉伸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会连续两次计算像素点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计划新算法一次完成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旋转算法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原始算法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:yuv-&gt;(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重新计算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)-&gt;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yuv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数据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新算法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矩阵变换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01847D0-98CD-472A-90BB-81F859C78C96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多线程与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一．单线程转码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耗时太长．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允许多线程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如果对输入源分多段并行处理可以大大节省时间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5104120-F34A-4EB2-AD5A-0EE0BA08B01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(1).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大量的全局变量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int want_sdp = 1;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int current_time;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AVIOContext *progress_avio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uint8_t *subtitle_out;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InputStream **input_streams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nb_input_streams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InputFile   **input_files  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nb_input_files  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OutputStream **output_streams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 nb_output_streams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OutputFile   **output_files  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 nb_output_files  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FilterGraph **filtergraphs;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nb_filtergraphs;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EC9AF81-295F-4029-9641-AB44388CEB3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(2).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只能从头部开始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打开文件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err = avformat_open_input(&amp;ic, filename, file_iformat, &amp;o-&gt;g-&gt;format_opts);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(err &lt; 0)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print_error(filename, err);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(err == AVERROR_PROTOCOL_NOT_FOUND)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av_log(NULL, AV_LOG_ERROR, "Did you mean file:%s?\n", filename);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exit_program(1);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0CB5874-4ACF-45AB-B253-C51648AF300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(3).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循环处理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缺少所需的退出机制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循环处理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 (!received_sigterm)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 = transcode_step();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(ret &lt; 0 &amp;&amp; ret != AVERROR_EOF)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char errbuf[128];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av_strerror(ret, errbuf, sizeof(errbuf));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av_log(NULL, AV_LOG_ERROR, "Error while filtering: %s\n", errbuf);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break;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FBA9D72-250C-445B-8A76-ED8AD61E547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(4).ffmpeg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语音进行开发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我们用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做封装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后续开发会更高效一些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很多的开源代码是用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写的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后续集成也会方便一些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20A4BF8-1829-4374-B73E-BEF42DA606F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2777760" y="1477800"/>
            <a:ext cx="626508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．背景介绍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003480" y="1949040"/>
            <a:ext cx="6039360" cy="102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预期目标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2783160" y="3657600"/>
            <a:ext cx="626508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．小视频理论介绍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3008880" y="4272120"/>
            <a:ext cx="6039360" cy="102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原生算法的不足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多线程与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现在架构的缺点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2579040" y="2959920"/>
            <a:ext cx="716508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多段视频的切分与合并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0" y="2580480"/>
            <a:ext cx="1939320" cy="15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2340720" y="4257000"/>
            <a:ext cx="6324480" cy="24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视频切分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E1FB72A-CF3A-42B7-8899-0E23EDF78E2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9" name="" descr=""/>
          <p:cNvPicPr/>
          <p:nvPr/>
        </p:nvPicPr>
        <p:blipFill>
          <a:blip r:embed="rId1"/>
          <a:stretch/>
        </p:blipFill>
        <p:spPr>
          <a:xfrm>
            <a:off x="28080" y="2567520"/>
            <a:ext cx="10079280" cy="356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切分技术难点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１．非关键帧的查找和跳转，视频解析一般都是由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帧起，如果是非关键帧，我们需要自己写跳转逻辑．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２．码率均衡．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３．把小的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统一拼接成一个新文件．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3260C5F-1E43-4F01-B745-6223F08C000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视频快速合并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(1)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．合并的基础：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我们在对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进行分段处理时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每个切片的设置都是一样的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这样我们可以不用在组合时再次转码和重新建立一个文件信息．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(2)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．合并的实现方案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保留第一个视频的头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和最后一个视频的尾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中间内容只进行快速拷贝和时间变换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1CF417A3-A69D-4E9D-A380-425216800D9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2AEE2FC-0845-4DB3-9836-A0D48196E15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1" name="" descr=""/>
          <p:cNvPicPr/>
          <p:nvPr/>
        </p:nvPicPr>
        <p:blipFill>
          <a:blip r:embed="rId1"/>
          <a:stretch/>
        </p:blipFill>
        <p:spPr>
          <a:xfrm>
            <a:off x="35640" y="673920"/>
            <a:ext cx="10079640" cy="588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多线程并发执行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7C3DCF0-B519-4E4F-B2F0-7B87999DA21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1B6D17F-2315-479C-A349-6E775684C9B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1881720" y="1737360"/>
            <a:ext cx="6388200" cy="514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最终设计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004335A-C786-4CC8-A59C-7720E77F6D7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4" name="" descr=""/>
          <p:cNvPicPr/>
          <p:nvPr/>
        </p:nvPicPr>
        <p:blipFill>
          <a:blip r:embed="rId1"/>
          <a:stretch/>
        </p:blipFill>
        <p:spPr>
          <a:xfrm>
            <a:off x="28080" y="1967760"/>
            <a:ext cx="10079280" cy="476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2579040" y="2959920"/>
            <a:ext cx="716508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mediacodec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加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0" y="2580480"/>
            <a:ext cx="1939320" cy="15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2340720" y="4257000"/>
            <a:ext cx="6324480" cy="24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ED7734C-8A9C-44A7-9D41-699E61B50E5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1" name="" descr=""/>
          <p:cNvPicPr/>
          <p:nvPr/>
        </p:nvPicPr>
        <p:blipFill>
          <a:blip r:embed="rId1"/>
          <a:stretch/>
        </p:blipFill>
        <p:spPr>
          <a:xfrm>
            <a:off x="35640" y="2309400"/>
            <a:ext cx="10080000" cy="300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2777760" y="1477800"/>
            <a:ext cx="626508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．一期规划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003480" y="1949040"/>
            <a:ext cx="6039360" cy="102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2783160" y="3657600"/>
            <a:ext cx="626508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．二期规划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3008880" y="4272120"/>
            <a:ext cx="6039360" cy="102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硬编码的缺陷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一．安卓手机厂商多，输出格式不一致，需要开发者自己转换成标准格式．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二．调用流程复杂，调用方式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java-&gt;native-&gt;java-&gt;native-&gt;java.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三．原生的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硬解码只支持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i,p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视频帧，不支持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1555DA7C-5E1F-414E-B931-CFD6042D0D6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２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一．优点：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就是为图像处理存在的，快速，功能强大．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二．缺点：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１，受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的接口才稳定．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一下好多功能不支持．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２，受手机性能限制，现在市场上很多低端手机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性能很差，解析图像会有白屏花屏等现象．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３，受手机厂商限制，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只是规定了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的一般接口，每个厂商的实现都不太一样，调用接口也会有差异．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8FAE2B0-29AF-4DEF-AC1C-F3C1D49EDB4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３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一．码率，分辨率不受控制，不支持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以上才开始支持动态设置参数，但是性能不是很好．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二．厂商硬编码实现方式不一样，支持的视频格式有限．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三．最多五路．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B7BA4A93-380A-4F09-AE38-C31F10C13EE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硬编解码和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一．效率高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功耗低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F2575AB-F912-4483-8E8E-AFE40391A4B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75560" y="1716480"/>
            <a:ext cx="8844840" cy="49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2"/>
          <p:cNvSpPr/>
          <p:nvPr/>
        </p:nvSpPr>
        <p:spPr>
          <a:xfrm>
            <a:off x="7758720" y="6796440"/>
            <a:ext cx="2267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3"/>
          <p:cNvSpPr/>
          <p:nvPr/>
        </p:nvSpPr>
        <p:spPr>
          <a:xfrm>
            <a:off x="371160" y="6899400"/>
            <a:ext cx="26535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51" name="Table 4"/>
          <p:cNvGraphicFramePr/>
          <p:nvPr/>
        </p:nvGraphicFramePr>
        <p:xfrm>
          <a:off x="274320" y="822960"/>
          <a:ext cx="9806040" cy="5217480"/>
        </p:xfrm>
        <a:graphic>
          <a:graphicData uri="http://schemas.openxmlformats.org/drawingml/2006/table">
            <a:tbl>
              <a:tblPr/>
              <a:tblGrid>
                <a:gridCol w="1066680"/>
                <a:gridCol w="3020400"/>
                <a:gridCol w="1416240"/>
                <a:gridCol w="1090080"/>
                <a:gridCol w="3213000"/>
              </a:tblGrid>
              <a:tr h="7243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功能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方式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时间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功耗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稳定性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709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解码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硬解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一般（受机型限制）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63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软解（ａｓｍ加速）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中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4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软解（原生）（当前方案）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63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编码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硬编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1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改造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比原生稍快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6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原生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09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filter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cpu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9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gpu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极差（受版本和机型限制）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504000" y="301320"/>
            <a:ext cx="906804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2"/>
          <p:cNvSpPr/>
          <p:nvPr/>
        </p:nvSpPr>
        <p:spPr>
          <a:xfrm>
            <a:off x="504000" y="1768680"/>
            <a:ext cx="906804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3"/>
          <p:cNvSpPr/>
          <p:nvPr/>
        </p:nvSpPr>
        <p:spPr>
          <a:xfrm>
            <a:off x="504000" y="1768680"/>
            <a:ext cx="906804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5" name="图片 260" descr=""/>
          <p:cNvPicPr/>
          <p:nvPr/>
        </p:nvPicPr>
        <p:blipFill>
          <a:blip r:embed="rId1"/>
          <a:stretch/>
        </p:blipFill>
        <p:spPr>
          <a:xfrm>
            <a:off x="2292480" y="1768680"/>
            <a:ext cx="5490720" cy="4380120"/>
          </a:xfrm>
          <a:prstGeom prst="rect">
            <a:avLst/>
          </a:prstGeom>
          <a:ln>
            <a:noFill/>
          </a:ln>
        </p:spPr>
      </p:pic>
      <p:pic>
        <p:nvPicPr>
          <p:cNvPr id="356" name="图片 261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0720" cy="438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2579040" y="2959920"/>
            <a:ext cx="716508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背景介绍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0" y="2580480"/>
            <a:ext cx="1939320" cy="15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2340720" y="4257000"/>
            <a:ext cx="6324480" cy="24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现在转码流程讲解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(1)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现在的转码是单例线性的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要一个一个处理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多个任务也要单个处理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F9424D3-2AF7-48F7-B368-FB6A92C0821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376200" y="2607480"/>
            <a:ext cx="9498960" cy="324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(2)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对应同一个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如果有多个任务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也要一个一个顺序处理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C61763E-2DC8-481B-9C98-33278EE11F7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35640" y="2049840"/>
            <a:ext cx="9382320" cy="390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预期指标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Oppo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手机本地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23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秒视频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腾讯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sdk,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自研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sdk,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预期时间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357F95F-70F5-4E0C-89A1-0C4C83EEF35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41" name="Table 5"/>
          <p:cNvGraphicFramePr/>
          <p:nvPr/>
        </p:nvGraphicFramePr>
        <p:xfrm>
          <a:off x="2543760" y="2575080"/>
          <a:ext cx="5075280" cy="287928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项目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耗时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腾讯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自研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49s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7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预期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75920" y="857880"/>
            <a:ext cx="8845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预期指标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提升预期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9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9EDF3DC-6ECB-4749-BD12-B15397BDA13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46" name="Table 5"/>
          <p:cNvGraphicFramePr/>
          <p:nvPr/>
        </p:nvGraphicFramePr>
        <p:xfrm>
          <a:off x="2543760" y="2010240"/>
          <a:ext cx="5075280" cy="359928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2360"/>
              </a:tblGrid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类型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现在自研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重构预期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裁剪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压缩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变速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综合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2579040" y="2959920"/>
            <a:ext cx="716508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小视频理论介绍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0" y="2580480"/>
            <a:ext cx="1939320" cy="15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2340720" y="4257000"/>
            <a:ext cx="6324480" cy="24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MP4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理论基础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原生算法的不足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多线程与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6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现在架构的缺点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2018-08-27T09:22:34Z</dcterms:modified>
  <cp:revision>78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