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45.png" ContentType="image/png"/>
  <Override PartName="/ppt/media/image42.jpeg" ContentType="image/jpeg"/>
  <Override PartName="/ppt/media/image37.jpeg" ContentType="image/jpeg"/>
  <Override PartName="/ppt/media/image44.png" ContentType="image/png"/>
  <Override PartName="/ppt/media/image36.jpeg" ContentType="image/jpeg"/>
  <Override PartName="/ppt/media/image35.jpeg" ContentType="image/jpeg"/>
  <Override PartName="/ppt/media/image34.png" ContentType="image/png"/>
  <Override PartName="/ppt/media/image33.png" ContentType="image/png"/>
  <Override PartName="/ppt/media/image32.png" ContentType="image/png"/>
  <Override PartName="/ppt/media/image41.jpeg" ContentType="image/jpeg"/>
  <Override PartName="/ppt/media/image31.png" ContentType="image/png"/>
  <Override PartName="/ppt/media/image30.png" ContentType="image/png"/>
  <Override PartName="/ppt/media/image38.jpeg" ContentType="image/jpe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40.jpeg" ContentType="image/jpe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39.jpeg" ContentType="image/jpeg"/>
  <Override PartName="/ppt/media/image4.png" ContentType="image/png"/>
  <Override PartName="/ppt/media/image43.jpeg" ContentType="image/jpe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3.png"/><Relationship Id="rId3" Type="http://schemas.openxmlformats.org/officeDocument/2006/relationships/image" Target="../media/image34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214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6955200"/>
            <a:ext cx="10075680" cy="60048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6777720" y="6240600"/>
            <a:ext cx="3297960" cy="86868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4"/>
          <a:srcRect l="0" t="8939" r="0" b="0"/>
          <a:stretch/>
        </p:blipFill>
        <p:spPr>
          <a:xfrm>
            <a:off x="0" y="6240600"/>
            <a:ext cx="6531840" cy="868680"/>
          </a:xfrm>
          <a:prstGeom prst="rect">
            <a:avLst/>
          </a:prstGeom>
          <a:ln>
            <a:noFill/>
          </a:ln>
        </p:spPr>
      </p:pic>
      <p:pic>
        <p:nvPicPr>
          <p:cNvPr id="3" name="图片 8" descr=""/>
          <p:cNvPicPr/>
          <p:nvPr/>
        </p:nvPicPr>
        <p:blipFill>
          <a:blip r:embed="rId5"/>
          <a:stretch/>
        </p:blipFill>
        <p:spPr>
          <a:xfrm>
            <a:off x="341280" y="7282800"/>
            <a:ext cx="1376280" cy="1015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15160" y="1254240"/>
            <a:ext cx="9048240" cy="360"/>
          </a:xfrm>
          <a:prstGeom prst="line">
            <a:avLst/>
          </a:prstGeom>
          <a:ln w="1260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7034400"/>
            <a:ext cx="10075680" cy="52092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04400" y="470880"/>
            <a:ext cx="4822200" cy="7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 </a:t>
            </a:r>
            <a:r>
              <a:rPr b="1" lang="en-US" sz="4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ndara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2666520" y="1573920"/>
            <a:ext cx="360" cy="5277960"/>
          </a:xfrm>
          <a:prstGeom prst="line">
            <a:avLst/>
          </a:prstGeom>
          <a:ln cap="rnd" w="9360">
            <a:solidFill>
              <a:srgbClr val="595959"/>
            </a:solidFill>
            <a:custDash>
              <a:ds d="9400000" sp="70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2164320" y="155700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4"/>
          <a:srcRect l="0" t="8939" r="1199" b="0"/>
          <a:stretch/>
        </p:blipFill>
        <p:spPr>
          <a:xfrm>
            <a:off x="2376000" y="155700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5"/>
          <a:srcRect l="0" t="8939" r="1199" b="0"/>
          <a:stretch/>
        </p:blipFill>
        <p:spPr>
          <a:xfrm>
            <a:off x="1944000" y="155700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6"/>
          <a:srcRect l="0" t="8939" r="1199" b="0"/>
          <a:stretch/>
        </p:blipFill>
        <p:spPr>
          <a:xfrm>
            <a:off x="2164320" y="175752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48" name="Picture 4" descr=""/>
          <p:cNvPicPr/>
          <p:nvPr/>
        </p:nvPicPr>
        <p:blipFill>
          <a:blip r:embed="rId7"/>
          <a:srcRect l="0" t="8939" r="1199" b="0"/>
          <a:stretch/>
        </p:blipFill>
        <p:spPr>
          <a:xfrm>
            <a:off x="2376000" y="175752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8"/>
          <a:srcRect l="0" t="8939" r="1199" b="0"/>
          <a:stretch/>
        </p:blipFill>
        <p:spPr>
          <a:xfrm>
            <a:off x="1944000" y="175752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9"/>
          <a:srcRect l="0" t="8939" r="1199" b="0"/>
          <a:stretch/>
        </p:blipFill>
        <p:spPr>
          <a:xfrm>
            <a:off x="2164320" y="195912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10"/>
          <a:srcRect l="0" t="8939" r="1199" b="0"/>
          <a:stretch/>
        </p:blipFill>
        <p:spPr>
          <a:xfrm>
            <a:off x="2376000" y="195912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11"/>
          <a:srcRect l="0" t="8939" r="1199" b="0"/>
          <a:stretch/>
        </p:blipFill>
        <p:spPr>
          <a:xfrm>
            <a:off x="1944000" y="195912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53" name="图片 24" descr=""/>
          <p:cNvPicPr/>
          <p:nvPr/>
        </p:nvPicPr>
        <p:blipFill>
          <a:blip r:embed="rId12"/>
          <a:stretch/>
        </p:blipFill>
        <p:spPr>
          <a:xfrm>
            <a:off x="8356320" y="7248240"/>
            <a:ext cx="1376280" cy="10152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 descr=""/>
          <p:cNvPicPr/>
          <p:nvPr/>
        </p:nvPicPr>
        <p:blipFill>
          <a:blip r:embed="rId2"/>
          <a:srcRect l="0" t="8939" r="0" b="0"/>
          <a:stretch/>
        </p:blipFill>
        <p:spPr>
          <a:xfrm>
            <a:off x="0" y="2580480"/>
            <a:ext cx="1939680" cy="151236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102760" y="2580480"/>
            <a:ext cx="7972560" cy="151236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75680" cy="52092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373600" y="3804840"/>
            <a:ext cx="1503720" cy="1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10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76280" cy="101520"/>
          </a:xfrm>
          <a:prstGeom prst="rect">
            <a:avLst/>
          </a:prstGeom>
          <a:ln>
            <a:noFill/>
          </a:ln>
        </p:spPr>
      </p:pic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" y="0"/>
            <a:ext cx="10075680" cy="51156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 rot="16200000">
            <a:off x="9387360" y="6543720"/>
            <a:ext cx="689760" cy="690120"/>
          </a:xfrm>
          <a:prstGeom prst="triangle">
            <a:avLst>
              <a:gd name="adj" fmla="val 50000"/>
            </a:avLst>
          </a:prstGeom>
          <a:solidFill>
            <a:srgbClr val="e46c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3"/>
          <p:cNvSpPr/>
          <p:nvPr/>
        </p:nvSpPr>
        <p:spPr>
          <a:xfrm>
            <a:off x="475920" y="6885000"/>
            <a:ext cx="8849880" cy="360"/>
          </a:xfrm>
          <a:prstGeom prst="line">
            <a:avLst/>
          </a:prstGeom>
          <a:ln w="93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285800" y="6784200"/>
            <a:ext cx="1503720" cy="194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7660800" y="162000"/>
            <a:ext cx="1938600" cy="18720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4" descr=""/>
          <p:cNvPicPr/>
          <p:nvPr/>
        </p:nvPicPr>
        <p:blipFill>
          <a:blip r:embed="rId2"/>
          <a:srcRect l="0" t="8939" r="1199" b="0"/>
          <a:stretch/>
        </p:blipFill>
        <p:spPr>
          <a:xfrm>
            <a:off x="0" y="2581200"/>
            <a:ext cx="1940040" cy="1511640"/>
          </a:xfrm>
          <a:prstGeom prst="rect">
            <a:avLst/>
          </a:prstGeom>
          <a:ln>
            <a:noFill/>
          </a:ln>
        </p:spPr>
      </p:pic>
      <p:sp>
        <p:nvSpPr>
          <p:cNvPr id="173" name="CustomShape 1"/>
          <p:cNvSpPr/>
          <p:nvPr/>
        </p:nvSpPr>
        <p:spPr>
          <a:xfrm>
            <a:off x="2102760" y="2580480"/>
            <a:ext cx="7972560" cy="151236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4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75680" cy="52092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8373600" y="3804840"/>
            <a:ext cx="1503720" cy="1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6" name="图片 9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76280" cy="101520"/>
          </a:xfrm>
          <a:prstGeom prst="rect">
            <a:avLst/>
          </a:prstGeom>
          <a:ln>
            <a:noFill/>
          </a:ln>
        </p:spPr>
      </p:pic>
      <p:pic>
        <p:nvPicPr>
          <p:cNvPr id="177" name="图片 210" descr=""/>
          <p:cNvPicPr/>
          <p:nvPr/>
        </p:nvPicPr>
        <p:blipFill>
          <a:blip r:embed="rId5"/>
          <a:stretch/>
        </p:blipFill>
        <p:spPr>
          <a:xfrm>
            <a:off x="2292480" y="1768680"/>
            <a:ext cx="5491080" cy="4380480"/>
          </a:xfrm>
          <a:prstGeom prst="rect">
            <a:avLst/>
          </a:prstGeom>
          <a:ln>
            <a:noFill/>
          </a:ln>
        </p:spPr>
      </p:pic>
      <p:pic>
        <p:nvPicPr>
          <p:cNvPr id="178" name="图片 211" descr=""/>
          <p:cNvPicPr/>
          <p:nvPr/>
        </p:nvPicPr>
        <p:blipFill>
          <a:blip r:embed="rId6"/>
          <a:stretch/>
        </p:blipFill>
        <p:spPr>
          <a:xfrm>
            <a:off x="2292480" y="1768680"/>
            <a:ext cx="5491080" cy="4380480"/>
          </a:xfrm>
          <a:prstGeom prst="rect">
            <a:avLst/>
          </a:prstGeom>
          <a:ln>
            <a:noFill/>
          </a:ln>
        </p:spPr>
      </p:pic>
      <p:sp>
        <p:nvSpPr>
          <p:cNvPr id="179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2.jpeg"/><Relationship Id="rId2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756000" y="2587680"/>
            <a:ext cx="8563680" cy="86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小视频性能提升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2539440" y="3462480"/>
            <a:ext cx="4997160" cy="7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王立争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MP4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文件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头部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有索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引信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息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以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I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帧为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节点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理论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上可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以进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行多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段处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B0E2F8EA-6401-47BA-8889-B7CEF3551CB3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B887D7D-4BF2-4C30-8A8F-ED63A1A0280A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7" name="" descr=""/>
          <p:cNvPicPr/>
          <p:nvPr/>
        </p:nvPicPr>
        <p:blipFill>
          <a:blip r:embed="rId1"/>
          <a:stretch/>
        </p:blipFill>
        <p:spPr>
          <a:xfrm>
            <a:off x="1837440" y="619560"/>
            <a:ext cx="6476400" cy="638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4C6CD211-7D77-4EBC-AFF5-306D4BE7A73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2" name="" descr=""/>
          <p:cNvPicPr/>
          <p:nvPr/>
        </p:nvPicPr>
        <p:blipFill>
          <a:blip r:embed="rId1"/>
          <a:stretch/>
        </p:blipFill>
        <p:spPr>
          <a:xfrm>
            <a:off x="1180440" y="1695600"/>
            <a:ext cx="7790760" cy="422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861983DF-F603-4723-9EA2-9A5AA662B9D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6" name="" descr=""/>
          <p:cNvPicPr/>
          <p:nvPr/>
        </p:nvPicPr>
        <p:blipFill>
          <a:blip r:embed="rId1"/>
          <a:stretch/>
        </p:blipFill>
        <p:spPr>
          <a:xfrm>
            <a:off x="35640" y="2318760"/>
            <a:ext cx="10080000" cy="298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转码算法的不足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494452F1-99CB-4DEA-A4ED-A7AFB3BA6F4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android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多线程与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封装需求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一．单线程转码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耗时太长．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允许多线程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如果对输入源分多段并行处理可以大大节省时间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A6392C5-1D48-423C-BFD3-4DF239411FB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(1).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大量的全局变量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 int want_sdp = 1;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 int current_time;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AVIOContext *progress_avio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 uint8_t *subtitle_out;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InputStream **input_streams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nb_input_streams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InputFile   **input_files  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nb_input_files  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OutputStream **output_streams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 nb_output_streams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OutputFile   **output_files  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 nb_output_files  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FilterGraph **filtergraphs;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nb_filtergraphs;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8A7FAA38-400F-4510-B255-FDA0E198EA4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(2).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只能从头部开始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打开文件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err = avformat_open_input(&amp;ic, filename, file_iformat, &amp;o-&gt;g-&gt;format_opts);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(err &lt; 0)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print_error(filename, err);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(err == AVERROR_PROTOCOL_NOT_FOUND)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av_log(NULL, AV_LOG_ERROR, "Did you mean file:%s?\n", filename);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exit_program(1);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759D611-F3F8-43DA-8322-06876457FEC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(3).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循环处理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缺少所需的退出机制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循环处理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while (!received_sigterm)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 = transcode_step();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(ret &lt; 0 &amp;&amp; ret != AVERROR_EOF)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char errbuf[128];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av_strerror(ret, errbuf, sizeof(errbuf));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av_log(NULL, AV_LOG_ERROR, "Error while filtering: %s\n", errbuf);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break;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AA68440-163C-4EEA-AA2C-D211A4ECE2C3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2579040" y="2959920"/>
            <a:ext cx="716544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多段的剪切与合并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0" y="2580480"/>
            <a:ext cx="1939680" cy="15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2340720" y="4257000"/>
            <a:ext cx="6324840" cy="24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视频切分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2777760" y="1477800"/>
            <a:ext cx="626544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背景介绍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003480" y="1949040"/>
            <a:ext cx="6039720" cy="102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预期目标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2783160" y="3657600"/>
            <a:ext cx="626544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原生转码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3008880" y="4272120"/>
            <a:ext cx="6039720" cy="102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原生算法的不足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多线程与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封装需求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现在架构的缺点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视频切分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D89AB4F-FA83-4BE5-A5A3-735107873AD6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3" name="" descr=""/>
          <p:cNvPicPr/>
          <p:nvPr/>
        </p:nvPicPr>
        <p:blipFill>
          <a:blip r:embed="rId1"/>
          <a:stretch/>
        </p:blipFill>
        <p:spPr>
          <a:xfrm>
            <a:off x="28080" y="2567520"/>
            <a:ext cx="10079640" cy="356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切分技术难点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１．非关键帧的查找和跳转，视频解析一般都是由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帧起，如果是非关键帧，我们需要自己写跳转逻辑．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２．码率均衡．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３．把小的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统一拼接成一个新文件．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1ABCDC0D-A86D-406B-BF4B-24A987B9E84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视频快速合并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(1)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．合并的基础：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我们在对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进行分段处理时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每个切片的设置都是一样的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这样我们可以不用在组合时再次转码和重新建立一个文件信息．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(2)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．合并的实现方案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保留第一个视频的头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和最后一个视频的尾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中间内容只进行快速拷贝和时间变换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24F5C5B5-A642-459C-98B8-1060CDE3BF8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2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4877EE9-94A4-472E-8A17-09EF6DA2D5D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5" name="" descr=""/>
          <p:cNvPicPr/>
          <p:nvPr/>
        </p:nvPicPr>
        <p:blipFill>
          <a:blip r:embed="rId1"/>
          <a:stretch/>
        </p:blipFill>
        <p:spPr>
          <a:xfrm>
            <a:off x="35640" y="673920"/>
            <a:ext cx="10080000" cy="588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多线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程并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发执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2F5C00B0-18D3-4729-B362-E8CB6CEB5D73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BBF900D-ED45-4B1C-820F-5B08FB918C5A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3" name="" descr=""/>
          <p:cNvPicPr/>
          <p:nvPr/>
        </p:nvPicPr>
        <p:blipFill>
          <a:blip r:embed="rId1"/>
          <a:stretch/>
        </p:blipFill>
        <p:spPr>
          <a:xfrm>
            <a:off x="1881720" y="1737360"/>
            <a:ext cx="6388560" cy="514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最终设计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A87DFF3-2B9D-4428-B359-500B526DCA7C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8" name="" descr=""/>
          <p:cNvPicPr/>
          <p:nvPr/>
        </p:nvPicPr>
        <p:blipFill>
          <a:blip r:embed="rId1"/>
          <a:stretch/>
        </p:blipFill>
        <p:spPr>
          <a:xfrm>
            <a:off x="28080" y="1967760"/>
            <a:ext cx="10079640" cy="476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2579040" y="2959920"/>
            <a:ext cx="716544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mediacodec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加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0" y="2580480"/>
            <a:ext cx="1939680" cy="15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2340720" y="4257000"/>
            <a:ext cx="6324840" cy="24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硬解码的技术难点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优点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D8D5681-AE78-4A2E-A5D8-1F6DF997A52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5" name="" descr=""/>
          <p:cNvPicPr/>
          <p:nvPr/>
        </p:nvPicPr>
        <p:blipFill>
          <a:blip r:embed="rId1"/>
          <a:stretch/>
        </p:blipFill>
        <p:spPr>
          <a:xfrm>
            <a:off x="35640" y="2309400"/>
            <a:ext cx="10080360" cy="300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码的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安卓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手机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厂商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格式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不一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致，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需要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开发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者自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己转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换成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标准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格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式．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调用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流程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复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杂，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调用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&gt;na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tive-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&gt;ja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va-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&gt;na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tive-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&gt;ja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码只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i,p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1FC4BDD-83F8-44D7-BD6D-4B343C541DF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2777760" y="1477800"/>
            <a:ext cx="626544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多段视频的切分与合并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003480" y="1949040"/>
            <a:ext cx="6039720" cy="102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视频切分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2783160" y="3657600"/>
            <a:ext cx="626544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mediac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odec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加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3008880" y="4272120"/>
            <a:ext cx="6039720" cy="102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硬解码技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用作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图像处理的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硬编码的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优点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２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.gpu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一．优点：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就是为图像处理存在的，快速，功能强大．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二．缺点：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１，受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开始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的接口才稳定．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一下好多功能不支持．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２，受手机性能限制，现在市场上很多低端手机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性能很差，解析图像会有白屏花屏等现象．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３，受手机厂商限制，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只是规定了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的一般接口，每个厂商的实现都不太一样，调用接口也会有差异．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6F5D80B-0258-4C3D-9378-5DF7A1588A7C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３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一．码率，分辨率不受控制，不支持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7.0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以上才开始支持动态设置参数，但是性能不是很好．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二．厂商硬编码实现方式不一样，支持的视频格式有限．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三．最多五路．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DC835D5-D6C2-4FF1-AAAD-59C60DA259A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硬编解码和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的优点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一．效率高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功耗低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E3E20C0-6CB7-4ACF-A3ED-12371BD1A08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2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3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45" name="Table 4"/>
          <p:cNvGraphicFramePr/>
          <p:nvPr/>
        </p:nvGraphicFramePr>
        <p:xfrm>
          <a:off x="274320" y="822960"/>
          <a:ext cx="9806040" cy="5217480"/>
        </p:xfrm>
        <a:graphic>
          <a:graphicData uri="http://schemas.openxmlformats.org/drawingml/2006/table">
            <a:tbl>
              <a:tblPr/>
              <a:tblGrid>
                <a:gridCol w="1066680"/>
                <a:gridCol w="3020400"/>
                <a:gridCol w="1416240"/>
                <a:gridCol w="1090080"/>
                <a:gridCol w="3213000"/>
              </a:tblGrid>
              <a:tr h="7243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功能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方式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时间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功耗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稳定性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7096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解码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硬解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一般（受机型限制）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63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软解（ａｓｍ加速）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中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4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软解（原生）（当前方案）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63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编码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硬编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1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x264(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改造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比原生稍快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6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x264(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原生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09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filter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cpu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9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gpu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极差（受版本和机型限制）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504000" y="301320"/>
            <a:ext cx="90684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2"/>
          <p:cNvSpPr/>
          <p:nvPr/>
        </p:nvSpPr>
        <p:spPr>
          <a:xfrm>
            <a:off x="504000" y="1768680"/>
            <a:ext cx="9068400" cy="438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3"/>
          <p:cNvSpPr/>
          <p:nvPr/>
        </p:nvSpPr>
        <p:spPr>
          <a:xfrm>
            <a:off x="504000" y="1768680"/>
            <a:ext cx="9068400" cy="438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9" name="图片 260" descr=""/>
          <p:cNvPicPr/>
          <p:nvPr/>
        </p:nvPicPr>
        <p:blipFill>
          <a:blip r:embed="rId1"/>
          <a:stretch/>
        </p:blipFill>
        <p:spPr>
          <a:xfrm>
            <a:off x="2292480" y="1768680"/>
            <a:ext cx="5491080" cy="4380480"/>
          </a:xfrm>
          <a:prstGeom prst="rect">
            <a:avLst/>
          </a:prstGeom>
          <a:ln>
            <a:noFill/>
          </a:ln>
        </p:spPr>
      </p:pic>
      <p:pic>
        <p:nvPicPr>
          <p:cNvPr id="350" name="图片 261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1080" cy="438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2579040" y="2959920"/>
            <a:ext cx="716544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背景介绍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0" y="2580480"/>
            <a:ext cx="1939680" cy="15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2340720" y="4257000"/>
            <a:ext cx="6324840" cy="24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现在转码流程讲解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优化流程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现在的转码是单例线性的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要一个一个处理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多个任务也要单个处理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48600F33-2A4F-4D00-9AAE-56788ECBDEC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4766B58-4E35-416C-8388-88235FF5C35A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>
            <a:off x="35640" y="2267640"/>
            <a:ext cx="10080360" cy="308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预期指标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Oppo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手机本地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23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秒视频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腾讯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sdk,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自研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sdk,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预期时间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5DC27FB-11A6-4163-94CB-5811A6284C8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40" name="Table 5"/>
          <p:cNvGraphicFramePr/>
          <p:nvPr/>
        </p:nvGraphicFramePr>
        <p:xfrm>
          <a:off x="2543760" y="2575080"/>
          <a:ext cx="5075280" cy="287928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项目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耗时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腾讯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18s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自研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49s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07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预期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18s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预期指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提升预期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469F293-3220-458D-8D2B-01302DC2F34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45" name="Table 5"/>
          <p:cNvGraphicFramePr/>
          <p:nvPr/>
        </p:nvGraphicFramePr>
        <p:xfrm>
          <a:off x="2543760" y="2010240"/>
          <a:ext cx="5075280" cy="359928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  <a:gridCol w="169236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类型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现在自研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重构预期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裁剪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压缩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变速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08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综合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2579040" y="2959920"/>
            <a:ext cx="716544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原生转码的缺点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0" y="2580480"/>
            <a:ext cx="1939680" cy="15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2340720" y="4257000"/>
            <a:ext cx="6324840" cy="24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MP4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理论基础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现在转码流程讲解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优化流程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2018-07-18T20:31:17Z</dcterms:created>
  <dc:creator>wanglisha</dc:creator>
  <dc:description/>
  <dc:language>en-US</dc:language>
  <cp:lastModifiedBy/>
  <dcterms:modified xsi:type="dcterms:W3CDTF">2018-08-25T18:15:29Z</dcterms:modified>
  <cp:revision>73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