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45.png" ContentType="image/png"/>
  <Override PartName="/ppt/media/image42.jpeg" ContentType="image/jpeg"/>
  <Override PartName="/ppt/media/image37.jpeg" ContentType="image/jpeg"/>
  <Override PartName="/ppt/media/image44.png" ContentType="image/png"/>
  <Override PartName="/ppt/media/image36.jpeg" ContentType="image/jpeg"/>
  <Override PartName="/ppt/media/image35.jpeg" ContentType="image/jpeg"/>
  <Override PartName="/ppt/media/image34.png" ContentType="image/png"/>
  <Override PartName="/ppt/media/image33.png" ContentType="image/png"/>
  <Override PartName="/ppt/media/image32.png" ContentType="image/png"/>
  <Override PartName="/ppt/media/image41.jpeg" ContentType="image/jpeg"/>
  <Override PartName="/ppt/media/image31.png" ContentType="image/png"/>
  <Override PartName="/ppt/media/image30.png" ContentType="image/png"/>
  <Override PartName="/ppt/media/image38.jpeg" ContentType="image/jpe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40.jpeg" ContentType="image/jpe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39.jpeg" ContentType="image/jpeg"/>
  <Override PartName="/ppt/media/image4.png" ContentType="image/png"/>
  <Override PartName="/ppt/media/image43.jpeg" ContentType="image/jpe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6.png"/><Relationship Id="rId3" Type="http://schemas.openxmlformats.org/officeDocument/2006/relationships/image" Target="../media/image27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3.png"/><Relationship Id="rId3" Type="http://schemas.openxmlformats.org/officeDocument/2006/relationships/image" Target="../media/image34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214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slideLayout" Target="../slideLayouts/slideLayout49.xml"/><Relationship Id="rId8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6955200"/>
            <a:ext cx="10075680" cy="600480"/>
          </a:xfrm>
          <a:prstGeom prst="rect">
            <a:avLst/>
          </a:prstGeom>
          <a:ln>
            <a:noFill/>
          </a:ln>
        </p:spPr>
      </p:pic>
      <p:pic>
        <p:nvPicPr>
          <p:cNvPr id="1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6777720" y="6240600"/>
            <a:ext cx="3297960" cy="868680"/>
          </a:xfrm>
          <a:prstGeom prst="rect">
            <a:avLst/>
          </a:prstGeom>
          <a:ln>
            <a:noFill/>
          </a:ln>
        </p:spPr>
      </p:pic>
      <p:pic>
        <p:nvPicPr>
          <p:cNvPr id="2" name="Picture 5" descr=""/>
          <p:cNvPicPr/>
          <p:nvPr/>
        </p:nvPicPr>
        <p:blipFill>
          <a:blip r:embed="rId4"/>
          <a:srcRect l="0" t="8939" r="0" b="0"/>
          <a:stretch/>
        </p:blipFill>
        <p:spPr>
          <a:xfrm>
            <a:off x="0" y="6240600"/>
            <a:ext cx="6531840" cy="868680"/>
          </a:xfrm>
          <a:prstGeom prst="rect">
            <a:avLst/>
          </a:prstGeom>
          <a:ln>
            <a:noFill/>
          </a:ln>
        </p:spPr>
      </p:pic>
      <p:pic>
        <p:nvPicPr>
          <p:cNvPr id="3" name="图片 8" descr=""/>
          <p:cNvPicPr/>
          <p:nvPr/>
        </p:nvPicPr>
        <p:blipFill>
          <a:blip r:embed="rId5"/>
          <a:stretch/>
        </p:blipFill>
        <p:spPr>
          <a:xfrm>
            <a:off x="341280" y="7282800"/>
            <a:ext cx="1376280" cy="10152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515160" y="1254240"/>
            <a:ext cx="9048240" cy="360"/>
          </a:xfrm>
          <a:prstGeom prst="line">
            <a:avLst/>
          </a:prstGeom>
          <a:ln w="1260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0" y="7034400"/>
            <a:ext cx="10075680" cy="52092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104400" y="470880"/>
            <a:ext cx="4822200" cy="7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目录 </a:t>
            </a:r>
            <a:r>
              <a:rPr b="1" lang="en-US" sz="40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ndara"/>
                <a:ea typeface="微软雅黑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3"/>
          <p:cNvSpPr/>
          <p:nvPr/>
        </p:nvSpPr>
        <p:spPr>
          <a:xfrm>
            <a:off x="2666520" y="1573920"/>
            <a:ext cx="360" cy="5277960"/>
          </a:xfrm>
          <a:prstGeom prst="line">
            <a:avLst/>
          </a:prstGeom>
          <a:ln cap="rnd" w="9360">
            <a:solidFill>
              <a:srgbClr val="595959"/>
            </a:solidFill>
            <a:custDash>
              <a:ds d="9400000" sp="70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2164320" y="1557000"/>
            <a:ext cx="165960" cy="165960"/>
          </a:xfrm>
          <a:prstGeom prst="rect">
            <a:avLst/>
          </a:prstGeom>
          <a:ln>
            <a:noFill/>
          </a:ln>
        </p:spPr>
      </p:pic>
      <p:pic>
        <p:nvPicPr>
          <p:cNvPr id="45" name="Picture 4" descr=""/>
          <p:cNvPicPr/>
          <p:nvPr/>
        </p:nvPicPr>
        <p:blipFill>
          <a:blip r:embed="rId4"/>
          <a:srcRect l="0" t="8939" r="1199" b="0"/>
          <a:stretch/>
        </p:blipFill>
        <p:spPr>
          <a:xfrm>
            <a:off x="2376000" y="1557000"/>
            <a:ext cx="165960" cy="165960"/>
          </a:xfrm>
          <a:prstGeom prst="rect">
            <a:avLst/>
          </a:prstGeom>
          <a:ln>
            <a:noFill/>
          </a:ln>
        </p:spPr>
      </p:pic>
      <p:pic>
        <p:nvPicPr>
          <p:cNvPr id="46" name="Picture 4" descr=""/>
          <p:cNvPicPr/>
          <p:nvPr/>
        </p:nvPicPr>
        <p:blipFill>
          <a:blip r:embed="rId5"/>
          <a:srcRect l="0" t="8939" r="1199" b="0"/>
          <a:stretch/>
        </p:blipFill>
        <p:spPr>
          <a:xfrm>
            <a:off x="1944000" y="1557000"/>
            <a:ext cx="165960" cy="165960"/>
          </a:xfrm>
          <a:prstGeom prst="rect">
            <a:avLst/>
          </a:prstGeom>
          <a:ln>
            <a:noFill/>
          </a:ln>
        </p:spPr>
      </p:pic>
      <p:pic>
        <p:nvPicPr>
          <p:cNvPr id="47" name="Picture 4" descr=""/>
          <p:cNvPicPr/>
          <p:nvPr/>
        </p:nvPicPr>
        <p:blipFill>
          <a:blip r:embed="rId6"/>
          <a:srcRect l="0" t="8939" r="1199" b="0"/>
          <a:stretch/>
        </p:blipFill>
        <p:spPr>
          <a:xfrm>
            <a:off x="2164320" y="1757520"/>
            <a:ext cx="165960" cy="165960"/>
          </a:xfrm>
          <a:prstGeom prst="rect">
            <a:avLst/>
          </a:prstGeom>
          <a:ln>
            <a:noFill/>
          </a:ln>
        </p:spPr>
      </p:pic>
      <p:pic>
        <p:nvPicPr>
          <p:cNvPr id="48" name="Picture 4" descr=""/>
          <p:cNvPicPr/>
          <p:nvPr/>
        </p:nvPicPr>
        <p:blipFill>
          <a:blip r:embed="rId7"/>
          <a:srcRect l="0" t="8939" r="1199" b="0"/>
          <a:stretch/>
        </p:blipFill>
        <p:spPr>
          <a:xfrm>
            <a:off x="2376000" y="1757520"/>
            <a:ext cx="165960" cy="165960"/>
          </a:xfrm>
          <a:prstGeom prst="rect">
            <a:avLst/>
          </a:prstGeom>
          <a:ln>
            <a:noFill/>
          </a:ln>
        </p:spPr>
      </p:pic>
      <p:pic>
        <p:nvPicPr>
          <p:cNvPr id="49" name="Picture 4" descr=""/>
          <p:cNvPicPr/>
          <p:nvPr/>
        </p:nvPicPr>
        <p:blipFill>
          <a:blip r:embed="rId8"/>
          <a:srcRect l="0" t="8939" r="1199" b="0"/>
          <a:stretch/>
        </p:blipFill>
        <p:spPr>
          <a:xfrm>
            <a:off x="1944000" y="1757520"/>
            <a:ext cx="165960" cy="165960"/>
          </a:xfrm>
          <a:prstGeom prst="rect">
            <a:avLst/>
          </a:prstGeom>
          <a:ln>
            <a:noFill/>
          </a:ln>
        </p:spPr>
      </p:pic>
      <p:pic>
        <p:nvPicPr>
          <p:cNvPr id="50" name="Picture 4" descr=""/>
          <p:cNvPicPr/>
          <p:nvPr/>
        </p:nvPicPr>
        <p:blipFill>
          <a:blip r:embed="rId9"/>
          <a:srcRect l="0" t="8939" r="1199" b="0"/>
          <a:stretch/>
        </p:blipFill>
        <p:spPr>
          <a:xfrm>
            <a:off x="2164320" y="1959120"/>
            <a:ext cx="165960" cy="165960"/>
          </a:xfrm>
          <a:prstGeom prst="rect">
            <a:avLst/>
          </a:prstGeom>
          <a:ln>
            <a:noFill/>
          </a:ln>
        </p:spPr>
      </p:pic>
      <p:pic>
        <p:nvPicPr>
          <p:cNvPr id="51" name="Picture 4" descr=""/>
          <p:cNvPicPr/>
          <p:nvPr/>
        </p:nvPicPr>
        <p:blipFill>
          <a:blip r:embed="rId10"/>
          <a:srcRect l="0" t="8939" r="1199" b="0"/>
          <a:stretch/>
        </p:blipFill>
        <p:spPr>
          <a:xfrm>
            <a:off x="2376000" y="1959120"/>
            <a:ext cx="165960" cy="165960"/>
          </a:xfrm>
          <a:prstGeom prst="rect">
            <a:avLst/>
          </a:prstGeom>
          <a:ln>
            <a:noFill/>
          </a:ln>
        </p:spPr>
      </p:pic>
      <p:pic>
        <p:nvPicPr>
          <p:cNvPr id="52" name="Picture 4" descr=""/>
          <p:cNvPicPr/>
          <p:nvPr/>
        </p:nvPicPr>
        <p:blipFill>
          <a:blip r:embed="rId11"/>
          <a:srcRect l="0" t="8939" r="1199" b="0"/>
          <a:stretch/>
        </p:blipFill>
        <p:spPr>
          <a:xfrm>
            <a:off x="1944000" y="1959120"/>
            <a:ext cx="165960" cy="165960"/>
          </a:xfrm>
          <a:prstGeom prst="rect">
            <a:avLst/>
          </a:prstGeom>
          <a:ln>
            <a:noFill/>
          </a:ln>
        </p:spPr>
      </p:pic>
      <p:pic>
        <p:nvPicPr>
          <p:cNvPr id="53" name="图片 24" descr=""/>
          <p:cNvPicPr/>
          <p:nvPr/>
        </p:nvPicPr>
        <p:blipFill>
          <a:blip r:embed="rId12"/>
          <a:stretch/>
        </p:blipFill>
        <p:spPr>
          <a:xfrm>
            <a:off x="8356320" y="7248240"/>
            <a:ext cx="1376280" cy="101520"/>
          </a:xfrm>
          <a:prstGeom prst="rect">
            <a:avLst/>
          </a:prstGeom>
          <a:ln>
            <a:noFill/>
          </a:ln>
        </p:spPr>
      </p:pic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5" descr=""/>
          <p:cNvPicPr/>
          <p:nvPr/>
        </p:nvPicPr>
        <p:blipFill>
          <a:blip r:embed="rId2"/>
          <a:srcRect l="0" t="8939" r="0" b="0"/>
          <a:stretch/>
        </p:blipFill>
        <p:spPr>
          <a:xfrm>
            <a:off x="0" y="2580480"/>
            <a:ext cx="1939680" cy="151236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102760" y="2580480"/>
            <a:ext cx="7972560" cy="151236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75680" cy="52092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8373600" y="3804840"/>
            <a:ext cx="1503720" cy="1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图片 10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76280" cy="101520"/>
          </a:xfrm>
          <a:prstGeom prst="rect">
            <a:avLst/>
          </a:prstGeom>
          <a:ln>
            <a:noFill/>
          </a:ln>
        </p:spPr>
      </p:pic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20" y="0"/>
            <a:ext cx="10075680" cy="51156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 rot="16200000">
            <a:off x="9387360" y="6543720"/>
            <a:ext cx="689760" cy="690120"/>
          </a:xfrm>
          <a:prstGeom prst="triangle">
            <a:avLst>
              <a:gd name="adj" fmla="val 50000"/>
            </a:avLst>
          </a:prstGeom>
          <a:solidFill>
            <a:srgbClr val="e46c0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3"/>
          <p:cNvSpPr/>
          <p:nvPr/>
        </p:nvSpPr>
        <p:spPr>
          <a:xfrm>
            <a:off x="475920" y="6885000"/>
            <a:ext cx="8849880" cy="360"/>
          </a:xfrm>
          <a:prstGeom prst="line">
            <a:avLst/>
          </a:prstGeom>
          <a:ln w="93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4285800" y="6784200"/>
            <a:ext cx="1503720" cy="194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2"/>
          <a:stretch/>
        </p:blipFill>
        <p:spPr>
          <a:xfrm>
            <a:off x="7660800" y="162000"/>
            <a:ext cx="1938600" cy="187200"/>
          </a:xfrm>
          <a:prstGeom prst="rect">
            <a:avLst/>
          </a:prstGeom>
          <a:ln>
            <a:noFill/>
          </a:ln>
        </p:spPr>
      </p:pic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4" descr=""/>
          <p:cNvPicPr/>
          <p:nvPr/>
        </p:nvPicPr>
        <p:blipFill>
          <a:blip r:embed="rId2"/>
          <a:srcRect l="0" t="8939" r="1199" b="0"/>
          <a:stretch/>
        </p:blipFill>
        <p:spPr>
          <a:xfrm>
            <a:off x="0" y="2581200"/>
            <a:ext cx="1940040" cy="1511640"/>
          </a:xfrm>
          <a:prstGeom prst="rect">
            <a:avLst/>
          </a:prstGeom>
          <a:ln>
            <a:noFill/>
          </a:ln>
        </p:spPr>
      </p:pic>
      <p:sp>
        <p:nvSpPr>
          <p:cNvPr id="173" name="CustomShape 1"/>
          <p:cNvSpPr/>
          <p:nvPr/>
        </p:nvSpPr>
        <p:spPr>
          <a:xfrm>
            <a:off x="2102760" y="2580480"/>
            <a:ext cx="7972560" cy="151236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4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75680" cy="520920"/>
          </a:xfrm>
          <a:prstGeom prst="rect">
            <a:avLst/>
          </a:prstGeom>
          <a:ln>
            <a:noFill/>
          </a:ln>
        </p:spPr>
      </p:pic>
      <p:sp>
        <p:nvSpPr>
          <p:cNvPr id="175" name="CustomShape 2"/>
          <p:cNvSpPr/>
          <p:nvPr/>
        </p:nvSpPr>
        <p:spPr>
          <a:xfrm>
            <a:off x="8373600" y="3804840"/>
            <a:ext cx="1503720" cy="1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6" name="图片 9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76280" cy="101520"/>
          </a:xfrm>
          <a:prstGeom prst="rect">
            <a:avLst/>
          </a:prstGeom>
          <a:ln>
            <a:noFill/>
          </a:ln>
        </p:spPr>
      </p:pic>
      <p:pic>
        <p:nvPicPr>
          <p:cNvPr id="177" name="图片 210" descr=""/>
          <p:cNvPicPr/>
          <p:nvPr/>
        </p:nvPicPr>
        <p:blipFill>
          <a:blip r:embed="rId5"/>
          <a:stretch/>
        </p:blipFill>
        <p:spPr>
          <a:xfrm>
            <a:off x="2292480" y="1768680"/>
            <a:ext cx="5491080" cy="4380480"/>
          </a:xfrm>
          <a:prstGeom prst="rect">
            <a:avLst/>
          </a:prstGeom>
          <a:ln>
            <a:noFill/>
          </a:ln>
        </p:spPr>
      </p:pic>
      <p:pic>
        <p:nvPicPr>
          <p:cNvPr id="178" name="图片 211" descr=""/>
          <p:cNvPicPr/>
          <p:nvPr/>
        </p:nvPicPr>
        <p:blipFill>
          <a:blip r:embed="rId6"/>
          <a:stretch/>
        </p:blipFill>
        <p:spPr>
          <a:xfrm>
            <a:off x="2292480" y="1768680"/>
            <a:ext cx="5491080" cy="4380480"/>
          </a:xfrm>
          <a:prstGeom prst="rect">
            <a:avLst/>
          </a:prstGeom>
          <a:ln>
            <a:noFill/>
          </a:ln>
        </p:spPr>
      </p:pic>
      <p:sp>
        <p:nvSpPr>
          <p:cNvPr id="179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0.jpeg"/><Relationship Id="rId2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2.jpeg"/><Relationship Id="rId2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3.jpeg"/><Relationship Id="rId2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756000" y="2587680"/>
            <a:ext cx="8563680" cy="86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小视频性能提升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2539440" y="3462480"/>
            <a:ext cx="4997160" cy="7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王立争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MP4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文件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头部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有索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引信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息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以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I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帧为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节点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理论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上可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以进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行多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段处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8AE84E19-4636-4566-83F5-D666709C026C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AD4E9962-E8AF-4042-AF95-EA35C21CFEEC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7" name="" descr=""/>
          <p:cNvPicPr/>
          <p:nvPr/>
        </p:nvPicPr>
        <p:blipFill>
          <a:blip r:embed="rId1"/>
          <a:stretch/>
        </p:blipFill>
        <p:spPr>
          <a:xfrm>
            <a:off x="1837440" y="619560"/>
            <a:ext cx="6476400" cy="638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7FB88F8E-49B5-4F69-8C2A-07E8D69D68D4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2" name="" descr=""/>
          <p:cNvPicPr/>
          <p:nvPr/>
        </p:nvPicPr>
        <p:blipFill>
          <a:blip r:embed="rId1"/>
          <a:stretch/>
        </p:blipFill>
        <p:spPr>
          <a:xfrm>
            <a:off x="1180440" y="1695600"/>
            <a:ext cx="7790760" cy="422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A3FF34E6-6C66-45B4-BA1A-82DE92C0ABBB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6" name="" descr=""/>
          <p:cNvPicPr/>
          <p:nvPr/>
        </p:nvPicPr>
        <p:blipFill>
          <a:blip r:embed="rId1"/>
          <a:stretch/>
        </p:blipFill>
        <p:spPr>
          <a:xfrm>
            <a:off x="35640" y="2318760"/>
            <a:ext cx="10080000" cy="2982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转码算法的不足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8488CC4-90ED-44CD-805B-FD7F77C4407C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android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多线程与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封装需求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一．单线程转码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耗时太长．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允许多线程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如果对输入源分多段并行处理可以大大节省时间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20080B8F-FC01-4328-B289-CACEDE02801E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现有架构的缺陷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(1).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大量的全局变量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static int want_sdp = 1;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static int current_time;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AVIOContext *progress_avio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static uint8_t *subtitle_out;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InputStream **input_streams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nb_input_streams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InputFile   **input_files  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nb_input_files  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OutputStream **output_streams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 nb_output_streams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OutputFile   **output_files  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 nb_output_files  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FilterGraph **filtergraphs;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nb_filtergraphs;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49B14F7-3505-4C15-A7B8-5155B5AE2661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现有架构的缺陷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(2).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只能从头部开始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打开文件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err = avformat_open_input(&amp;ic, filename, file_iformat, &amp;o-&gt;g-&gt;format_opts);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(err &lt; 0)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print_error(filename, err);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(err == AVERROR_PROTOCOL_NOT_FOUND)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av_log(NULL, AV_LOG_ERROR, "Did you mean file:%s?\n", filename);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exit_program(1);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DE1B5D07-C56A-479C-8979-D60A81D9FD61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现有架构的缺陷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(3).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循环处理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缺少所需的退出机制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循环处理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while (!received_sigterm)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 = transcode_step();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(ret &lt; 0 &amp;&amp; ret != AVERROR_EOF)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char errbuf[128];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av_strerror(ret, errbuf, sizeof(errbuf));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av_log(NULL, AV_LOG_ERROR, "Error while filtering: %s\n", errbuf);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break;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304D88BA-FAFA-47EB-88C6-A6A43671CCE1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2579040" y="2959920"/>
            <a:ext cx="7165440" cy="7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多段视频的切分与合并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0" y="2580480"/>
            <a:ext cx="1939680" cy="15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2340720" y="4257000"/>
            <a:ext cx="6324840" cy="24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视频切分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2777760" y="1477800"/>
            <a:ext cx="626544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背景介绍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003480" y="1949040"/>
            <a:ext cx="6039720" cy="102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预期目标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2783160" y="3657600"/>
            <a:ext cx="626544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．小视频理论介绍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3008880" y="4272120"/>
            <a:ext cx="6039720" cy="102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原生算法的不足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多线程与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封装需求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现在架构的缺点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视频切分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FD8FAD3B-3DF1-4FE0-9CBC-147C0950FEE8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3" name="" descr=""/>
          <p:cNvPicPr/>
          <p:nvPr/>
        </p:nvPicPr>
        <p:blipFill>
          <a:blip r:embed="rId1"/>
          <a:stretch/>
        </p:blipFill>
        <p:spPr>
          <a:xfrm>
            <a:off x="28080" y="2567520"/>
            <a:ext cx="10079640" cy="356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切分技术难点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１．非关键帧的查找和跳转，视频解析一般都是由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帧起，如果是非关键帧，我们需要自己写跳转逻辑．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２．码率均衡．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３．把小的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统一拼接成一个新文件．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F515A595-E1CE-4E81-8C7A-76606CB509F1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视频快速合并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(1)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．合并的基础：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我们在对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进行分段处理时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每个切片的设置都是一样的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这样我们可以不用在组合时再次转码和重新建立一个文件信息．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(2)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．合并的实现方案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保留第一个视频的头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和最后一个视频的尾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中间内容只进行快速拷贝和时间变换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AAABE9E3-54FA-47EE-9F34-1FD221F236D3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2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B8F634C2-56B2-4C71-A51D-ACCE672E8C05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5" name="" descr=""/>
          <p:cNvPicPr/>
          <p:nvPr/>
        </p:nvPicPr>
        <p:blipFill>
          <a:blip r:embed="rId1"/>
          <a:stretch/>
        </p:blipFill>
        <p:spPr>
          <a:xfrm>
            <a:off x="35640" y="673920"/>
            <a:ext cx="10080000" cy="588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新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多线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程并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发执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1BB6E7E2-FD6F-48D7-AD9F-D747ADE6159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新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0A3F8D1D-2515-43C8-89D9-A597085F03CF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3" name="" descr=""/>
          <p:cNvPicPr/>
          <p:nvPr/>
        </p:nvPicPr>
        <p:blipFill>
          <a:blip r:embed="rId1"/>
          <a:stretch/>
        </p:blipFill>
        <p:spPr>
          <a:xfrm>
            <a:off x="1881720" y="1737360"/>
            <a:ext cx="6388560" cy="514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最终设计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A4463607-70A4-45BB-8F56-18DD484E9ACE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8" name="" descr=""/>
          <p:cNvPicPr/>
          <p:nvPr/>
        </p:nvPicPr>
        <p:blipFill>
          <a:blip r:embed="rId1"/>
          <a:stretch/>
        </p:blipFill>
        <p:spPr>
          <a:xfrm>
            <a:off x="28080" y="1967760"/>
            <a:ext cx="10079640" cy="476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2579040" y="2959920"/>
            <a:ext cx="7165440" cy="7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mediacodec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加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0" y="2580480"/>
            <a:ext cx="1939680" cy="15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3"/>
          <p:cNvSpPr/>
          <p:nvPr/>
        </p:nvSpPr>
        <p:spPr>
          <a:xfrm>
            <a:off x="2340720" y="4257000"/>
            <a:ext cx="6324840" cy="24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硬解码的技术难点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用作图像处理的优劣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优点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5B85D77A-E2BA-4855-B044-B6C51FAC3874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5" name="" descr=""/>
          <p:cNvPicPr/>
          <p:nvPr/>
        </p:nvPicPr>
        <p:blipFill>
          <a:blip r:embed="rId1"/>
          <a:stretch/>
        </p:blipFill>
        <p:spPr>
          <a:xfrm>
            <a:off x="35640" y="2309400"/>
            <a:ext cx="10080360" cy="300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码的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技术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安卓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手机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厂商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输出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格式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不一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致，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需要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开发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者自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己转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换成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标准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格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式．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调用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流程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复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杂，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调用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&gt;na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tive-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&gt;ja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va-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&gt;na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tive-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&gt;ja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码只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i,p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不支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20987BD9-59E2-4CC5-98ED-CD0707F5805F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2777760" y="1477800"/>
            <a:ext cx="626544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一期规划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3003480" y="1949040"/>
            <a:ext cx="6039720" cy="102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视频切分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2783160" y="3657600"/>
            <a:ext cx="626544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．二期规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3008880" y="4272120"/>
            <a:ext cx="6039720" cy="102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硬解码技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用作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图像处理的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优劣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硬编码的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优点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２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.gpu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用作图像处理的优劣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一．优点：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就是为图像处理存在的，快速，功能强大．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二．缺点：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１，受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版本限制，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开始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的接口才稳定．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一下好多功能不支持．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２，受手机性能限制，现在市场上很多低端手机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性能很差，解析图像会有白屏花屏等现象．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３，受手机厂商限制，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google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只是规定了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的一般接口，每个厂商的实现都不太一样，调用接口也会有差异．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F386C85F-B8DF-45C7-A19E-A3A1BF8AB431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３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硬编码的缺点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一．码率，分辨率不受控制，不支持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7.0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以上才开始支持动态设置参数，但是性能不是很好．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二．厂商硬编码实现方式不一样，支持的视频格式有限．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三．最多五路．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60C0E1D-BADB-41DB-B936-853BE7E1FFD2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硬编解码和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的优点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一．效率高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功耗低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42AC1994-E3A5-4B93-9C4E-B610673EFFAB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2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3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45" name="Table 4"/>
          <p:cNvGraphicFramePr/>
          <p:nvPr/>
        </p:nvGraphicFramePr>
        <p:xfrm>
          <a:off x="274320" y="822960"/>
          <a:ext cx="9806040" cy="5217480"/>
        </p:xfrm>
        <a:graphic>
          <a:graphicData uri="http://schemas.openxmlformats.org/drawingml/2006/table">
            <a:tbl>
              <a:tblPr/>
              <a:tblGrid>
                <a:gridCol w="1066680"/>
                <a:gridCol w="3020400"/>
                <a:gridCol w="1416240"/>
                <a:gridCol w="1090080"/>
                <a:gridCol w="3213000"/>
              </a:tblGrid>
              <a:tr h="7243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功能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方式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时间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功耗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稳定性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7096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解码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硬解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一般（受机型限制）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63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软解（ａｓｍ加速）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中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141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软解（原生）（当前方案）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63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编码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硬编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1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x264(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改造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比原生稍快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6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x264(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原生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109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filter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cpu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791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gpu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极差（受版本和机型限制）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504000" y="301320"/>
            <a:ext cx="906840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2"/>
          <p:cNvSpPr/>
          <p:nvPr/>
        </p:nvSpPr>
        <p:spPr>
          <a:xfrm>
            <a:off x="504000" y="1768680"/>
            <a:ext cx="9068400" cy="438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3"/>
          <p:cNvSpPr/>
          <p:nvPr/>
        </p:nvSpPr>
        <p:spPr>
          <a:xfrm>
            <a:off x="504000" y="1768680"/>
            <a:ext cx="9068400" cy="438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49" name="图片 260" descr=""/>
          <p:cNvPicPr/>
          <p:nvPr/>
        </p:nvPicPr>
        <p:blipFill>
          <a:blip r:embed="rId1"/>
          <a:stretch/>
        </p:blipFill>
        <p:spPr>
          <a:xfrm>
            <a:off x="2292480" y="1768680"/>
            <a:ext cx="5491080" cy="4380480"/>
          </a:xfrm>
          <a:prstGeom prst="rect">
            <a:avLst/>
          </a:prstGeom>
          <a:ln>
            <a:noFill/>
          </a:ln>
        </p:spPr>
      </p:pic>
      <p:pic>
        <p:nvPicPr>
          <p:cNvPr id="350" name="图片 261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1080" cy="438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2579040" y="2959920"/>
            <a:ext cx="7165440" cy="7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背景介绍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0" y="2580480"/>
            <a:ext cx="1939680" cy="15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2340720" y="4257000"/>
            <a:ext cx="6324840" cy="24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现在转码流程讲解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预期目标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现在的转码是单例线性的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要一个一个处理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多个任务也要单个处理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859821F0-C97E-4567-8315-834142A37C54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A51DB474-EBDC-4AC9-92FC-EF4C9A439116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5" name="" descr=""/>
          <p:cNvPicPr/>
          <p:nvPr/>
        </p:nvPicPr>
        <p:blipFill>
          <a:blip r:embed="rId1"/>
          <a:stretch/>
        </p:blipFill>
        <p:spPr>
          <a:xfrm>
            <a:off x="35640" y="2267640"/>
            <a:ext cx="10080360" cy="308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预期指标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Oppo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手机本地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23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秒视频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腾讯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sdk,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自研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sdk,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预期时间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D09C10A9-7234-4448-A549-765DCCB26723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40" name="Table 5"/>
          <p:cNvGraphicFramePr/>
          <p:nvPr/>
        </p:nvGraphicFramePr>
        <p:xfrm>
          <a:off x="2543760" y="2575080"/>
          <a:ext cx="5075280" cy="2879280"/>
        </p:xfrm>
        <a:graphic>
          <a:graphicData uri="http://schemas.openxmlformats.org/drawingml/2006/table">
            <a:tbl>
              <a:tblPr/>
              <a:tblGrid>
                <a:gridCol w="2537640"/>
                <a:gridCol w="253800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项目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耗时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腾讯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18s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自研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49s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07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预期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18s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预期指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提升预期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847D9AB3-17DF-4B7B-A2FF-5885BC1C11AB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45" name="Table 5"/>
          <p:cNvGraphicFramePr/>
          <p:nvPr/>
        </p:nvGraphicFramePr>
        <p:xfrm>
          <a:off x="2543760" y="2010240"/>
          <a:ext cx="5075280" cy="3599280"/>
        </p:xfrm>
        <a:graphic>
          <a:graphicData uri="http://schemas.openxmlformats.org/drawingml/2006/table">
            <a:tbl>
              <a:tblPr/>
              <a:tblGrid>
                <a:gridCol w="1691640"/>
                <a:gridCol w="1691640"/>
                <a:gridCol w="169236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类型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现在自研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重构预期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裁剪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压缩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变速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08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综合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2579040" y="2959920"/>
            <a:ext cx="7165440" cy="7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原生转码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0" y="2580480"/>
            <a:ext cx="1939680" cy="15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2340720" y="4257000"/>
            <a:ext cx="6324840" cy="24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MP4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理论基础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原生算法的不足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android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多线程与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封装需求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现在架构的缺点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2018-07-18T20:31:17Z</dcterms:created>
  <dc:creator>wanglisha</dc:creator>
  <dc:description/>
  <dc:language>en-US</dc:language>
  <cp:lastModifiedBy/>
  <dcterms:modified xsi:type="dcterms:W3CDTF">2018-08-25T19:15:27Z</dcterms:modified>
  <cp:revision>75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自定义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25</vt:i4>
  </property>
</Properties>
</file>