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36.jpeg" ContentType="image/jpeg"/>
  <Override PartName="/ppt/media/image35.jpeg" ContentType="image/jpe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8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6.png"/><Relationship Id="rId3" Type="http://schemas.openxmlformats.org/officeDocument/2006/relationships/image" Target="../media/image27.png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6955200"/>
            <a:ext cx="10076040" cy="600840"/>
          </a:xfrm>
          <a:prstGeom prst="rect">
            <a:avLst/>
          </a:prstGeom>
          <a:ln>
            <a:noFill/>
          </a:ln>
        </p:spPr>
      </p:pic>
      <p:pic>
        <p:nvPicPr>
          <p:cNvPr id="1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6777720" y="6240600"/>
            <a:ext cx="3298320" cy="869040"/>
          </a:xfrm>
          <a:prstGeom prst="rect">
            <a:avLst/>
          </a:prstGeom>
          <a:ln>
            <a:noFill/>
          </a:ln>
        </p:spPr>
      </p:pic>
      <p:pic>
        <p:nvPicPr>
          <p:cNvPr id="2" name="Picture 5" descr=""/>
          <p:cNvPicPr/>
          <p:nvPr/>
        </p:nvPicPr>
        <p:blipFill>
          <a:blip r:embed="rId4"/>
          <a:srcRect l="0" t="8939" r="0" b="0"/>
          <a:stretch/>
        </p:blipFill>
        <p:spPr>
          <a:xfrm>
            <a:off x="0" y="6240600"/>
            <a:ext cx="6532200" cy="869040"/>
          </a:xfrm>
          <a:prstGeom prst="rect">
            <a:avLst/>
          </a:prstGeom>
          <a:ln>
            <a:noFill/>
          </a:ln>
        </p:spPr>
      </p:pic>
      <p:pic>
        <p:nvPicPr>
          <p:cNvPr id="3" name="图片 8" descr=""/>
          <p:cNvPicPr/>
          <p:nvPr/>
        </p:nvPicPr>
        <p:blipFill>
          <a:blip r:embed="rId5"/>
          <a:stretch/>
        </p:blipFill>
        <p:spPr>
          <a:xfrm>
            <a:off x="341280" y="7282800"/>
            <a:ext cx="1376640" cy="1018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515160" y="1254240"/>
            <a:ext cx="9048240" cy="360"/>
          </a:xfrm>
          <a:prstGeom prst="line">
            <a:avLst/>
          </a:prstGeom>
          <a:ln w="1260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0" y="7034400"/>
            <a:ext cx="10076040" cy="52128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104400" y="470880"/>
            <a:ext cx="482256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目录 </a:t>
            </a:r>
            <a:r>
              <a:rPr b="1" lang="en-US" sz="4000" spc="-1" strike="noStrike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Candara"/>
                <a:ea typeface="微软雅黑"/>
              </a:rPr>
              <a:t>CONTENTS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3"/>
          <p:cNvSpPr/>
          <p:nvPr/>
        </p:nvSpPr>
        <p:spPr>
          <a:xfrm>
            <a:off x="2666520" y="1573920"/>
            <a:ext cx="360" cy="5277960"/>
          </a:xfrm>
          <a:prstGeom prst="line">
            <a:avLst/>
          </a:prstGeom>
          <a:ln cap="rnd" w="9360">
            <a:solidFill>
              <a:srgbClr val="595959"/>
            </a:solidFill>
            <a:custDash>
              <a:ds d="7000000" sp="52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3"/>
          <a:srcRect l="0" t="8939" r="1199" b="0"/>
          <a:stretch/>
        </p:blipFill>
        <p:spPr>
          <a:xfrm>
            <a:off x="2164320" y="155700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45" name="Picture 4" descr=""/>
          <p:cNvPicPr/>
          <p:nvPr/>
        </p:nvPicPr>
        <p:blipFill>
          <a:blip r:embed="rId4"/>
          <a:srcRect l="0" t="8939" r="1199" b="0"/>
          <a:stretch/>
        </p:blipFill>
        <p:spPr>
          <a:xfrm>
            <a:off x="2376000" y="155700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46" name="Picture 4" descr=""/>
          <p:cNvPicPr/>
          <p:nvPr/>
        </p:nvPicPr>
        <p:blipFill>
          <a:blip r:embed="rId5"/>
          <a:srcRect l="0" t="8939" r="1199" b="0"/>
          <a:stretch/>
        </p:blipFill>
        <p:spPr>
          <a:xfrm>
            <a:off x="1944000" y="155700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47" name="Picture 4" descr=""/>
          <p:cNvPicPr/>
          <p:nvPr/>
        </p:nvPicPr>
        <p:blipFill>
          <a:blip r:embed="rId6"/>
          <a:srcRect l="0" t="8939" r="1199" b="0"/>
          <a:stretch/>
        </p:blipFill>
        <p:spPr>
          <a:xfrm>
            <a:off x="2164320" y="17575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48" name="Picture 4" descr=""/>
          <p:cNvPicPr/>
          <p:nvPr/>
        </p:nvPicPr>
        <p:blipFill>
          <a:blip r:embed="rId7"/>
          <a:srcRect l="0" t="8939" r="1199" b="0"/>
          <a:stretch/>
        </p:blipFill>
        <p:spPr>
          <a:xfrm>
            <a:off x="2376000" y="17575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49" name="Picture 4" descr=""/>
          <p:cNvPicPr/>
          <p:nvPr/>
        </p:nvPicPr>
        <p:blipFill>
          <a:blip r:embed="rId8"/>
          <a:srcRect l="0" t="8939" r="1199" b="0"/>
          <a:stretch/>
        </p:blipFill>
        <p:spPr>
          <a:xfrm>
            <a:off x="1944000" y="17575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9"/>
          <a:srcRect l="0" t="8939" r="1199" b="0"/>
          <a:stretch/>
        </p:blipFill>
        <p:spPr>
          <a:xfrm>
            <a:off x="2164320" y="19591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51" name="Picture 4" descr=""/>
          <p:cNvPicPr/>
          <p:nvPr/>
        </p:nvPicPr>
        <p:blipFill>
          <a:blip r:embed="rId10"/>
          <a:srcRect l="0" t="8939" r="1199" b="0"/>
          <a:stretch/>
        </p:blipFill>
        <p:spPr>
          <a:xfrm>
            <a:off x="2376000" y="19591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52" name="Picture 4" descr=""/>
          <p:cNvPicPr/>
          <p:nvPr/>
        </p:nvPicPr>
        <p:blipFill>
          <a:blip r:embed="rId11"/>
          <a:srcRect l="0" t="8939" r="1199" b="0"/>
          <a:stretch/>
        </p:blipFill>
        <p:spPr>
          <a:xfrm>
            <a:off x="1944000" y="1959120"/>
            <a:ext cx="166320" cy="166320"/>
          </a:xfrm>
          <a:prstGeom prst="rect">
            <a:avLst/>
          </a:prstGeom>
          <a:ln>
            <a:noFill/>
          </a:ln>
        </p:spPr>
      </p:pic>
      <p:pic>
        <p:nvPicPr>
          <p:cNvPr id="53" name="图片 24" descr=""/>
          <p:cNvPicPr/>
          <p:nvPr/>
        </p:nvPicPr>
        <p:blipFill>
          <a:blip r:embed="rId12"/>
          <a:stretch/>
        </p:blipFill>
        <p:spPr>
          <a:xfrm>
            <a:off x="8356320" y="7248240"/>
            <a:ext cx="1376640" cy="101880"/>
          </a:xfrm>
          <a:prstGeom prst="rect">
            <a:avLst/>
          </a:prstGeom>
          <a:ln>
            <a:noFill/>
          </a:ln>
        </p:spPr>
      </p:pic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 descr=""/>
          <p:cNvPicPr/>
          <p:nvPr/>
        </p:nvPicPr>
        <p:blipFill>
          <a:blip r:embed="rId2"/>
          <a:srcRect l="0" t="8939" r="0" b="0"/>
          <a:stretch/>
        </p:blipFill>
        <p:spPr>
          <a:xfrm>
            <a:off x="0" y="2580480"/>
            <a:ext cx="1940040" cy="151272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102760" y="2580480"/>
            <a:ext cx="7972920" cy="15127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6040" cy="521280"/>
          </a:xfrm>
          <a:prstGeom prst="rect">
            <a:avLst/>
          </a:prstGeom>
          <a:ln>
            <a:noFill/>
          </a:ln>
        </p:spPr>
      </p:pic>
      <p:sp>
        <p:nvSpPr>
          <p:cNvPr id="93" name="CustomShape 2"/>
          <p:cNvSpPr/>
          <p:nvPr/>
        </p:nvSpPr>
        <p:spPr>
          <a:xfrm>
            <a:off x="8373600" y="3804840"/>
            <a:ext cx="150408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图片 10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640" cy="101880"/>
          </a:xfrm>
          <a:prstGeom prst="rect">
            <a:avLst/>
          </a:prstGeom>
          <a:ln>
            <a:noFill/>
          </a:ln>
        </p:spPr>
      </p:pic>
      <p:sp>
        <p:nvSpPr>
          <p:cNvPr id="95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20" y="0"/>
            <a:ext cx="10076040" cy="511920"/>
          </a:xfrm>
          <a:prstGeom prst="rect">
            <a:avLst/>
          </a:prstGeom>
          <a:solidFill>
            <a:srgbClr val="254061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2"/>
          <p:cNvSpPr/>
          <p:nvPr/>
        </p:nvSpPr>
        <p:spPr>
          <a:xfrm rot="16200000">
            <a:off x="9387360" y="6543360"/>
            <a:ext cx="690120" cy="690480"/>
          </a:xfrm>
          <a:prstGeom prst="triangle">
            <a:avLst>
              <a:gd name="adj" fmla="val 50000"/>
            </a:avLst>
          </a:prstGeom>
          <a:solidFill>
            <a:srgbClr val="e46c0a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3"/>
          <p:cNvSpPr/>
          <p:nvPr/>
        </p:nvSpPr>
        <p:spPr>
          <a:xfrm>
            <a:off x="475920" y="6885000"/>
            <a:ext cx="8849880" cy="360"/>
          </a:xfrm>
          <a:prstGeom prst="line">
            <a:avLst/>
          </a:prstGeom>
          <a:ln w="936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4"/>
          <p:cNvSpPr/>
          <p:nvPr/>
        </p:nvSpPr>
        <p:spPr>
          <a:xfrm>
            <a:off x="4285800" y="6784200"/>
            <a:ext cx="1504080" cy="19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2"/>
          <a:stretch/>
        </p:blipFill>
        <p:spPr>
          <a:xfrm>
            <a:off x="7660800" y="162000"/>
            <a:ext cx="1938960" cy="187560"/>
          </a:xfrm>
          <a:prstGeom prst="rect">
            <a:avLst/>
          </a:prstGeom>
          <a:ln>
            <a:noFill/>
          </a:ln>
        </p:spPr>
      </p:pic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4" descr=""/>
          <p:cNvPicPr/>
          <p:nvPr/>
        </p:nvPicPr>
        <p:blipFill>
          <a:blip r:embed="rId2"/>
          <a:srcRect l="0" t="8939" r="1199" b="0"/>
          <a:stretch/>
        </p:blipFill>
        <p:spPr>
          <a:xfrm>
            <a:off x="0" y="2581200"/>
            <a:ext cx="1940400" cy="151200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2102760" y="2580480"/>
            <a:ext cx="7972920" cy="151272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Picture 2" descr=""/>
          <p:cNvPicPr/>
          <p:nvPr/>
        </p:nvPicPr>
        <p:blipFill>
          <a:blip r:embed="rId3"/>
          <a:stretch/>
        </p:blipFill>
        <p:spPr>
          <a:xfrm>
            <a:off x="0" y="7034400"/>
            <a:ext cx="10076040" cy="52128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8373600" y="3804840"/>
            <a:ext cx="1504080" cy="1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ts val="0"/>
              </a:lnSpc>
            </a:pPr>
            <a:r>
              <a:rPr b="0" lang="en-US" sz="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Confidential &amp; Proprietary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图片 9" descr=""/>
          <p:cNvPicPr/>
          <p:nvPr/>
        </p:nvPicPr>
        <p:blipFill>
          <a:blip r:embed="rId4"/>
          <a:stretch/>
        </p:blipFill>
        <p:spPr>
          <a:xfrm>
            <a:off x="341280" y="7282800"/>
            <a:ext cx="1376640" cy="101880"/>
          </a:xfrm>
          <a:prstGeom prst="rect">
            <a:avLst/>
          </a:prstGeom>
          <a:ln>
            <a:noFill/>
          </a:ln>
        </p:spPr>
      </p:pic>
      <p:pic>
        <p:nvPicPr>
          <p:cNvPr id="177" name="图片 210" descr=""/>
          <p:cNvPicPr/>
          <p:nvPr/>
        </p:nvPicPr>
        <p:blipFill>
          <a:blip r:embed="rId5"/>
          <a:stretch/>
        </p:blipFill>
        <p:spPr>
          <a:xfrm>
            <a:off x="2292480" y="1768680"/>
            <a:ext cx="5491440" cy="4380840"/>
          </a:xfrm>
          <a:prstGeom prst="rect">
            <a:avLst/>
          </a:prstGeom>
          <a:ln>
            <a:noFill/>
          </a:ln>
        </p:spPr>
      </p:pic>
      <p:pic>
        <p:nvPicPr>
          <p:cNvPr id="178" name="图片 211" descr=""/>
          <p:cNvPicPr/>
          <p:nvPr/>
        </p:nvPicPr>
        <p:blipFill>
          <a:blip r:embed="rId6"/>
          <a:stretch/>
        </p:blipFill>
        <p:spPr>
          <a:xfrm>
            <a:off x="2292480" y="1768680"/>
            <a:ext cx="5491440" cy="4380840"/>
          </a:xfrm>
          <a:prstGeom prst="rect">
            <a:avLst/>
          </a:prstGeom>
          <a:ln>
            <a:noFill/>
          </a:ln>
        </p:spPr>
      </p:pic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56000" y="2587680"/>
            <a:ext cx="8564040" cy="86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小视频性能提升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2539440" y="3462480"/>
            <a:ext cx="4997520" cy="71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王立争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1.ffmpeg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源码与实现方案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一．源码的缺陷：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默认不支持切换，对输入视频源只能从头处理．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二．新的实现方案：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１．改源码，使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支持切片跳转，可以跳转到任意指定位置执行操作．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２．切片化处理，每一个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帧和用户点作为一个小的切片起始点，多线程同时处理．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CE7B986-3925-4554-8793-3902DBA2C2B7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2.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一．切分点：起始点是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帧和用户切入点，终点是下一个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二．技术难点：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１．非关键帧的查找和跳转，视频解析一般都是由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帧起，如果是非关键帧，我们需要自己写跳转逻辑．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２．码率均衡．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３．把小的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mp4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统一拼接成一个新文件．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7B937A5-9D81-4ECB-A6A1-883467E2AB31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6606215F-961C-406D-90B5-3D02BE28A7E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28080" y="2567520"/>
            <a:ext cx="10080000" cy="356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712E273F-9DE7-4D66-BC1A-FBE90CA414AC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28080" y="1967760"/>
            <a:ext cx="10080000" cy="476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2579040" y="2959920"/>
            <a:ext cx="716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加</a:t>
            </a: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0" y="2580480"/>
            <a:ext cx="194004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３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2340720" y="4257000"/>
            <a:ext cx="6325200" cy="24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gpu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一．安卓手机厂商多，输出格式不一致，需要开发者自己转换成标准格式．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二．调用流程复杂，调用方式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java-&gt;native-&gt;java-&gt;native-&gt;java.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三．原生的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硬解码只支持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i,p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视频帧，不支持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3D4133D8-218A-439F-87C2-8C1984AC9548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.gpu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用作图像处理的优劣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一．优点：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就是为图像处理存在的，快速，功能强大．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１，受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版本限制，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开始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的接口才稳定．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4.3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一下好多功能不支持．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２，受手机性能限制，现在市场上很多低端手机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性能很差，解析图像会有白屏花屏等现象．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３，受手机厂商限制，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google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只是规定了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的一般接口，每个厂商的实现都不太一样，调用接口也会有差异．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06245887-3FC5-44DF-8905-20C09A8C64FA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３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硬编码的缺点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一．码率，分辨率不受控制，不支持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帧．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7.0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以上才开始支持动态设置参数，但是性能不是很好．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二．厂商硬编码实现方式不一样，支持的视频格式有限．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三．最多五路．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6E09388-4894-43A2-8A42-F612E45103ED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2579040" y="2959920"/>
            <a:ext cx="716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预期优化性能：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0" y="2580480"/>
            <a:ext cx="194004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2340720" y="4257000"/>
            <a:ext cx="6325200" cy="24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475560" y="1716480"/>
            <a:ext cx="8845560" cy="49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"/>
          <p:cNvSpPr/>
          <p:nvPr/>
        </p:nvSpPr>
        <p:spPr>
          <a:xfrm>
            <a:off x="7758720" y="6796440"/>
            <a:ext cx="2268360" cy="15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>
            <a:off x="371160" y="6899400"/>
            <a:ext cx="2654280" cy="2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85" name="Table 4"/>
          <p:cNvGraphicFramePr/>
          <p:nvPr/>
        </p:nvGraphicFramePr>
        <p:xfrm>
          <a:off x="274320" y="822960"/>
          <a:ext cx="9806040" cy="5217480"/>
        </p:xfrm>
        <a:graphic>
          <a:graphicData uri="http://schemas.openxmlformats.org/drawingml/2006/table">
            <a:tbl>
              <a:tblPr/>
              <a:tblGrid>
                <a:gridCol w="1066680"/>
                <a:gridCol w="3020400"/>
                <a:gridCol w="1416240"/>
                <a:gridCol w="1090080"/>
                <a:gridCol w="3213000"/>
              </a:tblGrid>
              <a:tr h="724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方式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时间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功耗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稳定性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709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解码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硬解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一般（受机型限制）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637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软解（ａｓｍ加速）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中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4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软解（原生）（当前方案）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编码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硬编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19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改造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比原生稍快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6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x264(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原生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)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（当前方案）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1092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filter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好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916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gpu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快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低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极差（受版本和机型限制）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777760" y="14778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转码流程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003480" y="1949040"/>
            <a:ext cx="60400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转码流程讲解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原生转码算法的不足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3.android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多线程与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封装需求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现在架构的缺点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2783160" y="36576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3008880" y="4272120"/>
            <a:ext cx="60400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源码与新的实现方案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A2554DC2-80A0-4AAF-BA9D-CAE41D82BE45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90" name="Table 5"/>
          <p:cNvGraphicFramePr/>
          <p:nvPr/>
        </p:nvGraphicFramePr>
        <p:xfrm>
          <a:off x="2536200" y="3276720"/>
          <a:ext cx="5075280" cy="215928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２９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视频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相册进入剪切页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剪切进入编辑页面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生成美颜视频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线上包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自研包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504000" y="301320"/>
            <a:ext cx="9068760" cy="12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2"/>
          <p:cNvSpPr/>
          <p:nvPr/>
        </p:nvSpPr>
        <p:spPr>
          <a:xfrm>
            <a:off x="504000" y="1768680"/>
            <a:ext cx="906876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"/>
          <p:cNvSpPr/>
          <p:nvPr/>
        </p:nvSpPr>
        <p:spPr>
          <a:xfrm>
            <a:off x="504000" y="1768680"/>
            <a:ext cx="9068760" cy="438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图片 260" descr=""/>
          <p:cNvPicPr/>
          <p:nvPr/>
        </p:nvPicPr>
        <p:blipFill>
          <a:blip r:embed="rId1"/>
          <a:stretch/>
        </p:blipFill>
        <p:spPr>
          <a:xfrm>
            <a:off x="2292480" y="1768680"/>
            <a:ext cx="5491440" cy="4380840"/>
          </a:xfrm>
          <a:prstGeom prst="rect">
            <a:avLst/>
          </a:prstGeom>
          <a:ln>
            <a:noFill/>
          </a:ln>
        </p:spPr>
      </p:pic>
      <p:pic>
        <p:nvPicPr>
          <p:cNvPr id="295" name="图片 261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1440" cy="43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2777760" y="14778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１．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ffmpeg+cpu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003480" y="1949040"/>
            <a:ext cx="60400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现有方案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优化项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783160" y="36576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多段视频的切分与合并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3008880" y="4272120"/>
            <a:ext cx="60400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源码与新的实现方案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777760" y="14778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mediacodec+gpu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003480" y="1949040"/>
            <a:ext cx="6040080" cy="17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硬解码的技术难点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gpu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的优劣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硬编码缺陷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783160" y="3657600"/>
            <a:ext cx="6265800" cy="54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．</a:t>
            </a:r>
            <a:r>
              <a:rPr b="1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性能指标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3008880" y="4272120"/>
            <a:ext cx="6040080" cy="102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竞品性能指标对比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579040" y="2959920"/>
            <a:ext cx="716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0" y="2580480"/>
            <a:ext cx="194004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2340720" y="4257000"/>
            <a:ext cx="6325200" cy="24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优化项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579040" y="2959920"/>
            <a:ext cx="716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ffmpeg+cpu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0" y="2580480"/>
            <a:ext cx="194004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2340720" y="4257000"/>
            <a:ext cx="6325200" cy="24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优化项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1.</a:t>
            </a: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现有方案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一．现有方案：我们现在使用的是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的源码实例工程，调用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转码命令来实现变速压缩等．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二．现在方案的缺点：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１．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的官方代码是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语言写的，转码命令的实现代码有大量的全局变量，不支持重入．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２．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的官方算法实现架构很老，性能很差．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３．不支持多段重入拼接．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E8EE5DB4-0B6A-4EC2-AA0C-D71AFD0744D0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75920" y="857880"/>
            <a:ext cx="8845920" cy="7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54061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２．优化项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75560" y="1716480"/>
            <a:ext cx="8845920" cy="49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一．源码优化，把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的源码和调用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api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全部用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c++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改写．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目的：实现重入和切片处理．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二．图像旋转算法优化，修改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算法．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目的：用更简洁的方式转换，降低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处理时间．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三．分辨率缩放算法优化，修改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ffmpeg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缩放算法，直接采用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yuv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合并的方案．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目的：用更简洁的方式转换，降低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cpu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处理时间．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四．快慢放算法优化，快慢放时只修改时间戳．如果还有其他的处理逻辑，合并到一起执行．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目的：简化流程，减少快慢放处理时间．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04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758720" y="6796440"/>
            <a:ext cx="2268720" cy="15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0" tIns="45000" bIns="45000" anchor="ctr"/>
          <a:p>
            <a:pPr algn="r">
              <a:lnSpc>
                <a:spcPct val="100000"/>
              </a:lnSpc>
            </a:pPr>
            <a:fld id="{D9B1C1B1-5D30-42AD-BAD0-C28400905662}" type="slidenum"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371160" y="6899400"/>
            <a:ext cx="2654640" cy="2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2579040" y="2959920"/>
            <a:ext cx="7165800" cy="7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多段的剪切与合并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0" y="2580480"/>
            <a:ext cx="1940040" cy="15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Imprint MT Shadow"/>
                <a:ea typeface="DejaVu Sans"/>
              </a:rPr>
              <a:t>２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2340720" y="4257000"/>
            <a:ext cx="6325200" cy="245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ffmpeg</a:t>
            </a: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源码与新的实现方案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视频切分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视频合并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12560" indent="-167400">
              <a:lnSpc>
                <a:spcPct val="150000"/>
              </a:lnSpc>
              <a:buClr>
                <a:srgbClr val="808080"/>
              </a:buClr>
              <a:buFont typeface="Wingdings" charset="2"/>
              <a:buChar char=""/>
            </a:pPr>
            <a:r>
              <a:rPr b="0" lang="en-US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微软雅黑"/>
                <a:ea typeface="微软雅黑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2018-07-18T20:31:17Z</dcterms:created>
  <dc:creator>wanglisha</dc:creator>
  <dc:description/>
  <dc:language>en-US</dc:language>
  <cp:lastModifiedBy/>
  <dcterms:modified xsi:type="dcterms:W3CDTF">2018-08-25T13:05:21Z</dcterms:modified>
  <cp:revision>63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