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57"/>
  </p:notesMasterIdLst>
  <p:sldIdLst>
    <p:sldId id="266" r:id="rId2"/>
    <p:sldId id="276" r:id="rId3"/>
    <p:sldId id="280" r:id="rId4"/>
    <p:sldId id="405" r:id="rId5"/>
    <p:sldId id="365" r:id="rId6"/>
    <p:sldId id="321" r:id="rId7"/>
    <p:sldId id="323" r:id="rId8"/>
    <p:sldId id="322" r:id="rId9"/>
    <p:sldId id="325" r:id="rId10"/>
    <p:sldId id="327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42" r:id="rId20"/>
    <p:sldId id="335" r:id="rId21"/>
    <p:sldId id="336" r:id="rId22"/>
    <p:sldId id="337" r:id="rId23"/>
    <p:sldId id="338" r:id="rId24"/>
    <p:sldId id="339" r:id="rId25"/>
    <p:sldId id="341" r:id="rId26"/>
    <p:sldId id="340" r:id="rId27"/>
    <p:sldId id="344" r:id="rId28"/>
    <p:sldId id="343" r:id="rId29"/>
    <p:sldId id="367" r:id="rId30"/>
    <p:sldId id="345" r:id="rId31"/>
    <p:sldId id="368" r:id="rId32"/>
    <p:sldId id="369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6" r:id="rId43"/>
    <p:sldId id="357" r:id="rId44"/>
    <p:sldId id="358" r:id="rId45"/>
    <p:sldId id="359" r:id="rId46"/>
    <p:sldId id="319" r:id="rId47"/>
    <p:sldId id="320" r:id="rId48"/>
    <p:sldId id="362" r:id="rId49"/>
    <p:sldId id="363" r:id="rId50"/>
    <p:sldId id="297" r:id="rId51"/>
    <p:sldId id="406" r:id="rId52"/>
    <p:sldId id="364" r:id="rId53"/>
    <p:sldId id="366" r:id="rId54"/>
    <p:sldId id="302" r:id="rId55"/>
    <p:sldId id="283" r:id="rId56"/>
  </p:sldIdLst>
  <p:sldSz cx="9144000" cy="6858000" type="screen4x3"/>
  <p:notesSz cx="6858000" cy="9144000"/>
  <p:embeddedFontLst>
    <p:embeddedFont>
      <p:font typeface="나눔고딕 ExtraBold" panose="020B0600000101010101" charset="-127"/>
      <p:bold r:id="rId58"/>
    </p:embeddedFont>
    <p:embeddedFont>
      <p:font typeface="배달의민족 한나" panose="020B0600000101010101" charset="-127"/>
      <p:regular r:id="rId59"/>
    </p:embeddedFont>
    <p:embeddedFont>
      <p:font typeface="한컴 윤고딕 230" panose="02020603020101020101" pitchFamily="18" charset="-127"/>
      <p:regular r:id="rId60"/>
    </p:embeddedFont>
    <p:embeddedFont>
      <p:font typeface="HY견고딕" panose="02030600000101010101" pitchFamily="18" charset="-127"/>
      <p:regular r:id="rId61"/>
    </p:embeddedFont>
    <p:embeddedFont>
      <p:font typeface="HY동녘B" panose="02030600000101010101" pitchFamily="18" charset="-127"/>
      <p:regular r:id="rId62"/>
    </p:embeddedFont>
    <p:embeddedFont>
      <p:font typeface="나눔고딕" panose="020D0604000000000000" pitchFamily="50" charset="-127"/>
      <p:regular r:id="rId63"/>
      <p:bold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86022" autoAdjust="0"/>
  </p:normalViewPr>
  <p:slideViewPr>
    <p:cSldViewPr>
      <p:cViewPr varScale="1">
        <p:scale>
          <a:sx n="67" d="100"/>
          <a:sy n="67" d="100"/>
        </p:scale>
        <p:origin x="12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028D7-8762-4DC4-8B24-E73FA8C061A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AAA6-3677-4675-9FD1-7405B6C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4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8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41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29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91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36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4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3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1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0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6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4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6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8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AAA6-3677-4675-9FD1-7405B6C16F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jpe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HeeSeungPaek/EnglishCommunity.gi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4884" y="2596614"/>
            <a:ext cx="469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Blippo Blk BT" pitchFamily="2" charset="0"/>
                <a:ea typeface="배달의민족 한나" pitchFamily="2" charset="-127"/>
              </a:rPr>
              <a:t>Team</a:t>
            </a:r>
            <a:r>
              <a:rPr lang="ko-KR" altLang="en-US" sz="6000" dirty="0">
                <a:solidFill>
                  <a:schemeClr val="bg1"/>
                </a:solidFill>
                <a:latin typeface="Blippo Blk BT" pitchFamily="2" charset="0"/>
                <a:ea typeface="배달의민족 한나" pitchFamily="2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Blippo Blk BT" pitchFamily="2" charset="0"/>
                <a:ea typeface="배달의민족 한나" pitchFamily="2" charset="-127"/>
              </a:rPr>
              <a:t>2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4C1AA64F-B27C-488F-A61C-43E83D0A3063}"/>
              </a:ext>
            </a:extLst>
          </p:cNvPr>
          <p:cNvSpPr txBox="1">
            <a:spLocks/>
          </p:cNvSpPr>
          <p:nvPr/>
        </p:nvSpPr>
        <p:spPr>
          <a:xfrm>
            <a:off x="3586511" y="4040391"/>
            <a:ext cx="2304255" cy="15769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도재구</a:t>
            </a:r>
            <a:r>
              <a:rPr lang="ko-KR" altLang="en-US" sz="28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백희승</a:t>
            </a:r>
            <a:endParaRPr lang="en-US" altLang="ko-KR" sz="2800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800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변재홍</a:t>
            </a:r>
            <a:r>
              <a:rPr lang="ko-KR" altLang="en-US" sz="28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신동연</a:t>
            </a:r>
            <a:r>
              <a:rPr lang="ko-KR" altLang="en-US" sz="28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800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8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오정은 </a:t>
            </a:r>
            <a:r>
              <a:rPr lang="ko-KR" altLang="en-US" sz="2800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최현지</a:t>
            </a:r>
            <a:endParaRPr lang="ko-KR" altLang="en-US" sz="2800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7E18CCF8-1881-4C15-8E19-834639A0D18C}"/>
              </a:ext>
            </a:extLst>
          </p:cNvPr>
          <p:cNvSpPr/>
          <p:nvPr/>
        </p:nvSpPr>
        <p:spPr>
          <a:xfrm>
            <a:off x="5220072" y="1628811"/>
            <a:ext cx="864096" cy="967803"/>
          </a:xfrm>
          <a:prstGeom prst="star4">
            <a:avLst>
              <a:gd name="adj" fmla="val 115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별: 꼭짓점 4개 3">
            <a:extLst>
              <a:ext uri="{FF2B5EF4-FFF2-40B4-BE49-F238E27FC236}">
                <a16:creationId xmlns:a16="http://schemas.microsoft.com/office/drawing/2014/main" id="{8878D365-EE3B-401B-BDA2-20B0530D6C29}"/>
              </a:ext>
            </a:extLst>
          </p:cNvPr>
          <p:cNvSpPr/>
          <p:nvPr/>
        </p:nvSpPr>
        <p:spPr>
          <a:xfrm>
            <a:off x="5890766" y="2168500"/>
            <a:ext cx="625450" cy="563150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AF8B9-3B8F-416B-AE83-DFAE5ECEA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66077-0BC5-4D58-93DC-40D21F31C5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endParaRPr lang="ko-KR" altLang="en-US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C8F72-79B5-40B4-821F-E2F57877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B55CC-C7A8-4742-8F4A-5D854A3513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차트는 총 게시글 수와 각 게시판의 게시글 수</a:t>
            </a:r>
            <a:r>
              <a:rPr lang="en-US" altLang="ko-KR" sz="1800" dirty="0"/>
              <a:t>, </a:t>
            </a:r>
            <a:r>
              <a:rPr lang="ko-KR" altLang="en-US" sz="1800" dirty="0"/>
              <a:t>회원수가 반영되어 있다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063F7EF-15BE-4B10-A63E-227D08F2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DFDDB-5EBA-4D1B-A1B5-37DA71DF03F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BA3D12-53D7-45AD-B3E6-F49924C60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E3F60B-501C-4D63-B8D8-BE36DE518D87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CF126F01-5C86-4C83-BF10-2E4BFCA6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차트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29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AF8B9-3B8F-416B-AE83-DFAE5ECEA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66077-0BC5-4D58-93DC-40D21F31C5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endParaRPr lang="ko-KR" altLang="en-US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C8F72-79B5-40B4-821F-E2F57877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B55CC-C7A8-4742-8F4A-5D854A3513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사용자는 한글을 영어로</a:t>
            </a:r>
            <a:r>
              <a:rPr lang="en-US" altLang="ko-KR" sz="1800" dirty="0"/>
              <a:t>, </a:t>
            </a:r>
            <a:r>
              <a:rPr lang="ko-KR" altLang="en-US" sz="1800" dirty="0"/>
              <a:t>영어를 한글로 번역할 수 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063F7EF-15BE-4B10-A63E-227D08F2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DFDDB-5EBA-4D1B-A1B5-37DA71DF03F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BA3D12-53D7-45AD-B3E6-F49924C60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E3F60B-501C-4D63-B8D8-BE36DE518D87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CF126F01-5C86-4C83-BF10-2E4BFCA6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번역기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feat.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네이버 </a:t>
            </a:r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파파고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60267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메인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032B6FB0-B08F-4D56-AB0D-DBAB1D5FE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72" y="1600200"/>
            <a:ext cx="5361456" cy="4525963"/>
          </a:xfrm>
        </p:spPr>
      </p:pic>
      <p:sp>
        <p:nvSpPr>
          <p:cNvPr id="22" name="TextBox 25">
            <a:extLst>
              <a:ext uri="{FF2B5EF4-FFF2-40B4-BE49-F238E27FC236}">
                <a16:creationId xmlns:a16="http://schemas.microsoft.com/office/drawing/2014/main" id="{A70A7629-16D3-4E11-90A7-0A787168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33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가입 및 로그인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6684A46-51BD-4477-8983-ACE3EAA2C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2067719"/>
            <a:ext cx="6762750" cy="3590925"/>
          </a:xfr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5C122876-FD8C-4D35-A05F-E1CE5D0F8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30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가입 및 로그인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449A04F-9DEF-4E30-8966-D0A3A9E47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42" y="1600200"/>
            <a:ext cx="5802516" cy="4525963"/>
          </a:xfrm>
        </p:spPr>
      </p:pic>
      <p:sp>
        <p:nvSpPr>
          <p:cNvPr id="15" name="TextBox 25">
            <a:extLst>
              <a:ext uri="{FF2B5EF4-FFF2-40B4-BE49-F238E27FC236}">
                <a16:creationId xmlns:a16="http://schemas.microsoft.com/office/drawing/2014/main" id="{7EA1874A-0D87-417B-9300-6CEB3B551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16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 목록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9B45869-F5DC-4634-8BA6-573C576FD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15" y="1600200"/>
            <a:ext cx="5340369" cy="4525963"/>
          </a:xfr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8FC65F12-0C84-4785-BB59-920F54B28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55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게시글 작성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9D93C59-AF1D-4975-978C-2E20EF5DB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38" y="1600200"/>
            <a:ext cx="5335123" cy="4525963"/>
          </a:xfr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FB7AD8A7-57B3-4EDF-9701-DF602B275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0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AF541636-C382-4635-A617-9BB777BCB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391616"/>
              </p:ext>
            </p:extLst>
          </p:nvPr>
        </p:nvGraphicFramePr>
        <p:xfrm>
          <a:off x="575556" y="2132856"/>
          <a:ext cx="7992888" cy="3397188"/>
        </p:xfrm>
        <a:graphic>
          <a:graphicData uri="http://schemas.openxmlformats.org/drawingml/2006/table">
            <a:tbl>
              <a:tblPr/>
              <a:tblGrid>
                <a:gridCol w="1340827">
                  <a:extLst>
                    <a:ext uri="{9D8B030D-6E8A-4147-A177-3AD203B41FA5}">
                      <a16:colId xmlns:a16="http://schemas.microsoft.com/office/drawing/2014/main" val="3232761174"/>
                    </a:ext>
                  </a:extLst>
                </a:gridCol>
                <a:gridCol w="6652061">
                  <a:extLst>
                    <a:ext uri="{9D8B030D-6E8A-4147-A177-3AD203B41FA5}">
                      <a16:colId xmlns:a16="http://schemas.microsoft.com/office/drawing/2014/main" val="606769956"/>
                    </a:ext>
                  </a:extLst>
                </a:gridCol>
              </a:tblGrid>
              <a:tr h="42075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 가입</a:t>
                      </a:r>
                      <a:endParaRPr lang="ko-KR" altLang="en-US" sz="140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51992"/>
                  </a:ext>
                </a:extLst>
              </a:tr>
              <a:tr h="73137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사용자는 회원가입을 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016568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157757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아이디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비밀번호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생년월일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이메일로 회원가입을 진행한다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51128"/>
                  </a:ext>
                </a:extLst>
              </a:tr>
              <a:tr h="103108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기본흐름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사용자는 아이디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비밀번호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생년월일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이메일을 기입해 회원가입 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대체흐름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이미 사용중인 아이디로 회원가입은 불가능하며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 중이지 않은 아이디로 회원가입 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1695" marR="61695" marT="61695" marB="61695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565544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5FD6C196-BF69-4846-9513-6788DA6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81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4FEA64-59AD-4B75-A686-98A0758F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328" y="3679498"/>
            <a:ext cx="187455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FC86CB5-9B1E-4DA5-B908-597AE1752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49965"/>
              </p:ext>
            </p:extLst>
          </p:nvPr>
        </p:nvGraphicFramePr>
        <p:xfrm>
          <a:off x="600275" y="2168863"/>
          <a:ext cx="7992888" cy="2302769"/>
        </p:xfrm>
        <a:graphic>
          <a:graphicData uri="http://schemas.openxmlformats.org/drawingml/2006/table">
            <a:tbl>
              <a:tblPr/>
              <a:tblGrid>
                <a:gridCol w="1340827">
                  <a:extLst>
                    <a:ext uri="{9D8B030D-6E8A-4147-A177-3AD203B41FA5}">
                      <a16:colId xmlns:a16="http://schemas.microsoft.com/office/drawing/2014/main" val="1279139367"/>
                    </a:ext>
                  </a:extLst>
                </a:gridCol>
                <a:gridCol w="6652061">
                  <a:extLst>
                    <a:ext uri="{9D8B030D-6E8A-4147-A177-3AD203B41FA5}">
                      <a16:colId xmlns:a16="http://schemas.microsoft.com/office/drawing/2014/main" val="589532464"/>
                    </a:ext>
                  </a:extLst>
                </a:gridCol>
              </a:tblGrid>
              <a:tr h="3524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483213"/>
                  </a:ext>
                </a:extLst>
              </a:tr>
              <a:tr h="69164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사용자는 로그인을 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657957"/>
                  </a:ext>
                </a:extLst>
              </a:tr>
              <a:tr h="3524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795417"/>
                  </a:ext>
                </a:extLst>
              </a:tr>
              <a:tr h="3524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회원가입을 완료한 사용자는 로그인 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784065"/>
                  </a:ext>
                </a:extLst>
              </a:tr>
              <a:tr h="4802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기본흐름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회원가입을 완료한 사용자는 아이디와 비밀번호를 입력해 로그인 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76310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3ED066BB-E26F-4031-AFE5-D4FF45BB4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15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9057"/>
              </p:ext>
            </p:extLst>
          </p:nvPr>
        </p:nvGraphicFramePr>
        <p:xfrm>
          <a:off x="569246" y="2108626"/>
          <a:ext cx="7992888" cy="2849454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일반 게시판 게시글 조회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89107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시용자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통칭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 일반 게시판을 선택한다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글쓰기 버튼을 누르면 시스템은 게시판 작성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사용자는 원하는 게시글의 종류와 제목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기타 파일 첨부를 입력한 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 버튼을 누른다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시스템은 해당 게시글을 게시글 목록에 등록한다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F877026F-2006-48BD-8D53-F4C37B1C3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-4916" y="44312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3196" y="1702936"/>
            <a:ext cx="7968128" cy="3122048"/>
            <a:chOff x="940356" y="1344796"/>
            <a:chExt cx="7968128" cy="3122048"/>
          </a:xfrm>
        </p:grpSpPr>
        <p:grpSp>
          <p:nvGrpSpPr>
            <p:cNvPr id="7" name="그룹 6"/>
            <p:cNvGrpSpPr/>
            <p:nvPr/>
          </p:nvGrpSpPr>
          <p:grpSpPr>
            <a:xfrm>
              <a:off x="940356" y="1344796"/>
              <a:ext cx="2232248" cy="1184280"/>
              <a:chOff x="940356" y="2411596"/>
              <a:chExt cx="2232248" cy="11842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40356" y="2932564"/>
                <a:ext cx="223224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프로젝트</a:t>
                </a:r>
                <a:endParaRPr lang="en-US" altLang="ko-KR" sz="28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1180004" y="3552443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1115616" y="2411596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184196" y="2905512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34" name="직선 연결선 33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/>
            <p:cNvGrpSpPr/>
            <p:nvPr/>
          </p:nvGrpSpPr>
          <p:grpSpPr>
            <a:xfrm>
              <a:off x="2828568" y="1997219"/>
              <a:ext cx="2232248" cy="1184280"/>
              <a:chOff x="940356" y="2411596"/>
              <a:chExt cx="2232248" cy="118428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940356" y="2932564"/>
                <a:ext cx="223224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페이지 소개</a:t>
                </a:r>
                <a:endParaRPr lang="en-US" altLang="ko-KR" sz="28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1180004" y="3552443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1115616" y="2411596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184196" y="2905512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/>
            <p:cNvGrpSpPr/>
            <p:nvPr/>
          </p:nvGrpSpPr>
          <p:grpSpPr>
            <a:xfrm>
              <a:off x="4720208" y="2642873"/>
              <a:ext cx="2232248" cy="1184280"/>
              <a:chOff x="940356" y="2411596"/>
              <a:chExt cx="2232248" cy="118428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40356" y="2932564"/>
                <a:ext cx="223224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페이지 구현</a:t>
                </a:r>
                <a:endParaRPr lang="en-US" altLang="ko-KR" sz="28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180004" y="3552443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1115616" y="2411596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1184196" y="2905512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53" name="직선 연결선 52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그룹 56"/>
            <p:cNvGrpSpPr/>
            <p:nvPr/>
          </p:nvGrpSpPr>
          <p:grpSpPr>
            <a:xfrm>
              <a:off x="6676236" y="3282564"/>
              <a:ext cx="2232248" cy="1184280"/>
              <a:chOff x="940356" y="2411596"/>
              <a:chExt cx="2232248" cy="118428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940356" y="2932564"/>
                <a:ext cx="223224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후   기</a:t>
                </a:r>
                <a:endParaRPr lang="en-US" altLang="ko-KR" sz="28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180004" y="3552443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64" name="직선 연결선 63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115616" y="2411596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1184196" y="2905512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38722"/>
              </p:ext>
            </p:extLst>
          </p:nvPr>
        </p:nvGraphicFramePr>
        <p:xfrm>
          <a:off x="569246" y="2108626"/>
          <a:ext cx="7992888" cy="2849454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일반 게시판 게시글 작성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한 상태의 회원 혹은 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시용자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통칭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 일반 게시판을 선택한다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글쓰기 버튼을 누르면 시스템은 게시판 작성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사용자는 원하는 게시글의 종류와 제목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기타 파일 첨부를 입력한 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 버튼을 누른다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시스템은 해당 게시글을 게시글 목록에 등록한다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18" name="TextBox 25">
            <a:extLst>
              <a:ext uri="{FF2B5EF4-FFF2-40B4-BE49-F238E27FC236}">
                <a16:creationId xmlns:a16="http://schemas.microsoft.com/office/drawing/2014/main" id="{3A09EA3C-36AA-4FCC-99C1-05E28145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80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3087"/>
              </p:ext>
            </p:extLst>
          </p:nvPr>
        </p:nvGraphicFramePr>
        <p:xfrm>
          <a:off x="569246" y="2108626"/>
          <a:ext cx="7992888" cy="308195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일반 게시판 게시글 삭제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게시글을 삭제한다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한 상태의 회원 혹은 관리자</a:t>
                      </a:r>
                      <a:endParaRPr lang="ko-KR" altLang="en-US" sz="14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게시글을 작성한 회원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시용자는 삭제하기를 원하는 게시글을 클릭한다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시스템이 해당 게시글의 상세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삭제 버튼을 누르면 해당 게시글이 삭제 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게시글 작성자 본인이여야 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marL="482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   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시스템은 해당 게시글을 게시글 목록에 삭제한다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E47920F7-5337-4FE9-BA39-D9AEE048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81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42940"/>
              </p:ext>
            </p:extLst>
          </p:nvPr>
        </p:nvGraphicFramePr>
        <p:xfrm>
          <a:off x="569246" y="2108626"/>
          <a:ext cx="7992888" cy="329531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일반 게시판 게시글 수정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게시글을 수정한다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한 상태의 회원 혹은 관리자</a:t>
                      </a:r>
                      <a:endParaRPr lang="ko-KR" altLang="en-US" sz="14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게시글을 작성한 회원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시용자는 수정하기를 원하는 게시글을 클릭한다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시스템이 해당 게시글의 상세 페이지로 이동한다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사용자가 수정 버튼을 누르면 해당 게시글의 수정 페이지로 이동한다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 작성자 본인이여야 한다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ko-KR" alt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원하는 내용으로 수정한 후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버튼을 누른다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effectLst/>
                      </a:endParaRPr>
                    </a:p>
                    <a:p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수정된 해당 게시글을 게시글 목록에 반영한다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3" name="TextBox 25">
            <a:extLst>
              <a:ext uri="{FF2B5EF4-FFF2-40B4-BE49-F238E27FC236}">
                <a16:creationId xmlns:a16="http://schemas.microsoft.com/office/drawing/2014/main" id="{2D1647BC-1214-48F4-9753-269E8D766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73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59821"/>
              </p:ext>
            </p:extLst>
          </p:nvPr>
        </p:nvGraphicFramePr>
        <p:xfrm>
          <a:off x="569246" y="2108626"/>
          <a:ext cx="7992888" cy="271219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일반 게시판 게시글 댓글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댓글을 작성할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                                 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한 상태의 회원 혹은 관리자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사용자는 보고 있는 게시글 하단에 댓글 기입란에 글을 작성할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댓글을 작성한 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댓글 등록 버튼을 누른다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해당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댓글이 작성된다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3" name="TextBox 25">
            <a:extLst>
              <a:ext uri="{FF2B5EF4-FFF2-40B4-BE49-F238E27FC236}">
                <a16:creationId xmlns:a16="http://schemas.microsoft.com/office/drawing/2014/main" id="{1956AE10-80A3-4277-902E-BE232736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70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CM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15887"/>
              </p:ext>
            </p:extLst>
          </p:nvPr>
        </p:nvGraphicFramePr>
        <p:xfrm>
          <a:off x="569246" y="2108626"/>
          <a:ext cx="7992888" cy="271219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게시판 게시글 조회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게시글을 조회한다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비회원 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게시판의 게시글을 클릭해 해당 게시글의 내용을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3" name="TextBox 25">
            <a:extLst>
              <a:ext uri="{FF2B5EF4-FFF2-40B4-BE49-F238E27FC236}">
                <a16:creationId xmlns:a16="http://schemas.microsoft.com/office/drawing/2014/main" id="{042C6A14-71A1-4D6B-8C61-4130158F4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861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CM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68989"/>
              </p:ext>
            </p:extLst>
          </p:nvPr>
        </p:nvGraphicFramePr>
        <p:xfrm>
          <a:off x="569246" y="2108626"/>
          <a:ext cx="7992888" cy="271219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CM </a:t>
                      </a:r>
                      <a:r>
                        <a:rPr lang="ko-KR" altLang="en-US" sz="1400" dirty="0">
                          <a:effectLst/>
                        </a:rPr>
                        <a:t>게시판 게시글 작성</a:t>
                      </a: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선행 필수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사용자는 글 제목과 글 정답을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그림을 그린 후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3" name="TextBox 25">
            <a:extLst>
              <a:ext uri="{FF2B5EF4-FFF2-40B4-BE49-F238E27FC236}">
                <a16:creationId xmlns:a16="http://schemas.microsoft.com/office/drawing/2014/main" id="{4366AE90-6720-4D72-9C1A-EC614283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35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CM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86544"/>
              </p:ext>
            </p:extLst>
          </p:nvPr>
        </p:nvGraphicFramePr>
        <p:xfrm>
          <a:off x="569246" y="2108626"/>
          <a:ext cx="7992888" cy="271219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게시판 게시글 삭제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게시글을 삭제한다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선행 필수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게시글을 작성한 사용자는 게시글 버튼을 눌러 해당 게시글을 삭제할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47B76488-7CD9-47E0-924D-1B8C17D85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59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CM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4378"/>
              </p:ext>
            </p:extLst>
          </p:nvPr>
        </p:nvGraphicFramePr>
        <p:xfrm>
          <a:off x="569246" y="2108626"/>
          <a:ext cx="7992888" cy="2712638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게시판 댓글 작성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댓글을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                                                                                                    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선행 필수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댓글을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댓글이 그 글의 정답일시 더 이상 댓글을 달 수 없다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  <a:p>
                      <a:pPr fontAlgn="t"/>
                      <a:br>
                        <a:rPr lang="ko-KR" altLang="en-US" sz="1400" dirty="0">
                          <a:effectLst/>
                        </a:rPr>
                      </a:b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304BF5F6-DC9A-4A5D-860E-F6CC870B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916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48888"/>
              </p:ext>
            </p:extLst>
          </p:nvPr>
        </p:nvGraphicFramePr>
        <p:xfrm>
          <a:off x="569246" y="2108626"/>
          <a:ext cx="7992888" cy="271219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오늘의 회화 조회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오늘의 회화를 볼 수 있다. 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비회원,회원,관리자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메인화면접속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보이는 글을 볼 수 있다.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DCBD755E-78B9-4C9B-A3F9-EE7A4DBF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8A5CAFB0-75EA-4F5D-98D3-DF6DCCD8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19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33807683-82C0-4956-B287-44B1B909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17208"/>
              </p:ext>
            </p:extLst>
          </p:nvPr>
        </p:nvGraphicFramePr>
        <p:xfrm>
          <a:off x="569246" y="2108626"/>
          <a:ext cx="7992888" cy="271219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오늘의 회화 작성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오늘의 회화 글을 작성 할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1.관리자로 로그인을 한다.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오늘의 회화의 메뉴에서 글쓰기를 들어간다.</a:t>
                      </a:r>
                    </a:p>
                    <a:p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글을 쓴 후 등록을 한다.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91E35E19-B482-4EFF-B125-C47DD773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4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6805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주제 및 정의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23528" y="4437112"/>
            <a:ext cx="30963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프로젝트 정의</a:t>
            </a:r>
            <a:endParaRPr lang="en-US" altLang="ko-KR" sz="2000" dirty="0">
              <a:solidFill>
                <a:srgbClr val="FF6E57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공통 관심사를 목적으로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정보 교류와 오락을 즐길 수 있는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게시판형 커뮤니티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284984"/>
            <a:ext cx="1080120" cy="99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356992"/>
            <a:ext cx="1008112" cy="74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3356993"/>
            <a:ext cx="8886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Box 119"/>
          <p:cNvSpPr txBox="1"/>
          <p:nvPr/>
        </p:nvSpPr>
        <p:spPr>
          <a:xfrm>
            <a:off x="3275856" y="4437112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프로젝트 선정 배경</a:t>
            </a:r>
            <a:endParaRPr lang="en-US" altLang="ko-KR" sz="2000" dirty="0">
              <a:solidFill>
                <a:srgbClr val="FF6E57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익숙한 영어 공부를 기준으로 회원 간 소통에 필요한 기능을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차별화된 게시판으로 제작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에서 원하는 데이터를 추출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CRUD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작업 수행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프로젝트 목적</a:t>
            </a:r>
            <a:endParaRPr lang="en-US" altLang="ko-KR" sz="2000" dirty="0">
              <a:solidFill>
                <a:srgbClr val="FF6E57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한 사이트에서 영어 공부를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하고 있는 회원들이 원활한 소통과 정보 교류 및 공부를 함에 있어 원활하게 이용할 수 있는 계층형 게시판 커뮤니티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915816" y="2299405"/>
            <a:ext cx="345638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English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Community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33807683-82C0-4956-B287-44B1B909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90846"/>
              </p:ext>
            </p:extLst>
          </p:nvPr>
        </p:nvGraphicFramePr>
        <p:xfrm>
          <a:off x="569246" y="2108626"/>
          <a:ext cx="7992888" cy="271219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오늘의 회화 목록보기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오늘의 회화 목록을 볼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1.관리자로 로그인을 한다.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오늘의 회화의 메뉴에서 목록보기를 들어간다.</a:t>
                      </a:r>
                    </a:p>
                    <a:p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그동안의 글들을 볼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34553AF0-C54E-49B2-B21A-470054D8F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18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33807683-82C0-4956-B287-44B1B909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87070"/>
              </p:ext>
            </p:extLst>
          </p:nvPr>
        </p:nvGraphicFramePr>
        <p:xfrm>
          <a:off x="569246" y="2108626"/>
          <a:ext cx="7992888" cy="307795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오늘의 회화 수정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오늘의 회화 글을 수정 할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1.관리자로 로그인을 한다.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2.오늘의 회화 목록으로 들어간다.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목록의 각각의 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글옆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수정버튼을 누른다.</a:t>
                      </a:r>
                    </a:p>
                    <a:p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원하는 내용으로 수정을 한 후 재등록을 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  <p:sp>
        <p:nvSpPr>
          <p:cNvPr id="2" name="TextBox 25">
            <a:extLst>
              <a:ext uri="{FF2B5EF4-FFF2-40B4-BE49-F238E27FC236}">
                <a16:creationId xmlns:a16="http://schemas.microsoft.com/office/drawing/2014/main" id="{B1271AEB-7F24-47DF-95FF-B8B605297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158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33807683-82C0-4956-B287-44B1B909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명세서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8CDFEA-FF27-40B1-A1F8-F16217FF76ED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F5552-2167-4D17-8F5A-C623F7737DD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DBB911A0-83BC-4F1A-A60D-4A3F776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8AF13-C3E6-432B-878C-68336312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B4A0A10-CAFB-47B6-9D75-6D96C4D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8392" y="-762961"/>
            <a:ext cx="180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7221B-4C85-41E3-997F-30594FDD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39944"/>
              </p:ext>
            </p:extLst>
          </p:nvPr>
        </p:nvGraphicFramePr>
        <p:xfrm>
          <a:off x="569246" y="2108626"/>
          <a:ext cx="7992888" cy="3077950"/>
        </p:xfrm>
        <a:graphic>
          <a:graphicData uri="http://schemas.openxmlformats.org/drawingml/2006/table">
            <a:tbl>
              <a:tblPr/>
              <a:tblGrid>
                <a:gridCol w="1340826">
                  <a:extLst>
                    <a:ext uri="{9D8B030D-6E8A-4147-A177-3AD203B41FA5}">
                      <a16:colId xmlns:a16="http://schemas.microsoft.com/office/drawing/2014/main" val="772802933"/>
                    </a:ext>
                  </a:extLst>
                </a:gridCol>
                <a:gridCol w="6652062">
                  <a:extLst>
                    <a:ext uri="{9D8B030D-6E8A-4147-A177-3AD203B41FA5}">
                      <a16:colId xmlns:a16="http://schemas.microsoft.com/office/drawing/2014/main" val="1656985739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유스케이스명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오늘의 회화 삭제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564"/>
                  </a:ext>
                </a:extLst>
              </a:tr>
              <a:tr h="71111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개요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오늘의 회화 글을 삭제 할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7199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 액터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3545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선행 조건</a:t>
                      </a:r>
                      <a:endParaRPr lang="ko-KR" altLang="en-US" sz="140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1.관리자로 로그인을 한다.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2.오늘의 회화 목록으로 들어간다.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7852"/>
                  </a:ext>
                </a:extLst>
              </a:tr>
              <a:tr h="97999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이벤트 흐름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3932" marR="53932" marT="53932" marB="5393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목록의 각각의 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글옆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삭제버튼을 누른다.</a:t>
                      </a:r>
                    </a:p>
                    <a:p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삭제완료.</a:t>
                      </a: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1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83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E434F70-C117-4E30-A6DB-4D1AAB97A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58" y="1628800"/>
            <a:ext cx="6610507" cy="5094118"/>
          </a:xfrm>
        </p:spPr>
      </p:pic>
      <p:sp>
        <p:nvSpPr>
          <p:cNvPr id="4" name="TextBox 25">
            <a:extLst>
              <a:ext uri="{FF2B5EF4-FFF2-40B4-BE49-F238E27FC236}">
                <a16:creationId xmlns:a16="http://schemas.microsoft.com/office/drawing/2014/main" id="{DD50708C-DCE7-4DE7-9F65-CAA2EF473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76380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CM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942F0D-79B3-4EA7-B7D5-4EFC6B807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47" y="1808362"/>
            <a:ext cx="6329590" cy="4690271"/>
          </a:xfrm>
          <a:prstGeom prst="rect">
            <a:avLst/>
          </a:prstGeo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1F8094F1-0EF8-4028-9474-E05934732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70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DD50708C-DCE7-4DE7-9F65-CAA2EF473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E331CE-79B8-43C3-9797-E8AA6E12B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7" y="1832478"/>
            <a:ext cx="7874125" cy="47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16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E331CE-79B8-43C3-9797-E8AA6E12B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7" y="1832478"/>
            <a:ext cx="7874125" cy="4751243"/>
          </a:xfrm>
          <a:prstGeom prst="rect">
            <a:avLst/>
          </a:prstGeo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92E1649A-EAC6-40E3-98DD-B3AD9AD2B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725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DD50708C-DCE7-4DE7-9F65-CAA2EF473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클래스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4ECC8C-34C8-492E-A9B8-3DBD23153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0" y="1998206"/>
            <a:ext cx="8748464" cy="42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9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DA4FD5-0158-46A1-B5E2-EB7108CAFB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3" y="2234838"/>
            <a:ext cx="8820473" cy="2723050"/>
          </a:xfrm>
          <a:prstGeom prst="rect">
            <a:avLst/>
          </a:prstGeo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A76765DF-1735-4D0D-9A61-C0D3628E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클래스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98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 게시판 카테고리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31446-E323-4CB7-88FC-EE7C08AF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00" y="1998206"/>
            <a:ext cx="7668344" cy="4383344"/>
          </a:xfrm>
          <a:prstGeom prst="rect">
            <a:avLst/>
          </a:prstGeo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47AF4601-F3A6-4FA0-8797-CBF5165E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클래스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08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1557" y="294772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 발 환 경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3" name="Text Box 26">
            <a:extLst>
              <a:ext uri="{FF2B5EF4-FFF2-40B4-BE49-F238E27FC236}">
                <a16:creationId xmlns:a16="http://schemas.microsoft.com/office/drawing/2014/main" id="{F5880127-DB0C-450C-914F-D120345057B4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83568" y="1628800"/>
            <a:ext cx="4347882" cy="3102628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2273" tIns="34693" rIns="32273" bIns="34693" anchor="ctr" anchorCtr="1"/>
          <a:lstStyle>
            <a:lvl1pPr marL="63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ts val="2118"/>
              </a:lnSpc>
            </a:pPr>
            <a:endParaRPr lang="en-US" altLang="ko-KR" sz="1765" b="1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09F84258-F7C1-4FED-BD0A-D0645F306C0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199538" y="1628800"/>
            <a:ext cx="3232897" cy="3102628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2273" tIns="34693" rIns="32273" bIns="34693" anchor="ctr" anchorCtr="1"/>
          <a:lstStyle>
            <a:lvl1pPr marL="63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ts val="2118"/>
              </a:lnSpc>
            </a:pPr>
            <a:endParaRPr lang="en-US" altLang="ko-KR" sz="1765" b="1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72">
            <a:extLst>
              <a:ext uri="{FF2B5EF4-FFF2-40B4-BE49-F238E27FC236}">
                <a16:creationId xmlns:a16="http://schemas.microsoft.com/office/drawing/2014/main" id="{22824691-7849-4AB6-A3AF-C89CC97EAFC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08179" y="1689752"/>
            <a:ext cx="1410541" cy="35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ts val="3166"/>
              </a:lnSpc>
            </a:pPr>
            <a:r>
              <a:rPr lang="en-US" altLang="ko-KR" sz="1765" b="1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Front</a:t>
            </a:r>
          </a:p>
        </p:txBody>
      </p:sp>
      <p:pic>
        <p:nvPicPr>
          <p:cNvPr id="9" name="그림 13">
            <a:extLst>
              <a:ext uri="{FF2B5EF4-FFF2-40B4-BE49-F238E27FC236}">
                <a16:creationId xmlns:a16="http://schemas.microsoft.com/office/drawing/2014/main" id="{F033E2A7-6C2B-40D0-B289-78F12EEB3A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02" y="2446385"/>
            <a:ext cx="819430" cy="79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4">
            <a:extLst>
              <a:ext uri="{FF2B5EF4-FFF2-40B4-BE49-F238E27FC236}">
                <a16:creationId xmlns:a16="http://schemas.microsoft.com/office/drawing/2014/main" id="{942F3583-A197-4E9D-A272-D67DE0768B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74" y="3181771"/>
            <a:ext cx="2286000" cy="99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5">
            <a:extLst>
              <a:ext uri="{FF2B5EF4-FFF2-40B4-BE49-F238E27FC236}">
                <a16:creationId xmlns:a16="http://schemas.microsoft.com/office/drawing/2014/main" id="{A2F2A044-E338-4FF1-BCDC-0D1F52484C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17" y="2474399"/>
            <a:ext cx="774606" cy="75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6">
            <a:extLst>
              <a:ext uri="{FF2B5EF4-FFF2-40B4-BE49-F238E27FC236}">
                <a16:creationId xmlns:a16="http://schemas.microsoft.com/office/drawing/2014/main" id="{3AAA3BCD-9C17-4397-8799-DC5B8EBC8F2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20" y="3342855"/>
            <a:ext cx="1361515" cy="71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22">
            <a:extLst>
              <a:ext uri="{FF2B5EF4-FFF2-40B4-BE49-F238E27FC236}">
                <a16:creationId xmlns:a16="http://schemas.microsoft.com/office/drawing/2014/main" id="{73C2E889-8EFE-47FD-AB4D-ABC834CF30D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19" y="2474399"/>
            <a:ext cx="756397" cy="73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72">
            <a:extLst>
              <a:ext uri="{FF2B5EF4-FFF2-40B4-BE49-F238E27FC236}">
                <a16:creationId xmlns:a16="http://schemas.microsoft.com/office/drawing/2014/main" id="{D7FAAED7-5AAD-4B6E-97A4-384B4342474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36693" y="1700958"/>
            <a:ext cx="1411941" cy="35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ts val="3166"/>
              </a:lnSpc>
            </a:pPr>
            <a:r>
              <a:rPr lang="en-US" altLang="ko-KR" sz="1765" b="1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Back</a:t>
            </a:r>
          </a:p>
        </p:txBody>
      </p:sp>
      <p:pic>
        <p:nvPicPr>
          <p:cNvPr id="37" name="그림 17">
            <a:extLst>
              <a:ext uri="{FF2B5EF4-FFF2-40B4-BE49-F238E27FC236}">
                <a16:creationId xmlns:a16="http://schemas.microsoft.com/office/drawing/2014/main" id="{8C70BADE-98B7-4607-AB87-EB9448DA840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16" y="3515590"/>
            <a:ext cx="2321018" cy="139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18">
            <a:extLst>
              <a:ext uri="{FF2B5EF4-FFF2-40B4-BE49-F238E27FC236}">
                <a16:creationId xmlns:a16="http://schemas.microsoft.com/office/drawing/2014/main" id="{73D22A58-1E1A-40DB-89E3-8496A5470C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965" y="2206681"/>
            <a:ext cx="1274478" cy="93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24">
            <a:extLst>
              <a:ext uri="{FF2B5EF4-FFF2-40B4-BE49-F238E27FC236}">
                <a16:creationId xmlns:a16="http://schemas.microsoft.com/office/drawing/2014/main" id="{738B600A-BBB2-4BBD-A865-8E14E8371BCA}"/>
              </a:ext>
            </a:extLst>
          </p:cNvPr>
          <p:cNvGrpSpPr>
            <a:grpSpLocks/>
          </p:cNvGrpSpPr>
          <p:nvPr/>
        </p:nvGrpSpPr>
        <p:grpSpPr bwMode="auto">
          <a:xfrm>
            <a:off x="5767277" y="1953209"/>
            <a:ext cx="1120848" cy="1185895"/>
            <a:chOff x="5853043" y="1904449"/>
            <a:chExt cx="2109347" cy="2426175"/>
          </a:xfrm>
        </p:grpSpPr>
        <p:pic>
          <p:nvPicPr>
            <p:cNvPr id="40" name="그림 25">
              <a:extLst>
                <a:ext uri="{FF2B5EF4-FFF2-40B4-BE49-F238E27FC236}">
                  <a16:creationId xmlns:a16="http://schemas.microsoft.com/office/drawing/2014/main" id="{A615DB6A-8A17-46C6-96B9-C6BAA52D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4" r="37115" b="49715"/>
            <a:stretch>
              <a:fillRect/>
            </a:stretch>
          </p:blipFill>
          <p:spPr bwMode="auto">
            <a:xfrm>
              <a:off x="6222523" y="1904449"/>
              <a:ext cx="1284765" cy="173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그림 26">
              <a:extLst>
                <a:ext uri="{FF2B5EF4-FFF2-40B4-BE49-F238E27FC236}">
                  <a16:creationId xmlns:a16="http://schemas.microsoft.com/office/drawing/2014/main" id="{77BAEC86-C3F7-4D66-A12D-7E0F640C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81"/>
            <a:stretch>
              <a:fillRect/>
            </a:stretch>
          </p:blipFill>
          <p:spPr bwMode="auto">
            <a:xfrm>
              <a:off x="5853043" y="3696494"/>
              <a:ext cx="2109347" cy="634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Box 26">
            <a:extLst>
              <a:ext uri="{FF2B5EF4-FFF2-40B4-BE49-F238E27FC236}">
                <a16:creationId xmlns:a16="http://schemas.microsoft.com/office/drawing/2014/main" id="{E31158BD-A802-46B0-B02F-765C0971ACB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75164" y="4865899"/>
            <a:ext cx="7757272" cy="1550614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2273" tIns="34693" rIns="32273" bIns="34693" anchor="ctr" anchorCtr="1"/>
          <a:lstStyle>
            <a:lvl1pPr marL="63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ts val="2118"/>
              </a:lnSpc>
            </a:pPr>
            <a:endParaRPr lang="en-US" altLang="ko-KR" sz="1765" b="1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B26C57F5-9A97-4449-B8BE-4EEB80948E3C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19751" y="4926150"/>
            <a:ext cx="2414868" cy="35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ts val="3166"/>
              </a:lnSpc>
            </a:pPr>
            <a:r>
              <a:rPr lang="en-US" altLang="ko-KR" sz="1765" b="1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Collaboration tools</a:t>
            </a:r>
          </a:p>
        </p:txBody>
      </p:sp>
      <p:pic>
        <p:nvPicPr>
          <p:cNvPr id="27" name="Picture 3" descr="C:\Users\김민성\Desktop\exerd.PNG">
            <a:extLst>
              <a:ext uri="{FF2B5EF4-FFF2-40B4-BE49-F238E27FC236}">
                <a16:creationId xmlns:a16="http://schemas.microsoft.com/office/drawing/2014/main" id="{ED2A1DC2-D8BD-4C9E-81EB-1E7460CF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09" y="3139104"/>
            <a:ext cx="2391621" cy="80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슬랙, 오각형으로 디자인 된 새로운 로고 - 회사 역학 - 뉴스 - Bobang Signage">
            <a:extLst>
              <a:ext uri="{FF2B5EF4-FFF2-40B4-BE49-F238E27FC236}">
                <a16:creationId xmlns:a16="http://schemas.microsoft.com/office/drawing/2014/main" id="{DB002DD9-5AD3-4DDB-986F-DD070FB1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46" y="5229200"/>
            <a:ext cx="2272890" cy="10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구글 드라이브 데이터 옮기기">
            <a:extLst>
              <a:ext uri="{FF2B5EF4-FFF2-40B4-BE49-F238E27FC236}">
                <a16:creationId xmlns:a16="http://schemas.microsoft.com/office/drawing/2014/main" id="{D708FD4B-982B-44D4-AFE2-969BFEE9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8" y="5307197"/>
            <a:ext cx="1939630" cy="96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] git 로컬에 만들기, github 연동하기, add -- commit -- push (0717 1차 수정)">
            <a:extLst>
              <a:ext uri="{FF2B5EF4-FFF2-40B4-BE49-F238E27FC236}">
                <a16:creationId xmlns:a16="http://schemas.microsoft.com/office/drawing/2014/main" id="{597E4B0E-7892-406E-98B8-C1BD6C8E6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08" y="5174457"/>
            <a:ext cx="1967953" cy="98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35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CM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293F98-A472-4A0B-9BF5-48FA04981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2137575"/>
            <a:ext cx="8676456" cy="2405458"/>
          </a:xfrm>
          <a:prstGeom prst="rect">
            <a:avLst/>
          </a:prstGeo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DE42410D-6B3E-4652-8965-B17AC713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클래스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004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4EAE7-A5FD-4F23-8240-9EA46DD317E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EA180A-F69B-448D-9DA8-DCCF8F77EFE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D3387E5-857E-4642-806A-6040B5D6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5D8-B7FE-41A0-93E9-FE6E26F1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DD6D97-BA7B-45D4-B787-339753685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9" y="1998206"/>
            <a:ext cx="8964486" cy="2562938"/>
          </a:xfrm>
          <a:prstGeom prst="rect">
            <a:avLst/>
          </a:prstGeo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61AB732B-8054-406F-BBFC-6289CDFF7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클래스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210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C9EB2B2-E7F8-4234-BFBB-95DCFE1F2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92" y="1600200"/>
            <a:ext cx="5892016" cy="4525963"/>
          </a:xfrm>
        </p:spPr>
      </p:pic>
      <p:sp>
        <p:nvSpPr>
          <p:cNvPr id="4" name="TextBox 25">
            <a:extLst>
              <a:ext uri="{FF2B5EF4-FFF2-40B4-BE49-F238E27FC236}">
                <a16:creationId xmlns:a16="http://schemas.microsoft.com/office/drawing/2014/main" id="{C3BC6DFE-EFA5-45C7-AAEE-51880F65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시퀀스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A92EBC-7940-4481-A8C3-9440DC64745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5C5346FB-50BB-40A4-8F67-EE5F5DB8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게시글 추가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3608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218924C-508D-44D6-B793-60EFF064C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49" y="1600200"/>
            <a:ext cx="7143502" cy="4525963"/>
          </a:xfr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A92EBC-7940-4481-A8C3-9440DC64745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5C5346FB-50BB-40A4-8F67-EE5F5DB8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게시글 수정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B752511B-1490-45A3-9C48-AEF3BDCF1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시퀀스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337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9F08C5F-01B5-41BE-8431-CD7CAC5D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71" y="1600200"/>
            <a:ext cx="5737858" cy="4525963"/>
          </a:xfr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A92EBC-7940-4481-A8C3-9440DC64745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5C5346FB-50BB-40A4-8F67-EE5F5DB8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게시글 삭제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8000DA0A-0D16-47D4-87CA-5B6711579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시퀀스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379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77F5758-CEB5-4037-8C63-B212939C6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9" y="1778813"/>
            <a:ext cx="4895850" cy="4333875"/>
          </a:xfr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A92EBC-7940-4481-A8C3-9440DC64745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5C5346FB-50BB-40A4-8F67-EE5F5DB8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</a:p>
        </p:txBody>
      </p:sp>
      <p:pic>
        <p:nvPicPr>
          <p:cNvPr id="10" name="내용 개체 틀 8">
            <a:extLst>
              <a:ext uri="{FF2B5EF4-FFF2-40B4-BE49-F238E27FC236}">
                <a16:creationId xmlns:a16="http://schemas.microsoft.com/office/drawing/2014/main" id="{CB1DD172-08EA-4FDC-B971-5E0422319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20" y="548680"/>
            <a:ext cx="2823987" cy="5564009"/>
          </a:xfrm>
          <a:prstGeom prst="rect">
            <a:avLst/>
          </a:prstGeo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2633B7FF-FC4B-435D-8022-6907C9A7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시퀀스 다이어그램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472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619672" y="415206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초기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58417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81EA6A7-0101-429D-B136-A16E5C8CF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6" y="1808370"/>
            <a:ext cx="7488832" cy="37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22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619672" y="429575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최종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1"/>
            <a:ext cx="201622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B333E1B-0003-4C35-83C8-908FCE33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2" y="1822393"/>
            <a:ext cx="8226396" cy="38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C3BC6DFE-EFA5-45C7-AAEE-51880F65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338060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코딩 스타일 정의서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1"/>
            <a:ext cx="158417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329DA4EC-1EF3-41C9-9F8B-8840A1721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0" y="1730506"/>
            <a:ext cx="8901259" cy="4544327"/>
          </a:xfr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EC2877-AAC1-4FBD-B843-84503FF2490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16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C3BC6DFE-EFA5-45C7-AAEE-51880F65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338060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예시 데이터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1"/>
            <a:ext cx="158417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EC2877-AAC1-4FBD-B843-84503FF2490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8B06F05-637C-4690-826D-EA59B40C5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1" y="2167508"/>
            <a:ext cx="8703757" cy="3410339"/>
          </a:xfrm>
        </p:spPr>
      </p:pic>
    </p:spTree>
    <p:extLst>
      <p:ext uri="{BB962C8B-B14F-4D97-AF65-F5344CB8AC3E}">
        <p14:creationId xmlns:p14="http://schemas.microsoft.com/office/powerpoint/2010/main" val="220083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C3BC6DFE-EFA5-45C7-AAEE-51880F65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698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일정 관리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1"/>
            <a:ext cx="158417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EC2877-AAC1-4FBD-B843-84503FF2490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66C3D20-7793-46E1-961C-5E1E8000E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52305"/>
            <a:ext cx="8754347" cy="3528636"/>
          </a:xfrm>
        </p:spPr>
      </p:pic>
    </p:spTree>
    <p:extLst>
      <p:ext uri="{BB962C8B-B14F-4D97-AF65-F5344CB8AC3E}">
        <p14:creationId xmlns:p14="http://schemas.microsoft.com/office/powerpoint/2010/main" val="758333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1"/>
            <a:ext cx="165618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564" y="2998113"/>
            <a:ext cx="784887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시연 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^^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691680" y="397694"/>
            <a:ext cx="41044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English Community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22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1"/>
            <a:ext cx="165618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691680" y="397694"/>
            <a:ext cx="41044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형상관리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	Git Hub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CE33C-4999-4E02-85EF-9843E9C3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hlinkClick r:id="rId2"/>
              </a:rPr>
              <a:t>https://github.com/HeeSeungPaek/EnglishCommunity.git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DBAAE4-B08A-4663-8E1D-58952E7E0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3140968"/>
            <a:ext cx="7668344" cy="12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52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C3BC6DFE-EFA5-45C7-AAEE-51880F65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338060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트러블 슈팅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1"/>
            <a:ext cx="158417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15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EC2877-AAC1-4FBD-B843-84503FF2490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7A93BAF-46C2-4E2F-8E03-C5FFAE76F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2" y="2142049"/>
            <a:ext cx="8542636" cy="37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28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C3BC6DFE-EFA5-45C7-AAEE-51880F65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338060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프로토타입 체크리스트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2ACBDC-5079-40AA-A619-84927F886C3F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28A1E-6544-4936-A571-2C397F5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1"/>
            <a:ext cx="158417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16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EC2877-AAC1-4FBD-B843-84503FF24908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3460066-4DC6-4B82-A781-CED908CEE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7" y="1916832"/>
            <a:ext cx="4248472" cy="4346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2EE23F-8EFC-44A1-9083-5BB412F28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53" y="2430068"/>
            <a:ext cx="4248471" cy="33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6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1"/>
            <a:ext cx="194421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53636" y="1989609"/>
            <a:ext cx="2235676" cy="3168352"/>
            <a:chOff x="153636" y="1954145"/>
            <a:chExt cx="2235676" cy="3168352"/>
          </a:xfrm>
          <a:solidFill>
            <a:schemeClr val="accent5">
              <a:lumMod val="75000"/>
            </a:schemeClr>
          </a:solidFill>
        </p:grpSpPr>
        <p:grpSp>
          <p:nvGrpSpPr>
            <p:cNvPr id="41" name="그룹 40"/>
            <p:cNvGrpSpPr/>
            <p:nvPr/>
          </p:nvGrpSpPr>
          <p:grpSpPr>
            <a:xfrm>
              <a:off x="153636" y="1954145"/>
              <a:ext cx="2232248" cy="1584176"/>
              <a:chOff x="179512" y="1988842"/>
              <a:chExt cx="2232248" cy="1584176"/>
            </a:xfrm>
            <a:grpFill/>
          </p:grpSpPr>
          <p:sp>
            <p:nvSpPr>
              <p:cNvPr id="18" name="직사각형 17"/>
              <p:cNvSpPr/>
              <p:nvPr/>
            </p:nvSpPr>
            <p:spPr>
              <a:xfrm>
                <a:off x="179512" y="1988842"/>
                <a:ext cx="2232248" cy="1584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060850"/>
                <a:ext cx="2160240" cy="307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err="1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도재구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`</a:t>
                </a:r>
              </a:p>
            </p:txBody>
          </p:sp>
          <p:sp>
            <p:nvSpPr>
              <p:cNvPr id="21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564906"/>
                <a:ext cx="2160240" cy="307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err="1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백희승</a:t>
                </a:r>
                <a:endParaRPr lang="en-US" altLang="ko-KR" sz="1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3068962"/>
                <a:ext cx="2160240" cy="307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err="1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변재홍</a:t>
                </a:r>
                <a:endParaRPr lang="en-US" altLang="ko-KR" sz="1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23528" y="2564904"/>
                <a:ext cx="201622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323528" y="3068960"/>
                <a:ext cx="201622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153636" y="3538321"/>
              <a:ext cx="2232248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97652" y="3547444"/>
              <a:ext cx="2016224" cy="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97652" y="4077072"/>
              <a:ext cx="2016224" cy="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97652" y="4581128"/>
              <a:ext cx="2016224" cy="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204358" y="3556158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err="1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신동연</a:t>
              </a:r>
              <a:endParaRPr lang="en-US" altLang="ko-KR" sz="1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26840" y="4094024"/>
              <a:ext cx="2100998" cy="3077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오정은</a:t>
              </a:r>
              <a:endParaRPr lang="en-US" altLang="ko-KR" sz="1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29072" y="4554200"/>
              <a:ext cx="2160240" cy="3077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err="1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최현지</a:t>
              </a:r>
              <a:endParaRPr lang="en-US" altLang="ko-KR" sz="1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619672" y="420898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후기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C16EE320-32A6-4EF6-B591-8D772906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884" y="3043625"/>
            <a:ext cx="5040560" cy="504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&gt;&gt; 3</a:t>
            </a:r>
            <a:r>
              <a:rPr lang="ko-KR" altLang="en-US" sz="2000" dirty="0"/>
              <a:t>분 </a:t>
            </a:r>
            <a:r>
              <a:rPr lang="ko-KR" altLang="en-US" sz="2000" dirty="0" err="1"/>
              <a:t>편할라고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일 고생하네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47BC57A4-F848-415E-A816-500044DE6B33}"/>
              </a:ext>
            </a:extLst>
          </p:cNvPr>
          <p:cNvSpPr txBox="1">
            <a:spLocks/>
          </p:cNvSpPr>
          <p:nvPr/>
        </p:nvSpPr>
        <p:spPr>
          <a:xfrm>
            <a:off x="2219620" y="3519270"/>
            <a:ext cx="6770744" cy="567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000" dirty="0"/>
              <a:t>   </a:t>
            </a:r>
            <a:r>
              <a:rPr lang="en-US" altLang="ko-KR" sz="2000" dirty="0"/>
              <a:t>&gt;&gt; </a:t>
            </a:r>
            <a:r>
              <a:rPr lang="ko-KR" altLang="en-US" sz="1700" dirty="0"/>
              <a:t>만들 때는 어렵지만 내가 </a:t>
            </a:r>
            <a:r>
              <a:rPr lang="ko-KR" altLang="en-US" sz="1700" dirty="0" err="1"/>
              <a:t>만든게</a:t>
            </a:r>
            <a:r>
              <a:rPr lang="ko-KR" altLang="en-US" sz="1700" dirty="0"/>
              <a:t> 눈으로 보이니</a:t>
            </a:r>
            <a:r>
              <a:rPr lang="en-US" altLang="ko-KR" sz="1700" dirty="0"/>
              <a:t> </a:t>
            </a:r>
            <a:r>
              <a:rPr lang="ko-KR" altLang="en-US" sz="1700" dirty="0"/>
              <a:t>신기하다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1C124A03-ED6B-4665-9E62-8798B14B1FF9}"/>
              </a:ext>
            </a:extLst>
          </p:cNvPr>
          <p:cNvSpPr txBox="1">
            <a:spLocks/>
          </p:cNvSpPr>
          <p:nvPr/>
        </p:nvSpPr>
        <p:spPr>
          <a:xfrm>
            <a:off x="2366953" y="4094023"/>
            <a:ext cx="5040560" cy="50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 &gt;&gt; </a:t>
            </a:r>
            <a:r>
              <a:rPr lang="ko-KR" altLang="en-US" sz="2000" dirty="0" err="1"/>
              <a:t>끝났당</a:t>
            </a:r>
            <a:r>
              <a:rPr lang="ko-KR" altLang="en-US" sz="2000" dirty="0"/>
              <a:t> ･</a:t>
            </a:r>
            <a:r>
              <a:rPr lang="en-US" altLang="ko-KR" sz="2000" dirty="0"/>
              <a:t>:*</a:t>
            </a:r>
            <a:r>
              <a:rPr lang="ko-KR" altLang="en-US" sz="2000" dirty="0"/>
              <a:t>三</a:t>
            </a:r>
            <a:r>
              <a:rPr lang="en-US" altLang="ko-KR" sz="2000" dirty="0"/>
              <a:t>( o'</a:t>
            </a:r>
            <a:r>
              <a:rPr lang="el-GR" altLang="ko-KR" sz="2000" dirty="0"/>
              <a:t>ω')</a:t>
            </a:r>
            <a:r>
              <a:rPr lang="en-US" altLang="ko-KR" sz="2000" dirty="0"/>
              <a:t>o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834CF9A-9CA5-424F-ACE8-22F8E27A0D20}"/>
              </a:ext>
            </a:extLst>
          </p:cNvPr>
          <p:cNvSpPr txBox="1">
            <a:spLocks/>
          </p:cNvSpPr>
          <p:nvPr/>
        </p:nvSpPr>
        <p:spPr>
          <a:xfrm>
            <a:off x="2343314" y="1989609"/>
            <a:ext cx="5040560" cy="50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 &gt;&gt; </a:t>
            </a:r>
            <a:r>
              <a:rPr lang="ko-KR" altLang="en-US" sz="2000" dirty="0"/>
              <a:t>다들 열심히 해주어서 감사합니다 </a:t>
            </a:r>
            <a:r>
              <a:rPr lang="en-US" altLang="ko-KR" sz="2000" dirty="0"/>
              <a:t>^^;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D0271-A302-4CD3-8C64-BFEE801E59C2}"/>
              </a:ext>
            </a:extLst>
          </p:cNvPr>
          <p:cNvSpPr txBox="1">
            <a:spLocks/>
          </p:cNvSpPr>
          <p:nvPr/>
        </p:nvSpPr>
        <p:spPr>
          <a:xfrm>
            <a:off x="2364598" y="2552150"/>
            <a:ext cx="6167841" cy="504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 &gt;&gt; </a:t>
            </a:r>
            <a:r>
              <a:rPr lang="ko-KR" altLang="en-US" sz="2000" dirty="0"/>
              <a:t>다들 각자의 위치에서 열심히 해줘서 감사합니다</a:t>
            </a:r>
            <a:r>
              <a:rPr lang="en-US" altLang="ko-KR" sz="2000" dirty="0"/>
              <a:t>~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6C668E9-0173-46D0-B89C-92D26259E040}"/>
              </a:ext>
            </a:extLst>
          </p:cNvPr>
          <p:cNvSpPr txBox="1">
            <a:spLocks/>
          </p:cNvSpPr>
          <p:nvPr/>
        </p:nvSpPr>
        <p:spPr>
          <a:xfrm>
            <a:off x="2375806" y="4571435"/>
            <a:ext cx="6470542" cy="50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 &gt;&gt; </a:t>
            </a:r>
            <a:r>
              <a:rPr lang="ko-KR" altLang="en-US" sz="2000" dirty="0"/>
              <a:t>남은 하루는 다들 푹 </a:t>
            </a:r>
            <a:r>
              <a:rPr lang="ko-KR" altLang="en-US" sz="2000" dirty="0" err="1"/>
              <a:t>쉬시길</a:t>
            </a:r>
            <a:r>
              <a:rPr lang="en-US" altLang="ko-KR" sz="2000" dirty="0"/>
              <a:t>.. </a:t>
            </a:r>
            <a:r>
              <a:rPr lang="ko-KR" altLang="en-US" sz="2000" dirty="0"/>
              <a:t>수고했어요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279A27E-E18F-4906-A3E0-CB472A2C1EA8}"/>
              </a:ext>
            </a:extLst>
          </p:cNvPr>
          <p:cNvCxnSpPr>
            <a:cxnSpLocks/>
          </p:cNvCxnSpPr>
          <p:nvPr/>
        </p:nvCxnSpPr>
        <p:spPr>
          <a:xfrm>
            <a:off x="297652" y="4571435"/>
            <a:ext cx="1921968" cy="0"/>
          </a:xfrm>
          <a:prstGeom prst="lin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41F5A9E-7830-4E10-AD9E-35955BE86D2B}"/>
              </a:ext>
            </a:extLst>
          </p:cNvPr>
          <p:cNvSpPr/>
          <p:nvPr/>
        </p:nvSpPr>
        <p:spPr>
          <a:xfrm flipH="1">
            <a:off x="1855275" y="4754183"/>
            <a:ext cx="535684" cy="47370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01108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별: 꼭짓점 4개 6">
            <a:extLst>
              <a:ext uri="{FF2B5EF4-FFF2-40B4-BE49-F238E27FC236}">
                <a16:creationId xmlns:a16="http://schemas.microsoft.com/office/drawing/2014/main" id="{EFE40278-9E6B-4EF4-9769-9489D1D2945C}"/>
              </a:ext>
            </a:extLst>
          </p:cNvPr>
          <p:cNvSpPr/>
          <p:nvPr/>
        </p:nvSpPr>
        <p:spPr>
          <a:xfrm>
            <a:off x="5088756" y="1835772"/>
            <a:ext cx="864096" cy="967803"/>
          </a:xfrm>
          <a:prstGeom prst="star4">
            <a:avLst>
              <a:gd name="adj" fmla="val 115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4개 7">
            <a:extLst>
              <a:ext uri="{FF2B5EF4-FFF2-40B4-BE49-F238E27FC236}">
                <a16:creationId xmlns:a16="http://schemas.microsoft.com/office/drawing/2014/main" id="{9D3534BF-F93D-4D46-8E7C-73E53132C055}"/>
              </a:ext>
            </a:extLst>
          </p:cNvPr>
          <p:cNvSpPr/>
          <p:nvPr/>
        </p:nvSpPr>
        <p:spPr>
          <a:xfrm>
            <a:off x="5771443" y="2301400"/>
            <a:ext cx="625450" cy="563150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AF8B9-3B8F-416B-AE83-DFAE5ECEA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66077-0BC5-4D58-93DC-40D21F31C5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회원은 댓글을 작성할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회원은 게시글 작성</a:t>
            </a:r>
            <a:r>
              <a:rPr lang="en-US" altLang="ko-KR" sz="1800" dirty="0"/>
              <a:t>, </a:t>
            </a:r>
            <a:r>
              <a:rPr lang="ko-KR" altLang="en-US" sz="1800" dirty="0"/>
              <a:t>수정 시 이미지를 첨부할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그 개수는 최대 </a:t>
            </a:r>
            <a:r>
              <a:rPr lang="en-US" altLang="ko-KR" sz="1800" dirty="0"/>
              <a:t>10</a:t>
            </a:r>
            <a:r>
              <a:rPr lang="ko-KR" altLang="en-US" sz="1800" dirty="0"/>
              <a:t>개로 제한한다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관리자는 카테고리를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관리자는 공지 게시글을 작성할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공지글은</a:t>
            </a:r>
            <a:r>
              <a:rPr lang="ko-KR" altLang="en-US" sz="1800" dirty="0"/>
              <a:t> 게시글의 최상단에 위치한다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C8F72-79B5-40B4-821F-E2F57877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B55CC-C7A8-4742-8F4A-5D854A3513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회원은 댓글을 작성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회원은 게시글 작성</a:t>
            </a:r>
            <a:r>
              <a:rPr lang="en-US" altLang="ko-KR" sz="1800" dirty="0"/>
              <a:t>, </a:t>
            </a:r>
            <a:r>
              <a:rPr lang="ko-KR" altLang="en-US" sz="1800" dirty="0"/>
              <a:t>수정 시 이미지를 첨부할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글의 카테고리는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삭제할 수 없다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063F7EF-15BE-4B10-A63E-227D08F2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DFDDB-5EBA-4D1B-A1B5-37DA71DF03F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BA3D12-53D7-45AD-B3E6-F49924C60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E3F60B-501C-4D63-B8D8-BE36DE518D87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CF126F01-5C86-4C83-BF10-2E4BFCA6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일반게시판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63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AF8B9-3B8F-416B-AE83-DFAE5ECEA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66077-0BC5-4D58-93DC-40D21F31C5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관리자는 하루에 한 번 게시글을 올릴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C8F72-79B5-40B4-821F-E2F57877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B55CC-C7A8-4742-8F4A-5D854A3513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관리자는 게시글을 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추가 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관리자는 게시글 리스트를 볼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063F7EF-15BE-4B10-A63E-227D08F2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DFDDB-5EBA-4D1B-A1B5-37DA71DF03F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E3F60B-501C-4D63-B8D8-BE36DE518D87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CF126F01-5C86-4C83-BF10-2E4BFCA6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TimeLine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553AC-92DE-4F4B-919B-3D697449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6580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AF8B9-3B8F-416B-AE83-DFAE5ECEA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66077-0BC5-4D58-93DC-40D21F31C5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회원은 그림에 대한 답을 댓글로 작성할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댓글은 회원 당 </a:t>
            </a:r>
            <a:r>
              <a:rPr lang="en-US" altLang="ko-KR" sz="1800" dirty="0"/>
              <a:t>5</a:t>
            </a:r>
            <a:r>
              <a:rPr lang="ko-KR" altLang="en-US" sz="1800" dirty="0"/>
              <a:t>번 까지로 제한한다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C8F72-79B5-40B4-821F-E2F57877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B55CC-C7A8-4742-8F4A-5D854A3513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회원은 그림에 대한 답을 댓글로 작성할 수 있다</a:t>
            </a:r>
            <a:r>
              <a:rPr lang="en-US" altLang="ko-KR" sz="1800" dirty="0"/>
              <a:t>. 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063F7EF-15BE-4B10-A63E-227D08F2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DFDDB-5EBA-4D1B-A1B5-37DA71DF03F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E3F60B-501C-4D63-B8D8-BE36DE518D87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CF126F01-5C86-4C83-BF10-2E4BFCA6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CM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게시판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23858-15F8-42A2-B8E0-3D928FB4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973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AF8B9-3B8F-416B-AE83-DFAE5ECEA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66077-0BC5-4D58-93DC-40D21F31C5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0" i="0" u="none" strike="noStrike" baseline="0" dirty="0">
                <a:latin typeface="T3Font_1"/>
              </a:rPr>
              <a:t>회원은 관리자가 등록해 놓은 일정을 볼 수 있다</a:t>
            </a:r>
            <a:r>
              <a:rPr lang="en-US" altLang="ko-KR" sz="1800" b="0" i="0" u="none" strike="noStrike" baseline="0" dirty="0">
                <a:latin typeface="T3Font_1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3Font_1"/>
              </a:rPr>
              <a:t>회원은 관리자가 등록한 일정 </a:t>
            </a:r>
            <a:r>
              <a:rPr lang="en-US" altLang="ko-KR" sz="1800" b="0" i="0" u="none" strike="noStrike" baseline="0" dirty="0">
                <a:latin typeface="T3Font_1"/>
              </a:rPr>
              <a:t>(</a:t>
            </a:r>
            <a:r>
              <a:rPr lang="ko-KR" altLang="en-US" sz="1800" b="0" i="0" u="none" strike="noStrike" baseline="0" dirty="0">
                <a:latin typeface="T3Font_1"/>
              </a:rPr>
              <a:t>예</a:t>
            </a:r>
            <a:r>
              <a:rPr lang="en-US" altLang="ko-KR" sz="1800" b="0" i="0" u="none" strike="noStrike" baseline="0" dirty="0">
                <a:latin typeface="T3Font_1"/>
              </a:rPr>
              <a:t>:</a:t>
            </a:r>
            <a:r>
              <a:rPr lang="ko-KR" altLang="en-US" sz="1800" b="0" i="0" u="none" strike="noStrike" baseline="0" dirty="0">
                <a:latin typeface="T3Font_1"/>
              </a:rPr>
              <a:t>시험</a:t>
            </a:r>
            <a:r>
              <a:rPr lang="en-US" altLang="ko-KR" sz="1800" b="0" i="0" u="none" strike="noStrike" baseline="0" dirty="0">
                <a:latin typeface="T3Font_1"/>
              </a:rPr>
              <a:t>)</a:t>
            </a:r>
            <a:r>
              <a:rPr lang="ko-KR" altLang="en-US" sz="1800" b="0" i="0" u="none" strike="noStrike" baseline="0" dirty="0">
                <a:latin typeface="T3Font_1"/>
              </a:rPr>
              <a:t>을 열람할 수 있다</a:t>
            </a:r>
            <a:r>
              <a:rPr lang="en-US" altLang="ko-KR" sz="1800" b="0" i="0" u="none" strike="noStrike" baseline="0" dirty="0">
                <a:latin typeface="T3Font_1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3Font_1"/>
              </a:rPr>
              <a:t>회원은 개인 일정을 입력 할 수 있다</a:t>
            </a:r>
            <a:r>
              <a:rPr lang="en-US" altLang="ko-KR" sz="1800" b="0" i="0" u="none" strike="noStrike" baseline="0" dirty="0">
                <a:latin typeface="T3Font_1"/>
              </a:rPr>
              <a:t>.</a:t>
            </a:r>
            <a:endParaRPr lang="ko-KR" altLang="en-US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C8F72-79B5-40B4-821F-E2F57877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B55CC-C7A8-4742-8F4A-5D854A3513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기능 삭제</a:t>
            </a:r>
            <a:endParaRPr lang="en-US" altLang="ko-KR" sz="1800" dirty="0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063F7EF-15BE-4B10-A63E-227D08F2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DFDDB-5EBA-4D1B-A1B5-37DA71DF03F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E3F60B-501C-4D63-B8D8-BE36DE518D87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CF126F01-5C86-4C83-BF10-2E4BFCA6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일정관리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캘린더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BE0F1-D0B7-4B20-A258-F7D48BE7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8134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Object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Object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Object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Titl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1450</Words>
  <Application>Microsoft Office PowerPoint</Application>
  <PresentationFormat>화면 슬라이드 쇼(4:3)</PresentationFormat>
  <Paragraphs>438</Paragraphs>
  <Slides>55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맑은 고딕</vt:lpstr>
      <vt:lpstr>Times New Roman</vt:lpstr>
      <vt:lpstr>Blippo Blk BT</vt:lpstr>
      <vt:lpstr>HY견고딕</vt:lpstr>
      <vt:lpstr>T3Font_1</vt:lpstr>
      <vt:lpstr>HY동녘B</vt:lpstr>
      <vt:lpstr>나눔고딕 ExtraBold</vt:lpstr>
      <vt:lpstr>배달의민족 한나</vt:lpstr>
      <vt:lpstr>한컴 윤고딕 230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Choi Hyunji</cp:lastModifiedBy>
  <cp:revision>116</cp:revision>
  <dcterms:created xsi:type="dcterms:W3CDTF">2014-05-20T10:28:59Z</dcterms:created>
  <dcterms:modified xsi:type="dcterms:W3CDTF">2020-11-18T05:02:23Z</dcterms:modified>
</cp:coreProperties>
</file>