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5"/>
  </p:notesMasterIdLst>
  <p:handoutMasterIdLst>
    <p:handoutMasterId r:id="rId16"/>
  </p:handoutMasterIdLst>
  <p:sldIdLst>
    <p:sldId id="355" r:id="rId2"/>
    <p:sldId id="675" r:id="rId3"/>
    <p:sldId id="702" r:id="rId4"/>
    <p:sldId id="703" r:id="rId5"/>
    <p:sldId id="704" r:id="rId6"/>
    <p:sldId id="705" r:id="rId7"/>
    <p:sldId id="706" r:id="rId8"/>
    <p:sldId id="707" r:id="rId9"/>
    <p:sldId id="709" r:id="rId10"/>
    <p:sldId id="708" r:id="rId11"/>
    <p:sldId id="710" r:id="rId12"/>
    <p:sldId id="711" r:id="rId13"/>
    <p:sldId id="712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 autoAdjust="0"/>
    <p:restoredTop sz="84394" autoAdjust="0"/>
  </p:normalViewPr>
  <p:slideViewPr>
    <p:cSldViewPr>
      <p:cViewPr varScale="1">
        <p:scale>
          <a:sx n="95" d="100"/>
          <a:sy n="95" d="100"/>
        </p:scale>
        <p:origin x="1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97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15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69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47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94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94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62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001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52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052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52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89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/>
              <a:t>시스템 </a:t>
            </a:r>
            <a:r>
              <a:rPr lang="ko-KR" altLang="en-US" sz="2800" dirty="0" err="1"/>
              <a:t>리버싱</a:t>
            </a:r>
            <a:r>
              <a:rPr lang="ko-KR" altLang="en-US" sz="2800" dirty="0"/>
              <a:t> 관련 최근 연구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8.3 FPGA </a:t>
            </a:r>
            <a:r>
              <a:rPr lang="ko-KR" altLang="en-US" sz="1600" dirty="0" err="1"/>
              <a:t>안티리버싱</a:t>
            </a:r>
            <a:endParaRPr lang="en-US" altLang="ko-KR" sz="1600" dirty="0"/>
          </a:p>
          <a:p>
            <a:pPr lvl="1"/>
            <a:r>
              <a:rPr lang="ko-KR" altLang="en-US" sz="1400" dirty="0"/>
              <a:t>현존하는 안티리버싱은 </a:t>
            </a:r>
            <a:r>
              <a:rPr lang="en-US" altLang="ko-KR" sz="1400" dirty="0"/>
              <a:t>3</a:t>
            </a:r>
            <a:r>
              <a:rPr lang="ko-KR" altLang="en-US" sz="1400" dirty="0"/>
              <a:t>개 유형</a:t>
            </a:r>
            <a:endParaRPr lang="en-US" altLang="ko-KR" sz="1400" dirty="0"/>
          </a:p>
          <a:p>
            <a:pPr lvl="1"/>
            <a:r>
              <a:rPr lang="en-US" altLang="ko-KR" sz="1400" dirty="0"/>
              <a:t>8.3.1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은닉</a:t>
            </a:r>
            <a:endParaRPr lang="en-US" altLang="ko-KR" sz="1400" dirty="0"/>
          </a:p>
          <a:p>
            <a:pPr lvl="2"/>
            <a:r>
              <a:rPr lang="en-US" altLang="ko-KR" sz="1200" dirty="0"/>
              <a:t>Flash FPGA</a:t>
            </a:r>
            <a:r>
              <a:rPr lang="ko-KR" altLang="en-US" sz="1200" dirty="0"/>
              <a:t> 등은 외장 구성 메모리 불필요 </a:t>
            </a:r>
            <a:r>
              <a:rPr lang="en-US" altLang="ko-KR" sz="1200" dirty="0"/>
              <a:t>-&gt;</a:t>
            </a:r>
            <a:r>
              <a:rPr lang="ko-KR" altLang="en-US" sz="1200" dirty="0"/>
              <a:t> 직접적인 </a:t>
            </a:r>
            <a:r>
              <a:rPr lang="en-US" altLang="ko-KR" sz="1200" dirty="0"/>
              <a:t>wiretap(</a:t>
            </a:r>
            <a:r>
              <a:rPr lang="ko-KR" altLang="en-US" sz="1200" dirty="0"/>
              <a:t>도청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스니핑</a:t>
            </a:r>
            <a:r>
              <a:rPr lang="en-US" altLang="ko-KR" sz="1200" dirty="0"/>
              <a:t>)</a:t>
            </a:r>
            <a:r>
              <a:rPr lang="ko-KR" altLang="en-US" sz="1200" dirty="0"/>
              <a:t> 무의미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Flsah</a:t>
            </a:r>
            <a:r>
              <a:rPr lang="en-US" altLang="ko-KR" sz="1200" dirty="0"/>
              <a:t> FPGA</a:t>
            </a:r>
            <a:r>
              <a:rPr lang="ko-KR" altLang="en-US" sz="1200" dirty="0"/>
              <a:t>는 플래시 메모리가 </a:t>
            </a:r>
            <a:r>
              <a:rPr lang="ko-KR" altLang="en-US" sz="1200" dirty="0" err="1"/>
              <a:t>비휘발성이므로</a:t>
            </a:r>
            <a:r>
              <a:rPr lang="ko-KR" altLang="en-US" sz="1200" dirty="0"/>
              <a:t> 켜질 때 </a:t>
            </a:r>
            <a:r>
              <a:rPr lang="ko-KR" altLang="en-US" sz="1200" dirty="0" err="1"/>
              <a:t>비트스트림</a:t>
            </a:r>
            <a:r>
              <a:rPr lang="ko-KR" altLang="en-US" sz="1200" dirty="0"/>
              <a:t> 다운로드 불필요</a:t>
            </a:r>
            <a:endParaRPr lang="en-US" altLang="ko-KR" sz="1200" dirty="0"/>
          </a:p>
          <a:p>
            <a:pPr marL="628650" lvl="2" indent="0">
              <a:buNone/>
            </a:pPr>
            <a:endParaRPr lang="en-US" altLang="ko-KR" sz="1200" dirty="0"/>
          </a:p>
          <a:p>
            <a:pPr lvl="1"/>
            <a:r>
              <a:rPr lang="en-US" altLang="ko-KR" sz="1400" dirty="0"/>
              <a:t>8.3.2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부채널</a:t>
            </a:r>
            <a:r>
              <a:rPr lang="ko-KR" altLang="en-US" sz="1400" dirty="0"/>
              <a:t> 은닉</a:t>
            </a:r>
            <a:r>
              <a:rPr lang="en-US" altLang="ko-KR" sz="1400" dirty="0"/>
              <a:t> </a:t>
            </a:r>
          </a:p>
          <a:p>
            <a:pPr lvl="1"/>
            <a:r>
              <a:rPr lang="en-US" altLang="ko-KR" sz="1400" dirty="0"/>
              <a:t>8.3.3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전환 방해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Anti-RE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0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8.3 FPGA </a:t>
            </a:r>
            <a:r>
              <a:rPr lang="ko-KR" altLang="en-US" sz="1600" dirty="0" err="1"/>
              <a:t>안티리버싱</a:t>
            </a:r>
            <a:endParaRPr lang="en-US" altLang="ko-KR" sz="1600" dirty="0"/>
          </a:p>
          <a:p>
            <a:pPr lvl="1"/>
            <a:r>
              <a:rPr lang="en-US" altLang="ko-KR" sz="1400" dirty="0"/>
              <a:t>8.3.1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은닉</a:t>
            </a:r>
            <a:endParaRPr lang="en-US" altLang="ko-KR" sz="1200" dirty="0"/>
          </a:p>
          <a:p>
            <a:pPr lvl="1"/>
            <a:r>
              <a:rPr lang="en-US" altLang="ko-KR" sz="1400" dirty="0"/>
              <a:t>8.3.2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부채널</a:t>
            </a:r>
            <a:r>
              <a:rPr lang="ko-KR" altLang="en-US" sz="1400" dirty="0"/>
              <a:t> 은닉</a:t>
            </a:r>
            <a:r>
              <a:rPr lang="en-US" altLang="ko-KR" sz="1400" dirty="0"/>
              <a:t> </a:t>
            </a:r>
            <a:endParaRPr lang="en-US" altLang="ko-KR" sz="1200" dirty="0"/>
          </a:p>
          <a:p>
            <a:pPr lvl="1"/>
            <a:r>
              <a:rPr lang="en-US" altLang="ko-KR" sz="1400" dirty="0"/>
              <a:t>8.3.3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전환 방해</a:t>
            </a:r>
            <a:endParaRPr lang="en-US" altLang="ko-KR" sz="1400" dirty="0"/>
          </a:p>
          <a:p>
            <a:pPr lvl="2"/>
            <a:r>
              <a:rPr lang="ko-KR" altLang="en-US" sz="1200" dirty="0"/>
              <a:t>아직까지는 온전히 비트스트림을 </a:t>
            </a:r>
            <a:r>
              <a:rPr lang="ko-KR" altLang="en-US" sz="1200" dirty="0" err="1"/>
              <a:t>넷리스트로</a:t>
            </a:r>
            <a:r>
              <a:rPr lang="ko-KR" altLang="en-US" sz="1200" dirty="0"/>
              <a:t> 전환하는 것은 이론적으로만 가능</a:t>
            </a:r>
            <a:endParaRPr lang="en-US" altLang="ko-KR" sz="1200" dirty="0"/>
          </a:p>
          <a:p>
            <a:pPr lvl="2"/>
            <a:r>
              <a:rPr lang="ko-KR" altLang="en-US" sz="1200" dirty="0"/>
              <a:t>미래에 </a:t>
            </a:r>
            <a:r>
              <a:rPr lang="ko-KR" altLang="en-US" sz="1200" dirty="0" err="1"/>
              <a:t>침투적</a:t>
            </a:r>
            <a:r>
              <a:rPr lang="ko-KR" altLang="en-US" sz="1200" dirty="0"/>
              <a:t> 공격이 수행되면 모두 전환 가능할 것임</a:t>
            </a:r>
            <a:endParaRPr lang="en-US" altLang="ko-KR" sz="1200" dirty="0"/>
          </a:p>
          <a:p>
            <a:pPr lvl="2"/>
            <a:r>
              <a:rPr lang="en-US" altLang="ko-KR" sz="1200" dirty="0"/>
              <a:t>FPGA</a:t>
            </a:r>
            <a:r>
              <a:rPr lang="ko-KR" altLang="en-US" sz="1200" dirty="0"/>
              <a:t> 벤더는 </a:t>
            </a:r>
            <a:r>
              <a:rPr lang="ko-KR" altLang="en-US" sz="1200" dirty="0" err="1"/>
              <a:t>비침투</a:t>
            </a:r>
            <a:r>
              <a:rPr lang="ko-KR" altLang="en-US" sz="1200" dirty="0"/>
              <a:t> 공격에서 </a:t>
            </a:r>
            <a:r>
              <a:rPr lang="ko-KR" altLang="en-US" sz="1200" dirty="0" err="1"/>
              <a:t>비트스트림</a:t>
            </a:r>
            <a:r>
              <a:rPr lang="ko-KR" altLang="en-US" sz="1200" dirty="0"/>
              <a:t> 전환을 지연시킬 수 있는 대응책을 알아야 함</a:t>
            </a:r>
            <a:endParaRPr lang="en-US" altLang="ko-KR" sz="1200" dirty="0"/>
          </a:p>
          <a:p>
            <a:pPr lvl="3"/>
            <a:r>
              <a:rPr lang="ko-KR" altLang="en-US" sz="1200" dirty="0"/>
              <a:t>지금까지의 전환은 공개된 정보</a:t>
            </a:r>
            <a:r>
              <a:rPr lang="en-US" altLang="ko-KR" sz="1200" dirty="0"/>
              <a:t>(</a:t>
            </a:r>
            <a:r>
              <a:rPr lang="ko-KR" altLang="en-US" sz="1200" dirty="0"/>
              <a:t>유저 가이드 등</a:t>
            </a:r>
            <a:r>
              <a:rPr lang="en-US" altLang="ko-KR" sz="1200" dirty="0"/>
              <a:t>)</a:t>
            </a:r>
            <a:r>
              <a:rPr lang="ko-KR" altLang="en-US" sz="1200" dirty="0"/>
              <a:t>와 문서화되지 않은 정보의 양에 강하게 의존하고 있음</a:t>
            </a:r>
            <a:endParaRPr lang="en-US" altLang="ko-KR" sz="1200" dirty="0"/>
          </a:p>
          <a:p>
            <a:pPr lvl="3"/>
            <a:r>
              <a:rPr lang="ko-KR" altLang="en-US" sz="1200" dirty="0"/>
              <a:t>따라서 벤더는 새로운 정보를 공개할 때 </a:t>
            </a:r>
            <a:r>
              <a:rPr lang="ko-KR" altLang="en-US" sz="1200" dirty="0" err="1"/>
              <a:t>역공학</a:t>
            </a:r>
            <a:r>
              <a:rPr lang="ko-KR" altLang="en-US" sz="1200" dirty="0"/>
              <a:t> 공격에 사용될 수 있음을 인지해야 함</a:t>
            </a:r>
            <a:endParaRPr lang="en-US" altLang="ko-KR" sz="1200" dirty="0"/>
          </a:p>
          <a:p>
            <a:pPr lvl="2"/>
            <a:r>
              <a:rPr lang="ko-KR" altLang="en-US" sz="1200" dirty="0"/>
              <a:t>부분적인 배치 </a:t>
            </a:r>
            <a:r>
              <a:rPr lang="en-US" altLang="ko-KR" sz="1200" dirty="0"/>
              <a:t>-&gt;</a:t>
            </a:r>
            <a:r>
              <a:rPr lang="ko-KR" altLang="en-US" sz="1200" dirty="0"/>
              <a:t> 중요한 구성 비트를 </a:t>
            </a:r>
            <a:r>
              <a:rPr lang="en-US" altLang="ko-KR" sz="1200" dirty="0"/>
              <a:t>FPGA </a:t>
            </a:r>
            <a:r>
              <a:rPr lang="ko-KR" altLang="en-US" sz="1200" dirty="0"/>
              <a:t>안의 플래시 메모리에 저장하고</a:t>
            </a:r>
            <a:r>
              <a:rPr lang="en-US" altLang="ko-KR" sz="1200" dirty="0"/>
              <a:t>,</a:t>
            </a:r>
            <a:r>
              <a:rPr lang="ko-KR" altLang="en-US" sz="1200" dirty="0"/>
              <a:t> 나머지 구성 비트를 외장 메모리에 두면 도청을 해도 부분적인 매핑 정보만을 가져올 수 있게 됨 </a:t>
            </a:r>
            <a:r>
              <a:rPr lang="en-US" altLang="ko-KR" sz="1200" dirty="0"/>
              <a:t>(</a:t>
            </a:r>
            <a:r>
              <a:rPr lang="ko-KR" altLang="en-US" sz="1200" dirty="0"/>
              <a:t>근본적 차단</a:t>
            </a:r>
            <a:r>
              <a:rPr lang="en-US" altLang="ko-KR" sz="1200" dirty="0"/>
              <a:t>)</a:t>
            </a:r>
          </a:p>
          <a:p>
            <a:pPr lvl="2"/>
            <a:endParaRPr lang="en-US" altLang="ko-KR" sz="1200" dirty="0"/>
          </a:p>
          <a:p>
            <a:pPr lvl="1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Anti-RE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9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sz="1600" dirty="0" err="1"/>
              <a:t>안티리버싱</a:t>
            </a:r>
            <a:r>
              <a:rPr lang="ko-KR" altLang="en-US" sz="1600" dirty="0"/>
              <a:t> 기법</a:t>
            </a:r>
            <a:endParaRPr lang="en-US" altLang="ko-KR" sz="1600" dirty="0"/>
          </a:p>
          <a:p>
            <a:pPr lvl="1"/>
            <a:r>
              <a:rPr lang="ko-KR" altLang="en-US" sz="1400" dirty="0"/>
              <a:t>다른 공격에는 취약할 수 있음</a:t>
            </a:r>
            <a:endParaRPr lang="en-US" altLang="ko-KR" sz="1400" dirty="0"/>
          </a:p>
          <a:p>
            <a:pPr lvl="1"/>
            <a:r>
              <a:rPr lang="ko-KR" altLang="en-US" sz="1400" dirty="0"/>
              <a:t>위장 기법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이미징을</a:t>
            </a:r>
            <a:r>
              <a:rPr lang="ko-KR" altLang="en-US" sz="1400" dirty="0"/>
              <a:t> 어렵게 하지만</a:t>
            </a:r>
            <a:r>
              <a:rPr lang="en-US" altLang="ko-KR" sz="1400" dirty="0"/>
              <a:t>,</a:t>
            </a:r>
            <a:r>
              <a:rPr lang="ko-KR" altLang="en-US" sz="1400" dirty="0"/>
              <a:t> 파괴적인 </a:t>
            </a:r>
            <a:r>
              <a:rPr lang="ko-KR" altLang="en-US" sz="1400" dirty="0" err="1"/>
              <a:t>디레이어링까지는</a:t>
            </a:r>
            <a:r>
              <a:rPr lang="ko-KR" altLang="en-US" sz="1400" dirty="0"/>
              <a:t> 막을 수 없음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난독화는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이미징을</a:t>
            </a:r>
            <a:r>
              <a:rPr lang="ko-KR" altLang="en-US" sz="1400" dirty="0"/>
              <a:t> 어렵게 하지는 않으나</a:t>
            </a:r>
            <a:r>
              <a:rPr lang="en-US" altLang="ko-KR" sz="1400" dirty="0"/>
              <a:t>,</a:t>
            </a:r>
            <a:r>
              <a:rPr lang="ko-KR" altLang="en-US" sz="1400" dirty="0"/>
              <a:t> 설계상의 기능 모호하게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But, </a:t>
            </a:r>
            <a:r>
              <a:rPr lang="ko-KR" altLang="en-US" sz="1400" dirty="0"/>
              <a:t>파괴적인 분석을 수행하면 기능 다 찾을 수 있음</a:t>
            </a:r>
            <a:endParaRPr lang="en-US" altLang="ko-KR" sz="1400" dirty="0"/>
          </a:p>
          <a:p>
            <a:pPr lvl="1"/>
            <a:r>
              <a:rPr lang="ko-KR" altLang="en-US" sz="1400" dirty="0"/>
              <a:t>뒷면을 통한 공격 탐지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전력 공급에 의존하고 있음</a:t>
            </a:r>
            <a:r>
              <a:rPr lang="en-US" altLang="ko-KR" sz="1400" dirty="0"/>
              <a:t>.</a:t>
            </a:r>
            <a:r>
              <a:rPr lang="ko-KR" altLang="en-US" sz="1400" dirty="0"/>
              <a:t> 공격자가 이 전력 공급을 인지하고 나면 고립시켜 쉽게 우회 가능</a:t>
            </a:r>
            <a:endParaRPr lang="en-US" altLang="ko-KR" sz="1400" dirty="0"/>
          </a:p>
          <a:p>
            <a:endParaRPr lang="en-US" altLang="ko-KR" sz="1600" dirty="0"/>
          </a:p>
          <a:p>
            <a:pPr lvl="1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Challenges and Future Work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35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Open Challenge</a:t>
            </a:r>
          </a:p>
          <a:p>
            <a:pPr lvl="1"/>
            <a:r>
              <a:rPr lang="ko-KR" altLang="en-US" sz="1400" dirty="0"/>
              <a:t>정량적으로 </a:t>
            </a:r>
            <a:r>
              <a:rPr lang="ko-KR" altLang="en-US" sz="1400" dirty="0" err="1"/>
              <a:t>안티리버싱</a:t>
            </a:r>
            <a:r>
              <a:rPr lang="ko-KR" altLang="en-US" sz="1400" dirty="0"/>
              <a:t> 기법이 얼마나 강한지 측정하는 것이 어려움</a:t>
            </a:r>
          </a:p>
          <a:p>
            <a:pPr lvl="1"/>
            <a:r>
              <a:rPr lang="ko-KR" altLang="en-US" sz="1400" dirty="0" err="1"/>
              <a:t>안티리버싱</a:t>
            </a:r>
            <a:r>
              <a:rPr lang="ko-KR" altLang="en-US" sz="1400" dirty="0"/>
              <a:t> 기법은 필연적으로 다른 문제를 일으킴</a:t>
            </a:r>
            <a:r>
              <a:rPr lang="en-US" altLang="ko-KR" sz="1400" dirty="0"/>
              <a:t>. </a:t>
            </a:r>
            <a:r>
              <a:rPr lang="ko-KR" altLang="en-US" sz="1400" dirty="0"/>
              <a:t>의존성이나 전력 소모</a:t>
            </a:r>
            <a:r>
              <a:rPr lang="en-US" altLang="ko-KR" sz="1400" dirty="0"/>
              <a:t>, </a:t>
            </a:r>
            <a:r>
              <a:rPr lang="ko-KR" altLang="en-US" sz="1400" dirty="0"/>
              <a:t>면적 오버헤드 등</a:t>
            </a:r>
            <a:r>
              <a:rPr lang="en-US" altLang="ko-KR" sz="1400" dirty="0"/>
              <a:t>. </a:t>
            </a:r>
            <a:r>
              <a:rPr lang="ko-KR" altLang="en-US" sz="1400" dirty="0"/>
              <a:t>안티리버싱을 적용하기 전에 </a:t>
            </a:r>
            <a:r>
              <a:rPr lang="en-US" altLang="ko-KR" sz="1400" dirty="0"/>
              <a:t>trade-off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잘 고려해야 함</a:t>
            </a:r>
          </a:p>
          <a:p>
            <a:pPr lvl="1"/>
            <a:r>
              <a:rPr lang="ko-KR" altLang="en-US" sz="1400" dirty="0"/>
              <a:t>현재 대부분의 </a:t>
            </a:r>
            <a:r>
              <a:rPr lang="ko-KR" altLang="en-US" sz="1400" dirty="0" err="1"/>
              <a:t>안티리버싱</a:t>
            </a:r>
            <a:r>
              <a:rPr lang="ko-KR" altLang="en-US" sz="1400" dirty="0"/>
              <a:t> 기술은 독립적으로 제안됨</a:t>
            </a:r>
            <a:r>
              <a:rPr lang="en-US" altLang="ko-KR" sz="1400" dirty="0"/>
              <a:t>. 2</a:t>
            </a:r>
            <a:r>
              <a:rPr lang="ko-KR" altLang="en-US" sz="1400" dirty="0"/>
              <a:t>개 이상의 </a:t>
            </a:r>
            <a:r>
              <a:rPr lang="ko-KR" altLang="en-US" sz="1400" dirty="0" err="1"/>
              <a:t>안티리버싱</a:t>
            </a:r>
            <a:r>
              <a:rPr lang="ko-KR" altLang="en-US" sz="1400" dirty="0"/>
              <a:t> 기술을 하나의 설계에 적용하는 것은 하드웨어 보안을 분명히 향상시킬 것임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기법을 어떻게 최적화해서 적용할 것인지 고려하는 것은 어려움</a:t>
            </a:r>
          </a:p>
          <a:p>
            <a:pPr lvl="1"/>
            <a:r>
              <a:rPr lang="ko-KR" altLang="en-US" sz="1400" dirty="0"/>
              <a:t>대부분의 </a:t>
            </a:r>
            <a:r>
              <a:rPr lang="ko-KR" altLang="en-US" sz="1400" dirty="0" err="1"/>
              <a:t>안티리버싱</a:t>
            </a:r>
            <a:r>
              <a:rPr lang="ko-KR" altLang="en-US" sz="1400" dirty="0"/>
              <a:t> 기술은 원래 설계에 덧붙여서 보안을 제공함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이 원래 설계는 </a:t>
            </a:r>
            <a:r>
              <a:rPr lang="ko-KR" altLang="en-US" sz="1400" dirty="0" err="1"/>
              <a:t>안티리버싱에</a:t>
            </a:r>
            <a:r>
              <a:rPr lang="ko-KR" altLang="en-US" sz="1400" dirty="0"/>
              <a:t> 대한 고려가 없는데</a:t>
            </a:r>
            <a:r>
              <a:rPr lang="en-US" altLang="ko-KR" sz="1400" dirty="0"/>
              <a:t>, </a:t>
            </a:r>
            <a:r>
              <a:rPr lang="ko-KR" altLang="en-US" sz="1400" dirty="0"/>
              <a:t>장기적으로는 전자기기는 </a:t>
            </a:r>
            <a:r>
              <a:rPr lang="ko-KR" altLang="en-US" sz="1400" dirty="0" err="1"/>
              <a:t>리버싱</a:t>
            </a:r>
            <a:r>
              <a:rPr lang="ko-KR" altLang="en-US" sz="1400" dirty="0"/>
              <a:t> 내성을 갖도록 설계되어야 함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 err="1"/>
              <a:t>비침투</a:t>
            </a:r>
            <a:r>
              <a:rPr lang="ko-KR" altLang="en-US" sz="1400" dirty="0"/>
              <a:t> 공격을 보호하기 위해</a:t>
            </a:r>
            <a:r>
              <a:rPr lang="en-US" altLang="ko-KR" sz="1400" dirty="0"/>
              <a:t>, </a:t>
            </a:r>
            <a:r>
              <a:rPr lang="ko-KR" altLang="en-US" sz="1400" dirty="0"/>
              <a:t>가짜 금속 또는 세라믹 가루가 내부 칩 구조 및 보드 사이에 사용될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기능에 변화를 주지는 않으나</a:t>
            </a:r>
            <a:r>
              <a:rPr lang="en-US" altLang="ko-KR" sz="1400" dirty="0"/>
              <a:t>, x-ray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찍고도 공격자가 기능을 알기 어려움</a:t>
            </a:r>
            <a:endParaRPr lang="en-US" altLang="ko-KR" sz="14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9.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Challenges and Future Work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2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sz="1600" dirty="0" err="1"/>
              <a:t>Quadir</a:t>
            </a:r>
            <a:r>
              <a:rPr lang="en-US" sz="1600" dirty="0"/>
              <a:t>, Shahed E., et al. "A survey on chip to system reverse engineering." </a:t>
            </a:r>
            <a:r>
              <a:rPr lang="en-US" sz="1600" i="1" dirty="0"/>
              <a:t>ACM journal on emerging technologies in computing systems (JETC)</a:t>
            </a:r>
            <a:r>
              <a:rPr lang="en-US" sz="1600" dirty="0"/>
              <a:t> 13.1 (2016): 1-34.</a:t>
            </a:r>
            <a:endParaRPr lang="en-US" altLang="ko-KR" sz="1600" dirty="0"/>
          </a:p>
          <a:p>
            <a:r>
              <a:rPr lang="ko-KR" altLang="en-US" sz="1600" dirty="0"/>
              <a:t>요약</a:t>
            </a:r>
            <a:endParaRPr lang="en-US" altLang="ko-KR" sz="1600" dirty="0"/>
          </a:p>
          <a:p>
            <a:pPr lvl="1"/>
            <a:r>
              <a:rPr lang="ko-KR" altLang="en-US" sz="1400" dirty="0"/>
              <a:t>칩</a:t>
            </a:r>
            <a:r>
              <a:rPr lang="en-US" altLang="ko-KR" sz="1400" dirty="0"/>
              <a:t>,</a:t>
            </a:r>
            <a:r>
              <a:rPr lang="ko-KR" altLang="en-US" sz="1400" dirty="0"/>
              <a:t> 보드</a:t>
            </a:r>
            <a:r>
              <a:rPr lang="en-US" altLang="ko-KR" sz="1400" dirty="0"/>
              <a:t>,</a:t>
            </a:r>
            <a:r>
              <a:rPr lang="ko-KR" altLang="en-US" sz="1400" dirty="0"/>
              <a:t> 시스템 </a:t>
            </a:r>
            <a:r>
              <a:rPr lang="ko-KR" altLang="en-US" sz="1400" dirty="0" err="1"/>
              <a:t>리버싱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안티리버싱</a:t>
            </a:r>
            <a:r>
              <a:rPr lang="ko-KR" altLang="en-US" sz="1400" dirty="0"/>
              <a:t> 기법 정리한 </a:t>
            </a:r>
            <a:r>
              <a:rPr lang="ko-KR" altLang="en-US" sz="1400" dirty="0" err="1"/>
              <a:t>서베이</a:t>
            </a:r>
            <a:r>
              <a:rPr lang="ko-KR" altLang="en-US" sz="1400" dirty="0"/>
              <a:t> 논문</a:t>
            </a:r>
            <a:endParaRPr lang="en-US" altLang="ko-KR" sz="1400" dirty="0"/>
          </a:p>
          <a:p>
            <a:pPr lvl="1"/>
            <a:r>
              <a:rPr lang="ko-KR" altLang="en-US" sz="1400" dirty="0"/>
              <a:t>시스템 </a:t>
            </a:r>
            <a:r>
              <a:rPr lang="ko-KR" altLang="en-US" sz="1400" dirty="0" err="1"/>
              <a:t>리버싱</a:t>
            </a:r>
            <a:r>
              <a:rPr lang="ko-KR" altLang="en-US" sz="1400" dirty="0"/>
              <a:t> 위주로 개략적으로 살펴보았음</a:t>
            </a:r>
            <a:endParaRPr lang="en-US" altLang="ko-KR" sz="1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Reference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0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sz="1600" dirty="0"/>
              <a:t>전자 기기</a:t>
            </a:r>
            <a:r>
              <a:rPr lang="en-US" altLang="ko-KR" sz="1600" dirty="0"/>
              <a:t>(Electronic System) </a:t>
            </a:r>
            <a:r>
              <a:rPr lang="ko-KR" altLang="en-US" sz="1600" dirty="0" err="1"/>
              <a:t>리버싱</a:t>
            </a:r>
            <a:endParaRPr lang="en-US" altLang="ko-KR" sz="1600" dirty="0"/>
          </a:p>
          <a:p>
            <a:pPr lvl="1"/>
            <a:r>
              <a:rPr lang="ko-KR" altLang="en-US" sz="1400" dirty="0"/>
              <a:t>칩 레벨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PCB(</a:t>
            </a:r>
            <a:r>
              <a:rPr lang="ko-KR" altLang="en-US" sz="1400" dirty="0"/>
              <a:t>보드</a:t>
            </a:r>
            <a:r>
              <a:rPr lang="en-US" altLang="ko-KR" sz="1400" dirty="0"/>
              <a:t>)</a:t>
            </a:r>
            <a:r>
              <a:rPr lang="ko-KR" altLang="en-US" sz="1400" dirty="0"/>
              <a:t> 레벨</a:t>
            </a:r>
            <a:r>
              <a:rPr lang="en-US" altLang="ko-KR" sz="1400" dirty="0"/>
              <a:t>,</a:t>
            </a:r>
            <a:r>
              <a:rPr lang="ko-KR" altLang="en-US" sz="1400" dirty="0"/>
              <a:t> 시스템 레벨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칩 레벨</a:t>
            </a:r>
            <a:endParaRPr lang="en-US" altLang="ko-KR" sz="1600" dirty="0"/>
          </a:p>
          <a:p>
            <a:r>
              <a:rPr lang="en-US" altLang="ko-KR" sz="1600" dirty="0"/>
              <a:t>PCB </a:t>
            </a:r>
            <a:r>
              <a:rPr lang="ko-KR" altLang="en-US" sz="1600" dirty="0"/>
              <a:t>레벨</a:t>
            </a:r>
            <a:endParaRPr lang="en-US" altLang="ko-KR" sz="1600" dirty="0"/>
          </a:p>
          <a:p>
            <a:pPr lvl="1"/>
            <a:r>
              <a:rPr lang="ko-KR" altLang="en-US" sz="1400" dirty="0"/>
              <a:t>보드에 연결된 구성 요소</a:t>
            </a:r>
            <a:r>
              <a:rPr lang="en-US" altLang="ko-KR" sz="1400" dirty="0"/>
              <a:t>,</a:t>
            </a:r>
            <a:r>
              <a:rPr lang="ko-KR" altLang="en-US" sz="1400" dirty="0"/>
              <a:t> 레이어와 포트 식별</a:t>
            </a:r>
            <a:endParaRPr lang="en-US" altLang="ko-KR" sz="1400" dirty="0"/>
          </a:p>
          <a:p>
            <a:pPr lvl="1"/>
            <a:r>
              <a:rPr lang="ko-KR" altLang="en-US" sz="1400" dirty="0"/>
              <a:t>내부적인 연결 식별</a:t>
            </a:r>
            <a:endParaRPr lang="en-US" altLang="ko-KR" sz="1400" dirty="0"/>
          </a:p>
          <a:p>
            <a:r>
              <a:rPr lang="ko-KR" altLang="en-US" sz="1600" u="sng" dirty="0"/>
              <a:t>시스템 레벨</a:t>
            </a:r>
            <a:endParaRPr lang="en-US" altLang="ko-KR" sz="1600" u="sng" dirty="0"/>
          </a:p>
          <a:p>
            <a:pPr lvl="1"/>
            <a:r>
              <a:rPr lang="ko-KR" altLang="en-US" sz="1400" dirty="0"/>
              <a:t>시스템의 펌웨어는 시스템의 작동과 타이밍 등의 정보 포함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비휘발성</a:t>
            </a:r>
            <a:r>
              <a:rPr lang="ko-KR" altLang="en-US" sz="1400" dirty="0"/>
              <a:t> 메모리에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형태로 들어있음</a:t>
            </a:r>
            <a:endParaRPr lang="en-US" altLang="ko-KR" sz="1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Introduction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50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2. Equipment</a:t>
            </a:r>
          </a:p>
          <a:p>
            <a:r>
              <a:rPr lang="en-US" altLang="ko-KR" sz="1600" dirty="0"/>
              <a:t>3. Chip-level RE</a:t>
            </a:r>
          </a:p>
          <a:p>
            <a:r>
              <a:rPr lang="en-US" altLang="ko-KR" sz="1600" dirty="0"/>
              <a:t>4. Chip-level Anti-RE</a:t>
            </a:r>
          </a:p>
          <a:p>
            <a:r>
              <a:rPr lang="en-US" altLang="ko-KR" sz="1600" dirty="0"/>
              <a:t>5. Board-level RE</a:t>
            </a:r>
          </a:p>
          <a:p>
            <a:r>
              <a:rPr lang="en-US" altLang="ko-KR" sz="1600" dirty="0"/>
              <a:t>6. PCB-level Anti-RE</a:t>
            </a:r>
          </a:p>
          <a:p>
            <a:r>
              <a:rPr lang="en-US" altLang="ko-KR" sz="1600" dirty="0"/>
              <a:t>7. System-level RE</a:t>
            </a:r>
          </a:p>
          <a:p>
            <a:pPr lvl="1"/>
            <a:r>
              <a:rPr lang="ko-KR" altLang="en-US" sz="1400" dirty="0"/>
              <a:t>칩</a:t>
            </a:r>
            <a:r>
              <a:rPr lang="en-US" altLang="ko-KR" sz="1400" dirty="0"/>
              <a:t>/PCB </a:t>
            </a:r>
            <a:r>
              <a:rPr lang="ko-KR" altLang="en-US" sz="1400" dirty="0" err="1"/>
              <a:t>리버싱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시스템 칩과 보드의 </a:t>
            </a:r>
            <a:r>
              <a:rPr lang="ko-KR" altLang="en-US" sz="1400" dirty="0" err="1"/>
              <a:t>넷리스트</a:t>
            </a:r>
            <a:r>
              <a:rPr lang="ko-KR" altLang="en-US" sz="1400" dirty="0"/>
              <a:t> 확보 목표</a:t>
            </a:r>
            <a:endParaRPr lang="en-US" altLang="ko-KR" sz="1400" dirty="0"/>
          </a:p>
          <a:p>
            <a:pPr lvl="1"/>
            <a:r>
              <a:rPr lang="ko-KR" altLang="en-US" sz="1400" dirty="0"/>
              <a:t>시스템 </a:t>
            </a:r>
            <a:r>
              <a:rPr lang="ko-KR" altLang="en-US" sz="1400" dirty="0" err="1"/>
              <a:t>리버싱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</a:t>
            </a:r>
            <a:r>
              <a:rPr lang="en-US" altLang="ko-KR" sz="1400" dirty="0"/>
              <a:t>operation code, control instruction</a:t>
            </a:r>
            <a:r>
              <a:rPr lang="ko-KR" altLang="en-US" sz="1400" dirty="0"/>
              <a:t> 확보 목표</a:t>
            </a:r>
            <a:endParaRPr lang="en-US" altLang="ko-KR" sz="1400" dirty="0"/>
          </a:p>
          <a:p>
            <a:pPr lvl="1"/>
            <a:r>
              <a:rPr lang="en-US" altLang="ko-KR" sz="1400" dirty="0"/>
              <a:t>FPGA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리버싱을</a:t>
            </a:r>
            <a:r>
              <a:rPr lang="ko-KR" altLang="en-US" sz="1400" dirty="0"/>
              <a:t> 주로 다룸</a:t>
            </a:r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다음 목차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45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7.1 </a:t>
            </a:r>
            <a:r>
              <a:rPr lang="ko-KR" altLang="en-US" sz="1600" dirty="0"/>
              <a:t>펌웨어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넷리스트</a:t>
            </a:r>
            <a:r>
              <a:rPr lang="ko-KR" altLang="en-US" sz="1600" dirty="0"/>
              <a:t> 정보 표현</a:t>
            </a:r>
            <a:endParaRPr lang="en-US" altLang="ko-KR" sz="1600" dirty="0"/>
          </a:p>
          <a:p>
            <a:pPr lvl="1"/>
            <a:r>
              <a:rPr lang="ko-KR" altLang="en-US" sz="1400" dirty="0"/>
              <a:t>펌웨어와 </a:t>
            </a:r>
            <a:r>
              <a:rPr lang="ko-KR" altLang="en-US" sz="1400" dirty="0" err="1"/>
              <a:t>넷리스트</a:t>
            </a:r>
            <a:r>
              <a:rPr lang="ko-KR" altLang="en-US" sz="1400" dirty="0"/>
              <a:t> 정보는 </a:t>
            </a:r>
            <a:r>
              <a:rPr lang="en-US" altLang="ko-KR" sz="1400" dirty="0"/>
              <a:t>ROM, EEPROM, </a:t>
            </a:r>
            <a:r>
              <a:rPr lang="ko-KR" altLang="en-US" sz="1400" dirty="0"/>
              <a:t>플래시 메모리에 저장 가능</a:t>
            </a:r>
            <a:endParaRPr lang="en-US" altLang="ko-KR" sz="1400" dirty="0"/>
          </a:p>
          <a:p>
            <a:pPr lvl="1"/>
            <a:r>
              <a:rPr lang="en-US" altLang="ko-KR" sz="1400" dirty="0"/>
              <a:t>ROM</a:t>
            </a:r>
            <a:r>
              <a:rPr lang="ko-KR" altLang="en-US" sz="1400" dirty="0"/>
              <a:t>의 특성</a:t>
            </a:r>
            <a:r>
              <a:rPr lang="en-US" altLang="ko-KR" sz="1400" dirty="0"/>
              <a:t>,</a:t>
            </a:r>
            <a:r>
              <a:rPr lang="ko-KR" altLang="en-US" sz="1400" dirty="0"/>
              <a:t> 유형 </a:t>
            </a:r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EEPROM</a:t>
            </a:r>
            <a:r>
              <a:rPr lang="ko-KR" altLang="en-US" sz="1400" dirty="0"/>
              <a:t>의 구성 </a:t>
            </a:r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FPGA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구조</a:t>
            </a:r>
            <a:endParaRPr lang="en-US" altLang="ko-KR" sz="1400" dirty="0"/>
          </a:p>
          <a:p>
            <a:pPr lvl="2"/>
            <a:r>
              <a:rPr lang="ko-KR" altLang="en-US" sz="1200" dirty="0"/>
              <a:t>논리 블록</a:t>
            </a:r>
            <a:r>
              <a:rPr lang="en-US" altLang="ko-KR" sz="1200" dirty="0"/>
              <a:t>:</a:t>
            </a:r>
            <a:r>
              <a:rPr lang="ko-KR" altLang="en-US" sz="1200" dirty="0"/>
              <a:t> 논리 게이트</a:t>
            </a:r>
            <a:r>
              <a:rPr lang="en-US" altLang="ko-KR" sz="1200" dirty="0"/>
              <a:t>,</a:t>
            </a:r>
            <a:r>
              <a:rPr lang="ko-KR" altLang="en-US" sz="1200" dirty="0"/>
              <a:t> 레지스터 조합 등 기본적인 디지털 회로 </a:t>
            </a:r>
            <a:r>
              <a:rPr lang="ko-KR" altLang="en-US" sz="1200" dirty="0" err="1"/>
              <a:t>프리미티브</a:t>
            </a:r>
            <a:r>
              <a:rPr lang="ko-KR" altLang="en-US" sz="1200" dirty="0"/>
              <a:t> 표현</a:t>
            </a:r>
            <a:endParaRPr lang="en-US" altLang="ko-KR" sz="1200" dirty="0"/>
          </a:p>
          <a:p>
            <a:pPr lvl="2"/>
            <a:r>
              <a:rPr lang="ko-KR" altLang="en-US" sz="1200" dirty="0"/>
              <a:t>연결 블록</a:t>
            </a:r>
            <a:r>
              <a:rPr lang="en-US" altLang="ko-KR" sz="1200" dirty="0"/>
              <a:t>,</a:t>
            </a:r>
            <a:r>
              <a:rPr lang="ko-KR" altLang="en-US" sz="1200" dirty="0"/>
              <a:t> 스위치 블록</a:t>
            </a:r>
            <a:r>
              <a:rPr lang="en-US" altLang="ko-KR" sz="1200" dirty="0"/>
              <a:t>:</a:t>
            </a:r>
            <a:r>
              <a:rPr lang="ko-KR" altLang="en-US" sz="1200" dirty="0"/>
              <a:t> 서로 다른 논리 블록 간의 연결 표현</a:t>
            </a:r>
            <a:endParaRPr lang="en-US" altLang="ko-KR" sz="12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7.2</a:t>
            </a:r>
            <a:r>
              <a:rPr lang="ko-KR" altLang="en-US" sz="1800" dirty="0"/>
              <a:t> </a:t>
            </a:r>
            <a:r>
              <a:rPr lang="en-US" altLang="ko-KR" sz="1800" dirty="0"/>
              <a:t>ROM RE</a:t>
            </a:r>
          </a:p>
          <a:p>
            <a:pPr lvl="1"/>
            <a:r>
              <a:rPr lang="en-US" altLang="ko-KR" sz="1400" dirty="0"/>
              <a:t>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역공학은</a:t>
            </a:r>
            <a:r>
              <a:rPr lang="ko-KR" altLang="en-US" sz="1400" dirty="0"/>
              <a:t> 최신 광학</a:t>
            </a:r>
            <a:r>
              <a:rPr lang="en-US" altLang="ko-KR" sz="1400" dirty="0"/>
              <a:t>/</a:t>
            </a:r>
            <a:r>
              <a:rPr lang="ko-KR" altLang="en-US" sz="1400" dirty="0"/>
              <a:t>전자 현미경을 이용해 각 셀의 바이너리 상태를 확인해야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6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02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7.3</a:t>
            </a:r>
            <a:r>
              <a:rPr lang="ko-KR" altLang="en-US" sz="1600" dirty="0"/>
              <a:t> </a:t>
            </a:r>
            <a:r>
              <a:rPr lang="en-US" altLang="ko-KR" sz="1600" dirty="0"/>
              <a:t>EEPROM/Flash RE</a:t>
            </a:r>
          </a:p>
          <a:p>
            <a:pPr lvl="1"/>
            <a:r>
              <a:rPr lang="en-US" altLang="ko-KR" sz="1400" dirty="0"/>
              <a:t>EEPROM</a:t>
            </a:r>
            <a:r>
              <a:rPr lang="ko-KR" altLang="en-US" sz="1400" dirty="0"/>
              <a:t>과 플래시는 구조가 유사하고</a:t>
            </a:r>
            <a:r>
              <a:rPr lang="en-US" altLang="ko-KR" sz="1400" dirty="0"/>
              <a:t>,</a:t>
            </a:r>
            <a:r>
              <a:rPr lang="ko-KR" altLang="en-US" sz="1400" dirty="0"/>
              <a:t> 같은 논리 저장 메커니즘 사용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역공학</a:t>
            </a:r>
            <a:r>
              <a:rPr lang="ko-KR" altLang="en-US" sz="1400" dirty="0"/>
              <a:t> 절차가 대부분 동일</a:t>
            </a:r>
            <a:endParaRPr lang="en-US" altLang="ko-KR" sz="1400" dirty="0"/>
          </a:p>
          <a:p>
            <a:pPr lvl="1"/>
            <a:r>
              <a:rPr lang="ko-KR" altLang="en-US" sz="1400" dirty="0"/>
              <a:t>전자를 이용해 상태 차이를 표현</a:t>
            </a:r>
            <a:r>
              <a:rPr lang="en-US" altLang="ko-KR" sz="1400" dirty="0"/>
              <a:t>,</a:t>
            </a:r>
            <a:r>
              <a:rPr lang="ko-KR" altLang="en-US" sz="1400" dirty="0"/>
              <a:t> 기하학적 차이가 아니므로 </a:t>
            </a:r>
            <a:r>
              <a:rPr lang="en-US" altLang="ko-KR" sz="1400" dirty="0"/>
              <a:t>X-ray</a:t>
            </a:r>
            <a:r>
              <a:rPr lang="ko-KR" altLang="en-US" sz="1400" dirty="0"/>
              <a:t>로는 콘텐츠 탐지 불가</a:t>
            </a:r>
            <a:endParaRPr lang="en-US" altLang="ko-KR" sz="1400" dirty="0"/>
          </a:p>
          <a:p>
            <a:pPr lvl="1"/>
            <a:r>
              <a:rPr lang="en-US" altLang="ko-KR" sz="1400" dirty="0"/>
              <a:t>SEM/TEM </a:t>
            </a:r>
            <a:r>
              <a:rPr lang="ko-KR" altLang="en-US" sz="1400" dirty="0"/>
              <a:t>등을 이용해 부동 게이트</a:t>
            </a:r>
            <a:r>
              <a:rPr lang="en-US" altLang="ko-KR" sz="1400" dirty="0"/>
              <a:t>(Floating gate)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살펴보고 전자를 측정할 경우</a:t>
            </a:r>
            <a:r>
              <a:rPr lang="en-US" altLang="ko-KR" sz="1400" dirty="0"/>
              <a:t>,</a:t>
            </a:r>
            <a:r>
              <a:rPr lang="ko-KR" altLang="en-US" sz="1400" dirty="0"/>
              <a:t> 전자의 분포를 바꿔놓게 되어 콘텐츠 손상됨</a:t>
            </a:r>
            <a:endParaRPr lang="en-US" altLang="ko-KR" sz="1400" dirty="0"/>
          </a:p>
          <a:p>
            <a:pPr lvl="1"/>
            <a:r>
              <a:rPr lang="ko-KR" altLang="en-US" sz="1400" dirty="0"/>
              <a:t>따라서</a:t>
            </a:r>
            <a:r>
              <a:rPr lang="en-US" altLang="ko-KR" sz="1400" dirty="0"/>
              <a:t>,</a:t>
            </a:r>
            <a:r>
              <a:rPr lang="ko-KR" altLang="en-US" sz="1400" dirty="0"/>
              <a:t> 오랜 시간 </a:t>
            </a:r>
            <a:r>
              <a:rPr lang="en-US" altLang="ko-KR" sz="1400" dirty="0"/>
              <a:t>EEPROM/</a:t>
            </a:r>
            <a:r>
              <a:rPr lang="ko-KR" altLang="en-US" sz="1400" dirty="0"/>
              <a:t>플래시 메모리 기술은 </a:t>
            </a:r>
            <a:r>
              <a:rPr lang="ko-KR" altLang="en-US" sz="1400" dirty="0" err="1"/>
              <a:t>역공학에</a:t>
            </a:r>
            <a:r>
              <a:rPr lang="ko-KR" altLang="en-US" sz="1400" dirty="0"/>
              <a:t> 가장 강력한 기술로 여겨짐</a:t>
            </a:r>
            <a:endParaRPr lang="en-US" altLang="ko-KR" sz="1400" dirty="0"/>
          </a:p>
          <a:p>
            <a:pPr lvl="1"/>
            <a:r>
              <a:rPr lang="en-US" altLang="ko-KR" sz="1400" dirty="0"/>
              <a:t>But, </a:t>
            </a:r>
            <a:r>
              <a:rPr lang="ko-KR" altLang="en-US" sz="1400" dirty="0"/>
              <a:t>최근에는 비싸고 특별한 장비를 이용해 정보를 추출하는 기법 제시되었음</a:t>
            </a:r>
            <a:endParaRPr lang="en-US" altLang="ko-KR" sz="1400" dirty="0"/>
          </a:p>
          <a:p>
            <a:pPr lvl="1"/>
            <a:r>
              <a:rPr lang="ko-KR" altLang="en-US" sz="1400" dirty="0"/>
              <a:t>이 기법들은 내부에 영향을 주지 않기 위해 메모리의 뒷면을 통해 수행됨</a:t>
            </a:r>
            <a:endParaRPr lang="en-US" altLang="ko-KR" sz="1400" dirty="0"/>
          </a:p>
          <a:p>
            <a:pPr lvl="1"/>
            <a:r>
              <a:rPr lang="en-US" altLang="ko-KR" sz="1400" dirty="0"/>
              <a:t>7.3.1</a:t>
            </a:r>
            <a:r>
              <a:rPr lang="ko-KR" altLang="en-US" sz="1400" dirty="0"/>
              <a:t> </a:t>
            </a:r>
            <a:r>
              <a:rPr lang="en-US" altLang="ko-KR" sz="1400" dirty="0"/>
              <a:t>Scanning Kelvin Probe Microscopy (SKPM) </a:t>
            </a:r>
            <a:r>
              <a:rPr lang="ko-KR" altLang="en-US" sz="1400" dirty="0"/>
              <a:t>절차</a:t>
            </a:r>
            <a:endParaRPr lang="en-US" altLang="ko-KR" sz="1400" dirty="0"/>
          </a:p>
          <a:p>
            <a:pPr lvl="1"/>
            <a:r>
              <a:rPr lang="en-US" altLang="ko-KR" sz="1400" dirty="0"/>
              <a:t>7.3.2 Scanning Capacitance Microscopy (SCM) </a:t>
            </a:r>
            <a:r>
              <a:rPr lang="ko-KR" altLang="en-US" sz="1400" dirty="0"/>
              <a:t>절차</a:t>
            </a:r>
            <a:endParaRPr lang="en-US" altLang="ko-KR" sz="14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4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7.4</a:t>
            </a:r>
            <a:r>
              <a:rPr lang="ko-KR" altLang="en-US" sz="1600" dirty="0"/>
              <a:t> </a:t>
            </a:r>
            <a:r>
              <a:rPr lang="en-US" altLang="ko-KR" sz="1600" dirty="0"/>
              <a:t>FPGAs RE</a:t>
            </a:r>
          </a:p>
          <a:p>
            <a:pPr lvl="1"/>
            <a:r>
              <a:rPr lang="ko-KR" altLang="en-US" sz="1400" dirty="0"/>
              <a:t>지난 논문과 구성 유사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비스스트림</a:t>
            </a:r>
            <a:r>
              <a:rPr lang="ko-KR" altLang="en-US" sz="1400" dirty="0"/>
              <a:t> 접근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복호화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넷리스트로</a:t>
            </a:r>
            <a:r>
              <a:rPr lang="ko-KR" altLang="en-US" sz="1400" dirty="0"/>
              <a:t> 전환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7.4.1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접근 </a:t>
            </a:r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7.4.2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생략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7.4.3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전환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Rannaud</a:t>
            </a:r>
            <a:r>
              <a:rPr lang="ko-KR" altLang="en-US" sz="1400" dirty="0"/>
              <a:t> 등이 처음으로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파일을 </a:t>
            </a:r>
            <a:r>
              <a:rPr lang="ko-KR" altLang="en-US" sz="1400" dirty="0" err="1"/>
              <a:t>넷리스트로</a:t>
            </a:r>
            <a:r>
              <a:rPr lang="ko-KR" altLang="en-US" sz="1400" dirty="0"/>
              <a:t> 변환 시도</a:t>
            </a:r>
            <a:endParaRPr lang="en-US" altLang="ko-KR" sz="1400" dirty="0"/>
          </a:p>
          <a:p>
            <a:pPr lvl="3"/>
            <a:r>
              <a:rPr lang="ko-KR" altLang="en-US" sz="1400" dirty="0"/>
              <a:t>집합론 알고리즘과 </a:t>
            </a:r>
            <a:r>
              <a:rPr lang="ko-KR" altLang="en-US" sz="1400" dirty="0" err="1"/>
              <a:t>상호상관</a:t>
            </a:r>
            <a:r>
              <a:rPr lang="ko-KR" altLang="en-US" sz="1400" dirty="0"/>
              <a:t> 알고리즘이 비트스트림과 관련 자원 연결 짓는 </a:t>
            </a:r>
            <a:r>
              <a:rPr lang="en-US" altLang="ko-KR" sz="1400" dirty="0"/>
              <a:t>DB</a:t>
            </a:r>
            <a:r>
              <a:rPr lang="ko-KR" altLang="en-US" sz="1400" dirty="0"/>
              <a:t> 구축에 사용 </a:t>
            </a:r>
            <a:r>
              <a:rPr lang="en-US" altLang="ko-KR" sz="1400" dirty="0"/>
              <a:t>(Xilinx </a:t>
            </a:r>
            <a:r>
              <a:rPr lang="ko-KR" altLang="en-US" sz="1400" dirty="0"/>
              <a:t>제품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1400" dirty="0"/>
              <a:t>Xilinx EDA tool</a:t>
            </a:r>
            <a:r>
              <a:rPr lang="ko-KR" altLang="en-US" sz="1400" dirty="0"/>
              <a:t>로 생성한 </a:t>
            </a:r>
            <a:r>
              <a:rPr lang="en-US" altLang="ko-KR" sz="1400" dirty="0"/>
              <a:t>Xilinx Design Language(XDL)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의존하는데</a:t>
            </a:r>
            <a:r>
              <a:rPr lang="en-US" altLang="ko-KR" sz="1400" dirty="0"/>
              <a:t>,</a:t>
            </a:r>
            <a:r>
              <a:rPr lang="ko-KR" altLang="en-US" sz="1400" dirty="0"/>
              <a:t> 활성화된 구성 자원 정보만 제공했음 </a:t>
            </a:r>
            <a:r>
              <a:rPr lang="en-US" altLang="ko-KR" sz="1400" dirty="0"/>
              <a:t>-&gt;</a:t>
            </a:r>
            <a:r>
              <a:rPr lang="ko-KR" altLang="en-US" sz="1400" dirty="0"/>
              <a:t> 정적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비사용</a:t>
            </a:r>
            <a:r>
              <a:rPr lang="ko-KR" altLang="en-US" sz="1400" dirty="0"/>
              <a:t> 구성 자원 정보는 얻을 수 없었음</a:t>
            </a:r>
            <a:endParaRPr lang="en-US" altLang="ko-KR" sz="1400" dirty="0"/>
          </a:p>
          <a:p>
            <a:pPr lvl="2"/>
            <a:r>
              <a:rPr lang="ko-KR" altLang="en-US" sz="1400" dirty="0"/>
              <a:t>이후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XDL Report(XDLRC)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활용해 </a:t>
            </a:r>
            <a:r>
              <a:rPr lang="en-US" altLang="ko-KR" sz="1400" dirty="0"/>
              <a:t>DB </a:t>
            </a:r>
            <a:r>
              <a:rPr lang="ko-KR" altLang="en-US" sz="1400" dirty="0"/>
              <a:t>강화 </a:t>
            </a:r>
            <a:r>
              <a:rPr lang="en-US" altLang="ko-KR" sz="1400" dirty="0"/>
              <a:t>-&gt;</a:t>
            </a:r>
            <a:r>
              <a:rPr lang="ko-KR" altLang="en-US" sz="1400" dirty="0"/>
              <a:t> 정적인 구성 자원 정보도 제공</a:t>
            </a:r>
            <a:endParaRPr lang="en-US" altLang="ko-KR" sz="1400" dirty="0"/>
          </a:p>
          <a:p>
            <a:pPr lvl="2"/>
            <a:r>
              <a:rPr lang="ko-KR" altLang="en-US" sz="1400" dirty="0"/>
              <a:t>하지만 </a:t>
            </a:r>
            <a:r>
              <a:rPr lang="ko-KR" altLang="en-US" sz="1400" dirty="0" err="1"/>
              <a:t>상호상관</a:t>
            </a:r>
            <a:r>
              <a:rPr lang="ko-KR" altLang="en-US" sz="1400" dirty="0"/>
              <a:t> 알고리즘이 불완전하여 비트스트림과 자원을 완전히 </a:t>
            </a:r>
            <a:r>
              <a:rPr lang="ko-KR" altLang="en-US" sz="1400" dirty="0" err="1"/>
              <a:t>연결짓지</a:t>
            </a:r>
            <a:r>
              <a:rPr lang="ko-KR" altLang="en-US" sz="1400" dirty="0"/>
              <a:t> 못하고 있음</a:t>
            </a:r>
            <a:endParaRPr lang="en-US" altLang="ko-KR" sz="1400" dirty="0"/>
          </a:p>
          <a:p>
            <a:pPr lvl="2"/>
            <a:r>
              <a:rPr lang="ko-KR" altLang="en-US" sz="1400" dirty="0"/>
              <a:t>덕분에 </a:t>
            </a:r>
            <a:r>
              <a:rPr lang="en-US" altLang="ko-KR" sz="1400" dirty="0"/>
              <a:t>FPGA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시스템에 </a:t>
            </a:r>
            <a:r>
              <a:rPr lang="en-US" altLang="ko-KR" sz="1400" dirty="0"/>
              <a:t>ASICs </a:t>
            </a:r>
            <a:r>
              <a:rPr lang="ko-KR" altLang="en-US" sz="1400" dirty="0"/>
              <a:t>나 마이크로 컨트롤러에 비해 </a:t>
            </a:r>
            <a:r>
              <a:rPr lang="ko-KR" altLang="en-US" sz="1400" dirty="0" err="1"/>
              <a:t>리버싱에</a:t>
            </a:r>
            <a:r>
              <a:rPr lang="ko-KR" altLang="en-US" sz="1400" dirty="0"/>
              <a:t> 강함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7.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81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8.1 ROM </a:t>
            </a:r>
            <a:r>
              <a:rPr lang="ko-KR" altLang="en-US" sz="1600" dirty="0" err="1"/>
              <a:t>안티리버싱</a:t>
            </a:r>
            <a:endParaRPr lang="en-US" altLang="ko-KR" sz="1600" dirty="0"/>
          </a:p>
          <a:p>
            <a:pPr lvl="1"/>
            <a:r>
              <a:rPr lang="ko-KR" altLang="en-US" sz="1400" dirty="0"/>
              <a:t>대부분의 내용은 생략</a:t>
            </a:r>
            <a:endParaRPr lang="en-US" altLang="ko-KR" sz="1400" dirty="0"/>
          </a:p>
          <a:p>
            <a:pPr lvl="1"/>
            <a:r>
              <a:rPr lang="ko-KR" altLang="en-US" sz="1400" dirty="0"/>
              <a:t>주로 기법이 </a:t>
            </a:r>
            <a:r>
              <a:rPr lang="en-US" altLang="ko-KR" sz="1400" dirty="0"/>
              <a:t>camouflage(</a:t>
            </a:r>
            <a:r>
              <a:rPr lang="ko-KR" altLang="en-US" sz="1400" dirty="0"/>
              <a:t>위장</a:t>
            </a:r>
            <a:r>
              <a:rPr lang="en-US" altLang="ko-KR" sz="1400" dirty="0"/>
              <a:t>)</a:t>
            </a:r>
            <a:r>
              <a:rPr lang="ko-KR" altLang="en-US" sz="1400" dirty="0"/>
              <a:t> 관련 내용</a:t>
            </a:r>
            <a:endParaRPr lang="en-US" altLang="ko-KR" sz="1400" dirty="0"/>
          </a:p>
          <a:p>
            <a:pPr lvl="2"/>
            <a:r>
              <a:rPr lang="ko-KR" altLang="en-US" sz="1200" dirty="0"/>
              <a:t>트랜지스터</a:t>
            </a:r>
            <a:r>
              <a:rPr lang="en-US" altLang="ko-KR" sz="1200" dirty="0"/>
              <a:t>,</a:t>
            </a:r>
            <a:r>
              <a:rPr lang="ko-KR" altLang="en-US" sz="1200" dirty="0"/>
              <a:t> 와이어 위장 등</a:t>
            </a:r>
            <a:r>
              <a:rPr lang="en-US" altLang="ko-KR" sz="1200" dirty="0"/>
              <a:t>..</a:t>
            </a:r>
          </a:p>
          <a:p>
            <a:pPr lvl="2"/>
            <a:endParaRPr lang="en-US" altLang="ko-KR" sz="1200" dirty="0"/>
          </a:p>
          <a:p>
            <a:r>
              <a:rPr lang="en-US" altLang="ko-KR" sz="1600" dirty="0"/>
              <a:t>8.2</a:t>
            </a:r>
            <a:r>
              <a:rPr lang="ko-KR" altLang="en-US" sz="1600" dirty="0"/>
              <a:t> </a:t>
            </a:r>
            <a:r>
              <a:rPr lang="en-US" altLang="ko-KR" sz="1600" dirty="0"/>
              <a:t>EEPROM/Flash </a:t>
            </a:r>
            <a:r>
              <a:rPr lang="ko-KR" altLang="en-US" sz="1600" dirty="0" err="1"/>
              <a:t>안티리버싱</a:t>
            </a:r>
            <a:endParaRPr lang="en-US" altLang="ko-KR" sz="1600" dirty="0"/>
          </a:p>
          <a:p>
            <a:pPr lvl="1"/>
            <a:r>
              <a:rPr lang="ko-KR" altLang="en-US" sz="1400" dirty="0"/>
              <a:t>부동 게이트 전하에 영향을 주지 않기 위해 공격자는 </a:t>
            </a:r>
            <a:r>
              <a:rPr lang="ko-KR" altLang="en-US" sz="1400" dirty="0" err="1"/>
              <a:t>뒷편에서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디레이어링</a:t>
            </a:r>
            <a:r>
              <a:rPr lang="ko-KR" altLang="en-US" sz="1400" dirty="0"/>
              <a:t> 선호 </a:t>
            </a:r>
            <a:r>
              <a:rPr lang="en-US" altLang="ko-KR" sz="1400" dirty="0"/>
              <a:t>-&gt;</a:t>
            </a:r>
            <a:r>
              <a:rPr lang="ko-KR" altLang="en-US" sz="1400" dirty="0"/>
              <a:t> 뒷면 공격에 대응해야 효과적</a:t>
            </a:r>
            <a:endParaRPr lang="en-US" altLang="ko-KR" sz="1400" dirty="0"/>
          </a:p>
          <a:p>
            <a:pPr lvl="1"/>
            <a:r>
              <a:rPr lang="ko-KR" altLang="en-US" sz="1400" dirty="0"/>
              <a:t>세부 기법은 아직 못봤음</a:t>
            </a:r>
            <a:endParaRPr lang="en-US" altLang="ko-KR" sz="1400" dirty="0"/>
          </a:p>
          <a:p>
            <a:pPr lvl="2"/>
            <a:r>
              <a:rPr lang="en-US" altLang="ko-KR" sz="1200" dirty="0"/>
              <a:t>Circuit Parameter Sensing</a:t>
            </a:r>
          </a:p>
          <a:p>
            <a:pPr lvl="2"/>
            <a:r>
              <a:rPr lang="en-US" altLang="ko-KR" sz="1200" dirty="0"/>
              <a:t>Light Sensing</a:t>
            </a:r>
          </a:p>
          <a:p>
            <a:pPr lvl="2"/>
            <a:r>
              <a:rPr lang="en-US" altLang="ko-KR" sz="1200" dirty="0"/>
              <a:t>Ferroelectric RAM Memory</a:t>
            </a:r>
          </a:p>
          <a:p>
            <a:pPr lvl="2"/>
            <a:endParaRPr lang="en-US" altLang="ko-KR" sz="1200" dirty="0"/>
          </a:p>
          <a:p>
            <a:pPr lvl="3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Anti-RE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1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sz="1600" dirty="0"/>
              <a:t>8.3 FPGA </a:t>
            </a:r>
            <a:r>
              <a:rPr lang="ko-KR" altLang="en-US" sz="1600" dirty="0" err="1"/>
              <a:t>안티리버싱</a:t>
            </a:r>
            <a:endParaRPr lang="en-US" altLang="ko-KR" sz="1600" dirty="0"/>
          </a:p>
          <a:p>
            <a:pPr lvl="1"/>
            <a:r>
              <a:rPr lang="en-US" altLang="ko-KR" sz="1400" dirty="0"/>
              <a:t>8.3.1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은닉</a:t>
            </a:r>
            <a:endParaRPr lang="en-US" altLang="ko-KR" sz="1200" dirty="0"/>
          </a:p>
          <a:p>
            <a:pPr lvl="1"/>
            <a:r>
              <a:rPr lang="en-US" altLang="ko-KR" sz="1400" dirty="0"/>
              <a:t>8.3.2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부채널</a:t>
            </a:r>
            <a:r>
              <a:rPr lang="ko-KR" altLang="en-US" sz="1400" dirty="0"/>
              <a:t> 은닉</a:t>
            </a:r>
            <a:r>
              <a:rPr lang="en-US" altLang="ko-KR" sz="1400" dirty="0"/>
              <a:t> </a:t>
            </a:r>
          </a:p>
          <a:p>
            <a:pPr lvl="2"/>
            <a:r>
              <a:rPr lang="ko-KR" altLang="en-US" sz="1200" dirty="0" err="1"/>
              <a:t>부채널</a:t>
            </a:r>
            <a:r>
              <a:rPr lang="ko-KR" altLang="en-US" sz="1200" dirty="0"/>
              <a:t> 내성 높이는 효과적인 설계</a:t>
            </a:r>
            <a:r>
              <a:rPr lang="en-US" altLang="ko-KR" sz="1200" dirty="0"/>
              <a:t>:</a:t>
            </a:r>
            <a:r>
              <a:rPr lang="ko-KR" altLang="en-US" sz="1200" dirty="0"/>
              <a:t> 전력 소비와 해독 작업 사이의 의존성 제거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Tirk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:</a:t>
            </a:r>
            <a:r>
              <a:rPr lang="ko-KR" altLang="en-US" sz="1200" dirty="0"/>
              <a:t> 일정하게 전력을 소모하고 다른 회로 작업과 무관하게 일정한 회로 </a:t>
            </a:r>
            <a:r>
              <a:rPr lang="ko-KR" altLang="en-US" sz="1200" dirty="0" err="1"/>
              <a:t>딜레이가</a:t>
            </a:r>
            <a:r>
              <a:rPr lang="ko-KR" altLang="en-US" sz="1200" dirty="0"/>
              <a:t> 발생하는 동적 </a:t>
            </a:r>
            <a:r>
              <a:rPr lang="en-US" altLang="ko-KR" sz="1200" dirty="0"/>
              <a:t>CMOS </a:t>
            </a:r>
            <a:r>
              <a:rPr lang="ko-KR" altLang="en-US" sz="1200" dirty="0" err="1"/>
              <a:t>로직</a:t>
            </a:r>
            <a:r>
              <a:rPr lang="ko-KR" altLang="en-US" sz="1200" dirty="0"/>
              <a:t> 구현</a:t>
            </a:r>
            <a:endParaRPr lang="en-US" altLang="ko-KR" sz="1200" dirty="0"/>
          </a:p>
          <a:p>
            <a:pPr lvl="2"/>
            <a:r>
              <a:rPr lang="en-US" altLang="ko-KR" sz="1200" dirty="0"/>
              <a:t>Wu </a:t>
            </a:r>
            <a:r>
              <a:rPr lang="ko-KR" altLang="en-US" sz="1200" dirty="0"/>
              <a:t>등</a:t>
            </a:r>
            <a:r>
              <a:rPr lang="en-US" altLang="ko-KR" sz="1200" dirty="0"/>
              <a:t>:</a:t>
            </a:r>
            <a:r>
              <a:rPr lang="ko-KR" altLang="en-US" sz="1200" dirty="0"/>
              <a:t> 데이터 및 계산과 독립적으로 전력을 소모하는 </a:t>
            </a:r>
            <a:r>
              <a:rPr lang="ko-KR" altLang="en-US" sz="1200" dirty="0" err="1"/>
              <a:t>비동기식</a:t>
            </a:r>
            <a:r>
              <a:rPr lang="ko-KR" altLang="en-US" sz="1200" dirty="0"/>
              <a:t> 논리 설계 적용을 제안</a:t>
            </a:r>
            <a:endParaRPr lang="en-US" altLang="ko-KR" sz="1200" dirty="0"/>
          </a:p>
          <a:p>
            <a:pPr lvl="3"/>
            <a:r>
              <a:rPr lang="ko-KR" altLang="en-US" sz="1200" dirty="0" err="1"/>
              <a:t>부채널</a:t>
            </a:r>
            <a:r>
              <a:rPr lang="ko-KR" altLang="en-US" sz="1200" dirty="0"/>
              <a:t> 공격에는 효과적이지만 일반적인 </a:t>
            </a:r>
            <a:r>
              <a:rPr lang="en-US" altLang="ko-KR" sz="1200" dirty="0"/>
              <a:t>CMOS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로직에</a:t>
            </a:r>
            <a:r>
              <a:rPr lang="ko-KR" altLang="en-US" sz="1200" dirty="0"/>
              <a:t> 비해 많은 공간과 소모 전력을 필요로 함</a:t>
            </a:r>
            <a:endParaRPr lang="en-US" altLang="ko-KR" sz="1200" dirty="0"/>
          </a:p>
          <a:p>
            <a:pPr lvl="2"/>
            <a:r>
              <a:rPr lang="ko-KR" altLang="en-US" sz="1200" dirty="0"/>
              <a:t>노이즈 추가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전력 노이즈를 추가하면</a:t>
            </a:r>
            <a:r>
              <a:rPr lang="en-US" altLang="ko-KR" sz="1200" dirty="0"/>
              <a:t>,</a:t>
            </a:r>
            <a:r>
              <a:rPr lang="ko-KR" altLang="en-US" sz="1200" dirty="0"/>
              <a:t> 공격자가 어떤 부분이 </a:t>
            </a:r>
            <a:r>
              <a:rPr lang="ko-KR" altLang="en-US" sz="1200" dirty="0" err="1"/>
              <a:t>복호화의</a:t>
            </a:r>
            <a:r>
              <a:rPr lang="ko-KR" altLang="en-US" sz="1200" dirty="0"/>
              <a:t> 전력 소모인지 알기 어려움</a:t>
            </a:r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r>
              <a:rPr lang="en-US" altLang="ko-KR" sz="1400" dirty="0"/>
              <a:t>8.3.3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비트스트림</a:t>
            </a:r>
            <a:r>
              <a:rPr lang="ko-KR" altLang="en-US" sz="1400" dirty="0"/>
              <a:t> 전환 방해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시스템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8.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System-level Anti-RE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745255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1420</Words>
  <Application>Microsoft Office PowerPoint</Application>
  <PresentationFormat>화면 슬라이드 쇼(4:3)</PresentationFormat>
  <Paragraphs>206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Jungheum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  <vt:lpstr>시스템 리버싱 관련 최근 연구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3</cp:revision>
  <cp:lastPrinted>2019-07-17T13:38:56Z</cp:lastPrinted>
  <dcterms:created xsi:type="dcterms:W3CDTF">2008-05-17T05:36:45Z</dcterms:created>
  <dcterms:modified xsi:type="dcterms:W3CDTF">2020-06-22T01:26:37Z</dcterms:modified>
</cp:coreProperties>
</file>