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9"/>
  </p:notesMasterIdLst>
  <p:handoutMasterIdLst>
    <p:handoutMasterId r:id="rId20"/>
  </p:handoutMasterIdLst>
  <p:sldIdLst>
    <p:sldId id="355" r:id="rId2"/>
    <p:sldId id="749" r:id="rId3"/>
    <p:sldId id="707" r:id="rId4"/>
    <p:sldId id="756" r:id="rId5"/>
    <p:sldId id="763" r:id="rId6"/>
    <p:sldId id="764" r:id="rId7"/>
    <p:sldId id="765" r:id="rId8"/>
    <p:sldId id="766" r:id="rId9"/>
    <p:sldId id="767" r:id="rId10"/>
    <p:sldId id="768" r:id="rId11"/>
    <p:sldId id="769" r:id="rId12"/>
    <p:sldId id="770" r:id="rId13"/>
    <p:sldId id="771" r:id="rId14"/>
    <p:sldId id="773" r:id="rId15"/>
    <p:sldId id="772" r:id="rId16"/>
    <p:sldId id="774" r:id="rId17"/>
    <p:sldId id="388" r:id="rId18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/>
              <a:t>Obfuscation and Diversification for Securing the Internet of Things(IoT)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난독화</a:t>
            </a:r>
            <a:endParaRPr lang="en-US" altLang="ko-KR" dirty="0"/>
          </a:p>
          <a:p>
            <a:pPr lvl="1"/>
            <a:r>
              <a:rPr lang="ko-KR" altLang="en-US" dirty="0"/>
              <a:t>의미는 같고 구문</a:t>
            </a:r>
            <a:r>
              <a:rPr lang="en-US" altLang="ko-KR" dirty="0"/>
              <a:t>/</a:t>
            </a:r>
            <a:r>
              <a:rPr lang="ko-KR" altLang="en-US" dirty="0"/>
              <a:t>기호가 다른 코드로 변환하는 것</a:t>
            </a:r>
            <a:endParaRPr lang="en-US" altLang="ko-KR" dirty="0"/>
          </a:p>
          <a:p>
            <a:pPr lvl="2"/>
            <a:r>
              <a:rPr lang="ko-KR" altLang="en-US" dirty="0"/>
              <a:t>이해하기 어렵도록 하여 </a:t>
            </a:r>
            <a:r>
              <a:rPr lang="ko-KR" altLang="en-US" dirty="0" err="1"/>
              <a:t>리버싱의</a:t>
            </a:r>
            <a:r>
              <a:rPr lang="ko-KR" altLang="en-US" dirty="0"/>
              <a:t> 난이도 및 비용 상승 효과</a:t>
            </a:r>
            <a:endParaRPr lang="en-US" altLang="ko-KR" dirty="0"/>
          </a:p>
          <a:p>
            <a:pPr lvl="1"/>
            <a:r>
              <a:rPr lang="ko-KR" altLang="en-US" dirty="0"/>
              <a:t>여러 방식의 </a:t>
            </a:r>
            <a:r>
              <a:rPr lang="ko-KR" altLang="en-US" dirty="0" err="1"/>
              <a:t>난독화</a:t>
            </a:r>
            <a:r>
              <a:rPr lang="ko-KR" altLang="en-US" dirty="0"/>
              <a:t> 기법 제안됨 </a:t>
            </a:r>
            <a:r>
              <a:rPr lang="en-US" altLang="ko-KR" dirty="0"/>
              <a:t>[27]</a:t>
            </a:r>
          </a:p>
          <a:p>
            <a:pPr lvl="2"/>
            <a:r>
              <a:rPr lang="ko-KR" altLang="en-US" dirty="0"/>
              <a:t>코드의 다양한 부분에 </a:t>
            </a:r>
            <a:r>
              <a:rPr lang="ko-KR" altLang="en-US" dirty="0" err="1"/>
              <a:t>난독화</a:t>
            </a:r>
            <a:r>
              <a:rPr lang="ko-KR" altLang="en-US" dirty="0"/>
              <a:t> 변형을 적용</a:t>
            </a:r>
            <a:endParaRPr lang="en-US" altLang="ko-KR" dirty="0"/>
          </a:p>
          <a:p>
            <a:pPr lvl="3"/>
            <a:r>
              <a:rPr lang="en-US" altLang="ko-KR" dirty="0"/>
              <a:t>Ex) Opaque(</a:t>
            </a:r>
            <a:r>
              <a:rPr lang="ko-KR" altLang="en-US" dirty="0"/>
              <a:t>불분명한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predicate:</a:t>
            </a:r>
            <a:r>
              <a:rPr lang="ko-KR" altLang="en-US" dirty="0"/>
              <a:t> 항상 똑같은 방식으로 실행되는 </a:t>
            </a:r>
            <a:r>
              <a:rPr lang="en-US" altLang="ko-KR" dirty="0"/>
              <a:t>boolean </a:t>
            </a:r>
            <a:r>
              <a:rPr lang="ko-KR" altLang="en-US" dirty="0"/>
              <a:t>식 </a:t>
            </a:r>
            <a:r>
              <a:rPr lang="en-US" altLang="ko-KR" dirty="0"/>
              <a:t>(</a:t>
            </a:r>
            <a:r>
              <a:rPr lang="ko-KR" altLang="en-US" dirty="0" err="1"/>
              <a:t>난독화</a:t>
            </a:r>
            <a:r>
              <a:rPr lang="ko-KR" altLang="en-US" dirty="0"/>
              <a:t> </a:t>
            </a:r>
            <a:r>
              <a:rPr lang="ko-KR" altLang="en-US" dirty="0" err="1"/>
              <a:t>장치에서는</a:t>
            </a:r>
            <a:r>
              <a:rPr lang="ko-KR" altLang="en-US" dirty="0"/>
              <a:t> 결과물 알 수 있으나 공격자는 알 수 없음</a:t>
            </a:r>
            <a:r>
              <a:rPr lang="en-US" altLang="ko-KR" dirty="0"/>
              <a:t>.</a:t>
            </a:r>
            <a:r>
              <a:rPr lang="ko-KR" altLang="en-US" dirty="0"/>
              <a:t> 실행 중에 </a:t>
            </a:r>
            <a:r>
              <a:rPr lang="en-US" altLang="ko-KR" dirty="0"/>
              <a:t>boolean</a:t>
            </a:r>
            <a:r>
              <a:rPr lang="ko-KR" altLang="en-US" dirty="0"/>
              <a:t>식을 알아내려면 코드 분석 어려워짐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다양화</a:t>
            </a:r>
            <a:r>
              <a:rPr lang="en-US" altLang="ko-KR" dirty="0"/>
              <a:t>(diversification)</a:t>
            </a:r>
          </a:p>
          <a:p>
            <a:pPr lvl="1"/>
            <a:r>
              <a:rPr lang="ko-KR" altLang="en-US" dirty="0"/>
              <a:t>구문이 다르고 기능은 같은 여러개의 고유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소프트웨어 등</a:t>
            </a:r>
            <a:r>
              <a:rPr lang="en-US" altLang="ko-KR" dirty="0"/>
              <a:t>)</a:t>
            </a:r>
            <a:r>
              <a:rPr lang="ko-KR" altLang="en-US" dirty="0"/>
              <a:t>를 생성하는 것</a:t>
            </a:r>
            <a:endParaRPr lang="en-US" altLang="ko-KR" dirty="0"/>
          </a:p>
          <a:p>
            <a:pPr lvl="2"/>
            <a:r>
              <a:rPr lang="ko-KR" altLang="en-US" dirty="0"/>
              <a:t>소프트웨어와 운영체제가 단일 설계로 개발되고 배포됨 </a:t>
            </a:r>
            <a:r>
              <a:rPr lang="en-US" altLang="ko-KR" dirty="0"/>
              <a:t>-&gt;</a:t>
            </a:r>
            <a:r>
              <a:rPr lang="ko-KR" altLang="en-US" dirty="0"/>
              <a:t> 동일한 취약점에 노출되고 </a:t>
            </a:r>
            <a:r>
              <a:rPr lang="ko-KR" altLang="en-US" dirty="0" err="1"/>
              <a:t>공격당함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다양화를 적용하면 대규모 공격의 위험을 줄일 수 있음</a:t>
            </a:r>
            <a:endParaRPr lang="en-US" altLang="ko-KR" dirty="0"/>
          </a:p>
          <a:p>
            <a:pPr lvl="3"/>
            <a:r>
              <a:rPr lang="ko-KR" altLang="en-US" dirty="0"/>
              <a:t>다양화 방식은 </a:t>
            </a:r>
            <a:r>
              <a:rPr lang="ko-KR" altLang="en-US" dirty="0" err="1"/>
              <a:t>고유하며</a:t>
            </a:r>
            <a:r>
              <a:rPr lang="en-US" altLang="ko-KR" dirty="0"/>
              <a:t>,</a:t>
            </a:r>
            <a:r>
              <a:rPr lang="ko-KR" altLang="en-US" dirty="0"/>
              <a:t> 비밀로 유지됨 </a:t>
            </a:r>
            <a:r>
              <a:rPr lang="en-US" altLang="ko-KR" dirty="0"/>
              <a:t>-&gt;</a:t>
            </a:r>
            <a:r>
              <a:rPr lang="ko-KR" altLang="en-US" dirty="0"/>
              <a:t> 공격자가 한 기기의 다양화 방식 알아냈다고 해도 다른 기기는 안전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Obfuscation and Diversification Techniques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Obfuscation and Diversification Techniques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3FC54-45D2-2541-8062-EB3B43185B4E}"/>
              </a:ext>
            </a:extLst>
          </p:cNvPr>
          <p:cNvSpPr txBox="1"/>
          <p:nvPr/>
        </p:nvSpPr>
        <p:spPr>
          <a:xfrm>
            <a:off x="2931930" y="4477225"/>
            <a:ext cx="6212070" cy="25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dirty="0"/>
              <a:t>다양한 버전의 </a:t>
            </a:r>
            <a:r>
              <a:rPr lang="en-US" altLang="ko-KR" sz="1000" dirty="0"/>
              <a:t>OS</a:t>
            </a:r>
            <a:r>
              <a:rPr lang="ko-KR" altLang="en-US" sz="1000" dirty="0"/>
              <a:t>를 만들어 보호하겠다는 개념에서 시작</a:t>
            </a:r>
            <a:r>
              <a:rPr lang="en-US" altLang="ko-KR" sz="1000" dirty="0"/>
              <a:t>(1993)</a:t>
            </a:r>
          </a:p>
        </p:txBody>
      </p:sp>
    </p:spTree>
    <p:extLst>
      <p:ext uri="{BB962C8B-B14F-4D97-AF65-F5344CB8AC3E}">
        <p14:creationId xmlns:p14="http://schemas.microsoft.com/office/powerpoint/2010/main" val="66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다양화</a:t>
            </a:r>
            <a:r>
              <a:rPr lang="en-US" altLang="ko-KR" dirty="0"/>
              <a:t>(diversification) (cont.)</a:t>
            </a:r>
          </a:p>
          <a:p>
            <a:pPr lvl="1"/>
            <a:r>
              <a:rPr lang="ko-KR" altLang="en-US" dirty="0"/>
              <a:t>다양화가 적용되면 멀웨어 실행도 어려움</a:t>
            </a:r>
            <a:r>
              <a:rPr lang="en-US" altLang="ko-KR" dirty="0"/>
              <a:t>(</a:t>
            </a:r>
            <a:r>
              <a:rPr lang="ko-KR" altLang="en-US" dirty="0"/>
              <a:t>인터페이스가 다르고 환경으로부터 정보 획득 어렵게 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난독화와</a:t>
            </a:r>
            <a:r>
              <a:rPr lang="ko-KR" altLang="en-US" dirty="0"/>
              <a:t> 다양화</a:t>
            </a:r>
            <a:endParaRPr lang="en-US" altLang="ko-KR" dirty="0"/>
          </a:p>
          <a:p>
            <a:pPr lvl="1"/>
            <a:r>
              <a:rPr lang="ko-KR" altLang="en-US" dirty="0"/>
              <a:t>취약점을 없애는 방식이 아님</a:t>
            </a:r>
            <a:endParaRPr lang="en-US" altLang="ko-KR" dirty="0"/>
          </a:p>
          <a:p>
            <a:pPr lvl="2"/>
            <a:r>
              <a:rPr lang="ko-KR" altLang="en-US" dirty="0"/>
              <a:t>공격자가 취약점을 사용할 수 없도록 하는 것</a:t>
            </a:r>
            <a:endParaRPr lang="en-US" altLang="ko-KR" dirty="0"/>
          </a:p>
          <a:p>
            <a:pPr lvl="1"/>
            <a:r>
              <a:rPr lang="ko-KR" altLang="en-US" dirty="0"/>
              <a:t>제로데이 공격 방지에도 효과 있음</a:t>
            </a:r>
            <a:endParaRPr lang="en-US" altLang="ko-KR" dirty="0"/>
          </a:p>
          <a:p>
            <a:pPr lvl="2"/>
            <a:r>
              <a:rPr lang="ko-KR" altLang="en-US" dirty="0"/>
              <a:t>원리는 동일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Obfuscation and Diversification Techniques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Obfuscation and Diversification Techniques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3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의 주요 위협</a:t>
            </a:r>
            <a:endParaRPr lang="en-US" altLang="ko-KR" dirty="0"/>
          </a:p>
          <a:p>
            <a:pPr lvl="1"/>
            <a:r>
              <a:rPr lang="ko-KR" altLang="en-US" dirty="0"/>
              <a:t>애플리케이션 계층</a:t>
            </a:r>
            <a:r>
              <a:rPr lang="en-US" altLang="ko-KR" dirty="0"/>
              <a:t>,</a:t>
            </a:r>
            <a:r>
              <a:rPr lang="ko-KR" altLang="en-US" dirty="0"/>
              <a:t> 네트워크 계층</a:t>
            </a:r>
            <a:endParaRPr lang="en-US" altLang="ko-KR" dirty="0"/>
          </a:p>
          <a:p>
            <a:pPr lvl="1"/>
            <a:r>
              <a:rPr lang="ko-KR" altLang="en-US" dirty="0"/>
              <a:t>개발단계에서 유래한 취약점은 피할 수 없고</a:t>
            </a:r>
            <a:r>
              <a:rPr lang="en-US" altLang="ko-KR" dirty="0"/>
              <a:t>,</a:t>
            </a:r>
            <a:r>
              <a:rPr lang="ko-KR" altLang="en-US" dirty="0"/>
              <a:t> 공격이 이루어질 때까지 인지못할 수 있음</a:t>
            </a:r>
            <a:endParaRPr lang="en-US" altLang="ko-KR" dirty="0"/>
          </a:p>
          <a:p>
            <a:pPr lvl="2"/>
            <a:r>
              <a:rPr lang="ko-KR" altLang="en-US" dirty="0"/>
              <a:t>따라서 취약점을 사용하지 못하도록 만드는 보호 기법 필요함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보호 기법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기기의 운영체제와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난독화</a:t>
            </a:r>
            <a:r>
              <a:rPr lang="en-US" altLang="ko-KR" dirty="0"/>
              <a:t>/</a:t>
            </a:r>
            <a:r>
              <a:rPr lang="ko-KR" altLang="en-US" dirty="0"/>
              <a:t>다양화</a:t>
            </a:r>
            <a:endParaRPr lang="en-US" altLang="ko-KR" dirty="0"/>
          </a:p>
          <a:p>
            <a:pPr lvl="2"/>
            <a:r>
              <a:rPr lang="ko-KR" altLang="en-US" dirty="0" err="1"/>
              <a:t>난독화</a:t>
            </a:r>
            <a:r>
              <a:rPr lang="en-US" altLang="ko-KR" dirty="0"/>
              <a:t>:</a:t>
            </a:r>
            <a:r>
              <a:rPr lang="ko-KR" altLang="en-US" dirty="0"/>
              <a:t> 환경 정보 및 기능 파악 어렵게 함 </a:t>
            </a:r>
            <a:r>
              <a:rPr lang="en-US" altLang="ko-KR" dirty="0"/>
              <a:t>/</a:t>
            </a:r>
            <a:r>
              <a:rPr lang="ko-KR" altLang="en-US" dirty="0"/>
              <a:t> 다양화</a:t>
            </a:r>
            <a:r>
              <a:rPr lang="en-US" altLang="ko-KR" dirty="0"/>
              <a:t>:</a:t>
            </a:r>
            <a:r>
              <a:rPr lang="ko-KR" altLang="en-US" dirty="0"/>
              <a:t> 대규모 공격 방지</a:t>
            </a:r>
            <a:endParaRPr lang="en-US" altLang="ko-KR" dirty="0"/>
          </a:p>
          <a:p>
            <a:pPr lvl="1"/>
            <a:r>
              <a:rPr lang="ko-KR" altLang="en-US" dirty="0"/>
              <a:t>네트워크 노드간의 접근 프로토콜의 </a:t>
            </a:r>
            <a:r>
              <a:rPr lang="ko-KR" altLang="en-US" dirty="0" err="1"/>
              <a:t>난독화</a:t>
            </a:r>
            <a:r>
              <a:rPr lang="en-US" altLang="ko-KR" dirty="0"/>
              <a:t>/</a:t>
            </a:r>
            <a:r>
              <a:rPr lang="ko-KR" altLang="en-US" dirty="0"/>
              <a:t>다양화</a:t>
            </a:r>
            <a:endParaRPr lang="en-US" altLang="ko-KR" dirty="0"/>
          </a:p>
          <a:p>
            <a:pPr lvl="2"/>
            <a:r>
              <a:rPr lang="ko-KR" altLang="en-US" dirty="0"/>
              <a:t>어플리케이션 레벨 프로토콜은 다른 통신 노드가 사용하는 인터페이스 및 공용 프로토콜 식별 </a:t>
            </a:r>
            <a:r>
              <a:rPr lang="en-US" altLang="ko-KR" dirty="0"/>
              <a:t>-&gt;</a:t>
            </a:r>
            <a:r>
              <a:rPr lang="ko-KR" altLang="en-US" dirty="0"/>
              <a:t> 프로토콜 캡처한 후 기지 </a:t>
            </a:r>
            <a:r>
              <a:rPr lang="ko-KR" altLang="en-US" dirty="0" err="1"/>
              <a:t>프로토콜과</a:t>
            </a:r>
            <a:r>
              <a:rPr lang="ko-KR" altLang="en-US" dirty="0"/>
              <a:t> 비교하여 식별하는 정적 분석 가능함 </a:t>
            </a:r>
            <a:r>
              <a:rPr lang="en-US" altLang="ko-KR" dirty="0"/>
              <a:t>-&gt;</a:t>
            </a:r>
            <a:r>
              <a:rPr lang="ko-KR" altLang="en-US" dirty="0"/>
              <a:t> 프로토콜 식별 후에는 도청</a:t>
            </a:r>
            <a:r>
              <a:rPr lang="en-US" altLang="ko-KR" dirty="0"/>
              <a:t>,</a:t>
            </a:r>
            <a:r>
              <a:rPr lang="ko-KR" altLang="en-US" dirty="0"/>
              <a:t> 조작 등 위험 존재</a:t>
            </a:r>
            <a:endParaRPr lang="en-US" altLang="ko-KR" dirty="0"/>
          </a:p>
          <a:p>
            <a:pPr lvl="2"/>
            <a:r>
              <a:rPr lang="ko-KR" altLang="en-US" dirty="0"/>
              <a:t>프로토콜 </a:t>
            </a:r>
            <a:r>
              <a:rPr lang="ko-KR" altLang="en-US" dirty="0" err="1"/>
              <a:t>난독화</a:t>
            </a:r>
            <a:r>
              <a:rPr lang="en-US" altLang="ko-KR" dirty="0"/>
              <a:t>:</a:t>
            </a:r>
            <a:r>
              <a:rPr lang="ko-KR" altLang="en-US" dirty="0"/>
              <a:t> 기존 프로토콜의 특성을 제거하는 것 </a:t>
            </a:r>
            <a:r>
              <a:rPr lang="en-US" altLang="ko-KR" dirty="0"/>
              <a:t>(</a:t>
            </a:r>
            <a:r>
              <a:rPr lang="ko-KR" altLang="en-US" dirty="0"/>
              <a:t>암호화가 일반적임</a:t>
            </a:r>
            <a:r>
              <a:rPr lang="en-US" altLang="ko-KR" dirty="0"/>
              <a:t>.</a:t>
            </a:r>
            <a:r>
              <a:rPr lang="ko-KR" altLang="en-US" dirty="0"/>
              <a:t> 안전하나 연산 시간 증가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en-US" altLang="ko-KR" sz="2000" dirty="0"/>
              <a:t>Enhancing the Security in IoT using </a:t>
            </a:r>
            <a:br>
              <a:rPr lang="en-US" altLang="ko-KR" sz="2000" dirty="0"/>
            </a:br>
            <a:r>
              <a:rPr lang="en-US" altLang="ko-KR" sz="2000" dirty="0"/>
              <a:t>Obfuscation and Diversification Techniques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 Enhancing the Security in IoT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13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제안한 기법의 장점</a:t>
            </a:r>
            <a:endParaRPr lang="en-US" altLang="ko-KR" dirty="0"/>
          </a:p>
          <a:p>
            <a:pPr lvl="1"/>
            <a:r>
              <a:rPr lang="ko-KR" altLang="en-US" dirty="0"/>
              <a:t>기기 수준에서의 추가적 보안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IoT</a:t>
            </a:r>
            <a:r>
              <a:rPr lang="ko-KR" altLang="en-US" dirty="0"/>
              <a:t> 보안은 네트워크 보안에 초점</a:t>
            </a:r>
            <a:r>
              <a:rPr lang="en-US" altLang="ko-KR" dirty="0"/>
              <a:t>.</a:t>
            </a:r>
            <a:r>
              <a:rPr lang="ko-KR" altLang="en-US" dirty="0"/>
              <a:t> 기기 수준에서 추가 보안을 적용하면</a:t>
            </a:r>
            <a:r>
              <a:rPr lang="en-US" altLang="ko-KR" dirty="0"/>
              <a:t>,</a:t>
            </a:r>
            <a:r>
              <a:rPr lang="ko-KR" altLang="en-US" dirty="0"/>
              <a:t> 하나에 침투해도 전파되지 않고 피해를 제한할 수 있음</a:t>
            </a:r>
            <a:endParaRPr lang="en-US" altLang="ko-KR" dirty="0"/>
          </a:p>
          <a:p>
            <a:pPr lvl="1"/>
            <a:r>
              <a:rPr lang="ko-KR" altLang="en-US" dirty="0"/>
              <a:t>에너지 효율성</a:t>
            </a:r>
            <a:endParaRPr lang="en-US" altLang="ko-KR" dirty="0"/>
          </a:p>
          <a:p>
            <a:pPr lvl="2"/>
            <a:r>
              <a:rPr lang="ko-KR" altLang="en-US" dirty="0"/>
              <a:t>제한된 연산 능력</a:t>
            </a:r>
            <a:r>
              <a:rPr lang="en-US" altLang="ko-KR" dirty="0"/>
              <a:t>,</a:t>
            </a:r>
            <a:r>
              <a:rPr lang="ko-KR" altLang="en-US" dirty="0"/>
              <a:t> 메모리</a:t>
            </a:r>
            <a:r>
              <a:rPr lang="en-US" altLang="ko-KR" dirty="0"/>
              <a:t>,</a:t>
            </a:r>
            <a:r>
              <a:rPr lang="ko-KR" altLang="en-US" dirty="0"/>
              <a:t> 에너지 용량 환경에서 경량화 된 보안 필요함 </a:t>
            </a:r>
            <a:r>
              <a:rPr lang="en-US" altLang="ko-KR" dirty="0"/>
              <a:t>(</a:t>
            </a:r>
            <a:r>
              <a:rPr lang="ko-KR" altLang="en-US" dirty="0"/>
              <a:t>강력한 암호나 </a:t>
            </a:r>
            <a:r>
              <a:rPr lang="en-US" altLang="ko-KR" dirty="0"/>
              <a:t>Anti Virus </a:t>
            </a:r>
            <a:r>
              <a:rPr lang="ko-KR" altLang="en-US" dirty="0"/>
              <a:t>불가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프로토콜 다양화 및 </a:t>
            </a:r>
            <a:r>
              <a:rPr lang="ko-KR" altLang="en-US" dirty="0" err="1"/>
              <a:t>난독화는</a:t>
            </a:r>
            <a:r>
              <a:rPr lang="ko-KR" altLang="en-US" dirty="0"/>
              <a:t> 속도 저하 </a:t>
            </a:r>
            <a:r>
              <a:rPr lang="ko-KR" altLang="en-US" dirty="0" err="1"/>
              <a:t>초래하긴</a:t>
            </a:r>
            <a:r>
              <a:rPr lang="ko-KR" altLang="en-US" dirty="0"/>
              <a:t> 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다양화는 실행 </a:t>
            </a:r>
            <a:r>
              <a:rPr lang="ko-KR" altLang="en-US" dirty="0" err="1"/>
              <a:t>오버헤드가</a:t>
            </a:r>
            <a:r>
              <a:rPr lang="ko-KR" altLang="en-US" dirty="0"/>
              <a:t> 없음</a:t>
            </a:r>
            <a:endParaRPr lang="en-US" altLang="ko-KR" dirty="0"/>
          </a:p>
          <a:p>
            <a:pPr lvl="1"/>
            <a:r>
              <a:rPr lang="ko-KR" altLang="en-US" dirty="0"/>
              <a:t>제조자 입장에서 복잡성 덜함</a:t>
            </a:r>
            <a:endParaRPr lang="en-US" altLang="ko-KR" dirty="0"/>
          </a:p>
          <a:p>
            <a:pPr lvl="2"/>
            <a:r>
              <a:rPr lang="ko-KR" altLang="en-US" dirty="0"/>
              <a:t>칩에 적용되면 이후 제조 공정이나 프로세스 복잡성에 변화가 없음</a:t>
            </a:r>
            <a:endParaRPr lang="en-US" altLang="ko-KR" dirty="0"/>
          </a:p>
          <a:p>
            <a:pPr lvl="1"/>
            <a:r>
              <a:rPr lang="ko-KR" altLang="en-US" dirty="0"/>
              <a:t>악성코드 위험 감소</a:t>
            </a:r>
            <a:endParaRPr lang="en-US" altLang="ko-KR" dirty="0"/>
          </a:p>
          <a:p>
            <a:pPr lvl="2"/>
            <a:r>
              <a:rPr lang="ko-KR" altLang="en-US" dirty="0" err="1"/>
              <a:t>난독화</a:t>
            </a:r>
            <a:r>
              <a:rPr lang="en-US" altLang="ko-KR" dirty="0"/>
              <a:t>,</a:t>
            </a:r>
            <a:r>
              <a:rPr lang="ko-KR" altLang="en-US" dirty="0"/>
              <a:t> 다양화가 효과적이긴 하지만 기기 환경의 제약을 고려하여 덜 복잡한 </a:t>
            </a:r>
            <a:r>
              <a:rPr lang="ko-KR" altLang="en-US" dirty="0" err="1"/>
              <a:t>난독화</a:t>
            </a:r>
            <a:r>
              <a:rPr lang="en-US" altLang="ko-KR" dirty="0"/>
              <a:t>/</a:t>
            </a:r>
            <a:r>
              <a:rPr lang="ko-KR" altLang="en-US" dirty="0"/>
              <a:t>다양화 기법 사용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en-US" altLang="ko-KR" sz="2000" dirty="0"/>
              <a:t>Enhancing the Security in IoT using </a:t>
            </a:r>
            <a:br>
              <a:rPr lang="en-US" altLang="ko-KR" sz="2000" dirty="0"/>
            </a:br>
            <a:r>
              <a:rPr lang="en-US" altLang="ko-KR" sz="2000" dirty="0"/>
              <a:t>Obfuscation and Diversification Techniques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ko-KR" altLang="en-US" dirty="0"/>
              <a:t> </a:t>
            </a:r>
            <a:r>
              <a:rPr lang="en-US" altLang="ko-KR" dirty="0"/>
              <a:t>Motivations and Limitations of the Proposed Ideas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80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제안한 기법의 장점 </a:t>
            </a:r>
            <a:r>
              <a:rPr lang="en-US" altLang="ko-KR" dirty="0"/>
              <a:t>(cont.)</a:t>
            </a:r>
          </a:p>
          <a:p>
            <a:pPr lvl="1"/>
            <a:r>
              <a:rPr lang="ko-KR" altLang="en-US" dirty="0"/>
              <a:t>대규모 공격 위험 감소</a:t>
            </a:r>
            <a:endParaRPr lang="en-US" altLang="ko-KR" dirty="0"/>
          </a:p>
          <a:p>
            <a:pPr lvl="1"/>
            <a:r>
              <a:rPr lang="ko-KR" altLang="en-US" dirty="0"/>
              <a:t>임베디드 기기 업데이트가 어려움을 개선</a:t>
            </a:r>
            <a:endParaRPr lang="en-US" altLang="ko-KR" dirty="0"/>
          </a:p>
          <a:p>
            <a:pPr lvl="2"/>
            <a:r>
              <a:rPr lang="ko-KR" altLang="en-US" dirty="0"/>
              <a:t>대부분의 기기에 보안 패치 적용이 어려움 </a:t>
            </a:r>
            <a:r>
              <a:rPr lang="en-US" altLang="ko-KR" dirty="0"/>
              <a:t>(</a:t>
            </a:r>
            <a:r>
              <a:rPr lang="ko-KR" altLang="en-US" dirty="0"/>
              <a:t>업데이트를 안하거나</a:t>
            </a:r>
            <a:r>
              <a:rPr lang="en-US" altLang="ko-KR" dirty="0"/>
              <a:t>,</a:t>
            </a:r>
            <a:r>
              <a:rPr lang="ko-KR" altLang="en-US" dirty="0"/>
              <a:t> 수신할 수 없음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난독화</a:t>
            </a:r>
            <a:r>
              <a:rPr lang="en-US" altLang="ko-KR" dirty="0"/>
              <a:t>,</a:t>
            </a:r>
            <a:r>
              <a:rPr lang="ko-KR" altLang="en-US" dirty="0"/>
              <a:t> 다양화로 제로데이를 방지할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en-US" altLang="ko-KR" sz="2000" dirty="0"/>
              <a:t>Enhancing the Security in IoT using </a:t>
            </a:r>
            <a:br>
              <a:rPr lang="en-US" altLang="ko-KR" sz="2000" dirty="0"/>
            </a:br>
            <a:r>
              <a:rPr lang="en-US" altLang="ko-KR" sz="2000" dirty="0"/>
              <a:t>Obfuscation and Diversification Techniques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ko-KR" altLang="en-US" dirty="0"/>
              <a:t> </a:t>
            </a:r>
            <a:r>
              <a:rPr lang="en-US" altLang="ko-KR" dirty="0"/>
              <a:t>Motivations and Limitations of the Proposed Ideas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1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ko-KR" altLang="en-US" dirty="0" err="1"/>
              <a:t>난독화</a:t>
            </a:r>
            <a:endParaRPr lang="en-US" altLang="ko-KR" dirty="0"/>
          </a:p>
          <a:p>
            <a:pPr lvl="2"/>
            <a:r>
              <a:rPr lang="ko-KR" altLang="en-US" dirty="0"/>
              <a:t>코드 크기 증가</a:t>
            </a:r>
            <a:r>
              <a:rPr lang="en-US" altLang="ko-KR" dirty="0"/>
              <a:t>,</a:t>
            </a:r>
            <a:r>
              <a:rPr lang="ko-KR" altLang="en-US" dirty="0"/>
              <a:t> 실행 오버헤드</a:t>
            </a:r>
            <a:r>
              <a:rPr lang="en-US" altLang="ko-KR" dirty="0"/>
              <a:t>,</a:t>
            </a:r>
            <a:r>
              <a:rPr lang="ko-KR" altLang="en-US" dirty="0"/>
              <a:t> 시스템 성능에 영향</a:t>
            </a:r>
            <a:endParaRPr lang="en-US" altLang="ko-KR" dirty="0"/>
          </a:p>
          <a:p>
            <a:pPr lvl="1"/>
            <a:r>
              <a:rPr lang="ko-KR" altLang="en-US" dirty="0"/>
              <a:t>프로토콜 </a:t>
            </a:r>
            <a:r>
              <a:rPr lang="ko-KR" altLang="en-US" dirty="0" err="1"/>
              <a:t>난독화</a:t>
            </a:r>
            <a:endParaRPr lang="en-US" altLang="ko-KR" dirty="0"/>
          </a:p>
          <a:p>
            <a:pPr lvl="2"/>
            <a:r>
              <a:rPr lang="ko-KR" altLang="en-US" dirty="0"/>
              <a:t>통신하는 집단이 </a:t>
            </a:r>
            <a:r>
              <a:rPr lang="ko-KR" altLang="en-US" dirty="0" err="1"/>
              <a:t>난독화</a:t>
            </a:r>
            <a:r>
              <a:rPr lang="ko-KR" altLang="en-US" dirty="0"/>
              <a:t> 된 프로토콜을 모두 지원해야 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프로토콜이</a:t>
            </a:r>
            <a:r>
              <a:rPr lang="ko-KR" altLang="en-US" dirty="0"/>
              <a:t> </a:t>
            </a:r>
            <a:r>
              <a:rPr lang="ko-KR" altLang="en-US" dirty="0" err="1"/>
              <a:t>난독화</a:t>
            </a:r>
            <a:r>
              <a:rPr lang="ko-KR" altLang="en-US" dirty="0"/>
              <a:t> 되는 방식</a:t>
            </a:r>
            <a:r>
              <a:rPr lang="en-US" altLang="ko-KR" dirty="0"/>
              <a:t>(obfuscation secret)</a:t>
            </a:r>
            <a:r>
              <a:rPr lang="ko-KR" altLang="en-US" dirty="0"/>
              <a:t>을 알아야 함</a:t>
            </a:r>
            <a:endParaRPr lang="en-US" altLang="ko-KR" dirty="0"/>
          </a:p>
          <a:p>
            <a:pPr lvl="1"/>
            <a:r>
              <a:rPr lang="ko-KR" altLang="en-US" dirty="0"/>
              <a:t>애플리케이션 다양화</a:t>
            </a:r>
            <a:endParaRPr lang="en-US" altLang="ko-KR" dirty="0"/>
          </a:p>
          <a:p>
            <a:pPr lvl="2"/>
            <a:r>
              <a:rPr lang="ko-KR" altLang="en-US" dirty="0"/>
              <a:t>개발 및 배포 단계를 어렵게 함</a:t>
            </a:r>
            <a:endParaRPr lang="en-US" altLang="ko-KR" dirty="0"/>
          </a:p>
          <a:p>
            <a:pPr lvl="2"/>
            <a:r>
              <a:rPr lang="ko-KR" altLang="en-US" dirty="0"/>
              <a:t>배치 단계에는 각 소프트웨어가 고유한 버전으로 다양화되기 위한 추가 단계 필요</a:t>
            </a:r>
            <a:endParaRPr lang="en-US" altLang="ko-KR" dirty="0"/>
          </a:p>
          <a:p>
            <a:pPr lvl="2"/>
            <a:r>
              <a:rPr lang="ko-KR" altLang="en-US" dirty="0"/>
              <a:t>배포 단계에는 업데이트 패치 관리 어려울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다양화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난독화</a:t>
            </a:r>
            <a:r>
              <a:rPr lang="ko-KR" altLang="en-US" dirty="0"/>
              <a:t> 적용하면 보안은 상승하지만 제한사항도 많아지므로</a:t>
            </a:r>
            <a:r>
              <a:rPr lang="en-US" altLang="ko-KR" dirty="0"/>
              <a:t>,</a:t>
            </a:r>
            <a:r>
              <a:rPr lang="ko-KR" altLang="en-US" dirty="0"/>
              <a:t> 경량화 된 기법 필요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en-US" altLang="ko-KR" sz="2000" dirty="0"/>
              <a:t>Enhancing the Security in IoT using </a:t>
            </a:r>
            <a:br>
              <a:rPr lang="en-US" altLang="ko-KR" sz="2000" dirty="0"/>
            </a:br>
            <a:r>
              <a:rPr lang="en-US" altLang="ko-KR" sz="2000" dirty="0"/>
              <a:t>Obfuscation and Diversification Techniques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ko-KR" altLang="en-US" dirty="0"/>
              <a:t> </a:t>
            </a:r>
            <a:r>
              <a:rPr lang="en-US" altLang="ko-KR" dirty="0"/>
              <a:t>Motivations and Limitations of the Proposed Ideas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2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</a:p>
          <a:p>
            <a:pPr lvl="1"/>
            <a:r>
              <a:rPr lang="ko-KR" altLang="en-US" dirty="0"/>
              <a:t>제안한 기법 구현에 집중할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Conclusion and Future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6. Conclusion and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Hosseinzadeh, Shohreh &amp; Hyrynsalmi, Sami &amp; Leppänen, Ville. (2016). Obfuscation and Diversification for Securing the Internet of Things (IoT). 10.1016/B978-0-12-805395-9.00014-9. 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목차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서론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특성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IoT 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보안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난독화 및 다양화 기법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한계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6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IoT</a:t>
            </a:r>
            <a:r>
              <a:rPr lang="ko-KR" altLang="en-US"/>
              <a:t> 환경</a:t>
            </a:r>
            <a:endParaRPr lang="en-US" altLang="ko-KR"/>
          </a:p>
          <a:p>
            <a:pPr lvl="1"/>
            <a:r>
              <a:rPr lang="ko-KR" altLang="en-US"/>
              <a:t>정보 공유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IoT</a:t>
            </a:r>
            <a:r>
              <a:rPr lang="ko-KR" altLang="en-US"/>
              <a:t>의 근간이면서도 보안 취약성의 근원</a:t>
            </a:r>
            <a:endParaRPr lang="en-US" altLang="ko-KR"/>
          </a:p>
          <a:p>
            <a:pPr lvl="2"/>
            <a:r>
              <a:rPr lang="ko-KR" altLang="en-US"/>
              <a:t>정보 저장</a:t>
            </a:r>
            <a:r>
              <a:rPr lang="en-US" altLang="ko-KR"/>
              <a:t>/</a:t>
            </a:r>
            <a:r>
              <a:rPr lang="ko-KR" altLang="en-US"/>
              <a:t>송신 시 보호 필수이나</a:t>
            </a:r>
            <a:r>
              <a:rPr lang="en-US" altLang="ko-KR"/>
              <a:t>,</a:t>
            </a:r>
            <a:r>
              <a:rPr lang="ko-KR" altLang="en-US"/>
              <a:t> 대부분 가용성에만 신경쓰고 있음</a:t>
            </a:r>
            <a:endParaRPr lang="en-US" altLang="ko-KR"/>
          </a:p>
          <a:p>
            <a:pPr lvl="2"/>
            <a:r>
              <a:rPr lang="ko-KR" altLang="en-US"/>
              <a:t>인터넷에 연결되어 있으므로</a:t>
            </a:r>
            <a:r>
              <a:rPr lang="en-US" altLang="ko-KR"/>
              <a:t>,</a:t>
            </a:r>
            <a:r>
              <a:rPr lang="ko-KR" altLang="en-US"/>
              <a:t> 기존 </a:t>
            </a:r>
            <a:r>
              <a:rPr lang="en-US" altLang="ko-KR"/>
              <a:t>PC</a:t>
            </a:r>
            <a:r>
              <a:rPr lang="ko-KR" altLang="en-US"/>
              <a:t> 관련 위협 유사하게 적용되며</a:t>
            </a:r>
            <a:r>
              <a:rPr lang="en-US" altLang="ko-KR"/>
              <a:t>,</a:t>
            </a:r>
            <a:r>
              <a:rPr lang="ko-KR" altLang="en-US"/>
              <a:t> 기기가 다양하고 수가 많아 더 심각</a:t>
            </a:r>
            <a:endParaRPr lang="en-US" altLang="ko-KR"/>
          </a:p>
          <a:p>
            <a:r>
              <a:rPr lang="en-US" altLang="ko-KR"/>
              <a:t>IoT </a:t>
            </a:r>
            <a:r>
              <a:rPr lang="ko-KR" altLang="en-US"/>
              <a:t>보안</a:t>
            </a:r>
            <a:endParaRPr lang="en-US" altLang="ko-KR"/>
          </a:p>
          <a:p>
            <a:pPr lvl="1"/>
            <a:r>
              <a:rPr lang="ko-KR" altLang="en-US"/>
              <a:t>저장 공간과 연산 능력이 부족 </a:t>
            </a:r>
            <a:r>
              <a:rPr lang="en-US" altLang="ko-KR"/>
              <a:t>(</a:t>
            </a:r>
            <a:r>
              <a:rPr lang="ko-KR" altLang="en-US"/>
              <a:t>제한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경량화된 보안 기술 필요</a:t>
            </a:r>
            <a:endParaRPr lang="en-US" altLang="ko-KR"/>
          </a:p>
          <a:p>
            <a:pPr lvl="2"/>
            <a:r>
              <a:rPr lang="ko-KR" altLang="en-US"/>
              <a:t>난독화와 다양화</a:t>
            </a:r>
            <a:r>
              <a:rPr lang="en-US" altLang="ko-KR"/>
              <a:t>(diversification)</a:t>
            </a:r>
            <a:r>
              <a:rPr lang="ko-KR" altLang="en-US"/>
              <a:t>가 적절한 기술임</a:t>
            </a:r>
            <a:endParaRPr lang="en-US" altLang="ko-KR"/>
          </a:p>
          <a:p>
            <a:pPr lvl="1"/>
            <a:r>
              <a:rPr lang="ko-KR" altLang="en-US"/>
              <a:t>운영체제 및 </a:t>
            </a:r>
            <a:r>
              <a:rPr lang="en-US" altLang="ko-KR"/>
              <a:t>API</a:t>
            </a:r>
            <a:r>
              <a:rPr lang="ko-KR" altLang="en-US"/>
              <a:t> 보안</a:t>
            </a:r>
            <a:r>
              <a:rPr lang="en-US" altLang="ko-KR"/>
              <a:t>,</a:t>
            </a:r>
            <a:r>
              <a:rPr lang="ko-KR" altLang="en-US"/>
              <a:t> 프로토콜 보안에 난독화와 다양화를 적용</a:t>
            </a:r>
            <a:endParaRPr lang="en-US" altLang="ko-KR"/>
          </a:p>
          <a:p>
            <a:pPr lvl="1"/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IoT</a:t>
            </a:r>
            <a:r>
              <a:rPr lang="ko-KR" altLang="en-US"/>
              <a:t> 환경에서 운용되는 소프트웨어 요구사항</a:t>
            </a:r>
            <a:endParaRPr lang="en-US" altLang="ko-KR"/>
          </a:p>
          <a:p>
            <a:pPr lvl="1"/>
            <a:r>
              <a:rPr lang="en-US" altLang="ko-KR"/>
              <a:t>Heterogeneous hardware constraints</a:t>
            </a:r>
          </a:p>
          <a:p>
            <a:pPr lvl="2"/>
            <a:r>
              <a:rPr lang="ko-KR" altLang="en-US"/>
              <a:t>제한된 메모리</a:t>
            </a:r>
            <a:r>
              <a:rPr lang="en-US" altLang="ko-KR"/>
              <a:t>/</a:t>
            </a:r>
            <a:r>
              <a:rPr lang="ko-KR" altLang="en-US"/>
              <a:t>전원 등으로 운영되어야 함</a:t>
            </a:r>
            <a:r>
              <a:rPr lang="en-US" altLang="ko-KR"/>
              <a:t>.</a:t>
            </a:r>
            <a:r>
              <a:rPr lang="ko-KR" altLang="en-US"/>
              <a:t> 다양한 하드웨어 플랫폼 지원 필요</a:t>
            </a:r>
            <a:endParaRPr lang="en-US" altLang="ko-KR"/>
          </a:p>
          <a:p>
            <a:pPr lvl="1"/>
            <a:r>
              <a:rPr lang="en-US" altLang="ko-KR"/>
              <a:t>Programmability</a:t>
            </a:r>
          </a:p>
          <a:p>
            <a:pPr lvl="2"/>
            <a:r>
              <a:rPr lang="ko-KR" altLang="en-US"/>
              <a:t>개발 측면에서</a:t>
            </a:r>
            <a:r>
              <a:rPr lang="en-US" altLang="ko-KR"/>
              <a:t>,</a:t>
            </a:r>
            <a:r>
              <a:rPr lang="ko-KR" altLang="en-US"/>
              <a:t> 표준 </a:t>
            </a:r>
            <a:r>
              <a:rPr lang="en-US" altLang="ko-KR"/>
              <a:t>API</a:t>
            </a:r>
            <a:r>
              <a:rPr lang="ko-KR" altLang="en-US"/>
              <a:t>를 제공해야 하고 표준 프로그래밍 언어 지원 필요</a:t>
            </a:r>
            <a:endParaRPr lang="en-US" altLang="ko-KR"/>
          </a:p>
          <a:p>
            <a:pPr lvl="1"/>
            <a:r>
              <a:rPr lang="en-US" altLang="ko-KR"/>
              <a:t>Autonomy (</a:t>
            </a:r>
            <a:r>
              <a:rPr lang="ko-KR" altLang="en-US"/>
              <a:t>자율성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전력 절약을 위해</a:t>
            </a:r>
            <a:r>
              <a:rPr lang="en-US" altLang="ko-KR"/>
              <a:t>,</a:t>
            </a:r>
            <a:r>
              <a:rPr lang="ko-KR" altLang="en-US"/>
              <a:t> 하드웨어 대기 중에는 </a:t>
            </a:r>
            <a:r>
              <a:rPr lang="en-US" altLang="ko-KR"/>
              <a:t>sleep cycle</a:t>
            </a:r>
            <a:r>
              <a:rPr lang="ko-KR" altLang="en-US"/>
              <a:t> 허용</a:t>
            </a:r>
            <a:endParaRPr lang="en-US" altLang="ko-KR"/>
          </a:p>
          <a:p>
            <a:pPr lvl="2"/>
            <a:r>
              <a:rPr lang="ko-KR" altLang="en-US"/>
              <a:t>기기의 제약에 맞춘</a:t>
            </a:r>
            <a:r>
              <a:rPr lang="en-US" altLang="ko-KR"/>
              <a:t>(adaptive)</a:t>
            </a:r>
            <a:r>
              <a:rPr lang="ko-KR" altLang="en-US"/>
              <a:t> 네트워크 스택</a:t>
            </a:r>
            <a:r>
              <a:rPr lang="en-US" altLang="ko-KR"/>
              <a:t>,</a:t>
            </a:r>
            <a:r>
              <a:rPr lang="ko-KR" altLang="en-US"/>
              <a:t> 각 계층별로 다양한 프로토콜 지원 필요</a:t>
            </a:r>
            <a:endParaRPr lang="en-US" altLang="ko-KR"/>
          </a:p>
          <a:p>
            <a:pPr lvl="2"/>
            <a:r>
              <a:rPr lang="ko-KR" altLang="en-US"/>
              <a:t>강인하고 신뢰할 수 있는 소프트웨어</a:t>
            </a:r>
            <a:endParaRPr lang="en-US" altLang="ko-KR"/>
          </a:p>
          <a:p>
            <a:pPr lvl="1"/>
            <a:r>
              <a:rPr lang="ko-KR" altLang="en-US"/>
              <a:t>이러한 특성으로 인해</a:t>
            </a:r>
            <a:r>
              <a:rPr lang="en-US" altLang="ko-KR"/>
              <a:t>,</a:t>
            </a:r>
          </a:p>
          <a:p>
            <a:pPr lvl="2"/>
            <a:r>
              <a:rPr lang="ko-KR" altLang="en-US"/>
              <a:t>개발자들은 다양한 범위의 </a:t>
            </a:r>
            <a:r>
              <a:rPr lang="en-US" altLang="ko-KR"/>
              <a:t>IoT</a:t>
            </a:r>
            <a:r>
              <a:rPr lang="ko-KR" altLang="en-US"/>
              <a:t> 기기에 호환되는 소프트웨어 및 운영체제를 구축하기 시작</a:t>
            </a:r>
            <a:endParaRPr lang="en-US" altLang="ko-KR"/>
          </a:p>
          <a:p>
            <a:pPr lvl="3"/>
            <a:r>
              <a:rPr lang="ko-KR" altLang="en-US"/>
              <a:t>기기 환경에 따라 같은 소프트웨어가 성능 위주로 운영될 수도 있고</a:t>
            </a:r>
            <a:r>
              <a:rPr lang="en-US" altLang="ko-KR"/>
              <a:t>,</a:t>
            </a:r>
            <a:r>
              <a:rPr lang="ko-KR" altLang="en-US"/>
              <a:t> 저전력 위주로 운영될 수 있음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2.1 Operating Systems and Software in IoT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8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운영체제 예시 </a:t>
            </a:r>
            <a:r>
              <a:rPr lang="en-US" altLang="ko-KR"/>
              <a:t>(Contiki)</a:t>
            </a:r>
          </a:p>
          <a:p>
            <a:pPr lvl="1"/>
            <a:r>
              <a:rPr lang="ko-KR" altLang="en-US"/>
              <a:t>특성</a:t>
            </a:r>
            <a:endParaRPr lang="en-US" altLang="ko-KR"/>
          </a:p>
          <a:p>
            <a:pPr lvl="2"/>
            <a:r>
              <a:rPr lang="ko-KR" altLang="en-US"/>
              <a:t>오픈소스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언어 기반</a:t>
            </a:r>
            <a:r>
              <a:rPr lang="en-US" altLang="ko-KR"/>
              <a:t>,</a:t>
            </a:r>
            <a:r>
              <a:rPr lang="ko-KR" altLang="en-US"/>
              <a:t> 저전력 및 메모리 제약 기기에서 운영될 수 있도록 설계</a:t>
            </a:r>
            <a:r>
              <a:rPr lang="en-US" altLang="ko-KR"/>
              <a:t>,</a:t>
            </a:r>
            <a:r>
              <a:rPr lang="ko-KR" altLang="en-US"/>
              <a:t> 메모리 효율적</a:t>
            </a:r>
            <a:r>
              <a:rPr lang="en-US" altLang="ko-KR"/>
              <a:t>,</a:t>
            </a:r>
            <a:r>
              <a:rPr lang="ko-KR" altLang="en-US"/>
              <a:t> 다양한 네트워크 표준 지원</a:t>
            </a:r>
            <a:endParaRPr lang="en-US" altLang="ko-KR"/>
          </a:p>
          <a:p>
            <a:pPr lvl="2"/>
            <a:r>
              <a:rPr lang="ko-KR" altLang="en-US"/>
              <a:t>초저전력 모드</a:t>
            </a:r>
            <a:r>
              <a:rPr lang="en-US" altLang="ko-KR"/>
              <a:t>:</a:t>
            </a:r>
            <a:r>
              <a:rPr lang="ko-KR" altLang="en-US"/>
              <a:t> 메시지 송수신은 가능하지만 더 적은 전력 소모 가능</a:t>
            </a:r>
            <a:endParaRPr lang="en-US" altLang="ko-KR"/>
          </a:p>
          <a:p>
            <a:pPr lvl="2"/>
            <a:r>
              <a:rPr lang="ko-KR" altLang="en-US"/>
              <a:t>메모리 효율성</a:t>
            </a:r>
            <a:r>
              <a:rPr lang="en-US" altLang="ko-KR"/>
              <a:t>:</a:t>
            </a:r>
            <a:r>
              <a:rPr lang="ko-KR" altLang="en-US"/>
              <a:t> 프로토 스레드 모델 기반으로 설계 </a:t>
            </a:r>
            <a:r>
              <a:rPr lang="en-US" altLang="ko-KR"/>
              <a:t>(</a:t>
            </a:r>
            <a:r>
              <a:rPr lang="ko-KR" altLang="en-US"/>
              <a:t>멀티스레딩 및 이벤트 기반 방식 조합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프로토 스레드</a:t>
            </a:r>
            <a:r>
              <a:rPr lang="en-US" altLang="ko-KR"/>
              <a:t>:</a:t>
            </a:r>
            <a:r>
              <a:rPr lang="ko-KR" altLang="en-US"/>
              <a:t> 이벤트 핸들러 차단을 제공함</a:t>
            </a:r>
            <a:r>
              <a:rPr lang="en-US" altLang="ko-KR"/>
              <a:t>.</a:t>
            </a:r>
            <a:r>
              <a:rPr lang="ko-KR" altLang="en-US"/>
              <a:t> 멀티스레딩이 항상 커널의 최하단에 있을 필요 없이</a:t>
            </a:r>
            <a:r>
              <a:rPr lang="en-US" altLang="ko-KR"/>
              <a:t>,</a:t>
            </a:r>
            <a:r>
              <a:rPr lang="ko-KR" altLang="en-US"/>
              <a:t> 이벤트 기반 커널의 위에서 응용 프로그램 라이브러리에 있을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3"/>
            <a:r>
              <a:rPr lang="ko-KR" altLang="en-US"/>
              <a:t>실행 중에 동적으로 응용 프로그램을 로드하고 언로드할 수 있음</a:t>
            </a:r>
            <a:endParaRPr lang="en-US" altLang="ko-KR"/>
          </a:p>
          <a:p>
            <a:pPr lvl="3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2.1 Operating Systems and Software in IoT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IoT </a:t>
            </a:r>
            <a:r>
              <a:rPr lang="ko-KR" altLang="en-US"/>
              <a:t>기기의 통신</a:t>
            </a:r>
            <a:endParaRPr lang="en-US" altLang="ko-KR"/>
          </a:p>
          <a:p>
            <a:pPr lvl="1"/>
            <a:r>
              <a:rPr lang="en-US" altLang="ko-KR"/>
              <a:t>D2D, D2S, S2S</a:t>
            </a:r>
          </a:p>
          <a:p>
            <a:r>
              <a:rPr lang="ko-KR" altLang="en-US"/>
              <a:t>표준 추구</a:t>
            </a:r>
            <a:endParaRPr lang="en-US" altLang="ko-KR"/>
          </a:p>
          <a:p>
            <a:pPr lvl="1"/>
            <a:r>
              <a:rPr lang="ko-KR" altLang="en-US"/>
              <a:t>미래에도 </a:t>
            </a:r>
            <a:r>
              <a:rPr lang="en-US" altLang="ko-KR"/>
              <a:t>IoT</a:t>
            </a:r>
            <a:r>
              <a:rPr lang="ko-KR" altLang="en-US"/>
              <a:t>에 계속 사용할 수 있도록 </a:t>
            </a:r>
            <a:r>
              <a:rPr lang="en-US" altLang="ko-KR"/>
              <a:t>TCP/IP</a:t>
            </a:r>
            <a:r>
              <a:rPr lang="ko-KR" altLang="en-US"/>
              <a:t>를 사실상의 표준</a:t>
            </a:r>
            <a:r>
              <a:rPr lang="en-US" altLang="ko-KR"/>
              <a:t>(de facto)</a:t>
            </a:r>
            <a:r>
              <a:rPr lang="ko-KR" altLang="en-US"/>
              <a:t>으로 사용함</a:t>
            </a:r>
            <a:endParaRPr lang="en-US" altLang="ko-KR"/>
          </a:p>
          <a:p>
            <a:pPr lvl="2"/>
            <a:r>
              <a:rPr lang="ko-KR" altLang="en-US"/>
              <a:t>자원 제약으로 </a:t>
            </a:r>
            <a:r>
              <a:rPr lang="en-US" altLang="ko-KR"/>
              <a:t>IPv6</a:t>
            </a:r>
            <a:r>
              <a:rPr lang="ko-KR" altLang="en-US"/>
              <a:t>를 적용하기에는 어려움이 있음</a:t>
            </a:r>
            <a:endParaRPr lang="en-US" altLang="ko-KR"/>
          </a:p>
          <a:p>
            <a:pPr lvl="1"/>
            <a:r>
              <a:rPr lang="en-US" altLang="ko-KR"/>
              <a:t>LLNs(Low power and Lossy Networks)</a:t>
            </a:r>
          </a:p>
          <a:p>
            <a:pPr lvl="2"/>
            <a:r>
              <a:rPr lang="ko-KR" altLang="en-US"/>
              <a:t>노드와 라우터가 모두 메모리 및 전력</a:t>
            </a:r>
            <a:r>
              <a:rPr lang="en-US" altLang="ko-KR"/>
              <a:t>,</a:t>
            </a:r>
            <a:r>
              <a:rPr lang="ko-KR" altLang="en-US"/>
              <a:t> 연산에 제약이 있는 경우</a:t>
            </a:r>
            <a:endParaRPr lang="en-US" altLang="ko-KR"/>
          </a:p>
          <a:p>
            <a:pPr lvl="3"/>
            <a:r>
              <a:rPr lang="ko-KR" altLang="en-US"/>
              <a:t>불안정하고</a:t>
            </a:r>
            <a:r>
              <a:rPr lang="en-US" altLang="ko-KR"/>
              <a:t>,</a:t>
            </a:r>
            <a:r>
              <a:rPr lang="ko-KR" altLang="en-US"/>
              <a:t> 손실률이 높고</a:t>
            </a:r>
            <a:r>
              <a:rPr lang="en-US" altLang="ko-KR"/>
              <a:t>,</a:t>
            </a:r>
            <a:r>
              <a:rPr lang="ko-KR" altLang="en-US"/>
              <a:t> 데이터 전송률이 낮음</a:t>
            </a:r>
            <a:endParaRPr lang="en-US" altLang="ko-KR"/>
          </a:p>
          <a:p>
            <a:pPr lvl="2"/>
            <a:r>
              <a:rPr lang="ko-KR" altLang="en-US"/>
              <a:t>따라서 이러한 환경에 적응할 수 있는 프로토콜 </a:t>
            </a:r>
            <a:r>
              <a:rPr lang="en-US" altLang="ko-KR"/>
              <a:t>CoAP(Constrained Application Protocol)</a:t>
            </a:r>
            <a:r>
              <a:rPr lang="ko-KR" altLang="en-US"/>
              <a:t> 등을 적용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IoT Network Stack and Access Protocols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1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</a:t>
            </a:r>
          </a:p>
          <a:p>
            <a:pPr lvl="1"/>
            <a:r>
              <a:rPr lang="ko-KR" altLang="en-US" dirty="0"/>
              <a:t>애플리케이션 계층 프로토콜</a:t>
            </a:r>
            <a:endParaRPr lang="en-US" altLang="ko-KR" dirty="0"/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 상에 </a:t>
            </a:r>
            <a:r>
              <a:rPr lang="ko-KR" altLang="en-US" dirty="0" err="1"/>
              <a:t>구축되었으며</a:t>
            </a:r>
            <a:r>
              <a:rPr lang="en-US" altLang="ko-KR" dirty="0"/>
              <a:t>,</a:t>
            </a:r>
            <a:r>
              <a:rPr lang="ko-KR" altLang="en-US" dirty="0"/>
              <a:t> 자원 제약 있는 </a:t>
            </a:r>
            <a:r>
              <a:rPr lang="ko-KR" altLang="en-US" dirty="0" err="1"/>
              <a:t>노드에서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쉽게 </a:t>
            </a:r>
            <a:r>
              <a:rPr lang="en-US" altLang="ko-KR" dirty="0"/>
              <a:t>HTTP</a:t>
            </a:r>
            <a:r>
              <a:rPr lang="ko-KR" altLang="en-US" dirty="0"/>
              <a:t>로 </a:t>
            </a:r>
            <a:r>
              <a:rPr lang="ko-KR" altLang="en-US" dirty="0" err="1"/>
              <a:t>변환되며</a:t>
            </a:r>
            <a:r>
              <a:rPr lang="ko-KR" altLang="en-US" dirty="0"/>
              <a:t> 웹과의 통합을 단순화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IoT Network Stack and Access Protocols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4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에 대한 보안 특성</a:t>
            </a:r>
            <a:endParaRPr lang="en-US" altLang="ko-KR" dirty="0"/>
          </a:p>
          <a:p>
            <a:pPr lvl="1"/>
            <a:r>
              <a:rPr lang="en-US" altLang="ko-KR" dirty="0"/>
              <a:t>Heterogeneity: </a:t>
            </a:r>
            <a:r>
              <a:rPr lang="ko-KR" altLang="en-US" dirty="0"/>
              <a:t>저전력 기기와 고성능 기기가 서로 통신할 수 있어야 함</a:t>
            </a:r>
            <a:r>
              <a:rPr lang="en-US" altLang="ko-KR" dirty="0"/>
              <a:t>.</a:t>
            </a:r>
            <a:r>
              <a:rPr lang="ko-KR" altLang="en-US" dirty="0"/>
              <a:t> 양측에 호환되는 보안 메커니즘 적용 필요</a:t>
            </a:r>
            <a:endParaRPr lang="en-US" altLang="ko-KR" dirty="0"/>
          </a:p>
          <a:p>
            <a:pPr lvl="1"/>
            <a:r>
              <a:rPr lang="en-US" altLang="ko-KR" dirty="0"/>
              <a:t>Low capacity:</a:t>
            </a:r>
            <a:r>
              <a:rPr lang="ko-KR" altLang="en-US" dirty="0"/>
              <a:t> 연산</a:t>
            </a:r>
            <a:r>
              <a:rPr lang="en-US" altLang="ko-KR" dirty="0"/>
              <a:t>,</a:t>
            </a:r>
            <a:r>
              <a:rPr lang="ko-KR" altLang="en-US" dirty="0"/>
              <a:t> 메모리</a:t>
            </a:r>
            <a:r>
              <a:rPr lang="en-US" altLang="ko-KR" dirty="0"/>
              <a:t>,</a:t>
            </a:r>
            <a:r>
              <a:rPr lang="ko-KR" altLang="en-US" dirty="0"/>
              <a:t> 배터리에 제약이 있어 복잡한 보안 스킴 적용 제한됨</a:t>
            </a:r>
            <a:endParaRPr lang="en-US" altLang="ko-KR" dirty="0"/>
          </a:p>
          <a:p>
            <a:pPr lvl="1"/>
            <a:r>
              <a:rPr lang="en-US" altLang="ko-KR" dirty="0"/>
              <a:t>Scale:</a:t>
            </a:r>
            <a:r>
              <a:rPr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 노드 아주 많아지고</a:t>
            </a:r>
            <a:r>
              <a:rPr lang="en-US" altLang="ko-KR" dirty="0"/>
              <a:t>,</a:t>
            </a:r>
            <a:r>
              <a:rPr lang="ko-KR" altLang="en-US" dirty="0"/>
              <a:t> 수집한 데이터를 다루기도 어려움</a:t>
            </a:r>
            <a:endParaRPr lang="en-US" altLang="ko-KR" dirty="0"/>
          </a:p>
          <a:p>
            <a:pPr lvl="1"/>
            <a:r>
              <a:rPr lang="en-US" altLang="ko-KR" dirty="0"/>
              <a:t>Wireless connection:</a:t>
            </a:r>
            <a:r>
              <a:rPr lang="ko-KR" altLang="en-US" dirty="0"/>
              <a:t> 무선 연결 구간이 많으므로 도청 방지 필요</a:t>
            </a:r>
            <a:endParaRPr lang="en-US" altLang="ko-KR" dirty="0"/>
          </a:p>
          <a:p>
            <a:pPr lvl="1"/>
            <a:r>
              <a:rPr lang="en-US" altLang="ko-KR" dirty="0"/>
              <a:t>Embedded use:</a:t>
            </a:r>
            <a:r>
              <a:rPr lang="ko-KR" altLang="en-US" dirty="0"/>
              <a:t> 단일 목적으로 다른 통신 패턴을 갖도록 설계되는 경우 많음</a:t>
            </a:r>
            <a:r>
              <a:rPr lang="en-US" altLang="ko-KR" dirty="0"/>
              <a:t>.</a:t>
            </a:r>
            <a:r>
              <a:rPr lang="ko-KR" altLang="en-US" dirty="0"/>
              <a:t> 적용되는 보안 스킴 찾기 어려움</a:t>
            </a:r>
            <a:endParaRPr lang="en-US" altLang="ko-KR" dirty="0"/>
          </a:p>
          <a:p>
            <a:pPr lvl="1"/>
            <a:r>
              <a:rPr lang="en-US" altLang="ko-KR" dirty="0"/>
              <a:t>Mobility:</a:t>
            </a:r>
            <a:r>
              <a:rPr lang="ko-KR" altLang="en-US" dirty="0"/>
              <a:t> 모바일 기기가 많으며 인터넷에 연결되는 경우 많음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</a:t>
            </a:r>
            <a:r>
              <a:rPr lang="en-US" altLang="ko-KR" dirty="0"/>
              <a:t>Security and Privacy in IoT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7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에 대한 보안 </a:t>
            </a:r>
            <a:r>
              <a:rPr lang="en-US" altLang="ko-KR" dirty="0"/>
              <a:t>challenge</a:t>
            </a:r>
          </a:p>
          <a:p>
            <a:pPr lvl="1"/>
            <a:r>
              <a:rPr lang="ko-KR" altLang="en-US" dirty="0"/>
              <a:t>작은 센서 및 기기는 일반적으로 기존의 인증 및 인가 기술을 다룰 수 없음</a:t>
            </a:r>
            <a:endParaRPr lang="en-US" altLang="ko-KR" dirty="0"/>
          </a:p>
          <a:p>
            <a:pPr lvl="2"/>
            <a:r>
              <a:rPr lang="ko-KR" altLang="en-US" dirty="0"/>
              <a:t>센서 네트워크를 위해 제시된 인증 메커니즘은 각 센서가 중심 게이트웨이를 통해 인터넷에 연결된 네트워크 내의 </a:t>
            </a:r>
            <a:r>
              <a:rPr lang="ko-KR" altLang="en-US" dirty="0" err="1"/>
              <a:t>노드라고</a:t>
            </a:r>
            <a:r>
              <a:rPr lang="ko-KR" altLang="en-US" dirty="0"/>
              <a:t> </a:t>
            </a:r>
            <a:r>
              <a:rPr lang="ko-KR" altLang="en-US" dirty="0" err="1"/>
              <a:t>간주했으나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는 각 노드가 인터넷에 직접 연결됨</a:t>
            </a:r>
            <a:endParaRPr lang="en-US" altLang="ko-KR" dirty="0"/>
          </a:p>
          <a:p>
            <a:pPr lvl="3"/>
            <a:r>
              <a:rPr lang="ko-KR" altLang="en-US" dirty="0"/>
              <a:t>인증을 더 어렵게 함 </a:t>
            </a:r>
            <a:r>
              <a:rPr lang="en-US" altLang="ko-KR" dirty="0"/>
              <a:t>(</a:t>
            </a:r>
            <a:r>
              <a:rPr lang="ko-KR" altLang="en-US" dirty="0"/>
              <a:t>개별 노드가 각각 인증되어야 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 보안</a:t>
            </a:r>
            <a:r>
              <a:rPr lang="en-US" altLang="ko-KR" dirty="0"/>
              <a:t>:</a:t>
            </a:r>
            <a:r>
              <a:rPr lang="ko-KR" altLang="en-US" dirty="0"/>
              <a:t> 전송 데이터의 무결성 보장 및 데이터가 타인에게 오전송되지 않는다는 보장</a:t>
            </a:r>
            <a:endParaRPr lang="en-US" altLang="ko-KR" dirty="0"/>
          </a:p>
          <a:p>
            <a:pPr lvl="2"/>
            <a:r>
              <a:rPr lang="ko-KR" altLang="en-US" dirty="0"/>
              <a:t>통신의 보안성을 위해서는 암호 기법을 적용할 수 있으나</a:t>
            </a:r>
            <a:r>
              <a:rPr lang="en-US" altLang="ko-KR" dirty="0"/>
              <a:t>,</a:t>
            </a:r>
            <a:r>
              <a:rPr lang="ko-KR" altLang="en-US" dirty="0"/>
              <a:t> 일반적인 암호 알고리즘은 높은 </a:t>
            </a:r>
            <a:r>
              <a:rPr lang="ko-KR" altLang="en-US" dirty="0" err="1"/>
              <a:t>연산량</a:t>
            </a:r>
            <a:r>
              <a:rPr lang="ko-KR" altLang="en-US" dirty="0"/>
              <a:t> 및 대역폭 필요함</a:t>
            </a:r>
            <a:endParaRPr lang="en-US" altLang="ko-KR" dirty="0"/>
          </a:p>
          <a:p>
            <a:pPr lvl="1"/>
            <a:r>
              <a:rPr lang="ko-KR" altLang="en-US" dirty="0"/>
              <a:t>소프트웨어 취약점</a:t>
            </a:r>
            <a:r>
              <a:rPr lang="en-US" altLang="ko-KR" dirty="0"/>
              <a:t>:</a:t>
            </a:r>
            <a:r>
              <a:rPr lang="ko-KR" altLang="en-US" dirty="0"/>
              <a:t> 개발 단계에서 생겨나는 </a:t>
            </a:r>
            <a:r>
              <a:rPr lang="ko-KR" altLang="en-US" dirty="0" err="1"/>
              <a:t>버그이며</a:t>
            </a:r>
            <a:r>
              <a:rPr lang="en-US" altLang="ko-KR" dirty="0"/>
              <a:t>,</a:t>
            </a:r>
            <a:r>
              <a:rPr lang="ko-KR" altLang="en-US" dirty="0"/>
              <a:t> 노출 시 보안 공격으로 이어질 수 있음</a:t>
            </a:r>
            <a:endParaRPr lang="en-US" altLang="ko-KR" dirty="0"/>
          </a:p>
          <a:p>
            <a:pPr lvl="2"/>
            <a:r>
              <a:rPr lang="ko-KR" altLang="en-US" dirty="0"/>
              <a:t>프로그램 분석을 통해 취약점을 알아낼 수 있으나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 기기의 제약을 따르지 않는 연산 능력 필요</a:t>
            </a:r>
            <a:endParaRPr lang="en-US" altLang="ko-KR" dirty="0"/>
          </a:p>
          <a:p>
            <a:pPr lvl="1"/>
            <a:r>
              <a:rPr lang="ko-KR" altLang="en-US" dirty="0"/>
              <a:t>악성코드</a:t>
            </a:r>
            <a:r>
              <a:rPr lang="en-US" altLang="ko-KR" dirty="0"/>
              <a:t>:</a:t>
            </a:r>
            <a:r>
              <a:rPr lang="ko-KR" altLang="en-US" dirty="0"/>
              <a:t> 넓게 연결된 </a:t>
            </a:r>
            <a:r>
              <a:rPr lang="en-US" altLang="ko-KR" dirty="0"/>
              <a:t>IoT</a:t>
            </a:r>
            <a:r>
              <a:rPr lang="ko-KR" altLang="en-US" dirty="0"/>
              <a:t>에서 악성코드가 넓게 전파되기 쉬움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프라이버시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가 사람들의 일상에 </a:t>
            </a:r>
            <a:r>
              <a:rPr lang="ko-KR" altLang="en-US" dirty="0" err="1"/>
              <a:t>배치되면서</a:t>
            </a:r>
            <a:r>
              <a:rPr lang="en-US" altLang="ko-KR" dirty="0"/>
              <a:t>,</a:t>
            </a:r>
            <a:r>
              <a:rPr lang="ko-KR" altLang="en-US" dirty="0"/>
              <a:t> 더 많은 데이터 수집됨</a:t>
            </a:r>
            <a:r>
              <a:rPr lang="en-US" altLang="ko-KR" dirty="0"/>
              <a:t>.</a:t>
            </a:r>
            <a:r>
              <a:rPr lang="ko-KR" altLang="en-US" dirty="0"/>
              <a:t> 저장</a:t>
            </a:r>
            <a:r>
              <a:rPr lang="en-US" altLang="ko-KR" dirty="0"/>
              <a:t>/</a:t>
            </a:r>
            <a:r>
              <a:rPr lang="ko-KR" altLang="en-US" dirty="0"/>
              <a:t>전송되는 데이터 보안 필요</a:t>
            </a:r>
            <a:r>
              <a:rPr lang="en-US" altLang="ko-KR" dirty="0"/>
              <a:t>.</a:t>
            </a:r>
            <a:r>
              <a:rPr lang="ko-KR" altLang="en-US" dirty="0"/>
              <a:t> 기존의 프라이버시 보호 기법은 고성능 장치가 필요하거나 고대역폭이 필요함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Distinguishing Characteristics of IoT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</a:t>
            </a:r>
            <a:r>
              <a:rPr lang="en-US" altLang="ko-KR" dirty="0"/>
              <a:t>Security and Privacy in IoT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74702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Jungheum</vt:lpstr>
      <vt:lpstr>Obfuscation and Diversification for Securing the Internet of Things(IoT)</vt:lpstr>
      <vt:lpstr>Overview</vt:lpstr>
      <vt:lpstr>1. Introduction</vt:lpstr>
      <vt:lpstr>2. Distinguishing Characteristics of IoT</vt:lpstr>
      <vt:lpstr>2. Distinguishing Characteristics of IoT</vt:lpstr>
      <vt:lpstr>2. Distinguishing Characteristics of IoT</vt:lpstr>
      <vt:lpstr>2. Distinguishing Characteristics of IoT</vt:lpstr>
      <vt:lpstr>2. Distinguishing Characteristics of IoT</vt:lpstr>
      <vt:lpstr>2. Distinguishing Characteristics of IoT</vt:lpstr>
      <vt:lpstr>3. Obfuscation and Diversification Techniques</vt:lpstr>
      <vt:lpstr>3. Obfuscation and Diversification Techniques</vt:lpstr>
      <vt:lpstr>4. Enhancing the Security in IoT using  Obfuscation and Diversification Techniques</vt:lpstr>
      <vt:lpstr>4. Enhancing the Security in IoT using  Obfuscation and Diversification Techniques</vt:lpstr>
      <vt:lpstr>4. Enhancing the Security in IoT using  Obfuscation and Diversification Techniques</vt:lpstr>
      <vt:lpstr>4. Enhancing the Security in IoT using  Obfuscation and Diversification Techniques</vt:lpstr>
      <vt:lpstr>6. Conclusion and 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38</cp:revision>
  <cp:lastPrinted>2019-07-17T13:38:56Z</cp:lastPrinted>
  <dcterms:created xsi:type="dcterms:W3CDTF">2008-05-17T05:36:45Z</dcterms:created>
  <dcterms:modified xsi:type="dcterms:W3CDTF">2020-06-22T01:27:28Z</dcterms:modified>
</cp:coreProperties>
</file>