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8" r:id="rId1"/>
  </p:sldMasterIdLst>
  <p:notesMasterIdLst>
    <p:notesMasterId r:id="rId34"/>
  </p:notesMasterIdLst>
  <p:handoutMasterIdLst>
    <p:handoutMasterId r:id="rId35"/>
  </p:handoutMasterIdLst>
  <p:sldIdLst>
    <p:sldId id="355" r:id="rId2"/>
    <p:sldId id="678" r:id="rId3"/>
    <p:sldId id="679" r:id="rId4"/>
    <p:sldId id="680" r:id="rId5"/>
    <p:sldId id="689" r:id="rId6"/>
    <p:sldId id="690" r:id="rId7"/>
    <p:sldId id="681" r:id="rId8"/>
    <p:sldId id="692" r:id="rId9"/>
    <p:sldId id="691" r:id="rId10"/>
    <p:sldId id="693" r:id="rId11"/>
    <p:sldId id="695" r:id="rId12"/>
    <p:sldId id="694" r:id="rId13"/>
    <p:sldId id="697" r:id="rId14"/>
    <p:sldId id="698" r:id="rId15"/>
    <p:sldId id="682" r:id="rId16"/>
    <p:sldId id="683" r:id="rId17"/>
    <p:sldId id="684" r:id="rId18"/>
    <p:sldId id="699" r:id="rId19"/>
    <p:sldId id="685" r:id="rId20"/>
    <p:sldId id="700" r:id="rId21"/>
    <p:sldId id="701" r:id="rId22"/>
    <p:sldId id="702" r:id="rId23"/>
    <p:sldId id="703" r:id="rId24"/>
    <p:sldId id="686" r:id="rId25"/>
    <p:sldId id="704" r:id="rId26"/>
    <p:sldId id="705" r:id="rId27"/>
    <p:sldId id="707" r:id="rId28"/>
    <p:sldId id="706" r:id="rId29"/>
    <p:sldId id="687" r:id="rId30"/>
    <p:sldId id="708" r:id="rId31"/>
    <p:sldId id="709" r:id="rId32"/>
    <p:sldId id="710" r:id="rId33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CC66"/>
    <a:srgbClr val="D7E4BD"/>
    <a:srgbClr val="E6B9B8"/>
    <a:srgbClr val="4F81BD"/>
    <a:srgbClr val="002060"/>
    <a:srgbClr val="8B8B8B"/>
    <a:srgbClr val="3333CC"/>
    <a:srgbClr val="376092"/>
    <a:srgbClr val="F96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84362" autoAdjust="0"/>
  </p:normalViewPr>
  <p:slideViewPr>
    <p:cSldViewPr>
      <p:cViewPr varScale="1">
        <p:scale>
          <a:sx n="106" d="100"/>
          <a:sy n="106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4062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BEAB96-E72C-48F9-8BC2-D3F45319DB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6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7"/>
            <a:ext cx="5430520" cy="44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9EEEEC-CE94-4A0C-A294-80D27D9A24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-17463" y="1825625"/>
            <a:ext cx="9170988" cy="210185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2684"/>
            <a:ext cx="9144000" cy="11525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9525" y="6600893"/>
            <a:ext cx="9170988" cy="26511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tx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  <a:cs typeface="서울남산체 EB" panose="02020603020101020101" pitchFamily="18" charset="-127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8" name="부제목 4"/>
          <p:cNvSpPr>
            <a:spLocks noGrp="1"/>
          </p:cNvSpPr>
          <p:nvPr>
            <p:ph type="subTitle" idx="1" hasCustomPrompt="1"/>
          </p:nvPr>
        </p:nvSpPr>
        <p:spPr>
          <a:xfrm>
            <a:off x="2369285" y="4302466"/>
            <a:ext cx="4397492" cy="18272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marL="895350" indent="-180975" algn="l">
              <a:buFontTx/>
              <a:buChar char="-"/>
              <a:tabLst>
                <a:tab pos="895350" algn="l"/>
              </a:tabLst>
            </a:pPr>
            <a:r>
              <a:rPr lang="ko-KR" altLang="en-US" sz="1800" dirty="0" err="1"/>
              <a:t>ㅁㅁㅁ</a:t>
            </a:r>
            <a:endParaRPr lang="ko-KR" altLang="en-US" sz="1800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2406946" y="3430523"/>
            <a:ext cx="4317287" cy="62325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1165033" y="6611472"/>
            <a:ext cx="6805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03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8784976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809500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3" y="809688"/>
            <a:ext cx="4248472" cy="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4707224" y="809687"/>
            <a:ext cx="4248472" cy="5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185774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6165141" y="809673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9144000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4178300" y="6623050"/>
            <a:ext cx="78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10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-61656" y="6600347"/>
            <a:ext cx="9254490" cy="19859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3" r:id="rId2"/>
    <p:sldLayoutId id="2147484062" r:id="rId3"/>
    <p:sldLayoutId id="2147484060" r:id="rId4"/>
    <p:sldLayoutId id="2147484061" r:id="rId5"/>
    <p:sldLayoutId id="2147484065" r:id="rId6"/>
    <p:sldLayoutId id="2147484066" r:id="rId7"/>
    <p:sldLayoutId id="214748406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266700" indent="-26670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marL="577850" indent="-2222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kumimoji="1" sz="14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854075" indent="-225425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Char char="•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077913" indent="-182563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4pPr>
      <a:lvl5pPr marL="1346200" indent="-1841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Toward the Analysis of Embedded Firmware through Automated Re-hosting</a:t>
            </a:r>
            <a:endParaRPr lang="ko-KR" altLang="en-US" sz="2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152560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3. .</a:t>
            </a:r>
          </a:p>
          <a:p>
            <a:pPr lvl="0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 홍 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선행 연구</a:t>
            </a:r>
            <a:endParaRPr lang="en-US" altLang="ko-KR" dirty="0"/>
          </a:p>
          <a:p>
            <a:pPr lvl="1"/>
            <a:r>
              <a:rPr lang="ko-KR" altLang="en-US" dirty="0"/>
              <a:t>펌웨어 리호스팅 관련 많은 솔루션 있었음</a:t>
            </a:r>
            <a:r>
              <a:rPr lang="en-US" altLang="ko-KR" dirty="0"/>
              <a:t>(2/2)</a:t>
            </a:r>
          </a:p>
          <a:p>
            <a:pPr lvl="2"/>
            <a:r>
              <a:rPr lang="ko-KR" altLang="en-US" dirty="0"/>
              <a:t>자동화</a:t>
            </a:r>
            <a:r>
              <a:rPr lang="en-US" altLang="ko-KR" dirty="0"/>
              <a:t>(2/2)</a:t>
            </a:r>
          </a:p>
          <a:p>
            <a:pPr lvl="4"/>
            <a:r>
              <a:rPr lang="ko-KR" altLang="en-US" sz="1000" dirty="0"/>
              <a:t>다양한 임베디드 </a:t>
            </a:r>
            <a:r>
              <a:rPr lang="en-US" altLang="ko-KR" sz="1000" dirty="0"/>
              <a:t>CPU</a:t>
            </a:r>
            <a:r>
              <a:rPr lang="ko-KR" altLang="en-US" sz="1000" dirty="0"/>
              <a:t>를 수량화할 적절한 데이터 적음</a:t>
            </a:r>
            <a:endParaRPr lang="en-US" altLang="ko-KR" sz="1000" dirty="0"/>
          </a:p>
          <a:p>
            <a:pPr lvl="4"/>
            <a:r>
              <a:rPr lang="en-US" altLang="ko-KR" sz="1000" dirty="0"/>
              <a:t>555</a:t>
            </a:r>
            <a:r>
              <a:rPr lang="ko-KR" altLang="en-US" sz="1000" dirty="0"/>
              <a:t> </a:t>
            </a:r>
            <a:r>
              <a:rPr lang="en-US" altLang="ko-KR" sz="1000" dirty="0"/>
              <a:t>CMSIS System View Description(SVD) </a:t>
            </a:r>
            <a:r>
              <a:rPr lang="ko-KR" altLang="en-US" sz="1000" dirty="0"/>
              <a:t>파일 데이터셋이 나름 유용 </a:t>
            </a:r>
            <a:r>
              <a:rPr lang="en-US" altLang="ko-KR" sz="1000" dirty="0"/>
              <a:t>-&gt;</a:t>
            </a:r>
            <a:r>
              <a:rPr lang="ko-KR" altLang="en-US" sz="1000" dirty="0"/>
              <a:t> </a:t>
            </a:r>
            <a:r>
              <a:rPr lang="en-US" altLang="ko-KR" sz="1000" dirty="0"/>
              <a:t>13</a:t>
            </a:r>
            <a:r>
              <a:rPr lang="ko-KR" altLang="en-US" sz="1000" dirty="0"/>
              <a:t>개 벤더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463</a:t>
            </a:r>
            <a:r>
              <a:rPr lang="ko-KR" altLang="en-US" sz="1000" dirty="0"/>
              <a:t>개 칩의 </a:t>
            </a:r>
            <a:r>
              <a:rPr lang="en-US" altLang="ko-KR" sz="1000" dirty="0"/>
              <a:t>on-chip peripheral </a:t>
            </a:r>
            <a:r>
              <a:rPr lang="ko-KR" altLang="en-US" sz="1000" dirty="0"/>
              <a:t>정보</a:t>
            </a:r>
            <a:endParaRPr lang="en-US" altLang="ko-KR" sz="1000" dirty="0"/>
          </a:p>
          <a:p>
            <a:pPr lvl="4"/>
            <a:r>
              <a:rPr lang="ko-KR" altLang="en-US" sz="1000" dirty="0"/>
              <a:t>이 데이터를 분석해서 서로 다른 </a:t>
            </a:r>
            <a:r>
              <a:rPr lang="en-US" altLang="ko-KR" sz="1000" dirty="0"/>
              <a:t>1592</a:t>
            </a:r>
            <a:r>
              <a:rPr lang="ko-KR" altLang="en-US" sz="1000" dirty="0"/>
              <a:t>개 </a:t>
            </a:r>
            <a:r>
              <a:rPr lang="en-US" altLang="ko-KR" sz="1000" dirty="0"/>
              <a:t>peripheral </a:t>
            </a:r>
            <a:r>
              <a:rPr lang="ko-KR" altLang="en-US" sz="1000" dirty="0"/>
              <a:t>식별 </a:t>
            </a:r>
            <a:r>
              <a:rPr lang="en-US" altLang="ko-KR" sz="1000" dirty="0"/>
              <a:t>(</a:t>
            </a:r>
            <a:r>
              <a:rPr lang="ko-KR" altLang="en-US" sz="1000" dirty="0"/>
              <a:t>여전히 많이 부족함</a:t>
            </a:r>
            <a:r>
              <a:rPr lang="en-US" altLang="ko-KR" sz="1000" dirty="0"/>
              <a:t>)</a:t>
            </a:r>
          </a:p>
          <a:p>
            <a:pPr lvl="4"/>
            <a:r>
              <a:rPr lang="en-US" altLang="ko-KR" sz="1000" dirty="0"/>
              <a:t>External peripheral</a:t>
            </a:r>
            <a:r>
              <a:rPr lang="ko-KR" altLang="en-US" sz="1000" dirty="0"/>
              <a:t>까지 고려하면 복잡성은 더 높아짐</a:t>
            </a:r>
            <a:endParaRPr lang="en-US" altLang="ko-KR" sz="1000" dirty="0"/>
          </a:p>
          <a:p>
            <a:pPr lvl="4"/>
            <a:r>
              <a:rPr lang="en-US" altLang="ko-KR" sz="1000" dirty="0"/>
              <a:t>QEMU</a:t>
            </a:r>
            <a:r>
              <a:rPr lang="ko-KR" altLang="en-US" sz="1000" dirty="0"/>
              <a:t> 등은 분석가들이 수동으로 만든 </a:t>
            </a:r>
            <a:r>
              <a:rPr lang="en-US" altLang="ko-KR" sz="1000" dirty="0"/>
              <a:t>peripheral </a:t>
            </a:r>
            <a:r>
              <a:rPr lang="ko-KR" altLang="en-US" sz="1000" dirty="0"/>
              <a:t>구현 사항을 포함하지만</a:t>
            </a:r>
            <a:r>
              <a:rPr lang="en-US" altLang="ko-KR" sz="1000" dirty="0"/>
              <a:t>,</a:t>
            </a:r>
            <a:r>
              <a:rPr lang="ko-KR" altLang="en-US" sz="1000" dirty="0"/>
              <a:t> 너무 부족함</a:t>
            </a:r>
            <a:endParaRPr lang="en-US" altLang="ko-KR" sz="1000" dirty="0"/>
          </a:p>
          <a:p>
            <a:pPr lvl="4"/>
            <a:r>
              <a:rPr lang="en-US" altLang="ko-KR" sz="1000" dirty="0"/>
              <a:t>LuaQEMU</a:t>
            </a:r>
            <a:r>
              <a:rPr lang="ko-KR" altLang="en-US" sz="1000" dirty="0"/>
              <a:t>나 </a:t>
            </a:r>
            <a:r>
              <a:rPr lang="en-US" altLang="ko-KR" sz="1000" dirty="0"/>
              <a:t>Avatar2</a:t>
            </a:r>
            <a:r>
              <a:rPr lang="ko-KR" altLang="en-US" sz="1000" dirty="0"/>
              <a:t>는 </a:t>
            </a:r>
            <a:r>
              <a:rPr lang="ko-KR" altLang="en-US" sz="1000" dirty="0">
                <a:solidFill>
                  <a:srgbClr val="FF0000"/>
                </a:solidFill>
              </a:rPr>
              <a:t>분석가가 </a:t>
            </a:r>
            <a:r>
              <a:rPr lang="en-US" altLang="ko-KR" sz="1000" dirty="0">
                <a:solidFill>
                  <a:srgbClr val="FF0000"/>
                </a:solidFill>
              </a:rPr>
              <a:t>peripherial </a:t>
            </a:r>
            <a:r>
              <a:rPr lang="ko-KR" altLang="en-US" sz="1000" dirty="0">
                <a:solidFill>
                  <a:srgbClr val="FF0000"/>
                </a:solidFill>
              </a:rPr>
              <a:t>레이아웃을 정의할 수 있는 인터페이스 제공</a:t>
            </a:r>
            <a:r>
              <a:rPr lang="ko-KR" altLang="en-US" sz="1000" dirty="0"/>
              <a:t> </a:t>
            </a:r>
            <a:r>
              <a:rPr lang="en-US" altLang="ko-KR" sz="1000" dirty="0"/>
              <a:t>-&gt;</a:t>
            </a:r>
            <a:r>
              <a:rPr lang="ko-KR" altLang="en-US" sz="1000" dirty="0"/>
              <a:t> 여전히 문서나 세부 지식 필요</a:t>
            </a:r>
            <a:endParaRPr lang="en-US" altLang="ko-KR" sz="1000" dirty="0"/>
          </a:p>
          <a:p>
            <a:pPr lvl="4"/>
            <a:r>
              <a:rPr lang="ko-KR" altLang="en-US" sz="1000" dirty="0">
                <a:solidFill>
                  <a:srgbClr val="FF0000"/>
                </a:solidFill>
              </a:rPr>
              <a:t>하나를 정의해도</a:t>
            </a:r>
            <a:r>
              <a:rPr lang="en-US" altLang="ko-KR" sz="1000" dirty="0">
                <a:solidFill>
                  <a:srgbClr val="FF0000"/>
                </a:solidFill>
              </a:rPr>
              <a:t>,</a:t>
            </a:r>
            <a:r>
              <a:rPr lang="ko-KR" altLang="en-US" sz="1000" dirty="0">
                <a:solidFill>
                  <a:srgbClr val="FF0000"/>
                </a:solidFill>
              </a:rPr>
              <a:t> 다른 것을 정의할 때는 완전히 노력을 새로이 들여야 함 </a:t>
            </a:r>
            <a:r>
              <a:rPr lang="en-US" altLang="ko-KR" sz="1000" dirty="0">
                <a:solidFill>
                  <a:srgbClr val="FF0000"/>
                </a:solidFill>
              </a:rPr>
              <a:t>-&gt;</a:t>
            </a:r>
            <a:r>
              <a:rPr lang="ko-KR" altLang="en-US" sz="1000" dirty="0">
                <a:solidFill>
                  <a:srgbClr val="FF0000"/>
                </a:solidFill>
              </a:rPr>
              <a:t> 자동화 솔루션 꼭 필요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5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The Re-hosting Problem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2.1 Re-hosting Aspects and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21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PRETENDER(</a:t>
            </a:r>
            <a:r>
              <a:rPr lang="ko-KR" altLang="en-US" dirty="0"/>
              <a:t>프리텐더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MMIO </a:t>
            </a:r>
            <a:r>
              <a:rPr lang="ko-KR" altLang="en-US" dirty="0">
                <a:solidFill>
                  <a:srgbClr val="FF0000"/>
                </a:solidFill>
              </a:rPr>
              <a:t>모델링 및 인터럽트 기반 하드웨어 주변장치 모델링을 자동화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리호스팅 가능</a:t>
            </a:r>
            <a:endParaRPr lang="en-US" altLang="ko-KR" dirty="0"/>
          </a:p>
          <a:p>
            <a:pPr lvl="1"/>
            <a:r>
              <a:rPr lang="ko-KR" altLang="en-US" dirty="0"/>
              <a:t>목표</a:t>
            </a:r>
            <a:r>
              <a:rPr lang="en-US" altLang="ko-KR" dirty="0"/>
              <a:t>:</a:t>
            </a:r>
            <a:r>
              <a:rPr lang="ko-KR" altLang="en-US" dirty="0"/>
              <a:t> 주변장치</a:t>
            </a:r>
            <a:r>
              <a:rPr lang="en-US" altLang="ko-KR" dirty="0"/>
              <a:t> </a:t>
            </a:r>
            <a:r>
              <a:rPr lang="ko-KR" altLang="en-US" dirty="0"/>
              <a:t>정보를 모으고</a:t>
            </a:r>
            <a:r>
              <a:rPr lang="en-US" altLang="ko-KR" dirty="0"/>
              <a:t>,</a:t>
            </a:r>
            <a:r>
              <a:rPr lang="ko-KR" altLang="en-US" dirty="0"/>
              <a:t> 모델 빌드하여 </a:t>
            </a:r>
            <a:r>
              <a:rPr lang="en-US" altLang="ko-KR" dirty="0"/>
              <a:t>CPU </a:t>
            </a:r>
            <a:r>
              <a:rPr lang="ko-KR" altLang="en-US" dirty="0"/>
              <a:t>에뮬레이터에서만 실행할 수 있도록 할 것</a:t>
            </a:r>
            <a:endParaRPr lang="en-US" altLang="ko-KR" dirty="0"/>
          </a:p>
          <a:p>
            <a:pPr lvl="1"/>
            <a:r>
              <a:rPr lang="ko-KR" altLang="en-US" dirty="0"/>
              <a:t>성공의 지표</a:t>
            </a:r>
            <a:r>
              <a:rPr lang="en-US" altLang="ko-KR" dirty="0"/>
              <a:t>:</a:t>
            </a:r>
            <a:r>
              <a:rPr lang="ko-KR" altLang="en-US" dirty="0"/>
              <a:t> 생존</a:t>
            </a:r>
            <a:r>
              <a:rPr lang="en-US" altLang="ko-KR" dirty="0"/>
              <a:t> </a:t>
            </a:r>
            <a:r>
              <a:rPr lang="ko-KR" altLang="en-US" dirty="0"/>
              <a:t>가능한 실행</a:t>
            </a:r>
            <a:r>
              <a:rPr lang="en-US" altLang="ko-KR" dirty="0"/>
              <a:t>(survivable execution)</a:t>
            </a:r>
          </a:p>
          <a:p>
            <a:pPr lvl="2"/>
            <a:r>
              <a:rPr lang="ko-KR" altLang="en-US" dirty="0"/>
              <a:t>펌웨어가 원래 하드웨어에 있을 때와 마찬가지로 고장</a:t>
            </a:r>
            <a:r>
              <a:rPr lang="en-US" altLang="ko-KR" dirty="0"/>
              <a:t>,</a:t>
            </a:r>
            <a:r>
              <a:rPr lang="ko-KR" altLang="en-US" dirty="0"/>
              <a:t> 정지</a:t>
            </a:r>
            <a:r>
              <a:rPr lang="en-US" altLang="ko-KR" dirty="0"/>
              <a:t>,</a:t>
            </a:r>
            <a:r>
              <a:rPr lang="ko-KR" altLang="en-US" dirty="0"/>
              <a:t> 지연되지 않고 같은 영역의 코드를 실행할 수 있는 능력</a:t>
            </a:r>
            <a:endParaRPr lang="en-US" altLang="ko-KR" dirty="0"/>
          </a:p>
          <a:p>
            <a:pPr lvl="2"/>
            <a:r>
              <a:rPr lang="ko-KR" altLang="en-US" dirty="0"/>
              <a:t>이 능력을 바탕으로</a:t>
            </a:r>
            <a:r>
              <a:rPr lang="en-US" altLang="ko-KR" dirty="0"/>
              <a:t>,</a:t>
            </a:r>
            <a:r>
              <a:rPr lang="ko-KR" altLang="en-US" dirty="0"/>
              <a:t> 입력값을 처리 </a:t>
            </a:r>
            <a:r>
              <a:rPr lang="en-US" altLang="ko-KR" dirty="0"/>
              <a:t>-&gt;</a:t>
            </a:r>
            <a:r>
              <a:rPr lang="ko-KR" altLang="en-US" dirty="0"/>
              <a:t> 기록 및 모델 생성 단계에서는 본 적 없는 코드 경로를 실행할 수 있어야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9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가정 및 사전 지식</a:t>
            </a:r>
            <a:r>
              <a:rPr lang="en-US" altLang="ko-KR" dirty="0"/>
              <a:t>(1/2)</a:t>
            </a:r>
          </a:p>
          <a:p>
            <a:pPr lvl="1"/>
            <a:r>
              <a:rPr lang="ko-KR" altLang="en-US" dirty="0"/>
              <a:t>가정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r>
              <a:rPr lang="ko-KR" altLang="en-US" dirty="0"/>
              <a:t>대상 기기에 대한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CPU </a:t>
            </a:r>
            <a:r>
              <a:rPr lang="ko-KR" altLang="en-US" dirty="0">
                <a:solidFill>
                  <a:srgbClr val="FF0000"/>
                </a:solidFill>
              </a:rPr>
              <a:t>에뮬레이터는 있어야 하고</a:t>
            </a:r>
            <a:r>
              <a:rPr lang="en-US" altLang="ko-KR" dirty="0"/>
              <a:t>,</a:t>
            </a:r>
            <a:r>
              <a:rPr lang="ko-KR" altLang="en-US" dirty="0"/>
              <a:t> 에뮬레이터가 인터럽트 컨트롤러 등 </a:t>
            </a:r>
            <a:r>
              <a:rPr lang="ko-KR" altLang="en-US" dirty="0">
                <a:solidFill>
                  <a:srgbClr val="FF0000"/>
                </a:solidFill>
              </a:rPr>
              <a:t>제어 흐름에 영향을 줄 수 있는 </a:t>
            </a:r>
            <a:r>
              <a:rPr lang="en-US" altLang="ko-KR" dirty="0">
                <a:solidFill>
                  <a:srgbClr val="FF0000"/>
                </a:solidFill>
              </a:rPr>
              <a:t>CPU </a:t>
            </a:r>
            <a:r>
              <a:rPr lang="ko-KR" altLang="en-US" dirty="0">
                <a:solidFill>
                  <a:srgbClr val="FF0000"/>
                </a:solidFill>
              </a:rPr>
              <a:t>요소는 모두 지원</a:t>
            </a:r>
            <a:r>
              <a:rPr lang="ko-KR" altLang="en-US" dirty="0"/>
              <a:t>해야 함</a:t>
            </a:r>
            <a:endParaRPr lang="en-US" altLang="ko-KR" dirty="0"/>
          </a:p>
          <a:p>
            <a:pPr lvl="2"/>
            <a:r>
              <a:rPr lang="ko-KR" altLang="en-US" dirty="0"/>
              <a:t>분석가는 실시간으로 </a:t>
            </a:r>
            <a:r>
              <a:rPr lang="ko-KR" altLang="en-US" dirty="0">
                <a:solidFill>
                  <a:srgbClr val="FF0000"/>
                </a:solidFill>
              </a:rPr>
              <a:t>메모리 접근과 인터럽트 발생을 확인</a:t>
            </a:r>
            <a:r>
              <a:rPr lang="ko-KR" altLang="en-US" dirty="0"/>
              <a:t>할 수 있어야 함</a:t>
            </a:r>
            <a:endParaRPr lang="en-US" altLang="ko-KR" dirty="0"/>
          </a:p>
          <a:p>
            <a:pPr lvl="2"/>
            <a:r>
              <a:rPr lang="ko-KR" altLang="en-US" dirty="0"/>
              <a:t>대상 기기의 </a:t>
            </a:r>
            <a:r>
              <a:rPr lang="ko-KR" altLang="en-US" dirty="0">
                <a:solidFill>
                  <a:srgbClr val="FF0000"/>
                </a:solidFill>
              </a:rPr>
              <a:t>기본적인 메모리 레이아웃은 알고 있다고 가정</a:t>
            </a:r>
            <a:r>
              <a:rPr lang="ko-KR" altLang="en-US" dirty="0"/>
              <a:t>함</a:t>
            </a:r>
            <a:r>
              <a:rPr lang="en-US" altLang="ko-KR" dirty="0"/>
              <a:t>(</a:t>
            </a:r>
            <a:r>
              <a:rPr lang="ko-KR" altLang="en-US" dirty="0"/>
              <a:t>코드 및 데이터 영역의 위치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구체적으로는</a:t>
            </a:r>
            <a:r>
              <a:rPr lang="en-US" altLang="ko-KR" dirty="0"/>
              <a:t>,</a:t>
            </a:r>
            <a:r>
              <a:rPr lang="ko-KR" altLang="en-US" dirty="0"/>
              <a:t> 어디에 코드 및 데이터 영역이 없는지를 알아야 함 </a:t>
            </a:r>
            <a:r>
              <a:rPr lang="en-US" altLang="ko-KR" dirty="0"/>
              <a:t>(</a:t>
            </a:r>
            <a:r>
              <a:rPr lang="ko-KR" altLang="en-US" dirty="0"/>
              <a:t>그 외 영역을 흥미롭게 보고 </a:t>
            </a:r>
            <a:r>
              <a:rPr lang="en-US" altLang="ko-KR" dirty="0"/>
              <a:t>MMIO</a:t>
            </a:r>
            <a:r>
              <a:rPr lang="ko-KR" altLang="en-US" dirty="0"/>
              <a:t> 모델링 등 할 수 있을 것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sz="1000" dirty="0"/>
              <a:t>뒷 부분에 언급되지만</a:t>
            </a:r>
            <a:r>
              <a:rPr lang="en-US" altLang="ko-KR" sz="1000" dirty="0"/>
              <a:t>,</a:t>
            </a:r>
            <a:r>
              <a:rPr lang="ko-KR" altLang="en-US" sz="1000" dirty="0"/>
              <a:t> 일부 기기에는 적용이 안되므로 한계로 작용함</a:t>
            </a:r>
            <a:endParaRPr lang="en-US" altLang="ko-KR" sz="1000" dirty="0"/>
          </a:p>
          <a:p>
            <a:pPr lvl="2"/>
            <a:r>
              <a:rPr lang="ko-KR" altLang="en-US" dirty="0"/>
              <a:t>사람이나 자동화된 프로세스가 하드웨어와 상호작용할 수 있으며</a:t>
            </a:r>
            <a:r>
              <a:rPr lang="en-US" altLang="ko-KR" dirty="0"/>
              <a:t>,</a:t>
            </a:r>
            <a:r>
              <a:rPr lang="ko-KR" altLang="en-US" dirty="0"/>
              <a:t> 기</a:t>
            </a:r>
            <a:r>
              <a:rPr lang="ko-KR" altLang="en-US" dirty="0">
                <a:solidFill>
                  <a:srgbClr val="FF0000"/>
                </a:solidFill>
              </a:rPr>
              <a:t>록 단계에서 충분한 하드웨어 상호작용을 밝혀낼 수 있도록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3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가정 및 사전 지식</a:t>
            </a:r>
            <a:r>
              <a:rPr lang="en-US" altLang="ko-KR" dirty="0"/>
              <a:t>(2/2)</a:t>
            </a:r>
          </a:p>
          <a:p>
            <a:pPr lvl="1"/>
            <a:r>
              <a:rPr lang="ko-KR" altLang="en-US" dirty="0"/>
              <a:t>프리텐더의 작동 흐름</a:t>
            </a:r>
            <a:endParaRPr lang="en-US" altLang="ko-KR" dirty="0"/>
          </a:p>
          <a:p>
            <a:pPr lvl="2"/>
            <a:r>
              <a:rPr lang="ko-KR" altLang="en-US" u="sng" dirty="0"/>
              <a:t>기록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MMIO </a:t>
            </a:r>
            <a:r>
              <a:rPr lang="ko-KR" altLang="en-US" dirty="0"/>
              <a:t>영역에 접근한 기록과 실행 중의 인터럽트를 획득하기 위해 기기 조정하며 데이터 저장</a:t>
            </a:r>
            <a:endParaRPr lang="en-US" altLang="ko-KR" dirty="0"/>
          </a:p>
          <a:p>
            <a:pPr lvl="2"/>
            <a:r>
              <a:rPr lang="ko-KR" altLang="en-US" u="sng" dirty="0"/>
              <a:t>주변장치 클러스터링</a:t>
            </a:r>
            <a:r>
              <a:rPr lang="en-US" altLang="ko-KR" dirty="0"/>
              <a:t>:</a:t>
            </a:r>
            <a:r>
              <a:rPr lang="ko-KR" altLang="en-US" dirty="0"/>
              <a:t> 기기 메모리 공간에서 각 주변장치별 경계를 나눔</a:t>
            </a:r>
            <a:endParaRPr lang="en-US" altLang="ko-KR" dirty="0"/>
          </a:p>
          <a:p>
            <a:pPr lvl="2"/>
            <a:r>
              <a:rPr lang="ko-KR" altLang="en-US" u="sng" dirty="0"/>
              <a:t>인터럽트 추론</a:t>
            </a:r>
            <a:r>
              <a:rPr lang="en-US" altLang="ko-KR" dirty="0"/>
              <a:t>:</a:t>
            </a:r>
            <a:r>
              <a:rPr lang="ko-KR" altLang="en-US" dirty="0"/>
              <a:t> 각 인터럽트 번호를 주변장치 그룹에 할당함</a:t>
            </a:r>
            <a:r>
              <a:rPr lang="en-US" altLang="ko-KR" dirty="0"/>
              <a:t>.</a:t>
            </a:r>
            <a:r>
              <a:rPr lang="ko-KR" altLang="en-US" dirty="0"/>
              <a:t> 그 후 주변장치에서 인터럽트를 제어하고 타이밍 패턴을 생성하는 메모리 위치 및 비트를 추론함</a:t>
            </a:r>
            <a:endParaRPr lang="en-US" altLang="ko-KR" dirty="0"/>
          </a:p>
          <a:p>
            <a:pPr lvl="2"/>
            <a:r>
              <a:rPr lang="ko-KR" altLang="en-US" u="sng" dirty="0"/>
              <a:t>메모리 모델 학습</a:t>
            </a:r>
            <a:r>
              <a:rPr lang="en-US" altLang="ko-KR" dirty="0"/>
              <a:t>:</a:t>
            </a:r>
            <a:r>
              <a:rPr lang="ko-KR" altLang="en-US" dirty="0"/>
              <a:t> 식별한 주변장치 영역을 바탕으로</a:t>
            </a:r>
            <a:r>
              <a:rPr lang="en-US" altLang="ko-KR" dirty="0"/>
              <a:t>,</a:t>
            </a:r>
            <a:r>
              <a:rPr lang="ko-KR" altLang="en-US" dirty="0"/>
              <a:t> 각 메모리 위치에 알려진 모델을 학습</a:t>
            </a:r>
            <a:r>
              <a:rPr lang="en-US" altLang="ko-KR" dirty="0"/>
              <a:t>.</a:t>
            </a:r>
            <a:r>
              <a:rPr lang="ko-KR" altLang="en-US" dirty="0"/>
              <a:t> 식별되지 않은 메모리 위치는 상태 근사</a:t>
            </a:r>
            <a:r>
              <a:rPr lang="en-US" altLang="ko-KR" dirty="0"/>
              <a:t>(State Approximation)</a:t>
            </a:r>
            <a:r>
              <a:rPr lang="ko-KR" altLang="en-US" dirty="0"/>
              <a:t>를 이용해 모델링됨</a:t>
            </a:r>
            <a:endParaRPr lang="en-US" altLang="ko-KR" dirty="0"/>
          </a:p>
          <a:p>
            <a:pPr lvl="2"/>
            <a:r>
              <a:rPr lang="ko-KR" altLang="en-US" u="sng" dirty="0"/>
              <a:t>테스트 작업 생성</a:t>
            </a:r>
            <a:r>
              <a:rPr lang="en-US" altLang="ko-KR" dirty="0"/>
              <a:t>:</a:t>
            </a:r>
            <a:r>
              <a:rPr lang="ko-KR" altLang="en-US" dirty="0"/>
              <a:t> 분석가는 시스템에 어떤 입력값이 들어갈지 결정해야 함</a:t>
            </a:r>
            <a:r>
              <a:rPr lang="en-US" altLang="ko-KR" dirty="0"/>
              <a:t>.</a:t>
            </a:r>
            <a:r>
              <a:rPr lang="ko-KR" altLang="en-US" dirty="0"/>
              <a:t> 절차에서 유일한 수동 부분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0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가정 및 사전 지식</a:t>
            </a:r>
            <a:r>
              <a:rPr lang="en-US" altLang="ko-KR" dirty="0"/>
              <a:t>(2/2)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03FA79E7-E978-1A41-90A6-2A372123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7" y="2268681"/>
            <a:ext cx="7074568" cy="39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6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MMIO</a:t>
            </a:r>
            <a:r>
              <a:rPr lang="ko-KR" altLang="en-US" dirty="0"/>
              <a:t> 접근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의 일반 메모리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(load, store) </a:t>
            </a:r>
            <a:r>
              <a:rPr lang="ko-KR" altLang="en-US" dirty="0"/>
              <a:t>명령어를 통함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 내부 메모리 버스 통과함 </a:t>
            </a:r>
            <a:r>
              <a:rPr lang="en-US" altLang="ko-KR" dirty="0"/>
              <a:t>-&gt;</a:t>
            </a:r>
            <a:r>
              <a:rPr lang="ko-KR" altLang="en-US" dirty="0"/>
              <a:t> 이를 볼 방법이 없으므로</a:t>
            </a:r>
            <a:r>
              <a:rPr lang="en-US" altLang="ko-KR" dirty="0"/>
              <a:t>,</a:t>
            </a:r>
            <a:r>
              <a:rPr lang="ko-KR" altLang="en-US" dirty="0"/>
              <a:t> 내부 메모리 버스를 밖으로 확장</a:t>
            </a:r>
            <a:endParaRPr lang="en-US" altLang="ko-KR" dirty="0"/>
          </a:p>
          <a:p>
            <a:pPr lvl="1"/>
            <a:r>
              <a:rPr lang="en-US" altLang="ko-KR" dirty="0"/>
              <a:t>Hardware-in-the-loop </a:t>
            </a:r>
            <a:r>
              <a:rPr lang="ko-KR" altLang="en-US" dirty="0"/>
              <a:t> 실행 방식 활용</a:t>
            </a:r>
            <a:endParaRPr lang="en-US" altLang="ko-KR" dirty="0"/>
          </a:p>
          <a:p>
            <a:pPr lvl="2"/>
            <a:r>
              <a:rPr lang="en-US" altLang="ko-KR" dirty="0"/>
              <a:t>MMIO</a:t>
            </a:r>
            <a:r>
              <a:rPr lang="ko-KR" altLang="en-US" dirty="0"/>
              <a:t> 요청이 에뮬레이터에서 하드웨어로 전달되는 것을 기록</a:t>
            </a:r>
            <a:endParaRPr lang="en-US" altLang="ko-KR" dirty="0"/>
          </a:p>
          <a:p>
            <a:pPr lvl="2"/>
            <a:r>
              <a:rPr lang="en-US" altLang="ko-KR" dirty="0"/>
              <a:t>Avatar2</a:t>
            </a:r>
            <a:r>
              <a:rPr lang="ko-KR" altLang="en-US" dirty="0"/>
              <a:t>를 이용했으며</a:t>
            </a:r>
            <a:r>
              <a:rPr lang="en-US" altLang="ko-KR" dirty="0"/>
              <a:t>,</a:t>
            </a:r>
            <a:r>
              <a:rPr lang="ko-KR" altLang="en-US" dirty="0"/>
              <a:t> 추가 개발 진행했음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인터럽트 기록</a:t>
            </a:r>
            <a:endParaRPr lang="en-US" altLang="ko-KR" dirty="0"/>
          </a:p>
          <a:p>
            <a:pPr lvl="1"/>
            <a:r>
              <a:rPr lang="en-US" altLang="ko-KR" dirty="0"/>
              <a:t>On-chip </a:t>
            </a:r>
            <a:r>
              <a:rPr lang="ko-KR" altLang="en-US" dirty="0"/>
              <a:t>하드웨어 주변장치를 완전히 모델링하려면 </a:t>
            </a:r>
            <a:r>
              <a:rPr lang="en-US" altLang="ko-KR" dirty="0"/>
              <a:t>-&gt;</a:t>
            </a:r>
            <a:r>
              <a:rPr lang="ko-KR" altLang="en-US" dirty="0"/>
              <a:t> 생성하는 인터럽트 관찰 필요</a:t>
            </a:r>
            <a:endParaRPr lang="en-US" altLang="ko-KR" dirty="0"/>
          </a:p>
          <a:p>
            <a:pPr lvl="2"/>
            <a:r>
              <a:rPr lang="ko-KR" altLang="en-US" dirty="0"/>
              <a:t>인터럽트는 실 기기에서 생성 </a:t>
            </a:r>
            <a:r>
              <a:rPr lang="en-US" altLang="ko-KR" dirty="0"/>
              <a:t>(</a:t>
            </a:r>
            <a:r>
              <a:rPr lang="ko-KR" altLang="en-US" dirty="0"/>
              <a:t>실제 </a:t>
            </a:r>
            <a:r>
              <a:rPr lang="en-US" altLang="ko-KR" dirty="0"/>
              <a:t>CPU </a:t>
            </a:r>
            <a:r>
              <a:rPr lang="ko-KR" altLang="en-US" dirty="0"/>
              <a:t> 실행 필요</a:t>
            </a:r>
            <a:r>
              <a:rPr lang="en-US" altLang="ko-KR" dirty="0"/>
              <a:t>),</a:t>
            </a:r>
            <a:r>
              <a:rPr lang="ko-KR" altLang="en-US" dirty="0"/>
              <a:t> 모든 인터럽트의 </a:t>
            </a:r>
            <a:r>
              <a:rPr lang="en-US" altLang="ko-KR" dirty="0"/>
              <a:t>ISR</a:t>
            </a:r>
            <a:r>
              <a:rPr lang="ko-KR" altLang="en-US" dirty="0"/>
              <a:t>을 기록 </a:t>
            </a:r>
            <a:r>
              <a:rPr lang="en-US" altLang="ko-KR" dirty="0"/>
              <a:t>stub</a:t>
            </a:r>
            <a:r>
              <a:rPr lang="ko-KR" altLang="en-US" dirty="0"/>
              <a:t>으로 대체</a:t>
            </a:r>
            <a:endParaRPr lang="en-US" altLang="ko-KR" dirty="0"/>
          </a:p>
          <a:p>
            <a:pPr lvl="3"/>
            <a:r>
              <a:rPr lang="ko-KR" altLang="en-US" sz="1000" dirty="0"/>
              <a:t>인터럽트 발생 시 </a:t>
            </a:r>
            <a:r>
              <a:rPr lang="en-US" altLang="ko-KR" sz="1000" dirty="0"/>
              <a:t>stub </a:t>
            </a:r>
            <a:r>
              <a:rPr lang="ko-KR" altLang="en-US" sz="1000" dirty="0"/>
              <a:t>코드가 인터럽트를 에뮬레이팅 </a:t>
            </a:r>
            <a:r>
              <a:rPr lang="en-US" altLang="ko-KR" sz="1000" dirty="0"/>
              <a:t>CPU</a:t>
            </a:r>
            <a:r>
              <a:rPr lang="ko-KR" altLang="en-US" sz="1000" dirty="0"/>
              <a:t>에 전달 </a:t>
            </a:r>
            <a:r>
              <a:rPr lang="en-US" altLang="ko-KR" sz="1000" dirty="0"/>
              <a:t>-&gt;</a:t>
            </a:r>
            <a:r>
              <a:rPr lang="ko-KR" altLang="en-US" sz="1000" dirty="0"/>
              <a:t> 실 </a:t>
            </a:r>
            <a:r>
              <a:rPr lang="en-US" altLang="ko-KR" sz="1000" dirty="0"/>
              <a:t>CPU </a:t>
            </a:r>
            <a:r>
              <a:rPr lang="ko-KR" altLang="en-US" sz="1000" dirty="0"/>
              <a:t>정지하고</a:t>
            </a:r>
            <a:r>
              <a:rPr lang="en-US" altLang="ko-KR" sz="1000" dirty="0"/>
              <a:t>,</a:t>
            </a:r>
            <a:r>
              <a:rPr lang="ko-KR" altLang="en-US" sz="1000" dirty="0"/>
              <a:t> 에뮬레이터에서 관련 </a:t>
            </a:r>
            <a:r>
              <a:rPr lang="en-US" altLang="ko-KR" sz="1000" dirty="0"/>
              <a:t>ISR</a:t>
            </a:r>
            <a:r>
              <a:rPr lang="ko-KR" altLang="en-US" sz="1000" dirty="0"/>
              <a:t> 실행 </a:t>
            </a:r>
            <a:r>
              <a:rPr lang="en-US" altLang="ko-KR" sz="1000" dirty="0"/>
              <a:t>-&gt;</a:t>
            </a:r>
            <a:r>
              <a:rPr lang="ko-KR" altLang="en-US" sz="1000" dirty="0"/>
              <a:t> 실제 </a:t>
            </a:r>
            <a:r>
              <a:rPr lang="en-US" altLang="ko-KR" sz="1000" dirty="0"/>
              <a:t>CPU</a:t>
            </a:r>
            <a:r>
              <a:rPr lang="ko-KR" altLang="en-US" sz="1000" dirty="0"/>
              <a:t>가 인터럽트를 실행하는 것을 모사함 </a:t>
            </a:r>
            <a:r>
              <a:rPr lang="en-US" altLang="ko-KR" sz="1000" dirty="0"/>
              <a:t>-&gt;</a:t>
            </a:r>
            <a:r>
              <a:rPr lang="ko-KR" altLang="en-US" sz="1000" dirty="0"/>
              <a:t> </a:t>
            </a:r>
            <a:r>
              <a:rPr lang="en-US" altLang="ko-KR" sz="1000" dirty="0"/>
              <a:t>ISR </a:t>
            </a:r>
            <a:r>
              <a:rPr lang="ko-KR" altLang="en-US" sz="1000" dirty="0"/>
              <a:t>에뮬레이팅 끝나면 실 </a:t>
            </a:r>
            <a:r>
              <a:rPr lang="en-US" altLang="ko-KR" sz="1000" dirty="0"/>
              <a:t>CPU </a:t>
            </a:r>
            <a:r>
              <a:rPr lang="ko-KR" altLang="en-US" sz="1000" dirty="0"/>
              <a:t>무한 루프에 실행 결과 전달해서 루프를 끝내고</a:t>
            </a:r>
            <a:r>
              <a:rPr lang="en-US" altLang="ko-KR" sz="1000" dirty="0"/>
              <a:t>,</a:t>
            </a:r>
            <a:r>
              <a:rPr lang="ko-KR" altLang="en-US" sz="1000" dirty="0"/>
              <a:t> 계속 </a:t>
            </a:r>
            <a:r>
              <a:rPr lang="en-US" altLang="ko-KR" sz="1000" dirty="0"/>
              <a:t>CPU </a:t>
            </a:r>
            <a:r>
              <a:rPr lang="ko-KR" altLang="en-US" sz="1000" dirty="0"/>
              <a:t>에뮬레이션</a:t>
            </a:r>
            <a:endParaRPr lang="en-US" altLang="ko-KR" sz="1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3.1 Recording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37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생성</a:t>
            </a:r>
            <a:endParaRPr lang="en-US" altLang="ko-KR" dirty="0"/>
          </a:p>
          <a:p>
            <a:pPr lvl="1"/>
            <a:r>
              <a:rPr lang="ko-KR" altLang="en-US" dirty="0"/>
              <a:t>수집한 정보 바탕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펌웨어가 접근했을 때 유효한 값을 반환하는 </a:t>
            </a:r>
            <a:r>
              <a:rPr lang="en-US" altLang="ko-KR" dirty="0">
                <a:solidFill>
                  <a:srgbClr val="FF0000"/>
                </a:solidFill>
              </a:rPr>
              <a:t>MMIO </a:t>
            </a:r>
            <a:r>
              <a:rPr lang="ko-KR" altLang="en-US" dirty="0">
                <a:solidFill>
                  <a:srgbClr val="FF0000"/>
                </a:solidFill>
              </a:rPr>
              <a:t>위치를 모델링</a:t>
            </a:r>
            <a:r>
              <a:rPr lang="ko-KR" altLang="en-US" dirty="0"/>
              <a:t>해야 함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위치가 서로 독립적이지 않음</a:t>
            </a:r>
            <a:endParaRPr lang="en-US" altLang="ko-KR" dirty="0"/>
          </a:p>
          <a:p>
            <a:pPr lvl="2"/>
            <a:r>
              <a:rPr lang="ko-KR" altLang="en-US" dirty="0"/>
              <a:t>여러 위치가 하나의 논리 기기를 표현하기도 함</a:t>
            </a:r>
            <a:endParaRPr lang="en-US" altLang="ko-KR" dirty="0"/>
          </a:p>
          <a:p>
            <a:pPr lvl="1"/>
            <a:r>
              <a:rPr lang="ko-KR" altLang="en-US" dirty="0"/>
              <a:t>모델링을 위한 선행 조건</a:t>
            </a:r>
            <a:endParaRPr lang="en-US" altLang="ko-KR" dirty="0"/>
          </a:p>
          <a:p>
            <a:pPr lvl="2"/>
            <a:r>
              <a:rPr lang="ko-KR" altLang="en-US" dirty="0"/>
              <a:t>모든 </a:t>
            </a:r>
            <a:r>
              <a:rPr lang="ko-KR" altLang="en-US" dirty="0">
                <a:solidFill>
                  <a:srgbClr val="FF0000"/>
                </a:solidFill>
              </a:rPr>
              <a:t>메모리 접근을 관련 주변장치끼리 묶는 것</a:t>
            </a:r>
            <a:r>
              <a:rPr lang="en-US" altLang="ko-KR" dirty="0">
                <a:solidFill>
                  <a:srgbClr val="FF0000"/>
                </a:solidFill>
              </a:rPr>
              <a:t>(group)</a:t>
            </a:r>
          </a:p>
          <a:p>
            <a:pPr lvl="2"/>
            <a:r>
              <a:rPr lang="ko-KR" altLang="en-US" dirty="0"/>
              <a:t>이를 위해</a:t>
            </a:r>
            <a:r>
              <a:rPr lang="en-US" altLang="ko-KR" dirty="0"/>
              <a:t>,</a:t>
            </a:r>
            <a:r>
              <a:rPr lang="ko-KR" altLang="en-US" dirty="0"/>
              <a:t> 각 </a:t>
            </a:r>
            <a:r>
              <a:rPr lang="en-US" altLang="ko-KR" dirty="0"/>
              <a:t>MMIO </a:t>
            </a:r>
            <a:r>
              <a:rPr lang="ko-KR" altLang="en-US" dirty="0"/>
              <a:t>주변장치가 연속적인 메모리 주소 블록으로 연관된다는 직관 이용</a:t>
            </a:r>
            <a:endParaRPr lang="en-US" altLang="ko-KR" dirty="0"/>
          </a:p>
          <a:p>
            <a:pPr lvl="3"/>
            <a:r>
              <a:rPr lang="ko-KR" altLang="en-US" dirty="0"/>
              <a:t>주변장치 사이의 경계를 정확하게 알 수는 없으나</a:t>
            </a:r>
            <a:r>
              <a:rPr lang="en-US" altLang="ko-KR" dirty="0"/>
              <a:t>,</a:t>
            </a:r>
            <a:r>
              <a:rPr lang="ko-KR" altLang="en-US" dirty="0"/>
              <a:t> 각각 고정적인 정렬이 있을 것임 </a:t>
            </a:r>
            <a:r>
              <a:rPr lang="en-US" altLang="ko-KR" dirty="0"/>
              <a:t>(</a:t>
            </a:r>
            <a:r>
              <a:rPr lang="ko-KR" altLang="en-US" dirty="0"/>
              <a:t>일종의 패턴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>
                <a:solidFill>
                  <a:srgbClr val="FF0000"/>
                </a:solidFill>
              </a:rPr>
              <a:t>클러스터링 기술을 이용해서 경계를 찾음</a:t>
            </a:r>
            <a:endParaRPr lang="en-US" altLang="ko-KR" dirty="0">
              <a:solidFill>
                <a:srgbClr val="FF0000"/>
              </a:solidFill>
            </a:endParaRPr>
          </a:p>
          <a:p>
            <a:pPr lvl="4"/>
            <a:r>
              <a:rPr lang="en-US" altLang="ko-KR" dirty="0"/>
              <a:t>Density-based Spatial Clustering of Applications with Noise (DBSCAN)</a:t>
            </a:r>
          </a:p>
          <a:p>
            <a:pPr lvl="4"/>
            <a:r>
              <a:rPr lang="ko-KR" altLang="en-US" dirty="0"/>
              <a:t>주변장치가 성긴 메모리 공간에서 작은 클러스터 형태로만 등장할 것이라는 직관 기반</a:t>
            </a:r>
            <a:endParaRPr lang="en-US" altLang="ko-KR" dirty="0"/>
          </a:p>
          <a:p>
            <a:pPr lvl="4"/>
            <a:r>
              <a:rPr lang="ko-KR" altLang="en-US" dirty="0"/>
              <a:t>클러스터 간 </a:t>
            </a:r>
            <a:r>
              <a:rPr lang="en-US" altLang="ko-KR" dirty="0"/>
              <a:t>Max, Min gap</a:t>
            </a:r>
            <a:r>
              <a:rPr lang="ko-KR" altLang="en-US" dirty="0"/>
              <a:t>을 정해두고 분석함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3.2 Peripheral 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0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인터럽트 관련 근사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언제 인터럽트를 발동시킬 것인가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어떤 </a:t>
            </a:r>
            <a:r>
              <a:rPr lang="en-US" altLang="ko-KR" dirty="0">
                <a:solidFill>
                  <a:srgbClr val="FF0000"/>
                </a:solidFill>
              </a:rPr>
              <a:t>MMIO</a:t>
            </a:r>
            <a:r>
              <a:rPr lang="ko-KR" altLang="en-US" dirty="0">
                <a:solidFill>
                  <a:srgbClr val="FF0000"/>
                </a:solidFill>
              </a:rPr>
              <a:t> 이벤트가 인터럽트를 발동시켰는가 근사</a:t>
            </a:r>
            <a:r>
              <a:rPr lang="ko-KR" altLang="en-US" dirty="0"/>
              <a:t> 필요</a:t>
            </a:r>
            <a:endParaRPr lang="en-US" altLang="ko-KR" dirty="0"/>
          </a:p>
          <a:p>
            <a:pPr lvl="1"/>
            <a:r>
              <a:rPr lang="ko-KR" altLang="en-US" dirty="0"/>
              <a:t>절차</a:t>
            </a:r>
            <a:endParaRPr lang="en-US" altLang="ko-KR" dirty="0"/>
          </a:p>
          <a:p>
            <a:pPr lvl="2"/>
            <a:r>
              <a:rPr lang="ko-KR" altLang="en-US" dirty="0"/>
              <a:t>인터럽트 번호와 인터럽트를 발동시키는 주변장치 사이의 연관관계 찾음</a:t>
            </a:r>
            <a:endParaRPr lang="en-US" altLang="ko-KR" dirty="0"/>
          </a:p>
          <a:p>
            <a:pPr lvl="2"/>
            <a:r>
              <a:rPr lang="en-US" altLang="ko-KR" dirty="0"/>
              <a:t>MMIO</a:t>
            </a:r>
            <a:r>
              <a:rPr lang="ko-KR" altLang="en-US" dirty="0"/>
              <a:t> 레지스터 중 어떤 것이 각 인터럽트마다 활성화</a:t>
            </a:r>
            <a:r>
              <a:rPr lang="en-US" altLang="ko-KR" dirty="0"/>
              <a:t>/</a:t>
            </a:r>
            <a:r>
              <a:rPr lang="ko-KR" altLang="en-US" dirty="0"/>
              <a:t>비활성화 되는지 파악</a:t>
            </a:r>
            <a:endParaRPr lang="en-US" altLang="ko-KR" dirty="0"/>
          </a:p>
          <a:p>
            <a:pPr lvl="2"/>
            <a:r>
              <a:rPr lang="ko-KR" altLang="en-US" dirty="0"/>
              <a:t>인터럽트 활성화된 경우</a:t>
            </a:r>
            <a:r>
              <a:rPr lang="en-US" altLang="ko-KR" dirty="0"/>
              <a:t>,</a:t>
            </a:r>
            <a:r>
              <a:rPr lang="ko-KR" altLang="en-US" dirty="0"/>
              <a:t> 얼마나 자주 발동시킬 것인지 결정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인터럽트와 주변장치 연관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인터럽트 및 </a:t>
            </a:r>
            <a:r>
              <a:rPr lang="en-US" altLang="ko-KR" dirty="0"/>
              <a:t>MMIO</a:t>
            </a:r>
            <a:r>
              <a:rPr lang="ko-KR" altLang="en-US" dirty="0"/>
              <a:t> 흔적을 조사하여 </a:t>
            </a:r>
            <a:r>
              <a:rPr lang="en-US" altLang="ko-KR" dirty="0"/>
              <a:t>ISR</a:t>
            </a:r>
            <a:r>
              <a:rPr lang="ko-KR" altLang="en-US" dirty="0"/>
              <a:t> 중에 발생한 모든 </a:t>
            </a:r>
            <a:r>
              <a:rPr lang="en-US" altLang="ko-KR" dirty="0"/>
              <a:t>MMIO</a:t>
            </a:r>
            <a:r>
              <a:rPr lang="ko-KR" altLang="en-US" dirty="0"/>
              <a:t> 명령을 파악</a:t>
            </a:r>
            <a:endParaRPr lang="en-US" altLang="ko-KR" dirty="0"/>
          </a:p>
          <a:p>
            <a:pPr lvl="2"/>
            <a:r>
              <a:rPr lang="ko-KR" altLang="en-US" dirty="0"/>
              <a:t>주변장치의 </a:t>
            </a:r>
            <a:r>
              <a:rPr lang="en-US" altLang="ko-KR" dirty="0"/>
              <a:t>MMIO</a:t>
            </a:r>
            <a:r>
              <a:rPr lang="ko-KR" altLang="en-US" dirty="0"/>
              <a:t>주소가 </a:t>
            </a:r>
            <a:r>
              <a:rPr lang="en-US" altLang="ko-KR" dirty="0"/>
              <a:t>ISR</a:t>
            </a:r>
            <a:r>
              <a:rPr lang="ko-KR" altLang="en-US" dirty="0"/>
              <a:t> 실행 중에 접근이 일어난 적 있으면 해당 인터럽트 번호와 주변장치 연관</a:t>
            </a:r>
            <a:endParaRPr lang="en-US" altLang="ko-KR" dirty="0"/>
          </a:p>
          <a:p>
            <a:pPr lvl="3"/>
            <a:r>
              <a:rPr lang="ko-KR" altLang="en-US" dirty="0"/>
              <a:t>모든 인터럽트의 의도는 펌웨어와 주변장치가 통신하도록 </a:t>
            </a:r>
            <a:r>
              <a:rPr lang="en-US" altLang="ko-KR" dirty="0"/>
              <a:t>trigger</a:t>
            </a:r>
            <a:r>
              <a:rPr lang="ko-KR" altLang="en-US" dirty="0"/>
              <a:t>하는 것이라는 직관 바탕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3.3 Interrupt Inference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36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인터럽트 관련 근사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인터럽트 </a:t>
            </a:r>
            <a:r>
              <a:rPr lang="en-US" altLang="ko-KR" dirty="0">
                <a:solidFill>
                  <a:srgbClr val="FF0000"/>
                </a:solidFill>
              </a:rPr>
              <a:t>trigger</a:t>
            </a:r>
            <a:r>
              <a:rPr lang="ko-KR" altLang="en-US" dirty="0">
                <a:solidFill>
                  <a:srgbClr val="FF0000"/>
                </a:solidFill>
              </a:rPr>
              <a:t> 위치</a:t>
            </a:r>
            <a:r>
              <a:rPr lang="ko-KR" altLang="en-US" dirty="0"/>
              <a:t> 판별</a:t>
            </a:r>
            <a:endParaRPr lang="en-US" altLang="ko-KR" dirty="0"/>
          </a:p>
          <a:p>
            <a:pPr lvl="2"/>
            <a:r>
              <a:rPr lang="ko-KR" altLang="en-US" sz="1200" dirty="0"/>
              <a:t>인터럽트 번호별 가장 첫 인터럽트를 보고 어떤 주변장치의 </a:t>
            </a:r>
            <a:r>
              <a:rPr lang="en-US" altLang="ko-KR" sz="1200" dirty="0"/>
              <a:t>MMIO</a:t>
            </a:r>
            <a:r>
              <a:rPr lang="ko-KR" altLang="en-US" sz="1200" dirty="0"/>
              <a:t>에 메모리를 쓰는지 역으로 추적</a:t>
            </a:r>
            <a:endParaRPr lang="en-US" altLang="ko-KR" sz="1200" dirty="0"/>
          </a:p>
          <a:p>
            <a:pPr lvl="3"/>
            <a:r>
              <a:rPr lang="ko-KR" altLang="en-US" sz="1200" dirty="0"/>
              <a:t>직관적으로</a:t>
            </a:r>
            <a:r>
              <a:rPr lang="en-US" altLang="ko-KR" sz="1200" dirty="0"/>
              <a:t>,</a:t>
            </a:r>
            <a:r>
              <a:rPr lang="ko-KR" altLang="en-US" sz="1200" dirty="0"/>
              <a:t> 맨 처음에 주변장치 설정할 때 활성화되고 이후에는 인터럽트와 관련 없는 함수들도 이 메모리 주소를 쓸 수 있음</a:t>
            </a:r>
            <a:endParaRPr lang="en-US" altLang="ko-KR" sz="1200" dirty="0"/>
          </a:p>
          <a:p>
            <a:pPr lvl="2"/>
            <a:r>
              <a:rPr lang="ko-KR" altLang="en-US" sz="1200" dirty="0"/>
              <a:t>인터럽트 활성화하는 비트 패턴 판별</a:t>
            </a:r>
            <a:endParaRPr lang="en-US" altLang="ko-KR" sz="1200" dirty="0"/>
          </a:p>
          <a:p>
            <a:pPr lvl="3"/>
            <a:r>
              <a:rPr lang="en-US" altLang="ko-KR" sz="1200" dirty="0"/>
              <a:t>Trigger</a:t>
            </a:r>
            <a:r>
              <a:rPr lang="ko-KR" altLang="en-US" sz="1200" dirty="0"/>
              <a:t>의 모든 비트가 영향을 준다고 보고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관찰하면서 인터럽트 활성화 때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인 비트는 제외함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3.</a:t>
            </a:r>
            <a:r>
              <a:rPr lang="ko-KR" altLang="en-US" dirty="0"/>
              <a:t> 인터럽트 발동 빈도</a:t>
            </a:r>
            <a:endParaRPr lang="en-US" altLang="ko-KR" dirty="0"/>
          </a:p>
          <a:p>
            <a:pPr lvl="2"/>
            <a:r>
              <a:rPr lang="ko-KR" altLang="en-US" sz="1200" dirty="0" err="1">
                <a:solidFill>
                  <a:srgbClr val="FF0000"/>
                </a:solidFill>
              </a:rPr>
              <a:t>인터럽트</a:t>
            </a:r>
            <a:r>
              <a:rPr lang="ko-KR" altLang="en-US" sz="1200" dirty="0">
                <a:solidFill>
                  <a:srgbClr val="FF0000"/>
                </a:solidFill>
              </a:rPr>
              <a:t> 유형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가지</a:t>
            </a:r>
            <a:r>
              <a:rPr lang="ko-KR" altLang="en-US" sz="1200" dirty="0"/>
              <a:t>인데</a:t>
            </a:r>
            <a:r>
              <a:rPr lang="en-US" altLang="ko-KR" sz="1200" dirty="0"/>
              <a:t>,</a:t>
            </a:r>
            <a:r>
              <a:rPr lang="ko-KR" altLang="en-US" sz="1200" dirty="0"/>
              <a:t> 이를 기록으로 구분하기가 어려움</a:t>
            </a:r>
            <a:r>
              <a:rPr lang="en-US" altLang="ko-KR" sz="1200" dirty="0"/>
              <a:t> -&gt; Interrupt Timing </a:t>
            </a:r>
            <a:r>
              <a:rPr lang="ko-KR" altLang="en-US" sz="1200" dirty="0"/>
              <a:t>이용</a:t>
            </a:r>
            <a:endParaRPr lang="en-US" altLang="ko-KR" sz="1200" dirty="0"/>
          </a:p>
          <a:p>
            <a:pPr lvl="3"/>
            <a:r>
              <a:rPr lang="en-US" altLang="ko-KR" sz="1200" dirty="0"/>
              <a:t>Pulse: </a:t>
            </a:r>
            <a:r>
              <a:rPr lang="ko-KR" altLang="en-US" sz="1200" dirty="0"/>
              <a:t>대표 이벤트마다 </a:t>
            </a:r>
            <a:r>
              <a:rPr lang="en-US" altLang="ko-KR" sz="1200" dirty="0"/>
              <a:t>1</a:t>
            </a:r>
            <a:r>
              <a:rPr lang="ko-KR" altLang="en-US" sz="1200" dirty="0"/>
              <a:t>회 발생</a:t>
            </a:r>
            <a:endParaRPr lang="en-US" altLang="ko-KR" sz="1200" dirty="0"/>
          </a:p>
          <a:p>
            <a:pPr lvl="3"/>
            <a:r>
              <a:rPr lang="en-US" altLang="ko-KR" sz="1200" dirty="0"/>
              <a:t>Level: </a:t>
            </a:r>
            <a:r>
              <a:rPr lang="ko-KR" altLang="en-US" sz="1200" dirty="0"/>
              <a:t>특정 </a:t>
            </a:r>
            <a:r>
              <a:rPr lang="en-US" altLang="ko-KR" sz="1200" dirty="0"/>
              <a:t>MMIO</a:t>
            </a:r>
            <a:r>
              <a:rPr lang="ko-KR" altLang="en-US" sz="1200" dirty="0"/>
              <a:t> 행위가 인터럽트를 </a:t>
            </a:r>
            <a:r>
              <a:rPr lang="ko-KR" altLang="en-US" sz="1200" dirty="0" err="1"/>
              <a:t>비활성화하기</a:t>
            </a:r>
            <a:r>
              <a:rPr lang="ko-KR" altLang="en-US" sz="1200" dirty="0"/>
              <a:t> 전까지 반복해서 발생</a:t>
            </a:r>
            <a:endParaRPr lang="en-US" altLang="ko-KR" sz="1200" dirty="0"/>
          </a:p>
          <a:p>
            <a:pPr lvl="2"/>
            <a:r>
              <a:rPr lang="ko-KR" altLang="en-US" sz="1200" dirty="0" err="1"/>
              <a:t>인터럽트</a:t>
            </a:r>
            <a:r>
              <a:rPr lang="ko-KR" altLang="en-US" sz="1200" dirty="0"/>
              <a:t> 타이밍</a:t>
            </a:r>
            <a:r>
              <a:rPr lang="en-US" altLang="ko-KR" sz="1200" dirty="0"/>
              <a:t>:</a:t>
            </a:r>
            <a:r>
              <a:rPr lang="ko-KR" altLang="en-US" sz="1200" dirty="0"/>
              <a:t> 기록을 바탕으로 발생 주기</a:t>
            </a:r>
            <a:r>
              <a:rPr lang="en-US" altLang="ko-KR" sz="1200" dirty="0"/>
              <a:t>(</a:t>
            </a:r>
            <a:r>
              <a:rPr lang="ko-KR" altLang="en-US" sz="1200" dirty="0"/>
              <a:t>타이밍</a:t>
            </a:r>
            <a:r>
              <a:rPr lang="en-US" altLang="ko-KR" sz="1200" dirty="0"/>
              <a:t>)</a:t>
            </a:r>
            <a:r>
              <a:rPr lang="ko-KR" altLang="en-US" sz="1200" dirty="0"/>
              <a:t>를 확인해서</a:t>
            </a:r>
            <a:r>
              <a:rPr lang="en-US" altLang="ko-KR" sz="1200" dirty="0"/>
              <a:t>,</a:t>
            </a:r>
            <a:r>
              <a:rPr lang="ko-KR" altLang="en-US" sz="1200" dirty="0"/>
              <a:t> 반복</a:t>
            </a:r>
            <a:endParaRPr lang="en-US" altLang="ko-KR" sz="1200" dirty="0"/>
          </a:p>
          <a:p>
            <a:pPr lvl="3"/>
            <a:r>
              <a:rPr lang="ko-KR" altLang="en-US" sz="1200" dirty="0"/>
              <a:t>레벨이 맞으면 제대로 반복할 것이고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펄스였으면</a:t>
            </a:r>
            <a:r>
              <a:rPr lang="ko-KR" altLang="en-US" sz="1200" dirty="0"/>
              <a:t> 어차피 긴 발생 주기 이전에 다른 일 발생해 </a:t>
            </a:r>
            <a:r>
              <a:rPr lang="en-US" altLang="ko-KR" sz="1200" dirty="0"/>
              <a:t>1</a:t>
            </a:r>
            <a:r>
              <a:rPr lang="ko-KR" altLang="en-US" sz="1200" dirty="0"/>
              <a:t>회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3.3 Interrupt Inference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0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주변장치의 </a:t>
            </a:r>
            <a:r>
              <a:rPr lang="ko-KR" altLang="en-US" dirty="0">
                <a:solidFill>
                  <a:srgbClr val="FF0000"/>
                </a:solidFill>
              </a:rPr>
              <a:t>메모리 위치별 모델 선정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먼저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u="sng" dirty="0"/>
              <a:t>일반적인 메모리 접근 패턴 확인</a:t>
            </a:r>
            <a:endParaRPr lang="en-US" altLang="ko-KR" u="sng" dirty="0"/>
          </a:p>
          <a:p>
            <a:pPr lvl="2"/>
            <a:r>
              <a:rPr lang="ko-KR" altLang="en-US" dirty="0"/>
              <a:t>일반적인 상호작용 유형 관련 정확한 모델 학습 가능 </a:t>
            </a:r>
            <a:r>
              <a:rPr lang="en-US" altLang="ko-KR" dirty="0"/>
              <a:t>-&gt;</a:t>
            </a:r>
            <a:r>
              <a:rPr lang="ko-KR" altLang="en-US" dirty="0"/>
              <a:t> 더 복잡하고 기능이 많은 메모리 위치 관련해서는 </a:t>
            </a:r>
            <a:r>
              <a:rPr lang="ko-KR" altLang="en-US" i="1" dirty="0">
                <a:solidFill>
                  <a:srgbClr val="FF0000"/>
                </a:solidFill>
              </a:rPr>
              <a:t>상태 근사</a:t>
            </a:r>
            <a:r>
              <a:rPr lang="en-US" altLang="ko-KR" i="1" dirty="0">
                <a:solidFill>
                  <a:srgbClr val="FF0000"/>
                </a:solidFill>
              </a:rPr>
              <a:t>(state approximation)</a:t>
            </a:r>
            <a:r>
              <a:rPr lang="ko-KR" altLang="en-US" dirty="0">
                <a:solidFill>
                  <a:srgbClr val="FF0000"/>
                </a:solidFill>
              </a:rPr>
              <a:t> 기법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3"/>
            <a:r>
              <a:rPr lang="ko-KR" altLang="en-US" dirty="0"/>
              <a:t>상태 근사</a:t>
            </a:r>
            <a:r>
              <a:rPr lang="en-US" altLang="ko-KR" dirty="0"/>
              <a:t>:</a:t>
            </a:r>
            <a:r>
              <a:rPr lang="ko-KR" altLang="en-US" dirty="0"/>
              <a:t> 특정 메모리 위치에 대해 관찰한 유효 시퀀스 값을 바탕으로</a:t>
            </a:r>
            <a:r>
              <a:rPr lang="en-US" altLang="ko-KR" dirty="0"/>
              <a:t>,</a:t>
            </a:r>
            <a:r>
              <a:rPr lang="ko-KR" altLang="en-US" dirty="0"/>
              <a:t> 주변 장치가 현재 어떤 상태인지 추론하는 것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MMIO</a:t>
            </a:r>
            <a:r>
              <a:rPr lang="ko-KR" altLang="en-US" dirty="0">
                <a:solidFill>
                  <a:srgbClr val="FF0000"/>
                </a:solidFill>
              </a:rPr>
              <a:t> 클래스별 모델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en-US" altLang="ko-KR" dirty="0"/>
              <a:t>Simple storage model: </a:t>
            </a:r>
            <a:r>
              <a:rPr lang="ko-KR" altLang="en-US" dirty="0"/>
              <a:t>항상 일반적인 메모리처럼 동작</a:t>
            </a:r>
            <a:r>
              <a:rPr lang="en-US" altLang="ko-KR" dirty="0"/>
              <a:t>.</a:t>
            </a:r>
            <a:r>
              <a:rPr lang="ko-KR" altLang="en-US" dirty="0"/>
              <a:t> 최근에 그 위치에서 읽은 값이 항상 동일</a:t>
            </a:r>
            <a:endParaRPr lang="en-US" altLang="ko-KR" dirty="0"/>
          </a:p>
          <a:p>
            <a:pPr lvl="3"/>
            <a:r>
              <a:rPr lang="en-US" altLang="ko-KR" dirty="0"/>
              <a:t>Pattern model: </a:t>
            </a:r>
            <a:r>
              <a:rPr lang="ko-KR" altLang="en-US" dirty="0"/>
              <a:t>고정적이고 반복적인 값 반환</a:t>
            </a:r>
            <a:endParaRPr lang="en-US" altLang="ko-KR" dirty="0"/>
          </a:p>
          <a:p>
            <a:pPr lvl="3"/>
            <a:r>
              <a:rPr lang="en-US" altLang="ko-KR" dirty="0"/>
              <a:t>Increasing model: </a:t>
            </a:r>
            <a:r>
              <a:rPr lang="ko-KR" altLang="en-US" dirty="0"/>
              <a:t>단조롭게 증가하는 값 </a:t>
            </a:r>
            <a:r>
              <a:rPr lang="en-US" altLang="ko-KR" dirty="0"/>
              <a:t>(</a:t>
            </a:r>
            <a:r>
              <a:rPr lang="ko-KR" altLang="en-US" dirty="0"/>
              <a:t>타이머</a:t>
            </a:r>
            <a:r>
              <a:rPr lang="en-US" altLang="ko-KR" dirty="0"/>
              <a:t>,</a:t>
            </a:r>
            <a:r>
              <a:rPr lang="ko-KR" altLang="en-US" dirty="0"/>
              <a:t> 카운터 등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Write-only model: </a:t>
            </a:r>
            <a:r>
              <a:rPr lang="ko-KR" altLang="en-US" dirty="0"/>
              <a:t>쓰는 위치의 역할만 수행</a:t>
            </a:r>
            <a:endParaRPr lang="en-US" altLang="ko-KR" dirty="0"/>
          </a:p>
          <a:p>
            <a:pPr lvl="4"/>
            <a:r>
              <a:rPr lang="ko-KR" altLang="en-US" dirty="0" err="1"/>
              <a:t>모델링에는</a:t>
            </a:r>
            <a:r>
              <a:rPr lang="ko-KR" altLang="en-US" dirty="0"/>
              <a:t> 불필요하지만</a:t>
            </a:r>
            <a:r>
              <a:rPr lang="en-US" altLang="ko-KR" dirty="0"/>
              <a:t>,</a:t>
            </a:r>
            <a:r>
              <a:rPr lang="ko-KR" altLang="en-US" dirty="0"/>
              <a:t> 주변장치 상태에 영향을 주는 설정 레지스터 등을 확인하면 상태 근사에 유용함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3.4 Memory Model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86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</a:p>
          <a:p>
            <a:pPr lvl="1"/>
            <a:r>
              <a:rPr lang="en-US" altLang="ko-KR" sz="1400" dirty="0"/>
              <a:t>Gustafson, Eric, et al. “Toward the Analysis of Embedded Firmware through Automated Re-hosting.” 22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International Symposium of Research in Attacks, Intrusions and Defenses (RAID). 2019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Abstract</a:t>
            </a:r>
          </a:p>
          <a:p>
            <a:pPr lvl="1"/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기기는 지금까지의 분석 대상과 달라 분석에 어려움이 있음</a:t>
            </a:r>
            <a:r>
              <a:rPr lang="en-US" altLang="ko-KR" dirty="0"/>
              <a:t>.</a:t>
            </a:r>
            <a:r>
              <a:rPr lang="ko-KR" altLang="en-US" dirty="0"/>
              <a:t> 기호 실행이나 퍼징 등의 최신 프로그램 분석 기법을 적용하려면</a:t>
            </a:r>
            <a:r>
              <a:rPr lang="en-US" altLang="ko-KR" dirty="0"/>
              <a:t>,</a:t>
            </a:r>
            <a:r>
              <a:rPr lang="ko-KR" altLang="en-US" dirty="0"/>
              <a:t> 분석자는 </a:t>
            </a:r>
            <a:r>
              <a:rPr lang="ko-KR" altLang="en-US" dirty="0" err="1"/>
              <a:t>에뮬레이팅</a:t>
            </a:r>
            <a:r>
              <a:rPr lang="ko-KR" altLang="en-US" dirty="0"/>
              <a:t> 환경에서 펌웨어를 실행할 수 있어야 함</a:t>
            </a:r>
            <a:r>
              <a:rPr lang="en-US" altLang="ko-KR" dirty="0"/>
              <a:t>.</a:t>
            </a:r>
            <a:r>
              <a:rPr lang="ko-KR" altLang="en-US" dirty="0"/>
              <a:t> 하지만 </a:t>
            </a:r>
            <a:r>
              <a:rPr lang="ko-KR" altLang="en-US" dirty="0" err="1"/>
              <a:t>에뮬레이팅</a:t>
            </a:r>
            <a:r>
              <a:rPr lang="ko-KR" altLang="en-US" dirty="0"/>
              <a:t> 환경을 구하기 어려움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b="1" u="sng" dirty="0"/>
              <a:t>‘</a:t>
            </a:r>
            <a:r>
              <a:rPr lang="ko-KR" altLang="en-US" b="1" u="sng" dirty="0"/>
              <a:t>펌웨어 </a:t>
            </a:r>
            <a:r>
              <a:rPr lang="ko-KR" altLang="en-US" b="1" u="sng" dirty="0" err="1"/>
              <a:t>리호스팅</a:t>
            </a:r>
            <a:r>
              <a:rPr lang="en-US" altLang="ko-KR" b="1" u="sng" dirty="0"/>
              <a:t>’</a:t>
            </a:r>
            <a:r>
              <a:rPr lang="ko-KR" altLang="en-US" dirty="0"/>
              <a:t>을 다루었음</a:t>
            </a:r>
            <a:r>
              <a:rPr lang="en-US" altLang="ko-KR" dirty="0"/>
              <a:t>.</a:t>
            </a:r>
            <a:r>
              <a:rPr lang="ko-KR" altLang="en-US" dirty="0"/>
              <a:t> 이는 펌웨어가 하드웨어 환경에서 가상환경으로 옮겨오는 절차임</a:t>
            </a:r>
            <a:r>
              <a:rPr lang="en-US" altLang="ko-KR" dirty="0"/>
              <a:t>.</a:t>
            </a:r>
            <a:r>
              <a:rPr lang="ko-KR" altLang="en-US" dirty="0"/>
              <a:t> 펌웨어 분석을 위한 가상환경을 자동으로 만드는 접근을 다루며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PRETENDER</a:t>
            </a:r>
            <a:r>
              <a:rPr lang="ko-KR" altLang="en-US" dirty="0"/>
              <a:t>라는 </a:t>
            </a:r>
            <a:r>
              <a:rPr lang="en-US" altLang="ko-KR" dirty="0"/>
              <a:t>PoC</a:t>
            </a:r>
            <a:r>
              <a:rPr lang="ko-KR" altLang="en-US" dirty="0"/>
              <a:t>도 제시했음</a:t>
            </a:r>
            <a:r>
              <a:rPr lang="en-US" altLang="ko-KR" dirty="0"/>
              <a:t>.</a:t>
            </a:r>
            <a:r>
              <a:rPr lang="ko-KR" altLang="en-US" dirty="0"/>
              <a:t> 이는 하드웨어와 펌웨어 사이의 상호작용을 관찰하여 자동으로 주변장치의 모델을 생성하고</a:t>
            </a:r>
            <a:r>
              <a:rPr lang="en-US" altLang="ko-KR" dirty="0"/>
              <a:t>,</a:t>
            </a:r>
            <a:r>
              <a:rPr lang="ko-KR" altLang="en-US" dirty="0"/>
              <a:t> 펌웨어를 완전히 </a:t>
            </a:r>
            <a:r>
              <a:rPr lang="ko-KR" altLang="en-US" dirty="0" err="1"/>
              <a:t>에뮬레이팅하는</a:t>
            </a:r>
            <a:r>
              <a:rPr lang="ko-KR" altLang="en-US" dirty="0"/>
              <a:t> 환경에서 실행할 수 있게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Overview and 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607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주변장치의 메모리 위치별 모델 선정</a:t>
            </a:r>
            <a:endParaRPr lang="en-US" altLang="ko-KR" dirty="0"/>
          </a:p>
          <a:p>
            <a:pPr lvl="1"/>
            <a:r>
              <a:rPr lang="ko-KR" altLang="en-US" dirty="0"/>
              <a:t>메모리 접근 패턴 분석</a:t>
            </a:r>
            <a:endParaRPr lang="en-US" altLang="ko-KR" dirty="0"/>
          </a:p>
          <a:p>
            <a:pPr lvl="2"/>
            <a:r>
              <a:rPr lang="en-US" altLang="ko-KR" dirty="0"/>
              <a:t>Increasing model</a:t>
            </a:r>
            <a:r>
              <a:rPr lang="ko-KR" altLang="en-US" dirty="0"/>
              <a:t>은 선형 회귀 모델을 여러번 반복해서 제일 잘 맞는 </a:t>
            </a:r>
            <a:r>
              <a:rPr lang="ko-KR" altLang="en-US" dirty="0">
                <a:solidFill>
                  <a:srgbClr val="FF0000"/>
                </a:solidFill>
              </a:rPr>
              <a:t>추세선을 확인 가능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ko-KR" altLang="en-US" dirty="0"/>
              <a:t>증가 관련 설정 값이 부팅 과정 중에 결정 </a:t>
            </a:r>
            <a:r>
              <a:rPr lang="en-US" altLang="ko-KR" dirty="0"/>
              <a:t>-&gt;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초기에 있는 값들은 증가율을 알려줄 수 없음</a:t>
            </a:r>
            <a:endParaRPr lang="en-US" altLang="ko-KR" dirty="0"/>
          </a:p>
          <a:p>
            <a:pPr lvl="3"/>
            <a:r>
              <a:rPr lang="ko-KR" altLang="en-US" dirty="0"/>
              <a:t>이후에 설정이 바뀔 수 있기 때문에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outlier</a:t>
            </a:r>
            <a:r>
              <a:rPr lang="ko-KR" altLang="en-US" dirty="0"/>
              <a:t> 제거하며 선형회귀 분석 </a:t>
            </a:r>
            <a:r>
              <a:rPr lang="en-US" altLang="ko-KR" dirty="0"/>
              <a:t>-&gt;</a:t>
            </a:r>
            <a:r>
              <a:rPr lang="ko-KR" altLang="en-US" dirty="0"/>
              <a:t> 바뀐 설정값 확인</a:t>
            </a:r>
            <a:endParaRPr lang="en-US" altLang="ko-KR" dirty="0"/>
          </a:p>
          <a:p>
            <a:pPr lvl="3"/>
            <a:r>
              <a:rPr lang="ko-KR" altLang="en-US" dirty="0"/>
              <a:t>모델 실행 시</a:t>
            </a:r>
            <a:r>
              <a:rPr lang="en-US" altLang="ko-KR" dirty="0"/>
              <a:t>,</a:t>
            </a:r>
            <a:r>
              <a:rPr lang="ko-KR" altLang="en-US" dirty="0"/>
              <a:t> 초기값은 그대로 </a:t>
            </a:r>
            <a:r>
              <a:rPr lang="ko-KR" altLang="en-US" dirty="0" err="1"/>
              <a:t>재실행하다가</a:t>
            </a:r>
            <a:r>
              <a:rPr lang="en-US" altLang="ko-KR" dirty="0"/>
              <a:t>,</a:t>
            </a:r>
            <a:r>
              <a:rPr lang="ko-KR" altLang="en-US" dirty="0"/>
              <a:t> 바뀐 설정값을 사용해서 증가하도록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상태 근사</a:t>
            </a:r>
            <a:r>
              <a:rPr lang="en-US" altLang="ko-KR" dirty="0"/>
              <a:t>(1/3)</a:t>
            </a:r>
          </a:p>
          <a:p>
            <a:pPr lvl="1"/>
            <a:r>
              <a:rPr lang="ko-KR" altLang="en-US" dirty="0"/>
              <a:t>쉽게 식별안되는 패턴을 따르는 나머지 영역</a:t>
            </a:r>
            <a:endParaRPr lang="en-US" altLang="ko-KR" dirty="0"/>
          </a:p>
          <a:p>
            <a:pPr lvl="2"/>
            <a:r>
              <a:rPr lang="ko-KR" altLang="en-US" dirty="0"/>
              <a:t>외부의 입력이나 물리 현상 표현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인터럽트</a:t>
            </a:r>
            <a:r>
              <a:rPr lang="ko-KR" altLang="en-US" dirty="0"/>
              <a:t> 양상과 관련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가 볼 수 없는 상태를 표현</a:t>
            </a:r>
            <a:endParaRPr lang="en-US" altLang="ko-KR" dirty="0"/>
          </a:p>
          <a:p>
            <a:pPr lvl="2"/>
            <a:r>
              <a:rPr lang="ko-KR" altLang="en-US" u="sng" dirty="0"/>
              <a:t>추세선에 의존하거나</a:t>
            </a:r>
            <a:r>
              <a:rPr lang="en-US" altLang="ko-KR" u="sng" dirty="0"/>
              <a:t>,</a:t>
            </a:r>
            <a:r>
              <a:rPr lang="ko-KR" altLang="en-US" u="sng" dirty="0"/>
              <a:t> 상태 머신을 활용하는 방법은 불충분</a:t>
            </a:r>
            <a:endParaRPr lang="en-US" altLang="ko-KR" u="sng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3.4 Memory Model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155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 근사</a:t>
            </a:r>
            <a:r>
              <a:rPr lang="en-US" altLang="ko-KR" dirty="0"/>
              <a:t>(2/3)</a:t>
            </a:r>
          </a:p>
          <a:p>
            <a:pPr lvl="1"/>
            <a:r>
              <a:rPr lang="ko-KR" altLang="en-US" dirty="0"/>
              <a:t>기기 상태 근사 </a:t>
            </a:r>
            <a:r>
              <a:rPr lang="en-US" altLang="ko-KR" dirty="0"/>
              <a:t>(</a:t>
            </a:r>
            <a:r>
              <a:rPr lang="ko-KR" altLang="en-US" dirty="0"/>
              <a:t>관찰한 흔적의 데이터 및 순서 기반</a:t>
            </a:r>
            <a:r>
              <a:rPr lang="en-US" altLang="ko-KR" dirty="0"/>
              <a:t>,</a:t>
            </a:r>
            <a:r>
              <a:rPr lang="ko-KR" altLang="en-US" dirty="0"/>
              <a:t> 반드시 존재해야 하는 상태를 추론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1. MMIO</a:t>
            </a:r>
            <a:r>
              <a:rPr lang="ko-KR" altLang="en-US" dirty="0"/>
              <a:t> 주소에 쓰는 행위는 일반적으로 상태 변화를 유발함</a:t>
            </a:r>
            <a:endParaRPr lang="en-US" altLang="ko-KR" dirty="0"/>
          </a:p>
          <a:p>
            <a:pPr lvl="3"/>
            <a:r>
              <a:rPr lang="ko-KR" altLang="en-US" dirty="0"/>
              <a:t>두 번의 쓰기 사이에 발생한 행위는 전체적인 주변장치의 상태를 대표한다고 근사</a:t>
            </a:r>
            <a:endParaRPr lang="en-US" altLang="ko-KR" dirty="0"/>
          </a:p>
          <a:p>
            <a:pPr lvl="2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인터럽트는</a:t>
            </a:r>
            <a:r>
              <a:rPr lang="ko-KR" altLang="en-US" dirty="0"/>
              <a:t> 상태의 변화를 표현함</a:t>
            </a:r>
            <a:endParaRPr lang="en-US" altLang="ko-KR" dirty="0"/>
          </a:p>
          <a:p>
            <a:pPr lvl="3"/>
            <a:r>
              <a:rPr lang="ko-KR" altLang="en-US" dirty="0"/>
              <a:t>하지만 어디에 변화가 있는지 정확히 알기는 어려움</a:t>
            </a:r>
            <a:endParaRPr lang="en-US" altLang="ko-KR" dirty="0"/>
          </a:p>
          <a:p>
            <a:pPr lvl="2"/>
            <a:r>
              <a:rPr lang="en-US" altLang="ko-KR" dirty="0"/>
              <a:t>3.</a:t>
            </a:r>
            <a:r>
              <a:rPr lang="ko-KR" altLang="en-US" dirty="0"/>
              <a:t> 데이터 읽기는 주변장치의 상태에 변화를 줄 수 있음</a:t>
            </a:r>
            <a:endParaRPr lang="en-US" altLang="ko-KR" dirty="0"/>
          </a:p>
          <a:p>
            <a:pPr lvl="3"/>
            <a:r>
              <a:rPr lang="ko-KR" altLang="en-US" dirty="0"/>
              <a:t>이 변화는 보다 직관적임</a:t>
            </a:r>
            <a:endParaRPr lang="en-US" altLang="ko-KR" dirty="0"/>
          </a:p>
          <a:p>
            <a:pPr lvl="1"/>
            <a:r>
              <a:rPr lang="ko-KR" altLang="en-US" dirty="0"/>
              <a:t>이러한 직관 바탕으로</a:t>
            </a:r>
            <a:r>
              <a:rPr lang="en-US" altLang="ko-KR" dirty="0"/>
              <a:t>,</a:t>
            </a:r>
            <a:r>
              <a:rPr lang="ko-KR" altLang="en-US" dirty="0"/>
              <a:t> 상태 근사 모델 구성</a:t>
            </a:r>
            <a:r>
              <a:rPr lang="en-US" altLang="ko-KR" dirty="0"/>
              <a:t>(1/2)</a:t>
            </a:r>
          </a:p>
          <a:p>
            <a:pPr lvl="2"/>
            <a:r>
              <a:rPr lang="ko-KR" altLang="en-US" dirty="0"/>
              <a:t>주어진 주변장치에 대한 </a:t>
            </a:r>
            <a:r>
              <a:rPr lang="en-US" altLang="ko-KR" dirty="0"/>
              <a:t>MMIO </a:t>
            </a:r>
            <a:r>
              <a:rPr lang="ko-KR" altLang="en-US" dirty="0"/>
              <a:t>흔적과 </a:t>
            </a:r>
            <a:r>
              <a:rPr lang="ko-KR" altLang="en-US" dirty="0" err="1"/>
              <a:t>인터럽트</a:t>
            </a:r>
            <a:r>
              <a:rPr lang="ko-KR" altLang="en-US" dirty="0"/>
              <a:t> 활동으로 구성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state pointer</a:t>
            </a:r>
          </a:p>
          <a:p>
            <a:pPr lvl="2"/>
            <a:r>
              <a:rPr lang="en-US" altLang="ko-KR" dirty="0"/>
              <a:t>State pointer: </a:t>
            </a:r>
            <a:r>
              <a:rPr lang="ko-KR" altLang="en-US" dirty="0"/>
              <a:t>흔적의 어떤 위치가 프로그램 및 주변장치의 상태를 가장 잘 </a:t>
            </a:r>
            <a:r>
              <a:rPr lang="ko-KR" altLang="en-US" dirty="0" err="1"/>
              <a:t>근사하는가를</a:t>
            </a:r>
            <a:r>
              <a:rPr lang="ko-KR" altLang="en-US" dirty="0"/>
              <a:t> 지시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3.4 Memory Model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07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 근사</a:t>
            </a:r>
            <a:r>
              <a:rPr lang="en-US" altLang="ko-KR" dirty="0"/>
              <a:t>(3/3)</a:t>
            </a:r>
          </a:p>
          <a:p>
            <a:pPr lvl="1"/>
            <a:r>
              <a:rPr lang="ko-KR" altLang="en-US" dirty="0"/>
              <a:t>상태 근사 모델</a:t>
            </a:r>
            <a:r>
              <a:rPr lang="en-US" altLang="ko-KR" dirty="0"/>
              <a:t>(2/2)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상태 갱신 규칙</a:t>
            </a:r>
            <a:endParaRPr lang="en-US" altLang="ko-KR" dirty="0"/>
          </a:p>
          <a:p>
            <a:pPr lvl="3"/>
            <a:r>
              <a:rPr lang="ko-KR" altLang="en-US" dirty="0"/>
              <a:t>이 주변장치의 </a:t>
            </a:r>
            <a:r>
              <a:rPr lang="en-US" altLang="ko-KR" dirty="0"/>
              <a:t>MMIO </a:t>
            </a:r>
            <a:r>
              <a:rPr lang="ko-KR" altLang="en-US" dirty="0"/>
              <a:t>주소가 읽혔을 때</a:t>
            </a:r>
            <a:r>
              <a:rPr lang="en-US" altLang="ko-KR" dirty="0"/>
              <a:t>:</a:t>
            </a:r>
          </a:p>
          <a:p>
            <a:pPr lvl="4"/>
            <a:r>
              <a:rPr lang="ko-KR" altLang="en-US" dirty="0"/>
              <a:t>그 다음 </a:t>
            </a:r>
            <a:r>
              <a:rPr lang="en-US" altLang="ko-KR" dirty="0"/>
              <a:t>read</a:t>
            </a:r>
            <a:r>
              <a:rPr lang="ko-KR" altLang="en-US" dirty="0"/>
              <a:t>를 찾아서</a:t>
            </a:r>
            <a:r>
              <a:rPr lang="en-US" altLang="ko-KR" dirty="0"/>
              <a:t>,</a:t>
            </a:r>
            <a:r>
              <a:rPr lang="ko-KR" altLang="en-US" dirty="0"/>
              <a:t> 값을 반환하고 상태 포인터를 이 위치에 둠</a:t>
            </a:r>
            <a:endParaRPr lang="en-US" altLang="ko-KR" dirty="0"/>
          </a:p>
          <a:p>
            <a:pPr lvl="5"/>
            <a:r>
              <a:rPr lang="en-US" altLang="ko-KR" sz="1000" dirty="0"/>
              <a:t>(</a:t>
            </a:r>
            <a:r>
              <a:rPr lang="ko-KR" altLang="en-US" sz="1000" dirty="0"/>
              <a:t>그 다음에 읽어들이는 값이</a:t>
            </a:r>
            <a:r>
              <a:rPr lang="en-US" altLang="ko-KR" sz="1000" dirty="0"/>
              <a:t>,</a:t>
            </a:r>
            <a:r>
              <a:rPr lang="ko-KR" altLang="en-US" sz="1000" dirty="0"/>
              <a:t> 현재 위치의 값일 것으로 보는 듯</a:t>
            </a:r>
            <a:r>
              <a:rPr lang="en-US" altLang="ko-KR" sz="1000" dirty="0"/>
              <a:t>)</a:t>
            </a:r>
          </a:p>
          <a:p>
            <a:pPr lvl="4"/>
            <a:r>
              <a:rPr lang="ko-KR" altLang="en-US" dirty="0"/>
              <a:t>쓰기 명령어</a:t>
            </a:r>
            <a:r>
              <a:rPr lang="en-US" altLang="ko-KR" dirty="0"/>
              <a:t>(</a:t>
            </a:r>
            <a:r>
              <a:rPr lang="ko-KR" altLang="en-US" dirty="0" err="1"/>
              <a:t>인터럽트</a:t>
            </a:r>
            <a:r>
              <a:rPr lang="en-US" altLang="ko-KR" dirty="0"/>
              <a:t>)</a:t>
            </a:r>
            <a:r>
              <a:rPr lang="ko-KR" altLang="en-US" dirty="0"/>
              <a:t>를 찾았거나</a:t>
            </a:r>
            <a:r>
              <a:rPr lang="en-US" altLang="ko-KR" dirty="0"/>
              <a:t>,</a:t>
            </a:r>
            <a:r>
              <a:rPr lang="ko-KR" altLang="en-US" dirty="0"/>
              <a:t> 다른 읽기 명령어 찾기 전에 모든 흔적이 끝났을 경우</a:t>
            </a:r>
            <a:r>
              <a:rPr lang="en-US" altLang="ko-KR" dirty="0"/>
              <a:t>, </a:t>
            </a:r>
            <a:r>
              <a:rPr lang="ko-KR" altLang="en-US" dirty="0"/>
              <a:t>해당 위치의 가장 최신 값을 반환하고</a:t>
            </a:r>
            <a:r>
              <a:rPr lang="en-US" altLang="ko-KR" dirty="0"/>
              <a:t>,</a:t>
            </a:r>
            <a:r>
              <a:rPr lang="ko-KR" altLang="en-US" dirty="0"/>
              <a:t> 상태 포인터는 반환하지 않음</a:t>
            </a:r>
            <a:endParaRPr lang="en-US" altLang="ko-KR" dirty="0"/>
          </a:p>
          <a:p>
            <a:pPr lvl="3"/>
            <a:r>
              <a:rPr lang="ko-KR" altLang="en-US" dirty="0"/>
              <a:t>이 주변장치의 </a:t>
            </a:r>
            <a:r>
              <a:rPr lang="en-US" altLang="ko-KR" dirty="0"/>
              <a:t>MMIO</a:t>
            </a:r>
            <a:r>
              <a:rPr lang="ko-KR" altLang="en-US" dirty="0"/>
              <a:t>에 쓰기가 수행되거나</a:t>
            </a:r>
            <a:r>
              <a:rPr lang="en-US" altLang="ko-KR" dirty="0"/>
              <a:t>,</a:t>
            </a:r>
            <a:r>
              <a:rPr lang="ko-KR" altLang="en-US" dirty="0"/>
              <a:t> 연관된 인터럽트가 발동될 때</a:t>
            </a:r>
            <a:r>
              <a:rPr lang="en-US" altLang="ko-KR" dirty="0"/>
              <a:t>:</a:t>
            </a:r>
          </a:p>
          <a:p>
            <a:pPr lvl="4"/>
            <a:r>
              <a:rPr lang="ko-KR" altLang="en-US" dirty="0"/>
              <a:t>그 다음에 똑같은 행위가 수행되는 때를 찾아서 상태 포인터를 갱신함</a:t>
            </a:r>
            <a:endParaRPr lang="en-US" altLang="ko-KR" dirty="0"/>
          </a:p>
          <a:p>
            <a:pPr lvl="4"/>
            <a:r>
              <a:rPr lang="ko-KR" altLang="en-US" dirty="0"/>
              <a:t>찾지 못할 경우</a:t>
            </a:r>
            <a:r>
              <a:rPr lang="en-US" altLang="ko-KR" dirty="0"/>
              <a:t>,</a:t>
            </a:r>
            <a:r>
              <a:rPr lang="ko-KR" altLang="en-US" dirty="0"/>
              <a:t> 그 이전 방향을 찾음</a:t>
            </a:r>
            <a:endParaRPr lang="en-US" altLang="ko-KR" dirty="0"/>
          </a:p>
          <a:p>
            <a:pPr lvl="4"/>
            <a:r>
              <a:rPr lang="ko-KR" altLang="en-US" dirty="0"/>
              <a:t>완전히 새로운 값이 쓰인 경우</a:t>
            </a:r>
            <a:r>
              <a:rPr lang="en-US" altLang="ko-KR" dirty="0"/>
              <a:t>,</a:t>
            </a:r>
            <a:r>
              <a:rPr lang="ko-KR" altLang="en-US" dirty="0"/>
              <a:t> 상태 포인터 갱신 안함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3.4 Memory Model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85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작업 생성</a:t>
            </a:r>
            <a:endParaRPr lang="en-US" altLang="ko-KR" dirty="0"/>
          </a:p>
          <a:p>
            <a:pPr lvl="1"/>
            <a:r>
              <a:rPr lang="ko-KR" altLang="en-US" dirty="0"/>
              <a:t>완전한 반응성을 갖추기 위해</a:t>
            </a:r>
            <a:r>
              <a:rPr lang="en-US" altLang="ko-KR" dirty="0"/>
              <a:t>,</a:t>
            </a:r>
            <a:r>
              <a:rPr lang="ko-KR" altLang="en-US" dirty="0"/>
              <a:t> 분석가는 어떤 입력값을 넣을지 결정해야 함</a:t>
            </a:r>
            <a:endParaRPr lang="en-US" altLang="ko-KR" dirty="0"/>
          </a:p>
          <a:p>
            <a:pPr lvl="2"/>
            <a:r>
              <a:rPr lang="ko-KR" altLang="en-US" dirty="0"/>
              <a:t>임베디드 펌웨어 및 하드웨어에 대해서는 표준 입력과 출력이 없음</a:t>
            </a:r>
            <a:endParaRPr lang="en-US" altLang="ko-KR" dirty="0"/>
          </a:p>
          <a:p>
            <a:pPr lvl="2"/>
            <a:r>
              <a:rPr lang="ko-KR" altLang="en-US" dirty="0"/>
              <a:t>시리얼 포트는 사용자가 제어하는 터미널에 연결되어 있을 수도 있고</a:t>
            </a:r>
            <a:r>
              <a:rPr lang="en-US" altLang="ko-KR" dirty="0"/>
              <a:t>,</a:t>
            </a:r>
            <a:r>
              <a:rPr lang="ko-KR" altLang="en-US" dirty="0"/>
              <a:t> 서킷 보드</a:t>
            </a:r>
            <a:r>
              <a:rPr lang="en-US" altLang="ko-KR" dirty="0"/>
              <a:t>(</a:t>
            </a:r>
            <a:r>
              <a:rPr lang="ko-KR" altLang="en-US" dirty="0"/>
              <a:t>회로 보드</a:t>
            </a:r>
            <a:r>
              <a:rPr lang="en-US" altLang="ko-KR" dirty="0"/>
              <a:t>)</a:t>
            </a:r>
            <a:r>
              <a:rPr lang="ko-KR" altLang="en-US" dirty="0"/>
              <a:t>의 단순한 센서를 시리얼 인터페이스로 연결할 수도 있음</a:t>
            </a:r>
            <a:endParaRPr lang="en-US" altLang="ko-KR" dirty="0"/>
          </a:p>
          <a:p>
            <a:pPr lvl="3"/>
            <a:r>
              <a:rPr lang="ko-KR" altLang="en-US" dirty="0"/>
              <a:t>따라서 </a:t>
            </a:r>
            <a:r>
              <a:rPr lang="ko-KR" altLang="en-US" dirty="0" err="1"/>
              <a:t>프리텐더는</a:t>
            </a:r>
            <a:r>
              <a:rPr lang="ko-KR" altLang="en-US" dirty="0"/>
              <a:t> 분석가가 입력을 제공하도록 함</a:t>
            </a:r>
            <a:endParaRPr lang="en-US" altLang="ko-KR" dirty="0"/>
          </a:p>
          <a:p>
            <a:pPr lvl="3"/>
            <a:r>
              <a:rPr lang="en-US" altLang="ko-KR" dirty="0"/>
              <a:t>Avatar2</a:t>
            </a:r>
            <a:r>
              <a:rPr lang="ko-KR" altLang="en-US" dirty="0"/>
              <a:t>의 파이썬 스크립트 인터페이스를 이용해 어떤 </a:t>
            </a:r>
            <a:r>
              <a:rPr lang="en-US" altLang="ko-KR" dirty="0"/>
              <a:t>MMIO</a:t>
            </a:r>
            <a:r>
              <a:rPr lang="ko-KR" altLang="en-US" dirty="0"/>
              <a:t> 위치도 쉽게 커스텀 </a:t>
            </a:r>
            <a:r>
              <a:rPr lang="ko-KR" altLang="en-US" dirty="0" err="1"/>
              <a:t>로직으로</a:t>
            </a:r>
            <a:r>
              <a:rPr lang="ko-KR" altLang="en-US" dirty="0"/>
              <a:t> 대체할 수 있도록 했음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Methodology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3.4 Memory Model Training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55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기록 및 모델링 단계에서 관찰되지 않은 코드 경로 찾기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분석 대상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서로 다른 임베디드 </a:t>
            </a:r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 ARM </a:t>
            </a:r>
            <a:r>
              <a:rPr lang="ko-KR" altLang="en-US" dirty="0"/>
              <a:t>기반 마이크로컨트롤러 대표</a:t>
            </a:r>
            <a:endParaRPr lang="en-US" altLang="ko-KR" dirty="0"/>
          </a:p>
          <a:p>
            <a:pPr lvl="2"/>
            <a:r>
              <a:rPr lang="ko-KR" altLang="en-US" dirty="0" err="1"/>
              <a:t>벤더가</a:t>
            </a:r>
            <a:r>
              <a:rPr lang="ko-KR" altLang="en-US" dirty="0"/>
              <a:t> 같아도</a:t>
            </a:r>
            <a:r>
              <a:rPr lang="en-US" altLang="ko-KR" dirty="0"/>
              <a:t>,</a:t>
            </a:r>
            <a:r>
              <a:rPr lang="ko-KR" altLang="en-US" dirty="0"/>
              <a:t> 주변장치 </a:t>
            </a:r>
            <a:r>
              <a:rPr lang="ko-KR" altLang="en-US" dirty="0" err="1"/>
              <a:t>레이아웃이나</a:t>
            </a:r>
            <a:r>
              <a:rPr lang="ko-KR" altLang="en-US" dirty="0"/>
              <a:t> </a:t>
            </a:r>
            <a:r>
              <a:rPr lang="en-US" altLang="ko-KR" dirty="0"/>
              <a:t>MMIO </a:t>
            </a:r>
            <a:r>
              <a:rPr lang="ko-KR" altLang="en-US" dirty="0"/>
              <a:t>레지스터 기능이 아주 다름</a:t>
            </a:r>
            <a:endParaRPr lang="en-US" altLang="ko-KR" dirty="0"/>
          </a:p>
          <a:p>
            <a:pPr lvl="1"/>
            <a:r>
              <a:rPr lang="en-US" altLang="ko-KR" dirty="0"/>
              <a:t>QEMU</a:t>
            </a:r>
            <a:r>
              <a:rPr lang="ko-KR" altLang="en-US" dirty="0"/>
              <a:t>의 공식 지원 없었음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개의 샘플 펌웨어 분석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개는 </a:t>
            </a:r>
            <a:r>
              <a:rPr lang="en-US" altLang="ko-KR" dirty="0"/>
              <a:t>ARM </a:t>
            </a:r>
            <a:r>
              <a:rPr lang="en-US" altLang="ko-KR" dirty="0" err="1"/>
              <a:t>mbed</a:t>
            </a:r>
            <a:r>
              <a:rPr lang="en-US" altLang="ko-KR" dirty="0"/>
              <a:t> </a:t>
            </a:r>
            <a:r>
              <a:rPr lang="ko-KR" altLang="en-US" dirty="0"/>
              <a:t>개발자 라이브러리에서 획득</a:t>
            </a:r>
            <a:r>
              <a:rPr lang="en-US" altLang="ko-KR" dirty="0"/>
              <a:t>:</a:t>
            </a:r>
            <a:r>
              <a:rPr lang="ko-KR" altLang="en-US" dirty="0"/>
              <a:t> 이 중 </a:t>
            </a:r>
            <a:r>
              <a:rPr lang="en-US" altLang="ko-KR" dirty="0"/>
              <a:t>3</a:t>
            </a:r>
            <a:r>
              <a:rPr lang="ko-KR" altLang="en-US" dirty="0"/>
              <a:t>개는 기록 및 모델링 단계 이후 기능 확장했음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개는 실 장비</a:t>
            </a:r>
            <a:r>
              <a:rPr lang="en-US" altLang="ko-KR" dirty="0"/>
              <a:t>(</a:t>
            </a:r>
            <a:r>
              <a:rPr lang="ko-KR" altLang="en-US" dirty="0"/>
              <a:t>문 잠금 제어장치</a:t>
            </a:r>
            <a:r>
              <a:rPr lang="en-US" altLang="ko-KR" dirty="0"/>
              <a:t>,</a:t>
            </a:r>
            <a:r>
              <a:rPr lang="ko-KR" altLang="en-US" dirty="0"/>
              <a:t> 온도계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err="1"/>
              <a:t>획득하였으며</a:t>
            </a:r>
            <a:r>
              <a:rPr lang="ko-KR" altLang="en-US" dirty="0"/>
              <a:t> 더 복잡함</a:t>
            </a:r>
            <a:endParaRPr lang="en-US" altLang="ko-KR" dirty="0"/>
          </a:p>
          <a:p>
            <a:pPr lvl="1"/>
            <a:r>
              <a:rPr lang="ko-KR" altLang="en-US" dirty="0"/>
              <a:t>분석 과정에서 소스코드 확인했으나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프리텐더는</a:t>
            </a:r>
            <a:r>
              <a:rPr lang="ko-KR" altLang="en-US" dirty="0"/>
              <a:t> 소스코드 </a:t>
            </a:r>
            <a:r>
              <a:rPr lang="ko-KR" altLang="en-US" dirty="0" err="1"/>
              <a:t>안보고도</a:t>
            </a:r>
            <a:r>
              <a:rPr lang="ko-KR" altLang="en-US" dirty="0"/>
              <a:t> </a:t>
            </a:r>
            <a:r>
              <a:rPr lang="ko-KR" altLang="en-US" dirty="0" err="1"/>
              <a:t>펌웨어와</a:t>
            </a:r>
            <a:r>
              <a:rPr lang="ko-KR" altLang="en-US" dirty="0"/>
              <a:t> 하드웨어 분석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30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결과</a:t>
            </a:r>
            <a:endParaRPr lang="en-US" altLang="ko-KR" dirty="0"/>
          </a:p>
          <a:p>
            <a:pPr lvl="1"/>
            <a:r>
              <a:rPr lang="ko-KR" altLang="en-US" dirty="0"/>
              <a:t>효과성</a:t>
            </a:r>
            <a:r>
              <a:rPr lang="en-US" altLang="ko-KR" dirty="0"/>
              <a:t>:</a:t>
            </a:r>
            <a:r>
              <a:rPr lang="ko-KR" altLang="en-US" dirty="0"/>
              <a:t> 코드 </a:t>
            </a:r>
            <a:r>
              <a:rPr lang="ko-KR" altLang="en-US" dirty="0" err="1"/>
              <a:t>커버리지로</a:t>
            </a:r>
            <a:r>
              <a:rPr lang="ko-KR" altLang="en-US" dirty="0"/>
              <a:t> 확인 </a:t>
            </a:r>
            <a:r>
              <a:rPr lang="en-US" altLang="ko-KR" dirty="0"/>
              <a:t>(</a:t>
            </a:r>
            <a:r>
              <a:rPr lang="ko-KR" altLang="en-US" dirty="0"/>
              <a:t>기록 단계의 코드 커버리지는 하드웨어 </a:t>
            </a:r>
            <a:r>
              <a:rPr lang="ko-KR" altLang="en-US" dirty="0" err="1"/>
              <a:t>모델링에도</a:t>
            </a:r>
            <a:r>
              <a:rPr lang="ko-KR" altLang="en-US" dirty="0"/>
              <a:t> </a:t>
            </a:r>
            <a:r>
              <a:rPr lang="ko-KR" altLang="en-US" dirty="0" err="1"/>
              <a:t>중요했음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컴파일러</a:t>
            </a:r>
            <a:r>
              <a:rPr lang="en-US" altLang="ko-KR" dirty="0"/>
              <a:t>,</a:t>
            </a:r>
            <a:r>
              <a:rPr lang="ko-KR" altLang="en-US" dirty="0"/>
              <a:t> 코드</a:t>
            </a:r>
            <a:r>
              <a:rPr lang="en-US" altLang="ko-KR" dirty="0"/>
              <a:t>,</a:t>
            </a:r>
            <a:r>
              <a:rPr lang="ko-KR" altLang="en-US" dirty="0"/>
              <a:t> 시스템 라이브러리가 같아도 </a:t>
            </a:r>
            <a:r>
              <a:rPr lang="ko-KR" altLang="en-US" dirty="0" err="1"/>
              <a:t>커버된</a:t>
            </a:r>
            <a:r>
              <a:rPr lang="ko-KR" altLang="en-US" dirty="0"/>
              <a:t> 블록의 수가 </a:t>
            </a:r>
            <a:r>
              <a:rPr lang="ko-KR" altLang="en-US" dirty="0" err="1"/>
              <a:t>펌웨어마다</a:t>
            </a:r>
            <a:r>
              <a:rPr lang="ko-KR" altLang="en-US" dirty="0"/>
              <a:t> 다름</a:t>
            </a:r>
            <a:endParaRPr lang="en-US" altLang="ko-KR" dirty="0"/>
          </a:p>
          <a:p>
            <a:pPr lvl="2"/>
            <a:r>
              <a:rPr lang="ko-KR" altLang="en-US" dirty="0"/>
              <a:t>하드웨어 추상화 계층에서 많은 차이가 있는 것</a:t>
            </a:r>
            <a:endParaRPr lang="en-US" altLang="ko-KR" dirty="0"/>
          </a:p>
          <a:p>
            <a:pPr lvl="1"/>
            <a:r>
              <a:rPr lang="ko-KR" altLang="en-US" dirty="0"/>
              <a:t>결과 항목</a:t>
            </a:r>
            <a:endParaRPr lang="en-US" altLang="ko-KR" dirty="0"/>
          </a:p>
          <a:p>
            <a:pPr lvl="2"/>
            <a:r>
              <a:rPr lang="en-US" altLang="ko-KR" dirty="0" err="1"/>
              <a:t>Rec</a:t>
            </a:r>
            <a:r>
              <a:rPr lang="en-US" altLang="ko-KR" dirty="0"/>
              <a:t> </a:t>
            </a:r>
            <a:r>
              <a:rPr lang="ko-KR" altLang="en-US" dirty="0"/>
              <a:t>블록</a:t>
            </a:r>
            <a:r>
              <a:rPr lang="en-US" altLang="ko-KR" dirty="0"/>
              <a:t>:</a:t>
            </a:r>
            <a:r>
              <a:rPr lang="ko-KR" altLang="en-US" dirty="0"/>
              <a:t> 초기 기록 단계에서의 </a:t>
            </a:r>
            <a:r>
              <a:rPr lang="ko-KR" altLang="en-US" dirty="0" err="1"/>
              <a:t>커버리지</a:t>
            </a:r>
            <a:r>
              <a:rPr lang="ko-KR" altLang="en-US" dirty="0"/>
              <a:t> 관련 블록 수</a:t>
            </a:r>
            <a:endParaRPr lang="en-US" altLang="ko-KR" dirty="0"/>
          </a:p>
          <a:p>
            <a:pPr lvl="2"/>
            <a:r>
              <a:rPr lang="en-US" altLang="ko-KR" dirty="0"/>
              <a:t>Null model </a:t>
            </a:r>
            <a:r>
              <a:rPr lang="ko-KR" altLang="en-US" dirty="0"/>
              <a:t>블록</a:t>
            </a:r>
            <a:r>
              <a:rPr lang="en-US" altLang="ko-KR" dirty="0"/>
              <a:t>:</a:t>
            </a:r>
            <a:r>
              <a:rPr lang="ko-KR" altLang="en-US" dirty="0"/>
              <a:t> 모든 </a:t>
            </a:r>
            <a:r>
              <a:rPr lang="en-US" altLang="ko-KR" dirty="0"/>
              <a:t>MMIO</a:t>
            </a:r>
            <a:r>
              <a:rPr lang="ko-KR" altLang="en-US" dirty="0"/>
              <a:t>의 </a:t>
            </a:r>
            <a:r>
              <a:rPr lang="ko-KR" altLang="en-US" dirty="0" err="1"/>
              <a:t>커버리지</a:t>
            </a:r>
            <a:r>
              <a:rPr lang="ko-KR" altLang="en-US" dirty="0"/>
              <a:t> 블록이 단순하게 </a:t>
            </a:r>
            <a:r>
              <a:rPr lang="en-US" altLang="ko-KR" dirty="0"/>
              <a:t>0</a:t>
            </a:r>
            <a:r>
              <a:rPr lang="ko-KR" altLang="en-US" dirty="0"/>
              <a:t>을 반환할 때의 </a:t>
            </a:r>
            <a:r>
              <a:rPr lang="ko-KR" altLang="en-US" dirty="0" err="1"/>
              <a:t>커버리지</a:t>
            </a:r>
            <a:endParaRPr lang="en-US" altLang="ko-KR" dirty="0"/>
          </a:p>
          <a:p>
            <a:pPr lvl="3"/>
            <a:r>
              <a:rPr lang="ko-KR" altLang="en-US" dirty="0"/>
              <a:t>펌웨어가 </a:t>
            </a:r>
            <a:r>
              <a:rPr lang="ko-KR" altLang="en-US" dirty="0" err="1"/>
              <a:t>크래시나는</a:t>
            </a:r>
            <a:r>
              <a:rPr lang="ko-KR" altLang="en-US" dirty="0"/>
              <a:t> 경우 이렇게 될 것</a:t>
            </a:r>
            <a:endParaRPr lang="en-US" altLang="ko-KR" dirty="0"/>
          </a:p>
          <a:p>
            <a:pPr lvl="2"/>
            <a:r>
              <a:rPr lang="en-US" altLang="ko-KR" dirty="0"/>
              <a:t>SA </a:t>
            </a:r>
            <a:r>
              <a:rPr lang="ko-KR" altLang="en-US" dirty="0"/>
              <a:t>항목</a:t>
            </a:r>
            <a:r>
              <a:rPr lang="en-US" altLang="ko-KR" dirty="0"/>
              <a:t>:</a:t>
            </a:r>
            <a:r>
              <a:rPr lang="ko-KR" altLang="en-US" dirty="0"/>
              <a:t> 상태 근사를 통해 모델링한 경우의 블록 수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실제 </a:t>
            </a:r>
            <a:r>
              <a:rPr lang="en-US" altLang="ko-KR" dirty="0" err="1">
                <a:solidFill>
                  <a:srgbClr val="FF0000"/>
                </a:solidFill>
              </a:rPr>
              <a:t>Rec</a:t>
            </a:r>
            <a:r>
              <a:rPr lang="ko-KR" altLang="en-US" dirty="0">
                <a:solidFill>
                  <a:srgbClr val="FF0000"/>
                </a:solidFill>
              </a:rPr>
              <a:t> 결과를 거의 따라갔음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하드웨어 없이도 </a:t>
            </a:r>
            <a:r>
              <a:rPr lang="ko-KR" altLang="en-US" dirty="0" err="1"/>
              <a:t>에뮬레이팅할</a:t>
            </a:r>
            <a:r>
              <a:rPr lang="ko-KR" altLang="en-US" dirty="0"/>
              <a:t> 수 있다는 가능성 확인</a:t>
            </a:r>
            <a:endParaRPr lang="en-US" altLang="ko-KR" dirty="0"/>
          </a:p>
          <a:p>
            <a:pPr lvl="2"/>
            <a:r>
              <a:rPr lang="en-US" altLang="ko-KR" dirty="0"/>
              <a:t>Fuzzing </a:t>
            </a:r>
            <a:r>
              <a:rPr lang="ko-KR" altLang="en-US" dirty="0"/>
              <a:t>항목</a:t>
            </a:r>
            <a:r>
              <a:rPr lang="en-US" altLang="ko-KR" dirty="0"/>
              <a:t>:</a:t>
            </a:r>
            <a:r>
              <a:rPr lang="ko-KR" altLang="en-US" dirty="0"/>
              <a:t> 호스트에 입출력 제공하는 모델 데이터 대신</a:t>
            </a:r>
            <a:r>
              <a:rPr lang="en-US" altLang="ko-KR" dirty="0"/>
              <a:t>,</a:t>
            </a:r>
            <a:r>
              <a:rPr lang="ko-KR" altLang="en-US" dirty="0"/>
              <a:t> 새로 생성하는 </a:t>
            </a:r>
            <a:r>
              <a:rPr lang="en-US" altLang="ko-KR" dirty="0"/>
              <a:t>random data</a:t>
            </a:r>
            <a:r>
              <a:rPr lang="ko-KR" altLang="en-US" dirty="0"/>
              <a:t>를 넣었음 </a:t>
            </a:r>
            <a:r>
              <a:rPr lang="en-US" altLang="ko-KR" dirty="0"/>
              <a:t>(</a:t>
            </a:r>
            <a:r>
              <a:rPr lang="ko-KR" altLang="en-US" dirty="0"/>
              <a:t>시리얼 포트 </a:t>
            </a:r>
            <a:r>
              <a:rPr lang="ko-KR" altLang="en-US" dirty="0" err="1"/>
              <a:t>컨트롤러에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펌웨어 새로운 기능 및 취약점 찾음 </a:t>
            </a:r>
            <a:r>
              <a:rPr lang="en-US" altLang="ko-KR" dirty="0"/>
              <a:t>-&gt;</a:t>
            </a:r>
            <a:r>
              <a:rPr lang="ko-KR" altLang="en-US" dirty="0"/>
              <a:t> 새로운 기능은 주변장치와 상호작용도 성공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38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 </a:t>
            </a:r>
            <a:r>
              <a:rPr lang="ko-KR" altLang="en-US" dirty="0" err="1"/>
              <a:t>리호스팅</a:t>
            </a:r>
            <a:r>
              <a:rPr lang="ko-KR" altLang="en-US" dirty="0"/>
              <a:t> 역량</a:t>
            </a:r>
            <a:endParaRPr lang="en-US" altLang="ko-KR"/>
          </a:p>
          <a:p>
            <a:pPr lvl="1"/>
            <a:r>
              <a:rPr lang="en-US" altLang="ko-KR" dirty="0"/>
              <a:t>Blink_led</a:t>
            </a:r>
          </a:p>
          <a:p>
            <a:pPr lvl="2"/>
            <a:r>
              <a:rPr lang="en-US" altLang="ko-KR" dirty="0"/>
              <a:t>0.5</a:t>
            </a:r>
            <a:r>
              <a:rPr lang="ko-KR" altLang="en-US" dirty="0"/>
              <a:t>초마다 </a:t>
            </a:r>
            <a:r>
              <a:rPr lang="en-US" altLang="ko-KR" dirty="0"/>
              <a:t>LED</a:t>
            </a:r>
            <a:r>
              <a:rPr lang="ko-KR" altLang="en-US" dirty="0"/>
              <a:t> 깜빡이는 기능 </a:t>
            </a:r>
            <a:r>
              <a:rPr lang="en-US" altLang="ko-KR" dirty="0"/>
              <a:t>-&gt;</a:t>
            </a:r>
            <a:r>
              <a:rPr lang="ko-KR" altLang="en-US" dirty="0"/>
              <a:t> 간단하지만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ARM</a:t>
            </a:r>
            <a:r>
              <a:rPr lang="ko-KR" altLang="en-US" dirty="0"/>
              <a:t> 기반으로 컴파일된 펌웨어</a:t>
            </a:r>
            <a:r>
              <a:rPr lang="en-US" altLang="ko-KR" dirty="0"/>
              <a:t>,</a:t>
            </a:r>
            <a:r>
              <a:rPr lang="ko-KR" altLang="en-US" dirty="0"/>
              <a:t> 타이머를 다루는 기본</a:t>
            </a:r>
            <a:endParaRPr lang="en-US" altLang="ko-KR" dirty="0"/>
          </a:p>
          <a:p>
            <a:pPr lvl="2"/>
            <a:r>
              <a:rPr lang="ko-KR" altLang="en-US" dirty="0"/>
              <a:t>단순한 펌웨어도 초기화 작업량은 많음</a:t>
            </a:r>
            <a:r>
              <a:rPr lang="en-US" altLang="ko-KR" dirty="0"/>
              <a:t>(</a:t>
            </a:r>
            <a:r>
              <a:rPr lang="ko-KR" altLang="en-US" dirty="0"/>
              <a:t>부팅 단계에서부터 보드가 주변장치 체크하고</a:t>
            </a:r>
            <a:r>
              <a:rPr lang="en-US" altLang="ko-KR" dirty="0"/>
              <a:t>,</a:t>
            </a:r>
            <a:r>
              <a:rPr lang="ko-KR" altLang="en-US" dirty="0"/>
              <a:t> 제대로 안되면 펌웨어 무한 루프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Increasing Model</a:t>
            </a:r>
            <a:r>
              <a:rPr lang="ko-KR" altLang="en-US" dirty="0"/>
              <a:t> 및 선형 회귀를 이용해 타이머 증가량을 제대로 모델링했음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Read_hyperterminal</a:t>
            </a:r>
          </a:p>
          <a:p>
            <a:pPr lvl="2"/>
            <a:r>
              <a:rPr lang="ko-KR" altLang="en-US" dirty="0"/>
              <a:t>사용자나 시리얼 포트 상의 다른 기기로부터 외부 입력 받는 기능 </a:t>
            </a:r>
            <a:r>
              <a:rPr lang="en-US" altLang="ko-KR" dirty="0"/>
              <a:t>-&gt;</a:t>
            </a:r>
            <a:r>
              <a:rPr lang="ko-KR" altLang="en-US" dirty="0"/>
              <a:t> 서로 다른 입력에 따라 달라지는 펌웨어 행동 다루기</a:t>
            </a:r>
            <a:endParaRPr lang="en-US" altLang="ko-KR" dirty="0"/>
          </a:p>
          <a:p>
            <a:pPr lvl="2"/>
            <a:r>
              <a:rPr lang="ko-KR" altLang="en-US" dirty="0"/>
              <a:t>기록 단계에서 랜덤하게 </a:t>
            </a:r>
            <a:r>
              <a:rPr lang="en-US" altLang="ko-KR" dirty="0"/>
              <a:t>on, off</a:t>
            </a:r>
            <a:r>
              <a:rPr lang="ko-KR" altLang="en-US" dirty="0"/>
              <a:t> </a:t>
            </a:r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1) </a:t>
            </a:r>
            <a:r>
              <a:rPr lang="ko-KR" altLang="en-US" dirty="0"/>
              <a:t>명령어를 보내며 응답 확인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state approximation </a:t>
            </a:r>
          </a:p>
          <a:p>
            <a:pPr lvl="2"/>
            <a:r>
              <a:rPr lang="ko-KR" altLang="en-US" dirty="0"/>
              <a:t>새로운 응답</a:t>
            </a:r>
            <a:r>
              <a:rPr lang="en-US" altLang="ko-KR" dirty="0"/>
              <a:t>(2)</a:t>
            </a:r>
            <a:r>
              <a:rPr lang="ko-KR" altLang="en-US" dirty="0"/>
              <a:t>이 들어오면 백도어 실행되는 기능 있음 </a:t>
            </a:r>
            <a:r>
              <a:rPr lang="en-US" altLang="ko-KR" dirty="0"/>
              <a:t>-&gt;</a:t>
            </a:r>
            <a:r>
              <a:rPr lang="ko-KR" altLang="en-US" dirty="0"/>
              <a:t> 기록 단계에서는 관찰되지 않았으나</a:t>
            </a:r>
            <a:r>
              <a:rPr lang="en-US" altLang="ko-KR" dirty="0"/>
              <a:t>,</a:t>
            </a:r>
            <a:r>
              <a:rPr lang="ko-KR" altLang="en-US" dirty="0"/>
              <a:t> 이 입력을 받고 펌웨어가 이 값을 처리할 수 있도록 제대로 전달함 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783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 </a:t>
            </a:r>
            <a:r>
              <a:rPr lang="ko-KR" altLang="en-US" dirty="0" err="1"/>
              <a:t>리호스팅</a:t>
            </a:r>
            <a:r>
              <a:rPr lang="ko-KR" altLang="en-US" dirty="0"/>
              <a:t> 역량</a:t>
            </a:r>
            <a:endParaRPr lang="en-US" altLang="ko-KR" dirty="0"/>
          </a:p>
          <a:p>
            <a:pPr lvl="1"/>
            <a:r>
              <a:rPr lang="en-US" altLang="ko-KR" dirty="0"/>
              <a:t>Button_interrupt</a:t>
            </a:r>
          </a:p>
          <a:p>
            <a:pPr lvl="2"/>
            <a:r>
              <a:rPr lang="ko-KR" altLang="en-US" sz="1200" dirty="0"/>
              <a:t>외부 이벤트에 의해 인터럽트 </a:t>
            </a:r>
            <a:r>
              <a:rPr lang="en-US" altLang="ko-KR" sz="1200" dirty="0"/>
              <a:t>trigger</a:t>
            </a:r>
            <a:r>
              <a:rPr lang="ko-KR" altLang="en-US" sz="1200" dirty="0"/>
              <a:t>하는 기능</a:t>
            </a:r>
            <a:endParaRPr lang="en-US" altLang="ko-KR" sz="1200" dirty="0"/>
          </a:p>
          <a:p>
            <a:pPr lvl="2"/>
            <a:r>
              <a:rPr lang="ko-KR" altLang="en-US" sz="1200" dirty="0"/>
              <a:t>기록 단계에서는 일정 시간동안 랜덤하게 버튼 누르며 반응 기록 </a:t>
            </a:r>
            <a:r>
              <a:rPr lang="en-US" altLang="ko-KR" sz="1200" dirty="0"/>
              <a:t>-&gt; GPIO </a:t>
            </a:r>
            <a:r>
              <a:rPr lang="ko-KR" altLang="en-US" sz="1200" dirty="0"/>
              <a:t>인터럽트 </a:t>
            </a:r>
            <a:r>
              <a:rPr lang="en-US" altLang="ko-KR" sz="1200" dirty="0"/>
              <a:t>trigger </a:t>
            </a:r>
            <a:r>
              <a:rPr lang="ko-KR" altLang="en-US" sz="1200" dirty="0"/>
              <a:t>주소 및 값 자동으로 찾았음</a:t>
            </a:r>
            <a:endParaRPr lang="en-US" altLang="ko-KR" sz="1200" dirty="0"/>
          </a:p>
          <a:p>
            <a:pPr lvl="3"/>
            <a:r>
              <a:rPr lang="ko-KR" altLang="en-US" sz="1200" dirty="0"/>
              <a:t>랜덤하게 눌렀으므로  </a:t>
            </a:r>
            <a:r>
              <a:rPr lang="en-US" altLang="ko-KR" sz="1200" dirty="0"/>
              <a:t>state approximation</a:t>
            </a:r>
            <a:r>
              <a:rPr lang="ko-KR" altLang="en-US" sz="1200" dirty="0"/>
              <a:t>을 할 수는 없고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indefinite execution</a:t>
            </a:r>
            <a:r>
              <a:rPr lang="ko-KR" altLang="en-US" sz="1200" dirty="0"/>
              <a:t>으로 처리함</a:t>
            </a:r>
            <a:endParaRPr lang="en-US" altLang="ko-KR" sz="1200" dirty="0"/>
          </a:p>
          <a:p>
            <a:pPr lvl="1"/>
            <a:r>
              <a:rPr lang="en-US" altLang="ko-KR" dirty="0"/>
              <a:t>I2c_master</a:t>
            </a:r>
          </a:p>
          <a:p>
            <a:pPr lvl="2"/>
            <a:r>
              <a:rPr lang="ko-KR" altLang="en-US" sz="1200" dirty="0"/>
              <a:t>센서에서 온</a:t>
            </a:r>
            <a:r>
              <a:rPr lang="en-US" altLang="ko-KR" sz="1200" dirty="0"/>
              <a:t>/</a:t>
            </a:r>
            <a:r>
              <a:rPr lang="ko-KR" altLang="en-US" sz="1200" dirty="0"/>
              <a:t>습도 기록해서 전달 기능 </a:t>
            </a:r>
            <a:r>
              <a:rPr lang="en-US" altLang="ko-KR" sz="1200" dirty="0"/>
              <a:t>-&gt;</a:t>
            </a:r>
            <a:r>
              <a:rPr lang="ko-KR" altLang="en-US" sz="1200" dirty="0"/>
              <a:t> 여러 인터럽트 소스 포함 </a:t>
            </a:r>
            <a:r>
              <a:rPr lang="en-US" altLang="ko-KR" sz="1200" dirty="0"/>
              <a:t>(</a:t>
            </a:r>
            <a:r>
              <a:rPr lang="ko-KR" altLang="en-US" sz="1200" dirty="0"/>
              <a:t>시스템 타이머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I2C </a:t>
            </a:r>
            <a:r>
              <a:rPr lang="ko-KR" altLang="en-US" sz="1200" dirty="0"/>
              <a:t>버스 인터럽트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  -&gt;</a:t>
            </a:r>
            <a:r>
              <a:rPr lang="ko-KR" altLang="en-US" sz="1200" dirty="0"/>
              <a:t> 기록 단계에서 충돌</a:t>
            </a:r>
            <a:endParaRPr lang="en-US" altLang="ko-KR" sz="1200" dirty="0"/>
          </a:p>
          <a:p>
            <a:pPr lvl="2"/>
            <a:r>
              <a:rPr lang="ko-KR" altLang="en-US" sz="1200" dirty="0"/>
              <a:t>반복적인 모델링</a:t>
            </a:r>
            <a:endParaRPr lang="en-US" altLang="ko-KR" sz="1200" dirty="0"/>
          </a:p>
          <a:p>
            <a:pPr lvl="3"/>
            <a:r>
              <a:rPr lang="ko-KR" altLang="en-US" sz="1200" dirty="0"/>
              <a:t>첫 실행</a:t>
            </a:r>
            <a:r>
              <a:rPr lang="en-US" altLang="ko-KR" sz="1200" dirty="0"/>
              <a:t>:</a:t>
            </a:r>
            <a:r>
              <a:rPr lang="ko-KR" altLang="en-US" sz="1200" dirty="0"/>
              <a:t> 타이머 인터럽트 기록하여 모델 확보</a:t>
            </a:r>
            <a:endParaRPr lang="en-US" altLang="ko-KR" sz="1200" dirty="0"/>
          </a:p>
          <a:p>
            <a:pPr lvl="3"/>
            <a:r>
              <a:rPr lang="ko-KR" altLang="en-US" sz="1200" dirty="0"/>
              <a:t>두 번째 실행</a:t>
            </a:r>
            <a:r>
              <a:rPr lang="en-US" altLang="ko-KR" sz="1200" dirty="0"/>
              <a:t>:</a:t>
            </a:r>
            <a:r>
              <a:rPr lang="ko-KR" altLang="en-US" sz="1200" dirty="0"/>
              <a:t> 하드웨어 대신 타이머 모델을 사용하며 </a:t>
            </a:r>
            <a:r>
              <a:rPr lang="en-US" altLang="ko-KR" sz="1200" dirty="0"/>
              <a:t>I2C </a:t>
            </a:r>
            <a:r>
              <a:rPr lang="ko-KR" altLang="en-US" sz="1200" dirty="0"/>
              <a:t>버스 인터럽트 패턴에만 집중 </a:t>
            </a:r>
            <a:r>
              <a:rPr lang="en-US" altLang="ko-KR" sz="1200" dirty="0"/>
              <a:t>-&gt;</a:t>
            </a:r>
            <a:r>
              <a:rPr lang="ko-KR" altLang="en-US" sz="1200" dirty="0"/>
              <a:t> 설정 레지스터에 비트 마스크 위치 찾음 </a:t>
            </a:r>
            <a:r>
              <a:rPr lang="en-US" altLang="ko-KR" sz="1200" dirty="0"/>
              <a:t>(</a:t>
            </a:r>
            <a:r>
              <a:rPr lang="ko-KR" altLang="en-US" sz="1200" dirty="0"/>
              <a:t>비트 활성화 시</a:t>
            </a:r>
            <a:r>
              <a:rPr lang="en-US" altLang="ko-KR" sz="1200" dirty="0"/>
              <a:t>,</a:t>
            </a:r>
            <a:r>
              <a:rPr lang="ko-KR" altLang="en-US" sz="1200" dirty="0"/>
              <a:t> 타이밍 기반 인터럽트 발생</a:t>
            </a:r>
            <a:r>
              <a:rPr lang="en-US" altLang="ko-KR" sz="1200" dirty="0"/>
              <a:t>)</a:t>
            </a:r>
          </a:p>
          <a:p>
            <a:pPr lvl="2"/>
            <a:r>
              <a:rPr lang="en-US" altLang="ko-KR" sz="1200" dirty="0"/>
              <a:t>I2C </a:t>
            </a:r>
            <a:r>
              <a:rPr lang="ko-KR" altLang="en-US" sz="1200" dirty="0"/>
              <a:t>버스 관련 데이터 레지스터 및 설정 값 세팅 </a:t>
            </a:r>
            <a:r>
              <a:rPr lang="en-US" altLang="ko-KR" sz="1200" dirty="0"/>
              <a:t>-&gt;</a:t>
            </a:r>
            <a:r>
              <a:rPr lang="ko-KR" altLang="en-US" sz="1200" dirty="0"/>
              <a:t> 기록 단계에서 값 세팅됐을 때의 해당 주변장치 상태로 복귀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24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 </a:t>
            </a:r>
            <a:r>
              <a:rPr lang="ko-KR" altLang="en-US" dirty="0" err="1"/>
              <a:t>리호스팅</a:t>
            </a:r>
            <a:r>
              <a:rPr lang="ko-KR" altLang="en-US" dirty="0"/>
              <a:t> 역량</a:t>
            </a:r>
            <a:endParaRPr lang="en-US" altLang="ko-KR"/>
          </a:p>
          <a:p>
            <a:pPr lvl="1"/>
            <a:r>
              <a:rPr lang="en-US" altLang="ko-KR" dirty="0"/>
              <a:t>RF_door_lock</a:t>
            </a:r>
          </a:p>
          <a:p>
            <a:pPr lvl="2"/>
            <a:r>
              <a:rPr lang="ko-KR" altLang="en-US" dirty="0"/>
              <a:t>클라이언트가 </a:t>
            </a:r>
            <a:r>
              <a:rPr lang="en-US" altLang="ko-KR" dirty="0"/>
              <a:t>unlock, ping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명령어를 보낼 수 있도록 지원</a:t>
            </a:r>
            <a:endParaRPr lang="en-US" altLang="ko-KR" dirty="0"/>
          </a:p>
          <a:p>
            <a:pPr lvl="2"/>
            <a:r>
              <a:rPr lang="ko-KR" altLang="en-US" dirty="0"/>
              <a:t>추가 기능으로 백도어 존재</a:t>
            </a:r>
            <a:endParaRPr lang="en-US" altLang="ko-KR" dirty="0"/>
          </a:p>
          <a:p>
            <a:pPr lvl="3"/>
            <a:r>
              <a:rPr lang="en-US" altLang="ko-KR" dirty="0"/>
              <a:t>State approximation</a:t>
            </a:r>
            <a:r>
              <a:rPr lang="ko-KR" altLang="en-US" dirty="0"/>
              <a:t>은 정상 작동하지만</a:t>
            </a:r>
            <a:r>
              <a:rPr lang="en-US" altLang="ko-KR" dirty="0"/>
              <a:t>,</a:t>
            </a:r>
            <a:r>
              <a:rPr lang="ko-KR" altLang="en-US" dirty="0"/>
              <a:t> 랜덤한 값을 넣어서 코드 커버리지를 넓힐 수는 없음</a:t>
            </a:r>
            <a:endParaRPr lang="en-US" altLang="ko-KR" dirty="0"/>
          </a:p>
          <a:p>
            <a:pPr lvl="3"/>
            <a:r>
              <a:rPr lang="ko-KR" altLang="en-US" dirty="0"/>
              <a:t>기록 단계에서 관찰했듯이</a:t>
            </a:r>
            <a:r>
              <a:rPr lang="en-US" altLang="ko-KR" dirty="0"/>
              <a:t>,</a:t>
            </a:r>
            <a:r>
              <a:rPr lang="ko-KR" altLang="en-US" dirty="0"/>
              <a:t> 설정 명령에 대해서는 </a:t>
            </a:r>
            <a:r>
              <a:rPr lang="en-US" altLang="ko-KR" dirty="0"/>
              <a:t>OK </a:t>
            </a:r>
            <a:r>
              <a:rPr lang="ko-KR" altLang="en-US" dirty="0"/>
              <a:t>응답하고</a:t>
            </a:r>
            <a:r>
              <a:rPr lang="en-US" altLang="ko-KR" dirty="0"/>
              <a:t>,</a:t>
            </a:r>
            <a:r>
              <a:rPr lang="ko-KR" altLang="en-US" dirty="0"/>
              <a:t> 그 외에는 </a:t>
            </a:r>
            <a:r>
              <a:rPr lang="en-US" altLang="ko-KR" dirty="0"/>
              <a:t>halt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4"/>
            <a:r>
              <a:rPr lang="ko-KR" altLang="en-US" dirty="0"/>
              <a:t>퍼징을 위한 좋은 시작점이라고 생각됨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348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problems and challenges</a:t>
            </a:r>
          </a:p>
          <a:p>
            <a:pPr lvl="1"/>
            <a:r>
              <a:rPr lang="en-US" altLang="ko-KR" dirty="0"/>
              <a:t>Beyond ARM and MMIO</a:t>
            </a:r>
          </a:p>
          <a:p>
            <a:pPr lvl="2"/>
            <a:r>
              <a:rPr lang="ko-KR" altLang="en-US" dirty="0"/>
              <a:t>현재</a:t>
            </a:r>
            <a:r>
              <a:rPr lang="en-US" altLang="ko-KR" dirty="0"/>
              <a:t>, </a:t>
            </a:r>
            <a:r>
              <a:rPr lang="ko-KR" altLang="en-US" dirty="0"/>
              <a:t>프리텐더는</a:t>
            </a:r>
            <a:r>
              <a:rPr lang="en-US" altLang="ko-KR" dirty="0"/>
              <a:t> ARM </a:t>
            </a:r>
            <a:r>
              <a:rPr lang="ko-KR" altLang="en-US" dirty="0"/>
              <a:t>기기만을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r>
              <a:rPr lang="en-US" altLang="ko-KR" dirty="0"/>
              <a:t> -&gt; </a:t>
            </a:r>
            <a:r>
              <a:rPr lang="ko-KR" altLang="en-US" dirty="0"/>
              <a:t>에뮬레이터에서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r>
              <a:rPr lang="en-US" altLang="ko-KR" dirty="0"/>
              <a:t> </a:t>
            </a:r>
            <a:r>
              <a:rPr lang="ko-KR" altLang="en-US" dirty="0"/>
              <a:t>셋</a:t>
            </a:r>
            <a:r>
              <a:rPr lang="en-US" altLang="ko-KR" dirty="0"/>
              <a:t> </a:t>
            </a:r>
            <a:r>
              <a:rPr lang="ko-KR" altLang="en-US" dirty="0"/>
              <a:t>지원하기</a:t>
            </a:r>
            <a:r>
              <a:rPr lang="en-US" altLang="ko-KR" dirty="0"/>
              <a:t> </a:t>
            </a:r>
            <a:r>
              <a:rPr lang="ko-KR" altLang="en-US" dirty="0"/>
              <a:t>때문</a:t>
            </a:r>
            <a:endParaRPr lang="en-US" altLang="ko-KR" dirty="0"/>
          </a:p>
          <a:p>
            <a:pPr lvl="3"/>
            <a:r>
              <a:rPr lang="en-US" altLang="ko-KR" dirty="0"/>
              <a:t>ARM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대해서는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아키텍처가</a:t>
            </a:r>
            <a:r>
              <a:rPr lang="en-US" altLang="ko-KR" dirty="0"/>
              <a:t> </a:t>
            </a:r>
            <a:r>
              <a:rPr lang="ko-KR" altLang="en-US" dirty="0"/>
              <a:t>생겨도</a:t>
            </a:r>
            <a:r>
              <a:rPr lang="en-US" altLang="ko-KR" dirty="0"/>
              <a:t>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r>
              <a:rPr lang="en-US" altLang="ko-KR" dirty="0"/>
              <a:t> </a:t>
            </a:r>
            <a:r>
              <a:rPr lang="ko-KR" altLang="en-US" dirty="0"/>
              <a:t>셋</a:t>
            </a:r>
            <a:r>
              <a:rPr lang="en-US" altLang="ko-KR" dirty="0"/>
              <a:t> </a:t>
            </a:r>
            <a:r>
              <a:rPr lang="ko-KR" altLang="en-US" dirty="0"/>
              <a:t>에뮬레이터</a:t>
            </a:r>
            <a:r>
              <a:rPr lang="en-US" altLang="ko-KR" dirty="0"/>
              <a:t> + </a:t>
            </a:r>
            <a:r>
              <a:rPr lang="ko-KR" altLang="en-US" dirty="0"/>
              <a:t>인터럽트</a:t>
            </a:r>
            <a:r>
              <a:rPr lang="en-US" altLang="ko-KR" dirty="0"/>
              <a:t> </a:t>
            </a:r>
            <a:r>
              <a:rPr lang="ko-KR" altLang="en-US" dirty="0"/>
              <a:t>기록</a:t>
            </a:r>
            <a:r>
              <a:rPr lang="en-US" altLang="ko-KR" dirty="0"/>
              <a:t> </a:t>
            </a:r>
            <a:r>
              <a:rPr lang="ko-KR" altLang="en-US" dirty="0"/>
              <a:t>스텁</a:t>
            </a:r>
            <a:r>
              <a:rPr lang="en-US" altLang="ko-KR" dirty="0"/>
              <a:t> +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r>
              <a:rPr lang="en-US" altLang="ko-KR" dirty="0"/>
              <a:t> </a:t>
            </a:r>
            <a:r>
              <a:rPr lang="ko-KR" altLang="en-US" dirty="0"/>
              <a:t>기록이</a:t>
            </a:r>
            <a:r>
              <a:rPr lang="en-US" altLang="ko-KR" dirty="0"/>
              <a:t> </a:t>
            </a:r>
            <a:r>
              <a:rPr lang="ko-KR" altLang="en-US" dirty="0"/>
              <a:t>가능하므로</a:t>
            </a:r>
            <a:r>
              <a:rPr lang="en-US" altLang="ko-KR" dirty="0"/>
              <a:t> </a:t>
            </a:r>
            <a:r>
              <a:rPr lang="ko-KR" altLang="en-US" dirty="0"/>
              <a:t>케어</a:t>
            </a:r>
            <a:r>
              <a:rPr lang="en-US" altLang="ko-KR" dirty="0"/>
              <a:t> </a:t>
            </a:r>
            <a:r>
              <a:rPr lang="ko-KR" altLang="en-US" dirty="0"/>
              <a:t>가능함</a:t>
            </a:r>
            <a:endParaRPr lang="en-US" altLang="ko-KR" dirty="0"/>
          </a:p>
          <a:p>
            <a:pPr lvl="2"/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아키텍처는</a:t>
            </a:r>
            <a:r>
              <a:rPr lang="en-US" altLang="ko-KR" dirty="0"/>
              <a:t> ‘port-mapped IO’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사용해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  <a:r>
              <a:rPr lang="en-US" altLang="ko-KR" dirty="0"/>
              <a:t> </a:t>
            </a:r>
            <a:r>
              <a:rPr lang="ko-KR" altLang="en-US" dirty="0"/>
              <a:t>작업을</a:t>
            </a:r>
            <a:r>
              <a:rPr lang="en-US" altLang="ko-KR" dirty="0"/>
              <a:t> </a:t>
            </a:r>
            <a:r>
              <a:rPr lang="ko-KR" altLang="en-US" dirty="0"/>
              <a:t>수행하므로</a:t>
            </a:r>
            <a:r>
              <a:rPr lang="en-US" altLang="ko-KR" dirty="0"/>
              <a:t> </a:t>
            </a:r>
            <a:r>
              <a:rPr lang="ko-KR" altLang="en-US" dirty="0"/>
              <a:t>아직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r>
              <a:rPr lang="en-US" altLang="ko-KR" dirty="0"/>
              <a:t> </a:t>
            </a:r>
            <a:r>
              <a:rPr lang="ko-KR" altLang="en-US" dirty="0"/>
              <a:t>불가</a:t>
            </a:r>
            <a:r>
              <a:rPr lang="en-US" altLang="ko-KR" dirty="0"/>
              <a:t> -&gt; </a:t>
            </a:r>
            <a:r>
              <a:rPr lang="ko-KR" altLang="en-US" dirty="0"/>
              <a:t>앞으로</a:t>
            </a:r>
            <a:r>
              <a:rPr lang="en-US" altLang="ko-KR" dirty="0"/>
              <a:t> </a:t>
            </a:r>
            <a:r>
              <a:rPr lang="ko-KR" altLang="en-US" dirty="0"/>
              <a:t>범위를</a:t>
            </a:r>
            <a:r>
              <a:rPr lang="en-US" altLang="ko-KR" dirty="0"/>
              <a:t> </a:t>
            </a:r>
            <a:r>
              <a:rPr lang="ko-KR" altLang="en-US" dirty="0"/>
              <a:t>넓혀</a:t>
            </a:r>
            <a:r>
              <a:rPr lang="en-US" altLang="ko-KR" dirty="0"/>
              <a:t> </a:t>
            </a:r>
            <a:r>
              <a:rPr lang="ko-KR" altLang="en-US" dirty="0"/>
              <a:t>가야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Performance</a:t>
            </a:r>
          </a:p>
          <a:p>
            <a:pPr lvl="2"/>
            <a:r>
              <a:rPr lang="ko-KR" altLang="en-US" dirty="0"/>
              <a:t>주변</a:t>
            </a:r>
            <a:r>
              <a:rPr lang="en-US" altLang="ko-KR" dirty="0"/>
              <a:t> </a:t>
            </a:r>
            <a:r>
              <a:rPr lang="ko-KR" altLang="en-US" dirty="0"/>
              <a:t>장치</a:t>
            </a:r>
            <a:r>
              <a:rPr lang="en-US" altLang="ko-KR" dirty="0"/>
              <a:t> data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인터럽트를</a:t>
            </a:r>
            <a:r>
              <a:rPr lang="en-US" altLang="ko-KR" dirty="0"/>
              <a:t> </a:t>
            </a:r>
            <a:r>
              <a:rPr lang="ko-KR" altLang="en-US" dirty="0"/>
              <a:t>기기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에뮬레이터</a:t>
            </a:r>
            <a:r>
              <a:rPr lang="en-US" altLang="ko-KR" dirty="0"/>
              <a:t> </a:t>
            </a:r>
            <a:r>
              <a:rPr lang="ko-KR" altLang="en-US" dirty="0"/>
              <a:t>사이에서</a:t>
            </a:r>
            <a:r>
              <a:rPr lang="en-US" altLang="ko-KR" dirty="0"/>
              <a:t> </a:t>
            </a:r>
            <a:r>
              <a:rPr lang="ko-KR" altLang="en-US" dirty="0"/>
              <a:t>계속</a:t>
            </a:r>
            <a:r>
              <a:rPr lang="en-US" altLang="ko-KR" dirty="0"/>
              <a:t> </a:t>
            </a:r>
            <a:r>
              <a:rPr lang="ko-KR" altLang="en-US" dirty="0"/>
              <a:t>주고</a:t>
            </a:r>
            <a:r>
              <a:rPr lang="en-US" altLang="ko-KR" dirty="0"/>
              <a:t> </a:t>
            </a:r>
            <a:r>
              <a:rPr lang="ko-KR" altLang="en-US" dirty="0"/>
              <a:t>받도록</a:t>
            </a:r>
            <a:r>
              <a:rPr lang="en-US" altLang="ko-KR" dirty="0"/>
              <a:t> </a:t>
            </a:r>
            <a:r>
              <a:rPr lang="ko-KR" altLang="en-US" dirty="0"/>
              <a:t>하므로</a:t>
            </a:r>
            <a:r>
              <a:rPr lang="en-US" altLang="ko-KR" dirty="0"/>
              <a:t> </a:t>
            </a:r>
            <a:r>
              <a:rPr lang="ko-KR" altLang="en-US" dirty="0"/>
              <a:t>오버로드</a:t>
            </a:r>
            <a:r>
              <a:rPr lang="en-US" altLang="ko-KR" dirty="0"/>
              <a:t> </a:t>
            </a:r>
            <a:r>
              <a:rPr lang="ko-KR" altLang="en-US" dirty="0"/>
              <a:t>심함</a:t>
            </a:r>
            <a:endParaRPr lang="en-US" altLang="ko-KR" dirty="0"/>
          </a:p>
          <a:p>
            <a:pPr lvl="2"/>
            <a:r>
              <a:rPr lang="ko-KR" altLang="en-US" dirty="0"/>
              <a:t>구현의</a:t>
            </a:r>
            <a:r>
              <a:rPr lang="en-US" altLang="ko-KR" dirty="0"/>
              <a:t> </a:t>
            </a:r>
            <a:r>
              <a:rPr lang="ko-KR" altLang="en-US" dirty="0"/>
              <a:t>최적화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특수</a:t>
            </a:r>
            <a:r>
              <a:rPr lang="en-US" altLang="ko-KR" dirty="0"/>
              <a:t> </a:t>
            </a:r>
            <a:r>
              <a:rPr lang="ko-KR" altLang="en-US" dirty="0"/>
              <a:t>목적</a:t>
            </a:r>
            <a:r>
              <a:rPr lang="en-US" altLang="ko-KR" dirty="0"/>
              <a:t> </a:t>
            </a:r>
            <a:r>
              <a:rPr lang="ko-KR" altLang="en-US" dirty="0"/>
              <a:t>하드웨어를</a:t>
            </a:r>
            <a:r>
              <a:rPr lang="en-US" altLang="ko-KR" dirty="0"/>
              <a:t> </a:t>
            </a:r>
            <a:r>
              <a:rPr lang="ko-KR" altLang="en-US" dirty="0"/>
              <a:t>기기에</a:t>
            </a:r>
            <a:r>
              <a:rPr lang="en-US" altLang="ko-KR" dirty="0"/>
              <a:t> </a:t>
            </a:r>
            <a:r>
              <a:rPr lang="ko-KR" altLang="en-US" dirty="0"/>
              <a:t>인터페이스로</a:t>
            </a:r>
            <a:r>
              <a:rPr lang="en-US" altLang="ko-KR" dirty="0"/>
              <a:t>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ko-KR" altLang="en-US" dirty="0"/>
              <a:t>극복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Discussion and Future Work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Discussion and 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4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</a:p>
          <a:p>
            <a:pPr lvl="1"/>
            <a:r>
              <a:rPr lang="en-US" altLang="ko-KR" dirty="0"/>
              <a:t>Introduction</a:t>
            </a:r>
          </a:p>
          <a:p>
            <a:pPr lvl="1"/>
            <a:r>
              <a:rPr lang="en-US" altLang="ko-KR" dirty="0"/>
              <a:t>The Re-hosting Problem</a:t>
            </a:r>
          </a:p>
          <a:p>
            <a:pPr lvl="2"/>
            <a:r>
              <a:rPr lang="en-US" altLang="ko-KR" dirty="0"/>
              <a:t>Re-hosting Aspects and Related Work</a:t>
            </a:r>
          </a:p>
          <a:p>
            <a:pPr lvl="1"/>
            <a:r>
              <a:rPr lang="en-US" altLang="ko-KR" dirty="0"/>
              <a:t>Methodology</a:t>
            </a:r>
          </a:p>
          <a:p>
            <a:pPr lvl="2"/>
            <a:r>
              <a:rPr lang="en-US" altLang="ko-KR" dirty="0"/>
              <a:t>Recording</a:t>
            </a:r>
          </a:p>
          <a:p>
            <a:pPr lvl="2"/>
            <a:r>
              <a:rPr lang="en-US" altLang="ko-KR" dirty="0"/>
              <a:t>Peripheral Clustering</a:t>
            </a:r>
          </a:p>
          <a:p>
            <a:pPr lvl="2"/>
            <a:r>
              <a:rPr lang="en-US" altLang="ko-KR" dirty="0"/>
              <a:t>Interrupt Inference</a:t>
            </a:r>
          </a:p>
          <a:p>
            <a:pPr lvl="2"/>
            <a:r>
              <a:rPr lang="en-US" altLang="ko-KR" dirty="0"/>
              <a:t>Memory Model Training</a:t>
            </a:r>
          </a:p>
          <a:p>
            <a:pPr lvl="1"/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Discussion and Future Work</a:t>
            </a:r>
          </a:p>
          <a:p>
            <a:pPr lvl="1"/>
            <a:r>
              <a:rPr lang="en-US" altLang="ko-KR" dirty="0"/>
              <a:t>Conclusion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Overview and 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095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problems and challenges</a:t>
            </a:r>
          </a:p>
          <a:p>
            <a:pPr lvl="1"/>
            <a:r>
              <a:rPr lang="en-US" altLang="ko-KR" dirty="0"/>
              <a:t>Obtaining Traces</a:t>
            </a:r>
          </a:p>
          <a:p>
            <a:pPr lvl="2"/>
            <a:r>
              <a:rPr lang="ko-KR" altLang="en-US" dirty="0"/>
              <a:t>모델링</a:t>
            </a:r>
            <a:r>
              <a:rPr lang="en-US" altLang="ko-KR" dirty="0"/>
              <a:t> </a:t>
            </a:r>
            <a:r>
              <a:rPr lang="ko-KR" altLang="en-US" dirty="0"/>
              <a:t>자체보다는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생성을</a:t>
            </a:r>
            <a:r>
              <a:rPr lang="en-US" altLang="ko-KR" dirty="0"/>
              <a:t> </a:t>
            </a:r>
            <a:r>
              <a:rPr lang="ko-KR" altLang="en-US" dirty="0"/>
              <a:t>위한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획득</a:t>
            </a:r>
            <a:r>
              <a:rPr lang="en-US" altLang="ko-KR" dirty="0"/>
              <a:t> </a:t>
            </a:r>
            <a:r>
              <a:rPr lang="ko-KR" altLang="en-US" dirty="0"/>
              <a:t>역량이</a:t>
            </a:r>
            <a:r>
              <a:rPr lang="en-US" altLang="ko-KR" dirty="0"/>
              <a:t> </a:t>
            </a:r>
            <a:r>
              <a:rPr lang="ko-KR" altLang="en-US" dirty="0"/>
              <a:t>더</a:t>
            </a:r>
            <a:r>
              <a:rPr lang="en-US" altLang="ko-KR" dirty="0"/>
              <a:t> </a:t>
            </a:r>
            <a:r>
              <a:rPr lang="ko-KR" altLang="en-US" dirty="0"/>
              <a:t>어려움</a:t>
            </a:r>
            <a:endParaRPr lang="en-US" altLang="ko-KR" dirty="0"/>
          </a:p>
          <a:p>
            <a:pPr lvl="2"/>
            <a:r>
              <a:rPr lang="en-US" altLang="ko-KR" dirty="0"/>
              <a:t>1. MMIO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흔적</a:t>
            </a:r>
            <a:r>
              <a:rPr lang="en-US" altLang="ko-KR" dirty="0"/>
              <a:t> </a:t>
            </a:r>
            <a:r>
              <a:rPr lang="ko-KR" altLang="en-US" dirty="0"/>
              <a:t>획득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3"/>
            <a:r>
              <a:rPr lang="ko-KR" altLang="en-US" dirty="0"/>
              <a:t>칩의</a:t>
            </a:r>
            <a:r>
              <a:rPr lang="en-US" altLang="ko-KR" dirty="0"/>
              <a:t> </a:t>
            </a:r>
            <a:r>
              <a:rPr lang="ko-KR" altLang="en-US" dirty="0"/>
              <a:t>디버그</a:t>
            </a:r>
            <a:r>
              <a:rPr lang="en-US" altLang="ko-KR" dirty="0"/>
              <a:t> </a:t>
            </a:r>
            <a:r>
              <a:rPr lang="ko-KR" altLang="en-US" dirty="0"/>
              <a:t>인터페이스나</a:t>
            </a:r>
            <a:r>
              <a:rPr lang="en-US" altLang="ko-KR" dirty="0"/>
              <a:t> </a:t>
            </a:r>
            <a:r>
              <a:rPr lang="ko-KR" altLang="en-US" dirty="0"/>
              <a:t>그외</a:t>
            </a:r>
            <a:r>
              <a:rPr lang="en-US" altLang="ko-KR" dirty="0"/>
              <a:t> </a:t>
            </a:r>
            <a:r>
              <a:rPr lang="ko-KR" altLang="en-US" dirty="0"/>
              <a:t>유사한</a:t>
            </a:r>
            <a:r>
              <a:rPr lang="en-US" altLang="ko-KR" dirty="0"/>
              <a:t> </a:t>
            </a:r>
            <a:r>
              <a:rPr lang="ko-KR" altLang="en-US" dirty="0"/>
              <a:t>기능을</a:t>
            </a:r>
            <a:r>
              <a:rPr lang="en-US" altLang="ko-KR" dirty="0"/>
              <a:t> </a:t>
            </a:r>
            <a:r>
              <a:rPr lang="ko-KR" altLang="en-US" dirty="0"/>
              <a:t>제공하는</a:t>
            </a:r>
            <a:r>
              <a:rPr lang="en-US" altLang="ko-KR" dirty="0"/>
              <a:t> </a:t>
            </a:r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있으면</a:t>
            </a:r>
            <a:r>
              <a:rPr lang="en-US" altLang="ko-KR" dirty="0"/>
              <a:t> </a:t>
            </a:r>
            <a:r>
              <a:rPr lang="ko-KR" altLang="en-US" dirty="0"/>
              <a:t>충분함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관찰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3"/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경로의</a:t>
            </a:r>
            <a:r>
              <a:rPr lang="en-US" altLang="ko-KR" dirty="0"/>
              <a:t> </a:t>
            </a:r>
            <a:r>
              <a:rPr lang="ko-KR" altLang="en-US" dirty="0"/>
              <a:t>충분한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커버리지</a:t>
            </a:r>
            <a:r>
              <a:rPr lang="en-US" altLang="ko-KR" dirty="0"/>
              <a:t> </a:t>
            </a:r>
            <a:r>
              <a:rPr lang="ko-KR" altLang="en-US" dirty="0"/>
              <a:t>확보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3"/>
            <a:r>
              <a:rPr lang="ko-KR" altLang="en-US" dirty="0"/>
              <a:t>모델을</a:t>
            </a:r>
            <a:r>
              <a:rPr lang="en-US" altLang="ko-KR" dirty="0"/>
              <a:t> </a:t>
            </a:r>
            <a:r>
              <a:rPr lang="ko-KR" altLang="en-US" dirty="0"/>
              <a:t>이용해</a:t>
            </a:r>
            <a:r>
              <a:rPr lang="en-US" altLang="ko-KR" dirty="0"/>
              <a:t> </a:t>
            </a:r>
            <a:r>
              <a:rPr lang="ko-KR" altLang="en-US" dirty="0"/>
              <a:t>새로운</a:t>
            </a:r>
            <a:r>
              <a:rPr lang="en-US" altLang="ko-KR" dirty="0"/>
              <a:t> </a:t>
            </a:r>
            <a:r>
              <a:rPr lang="ko-KR" altLang="en-US" dirty="0"/>
              <a:t>펌웨어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양상을</a:t>
            </a:r>
            <a:r>
              <a:rPr lang="en-US" altLang="ko-KR" dirty="0"/>
              <a:t> </a:t>
            </a:r>
            <a:r>
              <a:rPr lang="ko-KR" altLang="en-US" dirty="0"/>
              <a:t>밝힐</a:t>
            </a:r>
            <a:r>
              <a:rPr lang="en-US" altLang="ko-KR" dirty="0"/>
              <a:t> </a:t>
            </a:r>
            <a:r>
              <a:rPr lang="ko-KR" altLang="en-US" dirty="0"/>
              <a:t>수도</a:t>
            </a:r>
            <a:r>
              <a:rPr lang="en-US" altLang="ko-KR" dirty="0"/>
              <a:t> </a:t>
            </a:r>
            <a:r>
              <a:rPr lang="ko-KR" altLang="en-US" dirty="0"/>
              <a:t>있으나</a:t>
            </a:r>
            <a:r>
              <a:rPr lang="en-US" altLang="ko-KR" dirty="0"/>
              <a:t>, </a:t>
            </a: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기록과</a:t>
            </a:r>
            <a:r>
              <a:rPr lang="en-US" altLang="ko-KR" dirty="0"/>
              <a:t> </a:t>
            </a:r>
            <a:r>
              <a:rPr lang="ko-KR" altLang="en-US" dirty="0"/>
              <a:t>너무</a:t>
            </a:r>
            <a:r>
              <a:rPr lang="en-US" altLang="ko-KR" dirty="0"/>
              <a:t> </a:t>
            </a:r>
            <a:r>
              <a:rPr lang="ko-KR" altLang="en-US" dirty="0"/>
              <a:t>동떨어진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경로까지</a:t>
            </a:r>
            <a:r>
              <a:rPr lang="en-US" altLang="ko-KR" dirty="0"/>
              <a:t> </a:t>
            </a:r>
            <a:r>
              <a:rPr lang="ko-KR" altLang="en-US" dirty="0"/>
              <a:t>가게</a:t>
            </a:r>
            <a:r>
              <a:rPr lang="en-US" altLang="ko-KR" dirty="0"/>
              <a:t> </a:t>
            </a:r>
            <a:r>
              <a:rPr lang="ko-KR" altLang="en-US" dirty="0"/>
              <a:t>되면</a:t>
            </a:r>
            <a:r>
              <a:rPr lang="en-US" altLang="ko-KR" dirty="0"/>
              <a:t> </a:t>
            </a:r>
            <a:r>
              <a:rPr lang="ko-KR" altLang="en-US" dirty="0"/>
              <a:t>논리적으로</a:t>
            </a:r>
            <a:r>
              <a:rPr lang="en-US" altLang="ko-KR" dirty="0"/>
              <a:t> </a:t>
            </a:r>
            <a:r>
              <a:rPr lang="ko-KR" altLang="en-US" dirty="0"/>
              <a:t>잘못된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나올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endParaRPr lang="en-US" altLang="ko-KR" dirty="0"/>
          </a:p>
          <a:p>
            <a:pPr lvl="4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최대한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커버리지</a:t>
            </a:r>
            <a:r>
              <a:rPr lang="en-US" altLang="ko-KR" dirty="0"/>
              <a:t> </a:t>
            </a:r>
            <a:r>
              <a:rPr lang="ko-KR" altLang="en-US" dirty="0"/>
              <a:t>확보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2"/>
            <a:r>
              <a:rPr lang="en-US" altLang="ko-KR" dirty="0"/>
              <a:t>DMA </a:t>
            </a:r>
            <a:r>
              <a:rPr lang="ko-KR" altLang="en-US" dirty="0"/>
              <a:t>컨트롤러</a:t>
            </a:r>
            <a:endParaRPr lang="en-US" altLang="ko-KR" dirty="0"/>
          </a:p>
          <a:p>
            <a:pPr lvl="3"/>
            <a:r>
              <a:rPr lang="ko-KR" altLang="en-US" dirty="0"/>
              <a:t>하드웨어에서</a:t>
            </a:r>
            <a:r>
              <a:rPr lang="en-US" altLang="ko-KR" dirty="0"/>
              <a:t>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접근이</a:t>
            </a:r>
            <a:r>
              <a:rPr lang="en-US" altLang="ko-KR" dirty="0"/>
              <a:t> </a:t>
            </a:r>
            <a:r>
              <a:rPr lang="ko-KR" altLang="en-US" dirty="0"/>
              <a:t>시작되므로</a:t>
            </a:r>
            <a:r>
              <a:rPr lang="en-US" altLang="ko-KR" dirty="0"/>
              <a:t>, </a:t>
            </a:r>
            <a:r>
              <a:rPr lang="ko-KR" altLang="en-US" dirty="0"/>
              <a:t>외부에서</a:t>
            </a:r>
            <a:r>
              <a:rPr lang="en-US" altLang="ko-KR" dirty="0"/>
              <a:t> 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접근을</a:t>
            </a:r>
            <a:r>
              <a:rPr lang="en-US" altLang="ko-KR" dirty="0"/>
              <a:t> </a:t>
            </a:r>
            <a:r>
              <a:rPr lang="ko-KR" altLang="en-US" dirty="0"/>
              <a:t>볼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없어서</a:t>
            </a:r>
            <a:r>
              <a:rPr lang="en-US" altLang="ko-KR" dirty="0"/>
              <a:t> </a:t>
            </a:r>
            <a:r>
              <a:rPr lang="ko-KR" altLang="en-US" dirty="0"/>
              <a:t>제대로</a:t>
            </a:r>
            <a:r>
              <a:rPr lang="en-US" altLang="ko-KR" dirty="0"/>
              <a:t> </a:t>
            </a:r>
            <a:r>
              <a:rPr lang="ko-KR" altLang="en-US" dirty="0"/>
              <a:t>모델링</a:t>
            </a:r>
            <a:r>
              <a:rPr lang="en-US" altLang="ko-KR" dirty="0"/>
              <a:t> </a:t>
            </a:r>
            <a:r>
              <a:rPr lang="ko-KR" altLang="en-US" dirty="0"/>
              <a:t>불가</a:t>
            </a:r>
            <a:endParaRPr lang="en-US" altLang="ko-KR" dirty="0"/>
          </a:p>
          <a:p>
            <a:pPr lvl="4"/>
            <a:r>
              <a:rPr lang="ko-KR" altLang="en-US" dirty="0"/>
              <a:t>펌웨어의</a:t>
            </a:r>
            <a:r>
              <a:rPr lang="en-US" altLang="ko-KR" dirty="0"/>
              <a:t> DMA </a:t>
            </a:r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코드를</a:t>
            </a:r>
            <a:r>
              <a:rPr lang="en-US" altLang="ko-KR" dirty="0"/>
              <a:t> </a:t>
            </a:r>
            <a:r>
              <a:rPr lang="ko-KR" altLang="en-US" dirty="0"/>
              <a:t>관찰하여</a:t>
            </a:r>
            <a:r>
              <a:rPr lang="en-US" altLang="ko-KR" dirty="0"/>
              <a:t> </a:t>
            </a:r>
            <a:r>
              <a:rPr lang="ko-KR" altLang="en-US" dirty="0"/>
              <a:t>해결해볼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Discussion and Future Work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Discussion and 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827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problems and challenges</a:t>
            </a:r>
          </a:p>
          <a:p>
            <a:pPr lvl="1"/>
            <a:r>
              <a:rPr lang="en-US" altLang="ko-KR" dirty="0"/>
              <a:t>External Peripherals</a:t>
            </a:r>
          </a:p>
          <a:p>
            <a:pPr lvl="2"/>
            <a:r>
              <a:rPr lang="ko-KR" altLang="en-US" dirty="0"/>
              <a:t>프리텐더는</a:t>
            </a:r>
            <a:r>
              <a:rPr lang="en-US" altLang="ko-KR" dirty="0"/>
              <a:t> </a:t>
            </a: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장치</a:t>
            </a:r>
            <a:r>
              <a:rPr lang="en-US" altLang="ko-KR" dirty="0"/>
              <a:t> </a:t>
            </a:r>
            <a:r>
              <a:rPr lang="ko-KR" altLang="en-US" dirty="0"/>
              <a:t>다루기</a:t>
            </a:r>
            <a:r>
              <a:rPr lang="en-US" altLang="ko-KR" dirty="0"/>
              <a:t> </a:t>
            </a:r>
            <a:r>
              <a:rPr lang="ko-KR" altLang="en-US" dirty="0"/>
              <a:t>위해</a:t>
            </a:r>
            <a:r>
              <a:rPr lang="en-US" altLang="ko-KR" dirty="0"/>
              <a:t>, </a:t>
            </a:r>
            <a:r>
              <a:rPr lang="ko-KR" altLang="en-US" dirty="0"/>
              <a:t>온칩</a:t>
            </a:r>
            <a:r>
              <a:rPr lang="en-US" altLang="ko-KR" dirty="0"/>
              <a:t> </a:t>
            </a:r>
            <a:r>
              <a:rPr lang="ko-KR" altLang="en-US" dirty="0"/>
              <a:t>주변장치와</a:t>
            </a:r>
            <a:r>
              <a:rPr lang="en-US" altLang="ko-KR" dirty="0"/>
              <a:t> </a:t>
            </a:r>
            <a:r>
              <a:rPr lang="ko-KR" altLang="en-US" dirty="0"/>
              <a:t>연관된</a:t>
            </a:r>
            <a:r>
              <a:rPr lang="en-US" altLang="ko-KR" dirty="0"/>
              <a:t> </a:t>
            </a: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장치를</a:t>
            </a:r>
            <a:r>
              <a:rPr lang="en-US" altLang="ko-KR" dirty="0"/>
              <a:t> </a:t>
            </a:r>
            <a:r>
              <a:rPr lang="ko-KR" altLang="en-US" dirty="0"/>
              <a:t>합성하여</a:t>
            </a:r>
            <a:r>
              <a:rPr lang="en-US" altLang="ko-KR" dirty="0"/>
              <a:t> </a:t>
            </a:r>
            <a:r>
              <a:rPr lang="ko-KR" altLang="en-US" dirty="0"/>
              <a:t>모델링하고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endParaRPr lang="en-US" altLang="ko-KR" dirty="0"/>
          </a:p>
          <a:p>
            <a:pPr lvl="3"/>
            <a:r>
              <a:rPr lang="ko-KR" altLang="en-US" dirty="0"/>
              <a:t>이는</a:t>
            </a:r>
            <a:r>
              <a:rPr lang="en-US" altLang="ko-KR" dirty="0"/>
              <a:t> </a:t>
            </a:r>
            <a:r>
              <a:rPr lang="ko-KR" altLang="en-US" dirty="0"/>
              <a:t>주어진</a:t>
            </a:r>
            <a:r>
              <a:rPr lang="en-US" altLang="ko-KR" dirty="0"/>
              <a:t> </a:t>
            </a:r>
            <a:r>
              <a:rPr lang="ko-KR" altLang="en-US" dirty="0"/>
              <a:t>물리적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설정에만</a:t>
            </a:r>
            <a:r>
              <a:rPr lang="en-US" altLang="ko-KR" dirty="0"/>
              <a:t> </a:t>
            </a:r>
            <a:r>
              <a:rPr lang="ko-KR" altLang="en-US" dirty="0"/>
              <a:t>적용될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있는</a:t>
            </a:r>
            <a:r>
              <a:rPr lang="en-US" altLang="ko-KR" dirty="0"/>
              <a:t> </a:t>
            </a:r>
            <a:r>
              <a:rPr lang="ko-KR" altLang="en-US" dirty="0"/>
              <a:t>모델을</a:t>
            </a:r>
            <a:r>
              <a:rPr lang="en-US" altLang="ko-KR" dirty="0"/>
              <a:t> </a:t>
            </a:r>
            <a:r>
              <a:rPr lang="ko-KR" altLang="en-US" dirty="0"/>
              <a:t>생성하고</a:t>
            </a:r>
            <a:r>
              <a:rPr lang="en-US" altLang="ko-KR" dirty="0"/>
              <a:t> </a:t>
            </a:r>
            <a:r>
              <a:rPr lang="ko-KR" altLang="en-US" dirty="0"/>
              <a:t>있음</a:t>
            </a:r>
            <a:endParaRPr lang="en-US" altLang="ko-KR" dirty="0"/>
          </a:p>
          <a:p>
            <a:pPr lvl="2"/>
            <a:r>
              <a:rPr lang="ko-KR" altLang="en-US" dirty="0"/>
              <a:t>이상적으로는</a:t>
            </a:r>
            <a:r>
              <a:rPr lang="en-US" altLang="ko-KR" dirty="0"/>
              <a:t>,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주변장치가</a:t>
            </a:r>
            <a:r>
              <a:rPr lang="en-US" altLang="ko-KR" dirty="0"/>
              <a:t> </a:t>
            </a:r>
            <a:r>
              <a:rPr lang="ko-KR" altLang="en-US" dirty="0"/>
              <a:t>시리얼</a:t>
            </a:r>
            <a:r>
              <a:rPr lang="en-US" altLang="ko-KR" dirty="0"/>
              <a:t> </a:t>
            </a:r>
            <a:r>
              <a:rPr lang="ko-KR" altLang="en-US" dirty="0"/>
              <a:t>포트</a:t>
            </a:r>
            <a:r>
              <a:rPr lang="en-US" altLang="ko-KR" dirty="0"/>
              <a:t> </a:t>
            </a:r>
            <a:r>
              <a:rPr lang="ko-KR" altLang="en-US" dirty="0"/>
              <a:t>채널</a:t>
            </a:r>
            <a:r>
              <a:rPr lang="en-US" altLang="ko-KR" dirty="0"/>
              <a:t> </a:t>
            </a:r>
            <a:r>
              <a:rPr lang="ko-KR" altLang="en-US" dirty="0"/>
              <a:t>단독</a:t>
            </a:r>
            <a:r>
              <a:rPr lang="en-US" altLang="ko-KR" dirty="0"/>
              <a:t> </a:t>
            </a:r>
            <a:r>
              <a:rPr lang="ko-KR" altLang="en-US" dirty="0"/>
              <a:t>사용하도록</a:t>
            </a:r>
            <a:r>
              <a:rPr lang="en-US" altLang="ko-KR" dirty="0"/>
              <a:t> </a:t>
            </a:r>
            <a:r>
              <a:rPr lang="ko-KR" altLang="en-US" dirty="0"/>
              <a:t>개발하면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CPU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3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포트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버스</a:t>
            </a:r>
            <a:r>
              <a:rPr lang="en-US" altLang="ko-KR" dirty="0"/>
              <a:t> </a:t>
            </a:r>
            <a:r>
              <a:rPr lang="ko-KR" altLang="en-US" dirty="0"/>
              <a:t>컨트롤러는</a:t>
            </a:r>
            <a:r>
              <a:rPr lang="en-US" altLang="ko-KR" dirty="0"/>
              <a:t> </a:t>
            </a:r>
            <a:r>
              <a:rPr lang="ko-KR" altLang="en-US" dirty="0"/>
              <a:t>고유한</a:t>
            </a:r>
            <a:r>
              <a:rPr lang="en-US" altLang="ko-KR" dirty="0"/>
              <a:t> </a:t>
            </a:r>
            <a:r>
              <a:rPr lang="ko-KR" altLang="en-US" dirty="0"/>
              <a:t>내장</a:t>
            </a:r>
            <a:r>
              <a:rPr lang="en-US" altLang="ko-KR" dirty="0"/>
              <a:t> </a:t>
            </a:r>
            <a:r>
              <a:rPr lang="ko-KR" altLang="en-US" dirty="0"/>
              <a:t>하드웨어가</a:t>
            </a:r>
            <a:r>
              <a:rPr lang="en-US" altLang="ko-KR" dirty="0"/>
              <a:t> </a:t>
            </a:r>
            <a:r>
              <a:rPr lang="ko-KR" altLang="en-US" dirty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r>
              <a:rPr lang="en-US" altLang="ko-KR" dirty="0"/>
              <a:t> </a:t>
            </a:r>
            <a:r>
              <a:rPr lang="ko-KR" altLang="en-US" dirty="0"/>
              <a:t>머신을</a:t>
            </a:r>
            <a:r>
              <a:rPr lang="en-US" altLang="ko-KR" dirty="0"/>
              <a:t> </a:t>
            </a:r>
            <a:r>
              <a:rPr lang="ko-KR" altLang="en-US" dirty="0"/>
              <a:t>따름</a:t>
            </a:r>
            <a:r>
              <a:rPr lang="en-US" altLang="ko-KR" dirty="0"/>
              <a:t> -&gt; </a:t>
            </a:r>
            <a:r>
              <a:rPr lang="ko-KR" altLang="en-US" dirty="0"/>
              <a:t>제어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레지스터에서</a:t>
            </a:r>
            <a:r>
              <a:rPr lang="en-US" altLang="ko-KR" dirty="0"/>
              <a:t> </a:t>
            </a:r>
            <a:r>
              <a:rPr lang="ko-KR" altLang="en-US" dirty="0"/>
              <a:t>읽은</a:t>
            </a:r>
            <a:r>
              <a:rPr lang="en-US" altLang="ko-KR" dirty="0"/>
              <a:t> </a:t>
            </a:r>
            <a:r>
              <a:rPr lang="ko-KR" altLang="en-US" dirty="0"/>
              <a:t>값을</a:t>
            </a:r>
            <a:r>
              <a:rPr lang="en-US" altLang="ko-KR" dirty="0"/>
              <a:t> CPU </a:t>
            </a:r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온</a:t>
            </a:r>
            <a:r>
              <a:rPr lang="en-US" altLang="ko-KR" dirty="0"/>
              <a:t> </a:t>
            </a:r>
            <a:r>
              <a:rPr lang="ko-KR" altLang="en-US" dirty="0"/>
              <a:t>값과</a:t>
            </a:r>
            <a:r>
              <a:rPr lang="en-US" altLang="ko-KR" dirty="0"/>
              <a:t> </a:t>
            </a:r>
            <a:r>
              <a:rPr lang="ko-KR" altLang="en-US" dirty="0"/>
              <a:t>구분하는</a:t>
            </a:r>
            <a:r>
              <a:rPr lang="en-US" altLang="ko-KR" dirty="0"/>
              <a:t> </a:t>
            </a:r>
            <a:r>
              <a:rPr lang="ko-KR" altLang="en-US" dirty="0"/>
              <a:t>것이</a:t>
            </a:r>
            <a:r>
              <a:rPr lang="en-US" altLang="ko-KR" dirty="0"/>
              <a:t> </a:t>
            </a:r>
            <a:r>
              <a:rPr lang="ko-KR" altLang="en-US" dirty="0"/>
              <a:t>불가능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Heavily-stateful Peripherals</a:t>
            </a:r>
          </a:p>
          <a:p>
            <a:pPr lvl="2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주변장치가</a:t>
            </a:r>
            <a:r>
              <a:rPr lang="en-US" altLang="ko-KR" dirty="0"/>
              <a:t> </a:t>
            </a:r>
            <a:r>
              <a:rPr lang="ko-KR" altLang="en-US" dirty="0"/>
              <a:t>상태머신으로</a:t>
            </a:r>
            <a:r>
              <a:rPr lang="en-US" altLang="ko-KR" dirty="0"/>
              <a:t> </a:t>
            </a:r>
            <a:r>
              <a:rPr lang="ko-KR" altLang="en-US" dirty="0"/>
              <a:t>잘</a:t>
            </a:r>
            <a:r>
              <a:rPr lang="en-US" altLang="ko-KR" dirty="0"/>
              <a:t> </a:t>
            </a:r>
            <a:r>
              <a:rPr lang="ko-KR" altLang="en-US" dirty="0"/>
              <a:t>모델링되는</a:t>
            </a:r>
            <a:r>
              <a:rPr lang="en-US" altLang="ko-KR" dirty="0"/>
              <a:t> </a:t>
            </a:r>
            <a:r>
              <a:rPr lang="ko-KR" altLang="en-US" dirty="0"/>
              <a:t>것은</a:t>
            </a:r>
            <a:r>
              <a:rPr lang="en-US" altLang="ko-KR" dirty="0"/>
              <a:t> </a:t>
            </a:r>
            <a:r>
              <a:rPr lang="ko-KR" altLang="en-US" dirty="0"/>
              <a:t>아님</a:t>
            </a:r>
            <a:endParaRPr lang="en-US" altLang="ko-KR" dirty="0"/>
          </a:p>
          <a:p>
            <a:pPr lvl="3"/>
            <a:r>
              <a:rPr lang="ko-KR" altLang="en-US" dirty="0"/>
              <a:t>상태머신</a:t>
            </a:r>
            <a:r>
              <a:rPr lang="en-US" altLang="ko-KR" dirty="0"/>
              <a:t> </a:t>
            </a:r>
            <a:r>
              <a:rPr lang="ko-KR" altLang="en-US" dirty="0"/>
              <a:t>근사를</a:t>
            </a:r>
            <a:r>
              <a:rPr lang="en-US" altLang="ko-KR" dirty="0"/>
              <a:t> </a:t>
            </a:r>
            <a:r>
              <a:rPr lang="ko-KR" altLang="en-US" dirty="0"/>
              <a:t>위해</a:t>
            </a:r>
            <a:r>
              <a:rPr lang="en-US" altLang="ko-KR" dirty="0"/>
              <a:t> </a:t>
            </a:r>
            <a:r>
              <a:rPr lang="ko-KR" altLang="en-US" dirty="0"/>
              <a:t>몇</a:t>
            </a:r>
            <a:r>
              <a:rPr lang="en-US" altLang="ko-KR" dirty="0"/>
              <a:t> </a:t>
            </a:r>
            <a:r>
              <a:rPr lang="ko-KR" altLang="en-US" dirty="0"/>
              <a:t>가지</a:t>
            </a:r>
            <a:r>
              <a:rPr lang="en-US" altLang="ko-KR" dirty="0"/>
              <a:t> </a:t>
            </a:r>
            <a:r>
              <a:rPr lang="ko-KR" altLang="en-US" dirty="0"/>
              <a:t>가정을</a:t>
            </a:r>
            <a:r>
              <a:rPr lang="en-US" altLang="ko-KR" dirty="0"/>
              <a:t> </a:t>
            </a:r>
            <a:r>
              <a:rPr lang="ko-KR" altLang="en-US" dirty="0"/>
              <a:t>했었는데</a:t>
            </a:r>
            <a:r>
              <a:rPr lang="en-US" altLang="ko-KR" dirty="0"/>
              <a:t>, </a:t>
            </a:r>
            <a:r>
              <a:rPr lang="ko-KR" altLang="en-US" dirty="0"/>
              <a:t>항상</a:t>
            </a:r>
            <a:r>
              <a:rPr lang="en-US" altLang="ko-KR" dirty="0"/>
              <a:t> </a:t>
            </a:r>
            <a:r>
              <a:rPr lang="ko-KR" altLang="en-US" dirty="0"/>
              <a:t>맞지</a:t>
            </a:r>
            <a:r>
              <a:rPr lang="en-US" altLang="ko-KR" dirty="0"/>
              <a:t> </a:t>
            </a:r>
            <a:r>
              <a:rPr lang="ko-KR" altLang="en-US" dirty="0"/>
              <a:t>않음</a:t>
            </a:r>
            <a:r>
              <a:rPr lang="en-US" altLang="ko-KR" dirty="0"/>
              <a:t> -&gt; </a:t>
            </a:r>
            <a:r>
              <a:rPr lang="ko-KR" altLang="en-US" dirty="0"/>
              <a:t>대표적으로</a:t>
            </a:r>
            <a:r>
              <a:rPr lang="en-US" altLang="ko-KR" dirty="0"/>
              <a:t>, </a:t>
            </a:r>
            <a:r>
              <a:rPr lang="ko-KR" altLang="en-US" dirty="0"/>
              <a:t>외장</a:t>
            </a:r>
            <a:r>
              <a:rPr lang="en-US" altLang="ko-KR" dirty="0"/>
              <a:t> </a:t>
            </a:r>
            <a:r>
              <a:rPr lang="ko-KR" altLang="en-US" dirty="0"/>
              <a:t>스토리지</a:t>
            </a:r>
            <a:r>
              <a:rPr lang="en-US" altLang="ko-KR" dirty="0"/>
              <a:t> </a:t>
            </a:r>
            <a:r>
              <a:rPr lang="ko-KR" altLang="en-US" dirty="0"/>
              <a:t>장치에서는</a:t>
            </a:r>
            <a:r>
              <a:rPr lang="en-US" altLang="ko-KR" dirty="0"/>
              <a:t> </a:t>
            </a:r>
            <a:r>
              <a:rPr lang="ko-KR" altLang="en-US" dirty="0"/>
              <a:t>안맞음</a:t>
            </a:r>
            <a:endParaRPr lang="en-US" altLang="ko-KR" dirty="0"/>
          </a:p>
          <a:p>
            <a:pPr lvl="3"/>
            <a:r>
              <a:rPr lang="ko-KR" altLang="en-US" dirty="0"/>
              <a:t>고수준</a:t>
            </a:r>
            <a:r>
              <a:rPr lang="en-US" altLang="ko-KR" dirty="0"/>
              <a:t> </a:t>
            </a:r>
            <a:r>
              <a:rPr lang="ko-KR" altLang="en-US" dirty="0"/>
              <a:t>모델링이나</a:t>
            </a:r>
            <a:r>
              <a:rPr lang="en-US" altLang="ko-KR" dirty="0"/>
              <a:t>, </a:t>
            </a:r>
            <a:r>
              <a:rPr lang="ko-KR" altLang="en-US" dirty="0"/>
              <a:t>외장</a:t>
            </a:r>
            <a:r>
              <a:rPr lang="en-US" altLang="ko-KR" dirty="0"/>
              <a:t> </a:t>
            </a:r>
            <a:r>
              <a:rPr lang="ko-KR" altLang="en-US" dirty="0"/>
              <a:t>주변장치를</a:t>
            </a:r>
            <a:r>
              <a:rPr lang="en-US" altLang="ko-KR" dirty="0"/>
              <a:t> </a:t>
            </a:r>
            <a:r>
              <a:rPr lang="ko-KR" altLang="en-US" dirty="0"/>
              <a:t>내장</a:t>
            </a:r>
            <a:r>
              <a:rPr lang="en-US" altLang="ko-KR" dirty="0"/>
              <a:t> </a:t>
            </a:r>
            <a:r>
              <a:rPr lang="ko-KR" altLang="en-US" dirty="0"/>
              <a:t>주변장치와</a:t>
            </a:r>
            <a:r>
              <a:rPr lang="en-US" altLang="ko-KR" dirty="0"/>
              <a:t> </a:t>
            </a:r>
            <a:r>
              <a:rPr lang="ko-KR" altLang="en-US" dirty="0"/>
              <a:t>구분하여</a:t>
            </a:r>
            <a:r>
              <a:rPr lang="en-US" altLang="ko-KR" dirty="0"/>
              <a:t> </a:t>
            </a:r>
            <a:r>
              <a:rPr lang="ko-KR" altLang="en-US" dirty="0"/>
              <a:t>해결할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있을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Discussion and Future Work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Discussion and 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041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problems and challenges</a:t>
            </a:r>
          </a:p>
          <a:p>
            <a:pPr lvl="1"/>
            <a:r>
              <a:rPr lang="en-US" altLang="ko-KR" dirty="0"/>
              <a:t>Adding Abstractions</a:t>
            </a:r>
          </a:p>
          <a:p>
            <a:pPr lvl="2"/>
            <a:r>
              <a:rPr lang="ko-KR" altLang="en-US" dirty="0"/>
              <a:t>이상적인</a:t>
            </a:r>
            <a:r>
              <a:rPr lang="en-US" altLang="ko-KR" dirty="0"/>
              <a:t> </a:t>
            </a:r>
            <a:r>
              <a:rPr lang="ko-KR" altLang="en-US" dirty="0"/>
              <a:t>리호스팅</a:t>
            </a:r>
            <a:r>
              <a:rPr lang="en-US" altLang="ko-KR" dirty="0"/>
              <a:t> </a:t>
            </a:r>
            <a:r>
              <a:rPr lang="ko-KR" altLang="en-US" dirty="0"/>
              <a:t>솔루션으로서</a:t>
            </a:r>
            <a:r>
              <a:rPr lang="en-US" altLang="ko-KR" dirty="0"/>
              <a:t> </a:t>
            </a:r>
            <a:r>
              <a:rPr lang="ko-KR" altLang="en-US" dirty="0"/>
              <a:t>추상화</a:t>
            </a:r>
            <a:r>
              <a:rPr lang="en-US" altLang="ko-KR" dirty="0"/>
              <a:t> </a:t>
            </a:r>
            <a:r>
              <a:rPr lang="ko-KR" altLang="en-US" dirty="0"/>
              <a:t>개념을</a:t>
            </a:r>
            <a:r>
              <a:rPr lang="en-US" altLang="ko-KR" dirty="0"/>
              <a:t> </a:t>
            </a:r>
            <a:r>
              <a:rPr lang="ko-KR" altLang="en-US" dirty="0"/>
              <a:t>제외하도록</a:t>
            </a:r>
            <a:r>
              <a:rPr lang="en-US" altLang="ko-KR" dirty="0"/>
              <a:t> </a:t>
            </a:r>
            <a:r>
              <a:rPr lang="ko-KR" altLang="en-US" dirty="0"/>
              <a:t>했음</a:t>
            </a:r>
            <a:r>
              <a:rPr lang="en-US" altLang="ko-KR" dirty="0"/>
              <a:t> (OS</a:t>
            </a:r>
            <a:r>
              <a:rPr lang="ko-KR" altLang="en-US" dirty="0"/>
              <a:t>나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많은</a:t>
            </a:r>
            <a:r>
              <a:rPr lang="en-US" altLang="ko-KR" dirty="0"/>
              <a:t> </a:t>
            </a:r>
            <a:r>
              <a:rPr lang="ko-KR" altLang="en-US" dirty="0"/>
              <a:t>펌웨어는</a:t>
            </a:r>
            <a:r>
              <a:rPr lang="en-US" altLang="ko-KR" dirty="0"/>
              <a:t> </a:t>
            </a:r>
            <a:r>
              <a:rPr lang="ko-KR" altLang="en-US" dirty="0"/>
              <a:t>라이브러리를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 -&gt; </a:t>
            </a:r>
            <a:r>
              <a:rPr lang="ko-KR" altLang="en-US" dirty="0"/>
              <a:t>이를</a:t>
            </a:r>
            <a:r>
              <a:rPr lang="en-US" altLang="ko-KR" dirty="0"/>
              <a:t> </a:t>
            </a:r>
            <a:r>
              <a:rPr lang="ko-KR" altLang="en-US" dirty="0"/>
              <a:t>쓸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있다면</a:t>
            </a:r>
            <a:r>
              <a:rPr lang="en-US" altLang="ko-KR" dirty="0"/>
              <a:t> </a:t>
            </a:r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주변장치나</a:t>
            </a:r>
            <a:r>
              <a:rPr lang="en-US" altLang="ko-KR" dirty="0"/>
              <a:t> DMA </a:t>
            </a:r>
            <a:r>
              <a:rPr lang="ko-KR" altLang="en-US" dirty="0"/>
              <a:t>등을</a:t>
            </a:r>
            <a:r>
              <a:rPr lang="en-US" altLang="ko-KR" dirty="0"/>
              <a:t> </a:t>
            </a:r>
            <a:r>
              <a:rPr lang="ko-KR" altLang="en-US" dirty="0"/>
              <a:t>다루는</a:t>
            </a:r>
            <a:r>
              <a:rPr lang="en-US" altLang="ko-KR" dirty="0"/>
              <a:t> </a:t>
            </a:r>
            <a:r>
              <a:rPr lang="ko-KR" altLang="en-US" dirty="0"/>
              <a:t>문제도</a:t>
            </a:r>
            <a:r>
              <a:rPr lang="en-US" altLang="ko-KR" dirty="0"/>
              <a:t> </a:t>
            </a:r>
            <a:r>
              <a:rPr lang="ko-KR" altLang="en-US" dirty="0"/>
              <a:t>해결될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  <a:endParaRPr lang="en-US" altLang="ko-KR" dirty="0"/>
          </a:p>
          <a:p>
            <a:pPr lvl="3"/>
            <a:r>
              <a:rPr lang="ko-KR" altLang="en-US" dirty="0"/>
              <a:t>하지만</a:t>
            </a:r>
            <a:r>
              <a:rPr lang="en-US" altLang="ko-KR" dirty="0"/>
              <a:t>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없는</a:t>
            </a:r>
            <a:r>
              <a:rPr lang="en-US" altLang="ko-KR" dirty="0"/>
              <a:t> </a:t>
            </a:r>
            <a:r>
              <a:rPr lang="ko-KR" altLang="en-US" dirty="0"/>
              <a:t>펌웨어는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 </a:t>
            </a:r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/>
              <a:t>찾는</a:t>
            </a:r>
            <a:r>
              <a:rPr lang="en-US" altLang="ko-KR" dirty="0"/>
              <a:t> </a:t>
            </a:r>
            <a:r>
              <a:rPr lang="ko-KR" altLang="en-US" dirty="0"/>
              <a:t>것이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4"/>
            <a:r>
              <a:rPr lang="ko-KR" altLang="en-US" dirty="0"/>
              <a:t>많이</a:t>
            </a:r>
            <a:r>
              <a:rPr lang="en-US" altLang="ko-KR" dirty="0"/>
              <a:t> </a:t>
            </a:r>
            <a:r>
              <a:rPr lang="ko-KR" altLang="en-US" dirty="0"/>
              <a:t>연구는</a:t>
            </a:r>
            <a:r>
              <a:rPr lang="en-US" altLang="ko-KR" dirty="0"/>
              <a:t> </a:t>
            </a:r>
            <a:r>
              <a:rPr lang="ko-KR" altLang="en-US" dirty="0"/>
              <a:t>되고</a:t>
            </a:r>
            <a:r>
              <a:rPr lang="en-US" altLang="ko-KR" dirty="0"/>
              <a:t> </a:t>
            </a:r>
            <a:r>
              <a:rPr lang="ko-KR" altLang="en-US" dirty="0"/>
              <a:t>있지만</a:t>
            </a:r>
            <a:r>
              <a:rPr lang="en-US" altLang="ko-KR" dirty="0"/>
              <a:t> </a:t>
            </a:r>
            <a:r>
              <a:rPr lang="ko-KR" altLang="en-US" dirty="0"/>
              <a:t>해결되지는</a:t>
            </a:r>
            <a:r>
              <a:rPr lang="en-US" altLang="ko-KR" dirty="0"/>
              <a:t> </a:t>
            </a:r>
            <a:r>
              <a:rPr lang="ko-KR" altLang="en-US" dirty="0"/>
              <a:t>않음</a:t>
            </a:r>
            <a:endParaRPr lang="en-US" altLang="ko-KR" dirty="0"/>
          </a:p>
          <a:p>
            <a:pPr lvl="4"/>
            <a:r>
              <a:rPr lang="ko-KR" altLang="en-US" dirty="0"/>
              <a:t>그</a:t>
            </a:r>
            <a:r>
              <a:rPr lang="en-US" altLang="ko-KR" dirty="0"/>
              <a:t> </a:t>
            </a:r>
            <a:r>
              <a:rPr lang="ko-KR" altLang="en-US" dirty="0"/>
              <a:t>뿐만</a:t>
            </a:r>
            <a:r>
              <a:rPr lang="en-US" altLang="ko-KR" dirty="0"/>
              <a:t> </a:t>
            </a:r>
            <a:r>
              <a:rPr lang="ko-KR" altLang="en-US" dirty="0"/>
              <a:t>아니라</a:t>
            </a:r>
            <a:r>
              <a:rPr lang="en-US" altLang="ko-KR" dirty="0"/>
              <a:t>, </a:t>
            </a:r>
            <a:r>
              <a:rPr lang="ko-KR" altLang="en-US" dirty="0"/>
              <a:t>하드웨어를</a:t>
            </a:r>
            <a:r>
              <a:rPr lang="en-US" altLang="ko-KR" dirty="0"/>
              <a:t> </a:t>
            </a:r>
            <a:r>
              <a:rPr lang="ko-KR" altLang="en-US" dirty="0"/>
              <a:t>직접</a:t>
            </a:r>
            <a:r>
              <a:rPr lang="en-US" altLang="ko-KR" dirty="0"/>
              <a:t> </a:t>
            </a:r>
            <a:r>
              <a:rPr lang="ko-KR" altLang="en-US" dirty="0"/>
              <a:t>제어하기</a:t>
            </a:r>
            <a:r>
              <a:rPr lang="en-US" altLang="ko-KR" dirty="0"/>
              <a:t> </a:t>
            </a:r>
            <a:r>
              <a:rPr lang="ko-KR" altLang="en-US" dirty="0"/>
              <a:t>위해</a:t>
            </a:r>
            <a:r>
              <a:rPr lang="en-US" altLang="ko-KR" dirty="0"/>
              <a:t> </a:t>
            </a:r>
            <a:r>
              <a:rPr lang="ko-KR" altLang="en-US" dirty="0"/>
              <a:t>추상화를</a:t>
            </a:r>
            <a:r>
              <a:rPr lang="en-US" altLang="ko-KR" dirty="0"/>
              <a:t> </a:t>
            </a:r>
            <a:r>
              <a:rPr lang="ko-KR" altLang="en-US" dirty="0"/>
              <a:t>깨는</a:t>
            </a:r>
            <a:r>
              <a:rPr lang="en-US" altLang="ko-KR" dirty="0"/>
              <a:t> </a:t>
            </a:r>
            <a:r>
              <a:rPr lang="ko-KR" altLang="en-US" dirty="0"/>
              <a:t>코드는</a:t>
            </a:r>
            <a:r>
              <a:rPr lang="en-US" altLang="ko-KR" dirty="0"/>
              <a:t> </a:t>
            </a:r>
            <a:r>
              <a:rPr lang="ko-KR" altLang="en-US" dirty="0"/>
              <a:t>여전히</a:t>
            </a:r>
            <a:r>
              <a:rPr lang="en-US" altLang="ko-KR" dirty="0"/>
              <a:t> </a:t>
            </a:r>
            <a:r>
              <a:rPr lang="ko-KR" altLang="en-US" dirty="0"/>
              <a:t>프리텐더</a:t>
            </a:r>
            <a:r>
              <a:rPr lang="en-US" altLang="ko-KR" dirty="0"/>
              <a:t> </a:t>
            </a:r>
            <a:r>
              <a:rPr lang="ko-KR" altLang="en-US" dirty="0"/>
              <a:t>같은</a:t>
            </a:r>
            <a:r>
              <a:rPr lang="en-US" altLang="ko-KR" dirty="0"/>
              <a:t> </a:t>
            </a:r>
            <a:r>
              <a:rPr lang="ko-KR" altLang="en-US" dirty="0"/>
              <a:t>기술을</a:t>
            </a:r>
            <a:r>
              <a:rPr lang="en-US" altLang="ko-KR" dirty="0"/>
              <a:t> </a:t>
            </a:r>
            <a:r>
              <a:rPr lang="ko-KR" altLang="en-US" dirty="0"/>
              <a:t>필요로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Discussion and Future Work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Discussion and 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0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IoT </a:t>
            </a:r>
            <a:r>
              <a:rPr lang="ko-KR" altLang="en-US" dirty="0"/>
              <a:t>기기의 급증</a:t>
            </a:r>
            <a:endParaRPr lang="en-US" altLang="ko-KR" dirty="0"/>
          </a:p>
          <a:p>
            <a:pPr lvl="1"/>
            <a:r>
              <a:rPr lang="ko-KR" altLang="en-US" dirty="0"/>
              <a:t>가장 낯선 요소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엄청난 다양성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,</a:t>
            </a:r>
            <a:r>
              <a:rPr lang="ko-KR" altLang="en-US" dirty="0"/>
              <a:t> 소프트웨어 모두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소프트웨어</a:t>
            </a:r>
            <a:r>
              <a:rPr lang="en-US" altLang="ko-KR" dirty="0"/>
              <a:t>:</a:t>
            </a:r>
            <a:r>
              <a:rPr lang="ko-KR" altLang="en-US" dirty="0"/>
              <a:t> 매 기기마다 펌웨어가 다름</a:t>
            </a:r>
            <a:endParaRPr lang="en-US" altLang="ko-KR" dirty="0"/>
          </a:p>
          <a:p>
            <a:pPr lvl="2"/>
            <a:r>
              <a:rPr lang="ko-KR" altLang="en-US" dirty="0"/>
              <a:t>하드웨어</a:t>
            </a:r>
            <a:r>
              <a:rPr lang="en-US" altLang="ko-KR" dirty="0"/>
              <a:t>:</a:t>
            </a:r>
            <a:r>
              <a:rPr lang="ko-KR" altLang="en-US" dirty="0"/>
              <a:t> 매 기기마다 </a:t>
            </a:r>
            <a:r>
              <a:rPr lang="en-US" altLang="ko-KR" dirty="0"/>
              <a:t>CPU</a:t>
            </a:r>
            <a:r>
              <a:rPr lang="ko-KR" altLang="en-US" dirty="0"/>
              <a:t> 및 보드</a:t>
            </a:r>
            <a:r>
              <a:rPr lang="en-US" altLang="ko-KR" dirty="0"/>
              <a:t>,</a:t>
            </a:r>
            <a:r>
              <a:rPr lang="ko-KR" altLang="en-US" dirty="0"/>
              <a:t> 주변장치가 다름</a:t>
            </a:r>
            <a:endParaRPr lang="en-US" altLang="ko-KR" dirty="0"/>
          </a:p>
          <a:p>
            <a:pPr lvl="2"/>
            <a:r>
              <a:rPr lang="ko-KR" altLang="en-US" dirty="0"/>
              <a:t>구성요소</a:t>
            </a:r>
            <a:r>
              <a:rPr lang="en-US" altLang="ko-KR" dirty="0"/>
              <a:t>,</a:t>
            </a:r>
            <a:r>
              <a:rPr lang="ko-KR" altLang="en-US" dirty="0"/>
              <a:t> 프로토콜</a:t>
            </a:r>
            <a:r>
              <a:rPr lang="en-US" altLang="ko-KR" dirty="0"/>
              <a:t>,</a:t>
            </a:r>
            <a:r>
              <a:rPr lang="ko-KR" altLang="en-US" dirty="0"/>
              <a:t> 소프트웨어 등에 </a:t>
            </a:r>
            <a:r>
              <a:rPr lang="ko-KR" altLang="en-US" dirty="0">
                <a:solidFill>
                  <a:srgbClr val="FF0000"/>
                </a:solidFill>
              </a:rPr>
              <a:t>사실상의 표준이 없음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각각을 이해하려면 노력과 시간 필요</a:t>
            </a:r>
            <a:endParaRPr lang="en-US" altLang="ko-KR" dirty="0"/>
          </a:p>
          <a:p>
            <a:r>
              <a:rPr lang="en-US" altLang="ko-KR" dirty="0"/>
              <a:t>IoT </a:t>
            </a:r>
            <a:r>
              <a:rPr lang="ko-KR" altLang="en-US" dirty="0"/>
              <a:t>기기 분석</a:t>
            </a:r>
            <a:endParaRPr lang="en-US" altLang="ko-KR" dirty="0"/>
          </a:p>
          <a:p>
            <a:pPr lvl="1"/>
            <a:r>
              <a:rPr lang="ko-KR" altLang="en-US" dirty="0"/>
              <a:t>에뮬레이션</a:t>
            </a:r>
            <a:endParaRPr lang="en-US" altLang="ko-KR" dirty="0"/>
          </a:p>
          <a:p>
            <a:pPr lvl="2"/>
            <a:r>
              <a:rPr lang="ko-KR" altLang="en-US" dirty="0"/>
              <a:t>동적 분석을 위한 핵심 요소 </a:t>
            </a:r>
            <a:r>
              <a:rPr lang="en-US" altLang="ko-KR" dirty="0"/>
              <a:t>-&gt;</a:t>
            </a:r>
            <a:r>
              <a:rPr lang="ko-KR" altLang="en-US" dirty="0"/>
              <a:t> 하지만 적절한 </a:t>
            </a:r>
            <a:r>
              <a:rPr lang="ko-KR" altLang="en-US" dirty="0">
                <a:solidFill>
                  <a:srgbClr val="FF0000"/>
                </a:solidFill>
              </a:rPr>
              <a:t>에뮬레이터는 일반적으로 불가능</a:t>
            </a:r>
            <a:r>
              <a:rPr lang="ko-KR" altLang="en-US" dirty="0"/>
              <a:t> 했음</a:t>
            </a:r>
            <a:endParaRPr lang="en-US" altLang="ko-KR" dirty="0"/>
          </a:p>
          <a:p>
            <a:pPr lvl="3"/>
            <a:r>
              <a:rPr lang="en-US" altLang="ko-KR" dirty="0"/>
              <a:t>CPU, </a:t>
            </a:r>
            <a:r>
              <a:rPr lang="ko-KR" altLang="en-US" dirty="0"/>
              <a:t>주변장치 등 종류가 너무 많음</a:t>
            </a:r>
            <a:endParaRPr lang="en-US" altLang="ko-KR" dirty="0"/>
          </a:p>
          <a:p>
            <a:pPr lvl="2"/>
            <a:r>
              <a:rPr lang="ko-KR" altLang="en-US" dirty="0"/>
              <a:t>기존의 노력</a:t>
            </a:r>
            <a:endParaRPr lang="en-US" altLang="ko-KR" dirty="0"/>
          </a:p>
          <a:p>
            <a:pPr lvl="3"/>
            <a:r>
              <a:rPr lang="en-US" altLang="ko-KR" dirty="0"/>
              <a:t>OS </a:t>
            </a:r>
            <a:r>
              <a:rPr lang="ko-KR" altLang="en-US" dirty="0"/>
              <a:t>추상화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Hardware in the loop </a:t>
            </a:r>
            <a:r>
              <a:rPr lang="ko-KR" altLang="en-US" dirty="0"/>
              <a:t>방식 시도 </a:t>
            </a:r>
            <a:r>
              <a:rPr lang="en-US" altLang="ko-KR" dirty="0"/>
              <a:t>-&gt;</a:t>
            </a:r>
            <a:r>
              <a:rPr lang="ko-KR" altLang="en-US" dirty="0"/>
              <a:t> 분석 규모나 범위에 심각한 한계 있었음</a:t>
            </a:r>
            <a:endParaRPr lang="en-US" altLang="ko-KR" dirty="0"/>
          </a:p>
          <a:p>
            <a:pPr lvl="3"/>
            <a:r>
              <a:rPr lang="ko-KR" altLang="en-US" dirty="0"/>
              <a:t>이를 제외하면</a:t>
            </a:r>
            <a:r>
              <a:rPr lang="en-US" altLang="ko-KR" dirty="0"/>
              <a:t>,</a:t>
            </a:r>
            <a:r>
              <a:rPr lang="ko-KR" altLang="en-US" dirty="0"/>
              <a:t> 수동으로 모델을 만들어야 하는데 이마저도 공개된 문서 기반으로 시스템 이해 필요함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ED06F-72CC-134F-8824-6862B0843202}"/>
              </a:ext>
            </a:extLst>
          </p:cNvPr>
          <p:cNvSpPr txBox="1"/>
          <p:nvPr/>
        </p:nvSpPr>
        <p:spPr>
          <a:xfrm>
            <a:off x="2488058" y="5606329"/>
            <a:ext cx="521975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ko-KR" altLang="en-US" sz="1000"/>
              <a:t>모의 환경에서 실제 하드웨어 이용해 테스트</a:t>
            </a:r>
            <a:r>
              <a:rPr lang="en-US" altLang="ko-KR" sz="1000"/>
              <a:t>(</a:t>
            </a:r>
            <a:r>
              <a:rPr lang="ko-KR" altLang="en-US" sz="1000"/>
              <a:t>입력 넣고</a:t>
            </a:r>
            <a:r>
              <a:rPr lang="en-US" altLang="ko-KR" sz="1000"/>
              <a:t>,</a:t>
            </a:r>
            <a:r>
              <a:rPr lang="ko-KR" altLang="en-US" sz="1000"/>
              <a:t> 출력 받는 방식으로</a:t>
            </a:r>
            <a:r>
              <a:rPr lang="en-US" altLang="ko-KR" sz="1000"/>
              <a:t>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78874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펌웨어 </a:t>
            </a:r>
            <a:r>
              <a:rPr lang="ko-KR" altLang="en-US" dirty="0" err="1"/>
              <a:t>리호스팅</a:t>
            </a:r>
            <a:endParaRPr lang="en-US" altLang="ko-KR" dirty="0"/>
          </a:p>
          <a:p>
            <a:pPr lvl="1"/>
            <a:r>
              <a:rPr lang="ko-KR" altLang="en-US" dirty="0"/>
              <a:t>펌웨어가 하드웨어에 요구하는 것을 이해하여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하드웨어를 소프트웨어로 대체함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성능 향상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가지 핵심 요소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가상화</a:t>
            </a:r>
            <a:r>
              <a:rPr lang="en-US" altLang="ko-KR" dirty="0"/>
              <a:t>:</a:t>
            </a:r>
            <a:r>
              <a:rPr lang="ko-KR" altLang="en-US" dirty="0"/>
              <a:t> 규모를 키우고</a:t>
            </a:r>
            <a:r>
              <a:rPr lang="en-US" altLang="ko-KR" dirty="0"/>
              <a:t>,</a:t>
            </a:r>
            <a:r>
              <a:rPr lang="ko-KR" altLang="en-US" dirty="0"/>
              <a:t> 비용을 낮춤</a:t>
            </a:r>
            <a:endParaRPr lang="en-US" altLang="ko-KR" dirty="0"/>
          </a:p>
          <a:p>
            <a:pPr lvl="2"/>
            <a:r>
              <a:rPr lang="ko-KR" altLang="en-US" dirty="0"/>
              <a:t>반응형</a:t>
            </a:r>
            <a:r>
              <a:rPr lang="en-US" altLang="ko-KR" dirty="0"/>
              <a:t>(</a:t>
            </a:r>
            <a:r>
              <a:rPr lang="ko-KR" altLang="en-US" dirty="0"/>
              <a:t>상호작용 가능</a:t>
            </a:r>
            <a:r>
              <a:rPr lang="en-US" altLang="ko-KR" dirty="0"/>
              <a:t>):</a:t>
            </a:r>
            <a:r>
              <a:rPr lang="ko-KR" altLang="en-US" dirty="0"/>
              <a:t> 펌웨어가 새로운 입력값 처리하며 프로그램 분석을 할 수 있음</a:t>
            </a:r>
            <a:endParaRPr lang="en-US" altLang="ko-KR" dirty="0"/>
          </a:p>
          <a:p>
            <a:pPr lvl="2"/>
            <a:r>
              <a:rPr lang="ko-KR" altLang="en-US" dirty="0"/>
              <a:t>최소한의 추상화</a:t>
            </a:r>
            <a:r>
              <a:rPr lang="en-US" altLang="ko-KR" dirty="0"/>
              <a:t>(abstraction):</a:t>
            </a:r>
            <a:r>
              <a:rPr lang="ko-KR" altLang="en-US" dirty="0"/>
              <a:t> 다양한 펌웨어를 다루기 위해 </a:t>
            </a:r>
            <a:r>
              <a:rPr lang="en-US" altLang="ko-KR" dirty="0"/>
              <a:t>high-level </a:t>
            </a:r>
            <a:r>
              <a:rPr lang="ko-KR" altLang="en-US" dirty="0"/>
              <a:t>개념에 의존하면 안됨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자동화</a:t>
            </a:r>
            <a:r>
              <a:rPr lang="en-US" altLang="ko-KR" dirty="0"/>
              <a:t>:</a:t>
            </a:r>
            <a:r>
              <a:rPr lang="ko-KR" altLang="en-US" dirty="0"/>
              <a:t> 사람이 다룰 수 없는 다양성을 극복할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PRETENDER(</a:t>
            </a:r>
            <a:r>
              <a:rPr lang="ko-KR" altLang="en-US" dirty="0" err="1"/>
              <a:t>프리텐더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</a:p>
          <a:p>
            <a:pPr lvl="1"/>
            <a:r>
              <a:rPr lang="ko-KR" altLang="en-US" u="sng" dirty="0"/>
              <a:t>하드웨어와 펌웨어 사이의 상호작용 기록 </a:t>
            </a:r>
            <a:r>
              <a:rPr lang="en-US" altLang="ko-KR" u="sng" dirty="0"/>
              <a:t>-&gt;</a:t>
            </a:r>
            <a:r>
              <a:rPr lang="ko-KR" altLang="en-US" u="sng" dirty="0"/>
              <a:t> 머신러닝 및 패턴인식 </a:t>
            </a:r>
            <a:r>
              <a:rPr lang="en-US" altLang="ko-KR" u="sng" dirty="0"/>
              <a:t>-&gt;</a:t>
            </a:r>
            <a:r>
              <a:rPr lang="ko-KR" altLang="en-US" u="sng" dirty="0"/>
              <a:t> 하드웨어 모델 생성</a:t>
            </a:r>
            <a:endParaRPr lang="en-US" altLang="ko-KR" u="sng" dirty="0"/>
          </a:p>
          <a:p>
            <a:pPr lvl="2"/>
            <a:r>
              <a:rPr lang="ko-KR" altLang="en-US" dirty="0"/>
              <a:t>생성한 모델은 </a:t>
            </a:r>
            <a:r>
              <a:rPr lang="en-US" altLang="ko-KR" dirty="0"/>
              <a:t>full system </a:t>
            </a:r>
            <a:r>
              <a:rPr lang="ko-KR" altLang="en-US" dirty="0"/>
              <a:t>에뮬레이터</a:t>
            </a:r>
            <a:r>
              <a:rPr lang="en-US" altLang="ko-KR" dirty="0"/>
              <a:t>(</a:t>
            </a:r>
            <a:r>
              <a:rPr lang="en-US" altLang="ko-KR" dirty="0" err="1"/>
              <a:t>Qemu</a:t>
            </a:r>
            <a:r>
              <a:rPr lang="en-US" altLang="ko-KR" dirty="0"/>
              <a:t>)</a:t>
            </a:r>
            <a:r>
              <a:rPr lang="ko-KR" altLang="en-US" dirty="0"/>
              <a:t>에 올리거나</a:t>
            </a:r>
            <a:r>
              <a:rPr lang="en-US" altLang="ko-KR" dirty="0"/>
              <a:t>,</a:t>
            </a:r>
            <a:r>
              <a:rPr lang="ko-KR" altLang="en-US" dirty="0"/>
              <a:t> 프로그램 분석 엔진</a:t>
            </a:r>
            <a:r>
              <a:rPr lang="en-US" altLang="ko-KR" dirty="0"/>
              <a:t>(</a:t>
            </a:r>
            <a:r>
              <a:rPr lang="en-US" altLang="ko-KR" dirty="0" err="1"/>
              <a:t>angr</a:t>
            </a:r>
            <a:r>
              <a:rPr lang="en-US" altLang="ko-KR" dirty="0"/>
              <a:t>)</a:t>
            </a:r>
            <a:r>
              <a:rPr lang="ko-KR" altLang="en-US" dirty="0"/>
              <a:t>에 올림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26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PRETENDER(</a:t>
            </a:r>
            <a:r>
              <a:rPr lang="ko-KR" altLang="en-US" dirty="0" err="1"/>
              <a:t>프리텐더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</a:p>
          <a:p>
            <a:pPr lvl="1"/>
            <a:r>
              <a:rPr lang="ko-KR" altLang="en-US" dirty="0"/>
              <a:t>단순한 상호작용 </a:t>
            </a:r>
            <a:r>
              <a:rPr lang="ko-KR" altLang="en-US" dirty="0" err="1"/>
              <a:t>모델링에도</a:t>
            </a:r>
            <a:r>
              <a:rPr lang="ko-KR" altLang="en-US" dirty="0"/>
              <a:t> 어려움이 있음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메모리 접근 관련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/>
              <a:t>펌웨어 관점에서는</a:t>
            </a:r>
            <a:r>
              <a:rPr lang="en-US" altLang="ko-KR" dirty="0"/>
              <a:t>,</a:t>
            </a:r>
            <a:r>
              <a:rPr lang="ko-KR" altLang="en-US" dirty="0"/>
              <a:t> 이해하기 힘든 메모리 접근만 보이고</a:t>
            </a:r>
            <a:r>
              <a:rPr lang="en-US" altLang="ko-KR" dirty="0"/>
              <a:t>,</a:t>
            </a:r>
            <a:r>
              <a:rPr lang="ko-KR" altLang="en-US" dirty="0"/>
              <a:t> 레이아웃 등을 알 수 없음</a:t>
            </a:r>
            <a:endParaRPr lang="en-US" altLang="ko-KR" dirty="0"/>
          </a:p>
          <a:p>
            <a:pPr lvl="2"/>
            <a:r>
              <a:rPr lang="ko-KR" altLang="en-US" dirty="0"/>
              <a:t>개별 레지스터</a:t>
            </a:r>
            <a:r>
              <a:rPr lang="en-US" altLang="ko-KR" dirty="0"/>
              <a:t>(</a:t>
            </a:r>
            <a:r>
              <a:rPr lang="ko-KR" altLang="en-US" dirty="0"/>
              <a:t>설정</a:t>
            </a:r>
            <a:r>
              <a:rPr lang="en-US" altLang="ko-KR" dirty="0"/>
              <a:t>,</a:t>
            </a:r>
            <a:r>
              <a:rPr lang="ko-KR" altLang="en-US" dirty="0"/>
              <a:t> 상태</a:t>
            </a:r>
            <a:r>
              <a:rPr lang="en-US" altLang="ko-KR" dirty="0"/>
              <a:t>,</a:t>
            </a:r>
            <a:r>
              <a:rPr lang="ko-KR" altLang="en-US" dirty="0"/>
              <a:t> 데이터</a:t>
            </a:r>
            <a:r>
              <a:rPr lang="en-US" altLang="ko-KR" dirty="0"/>
              <a:t>)</a:t>
            </a:r>
            <a:r>
              <a:rPr lang="ko-KR" altLang="en-US" dirty="0"/>
              <a:t>들이 각각 역할을 수행함</a:t>
            </a:r>
            <a:endParaRPr lang="en-US" altLang="ko-KR" dirty="0"/>
          </a:p>
          <a:p>
            <a:pPr lvl="2"/>
            <a:r>
              <a:rPr lang="ko-KR" altLang="en-US" dirty="0"/>
              <a:t>기능이 같은 주변장치도 </a:t>
            </a:r>
            <a:r>
              <a:rPr lang="en-US" altLang="ko-KR" dirty="0"/>
              <a:t>CPU</a:t>
            </a:r>
            <a:r>
              <a:rPr lang="ko-KR" altLang="en-US" dirty="0"/>
              <a:t>가 다르면 메모리 레이아웃이 크게 다름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인터럽트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 err="1"/>
              <a:t>펌웨어나</a:t>
            </a:r>
            <a:r>
              <a:rPr lang="ko-KR" altLang="en-US" dirty="0"/>
              <a:t> 하드웨어 </a:t>
            </a:r>
            <a:r>
              <a:rPr lang="ko-KR" altLang="en-US" dirty="0" err="1"/>
              <a:t>크래시를</a:t>
            </a:r>
            <a:r>
              <a:rPr lang="ko-KR" altLang="en-US" dirty="0"/>
              <a:t> 막기 위해 정확하게 발생 필요</a:t>
            </a:r>
            <a:endParaRPr lang="en-US" altLang="ko-KR" dirty="0"/>
          </a:p>
          <a:p>
            <a:pPr lvl="1"/>
            <a:r>
              <a:rPr lang="ko-KR" altLang="en-US" dirty="0"/>
              <a:t>성공적으로 </a:t>
            </a:r>
            <a:r>
              <a:rPr lang="en-US" altLang="ko-KR" dirty="0"/>
              <a:t>3</a:t>
            </a:r>
            <a:r>
              <a:rPr lang="ko-KR" altLang="en-US" dirty="0"/>
              <a:t>가지 하드웨어 플랫폼에 대해 테스트 완료</a:t>
            </a:r>
            <a:endParaRPr lang="en-US" altLang="ko-KR" dirty="0"/>
          </a:p>
          <a:p>
            <a:pPr lvl="2"/>
            <a:r>
              <a:rPr lang="ko-KR" altLang="en-US" dirty="0"/>
              <a:t>일반적인 상용 기기를 모델링하는데에는 아직 어려움 있음 </a:t>
            </a:r>
            <a:r>
              <a:rPr lang="en-US" altLang="ko-KR" dirty="0"/>
              <a:t>(open challenge)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9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임베디드 기기 분석</a:t>
            </a:r>
            <a:endParaRPr lang="en-US" altLang="ko-KR" dirty="0"/>
          </a:p>
          <a:p>
            <a:pPr lvl="1"/>
            <a:r>
              <a:rPr lang="ko-KR" altLang="en-US" dirty="0"/>
              <a:t>데스크탑이나 모바일 플랫폼에서는 수많은 소프트웨어 분석을 위한 확장성 있는 기법이 </a:t>
            </a:r>
            <a:r>
              <a:rPr lang="ko-KR" altLang="en-US" dirty="0" err="1"/>
              <a:t>연구되었음</a:t>
            </a:r>
            <a:endParaRPr lang="en-US" altLang="ko-KR" dirty="0"/>
          </a:p>
          <a:p>
            <a:pPr lvl="2"/>
            <a:r>
              <a:rPr lang="ko-KR" altLang="en-US" dirty="0"/>
              <a:t>하지만 임베디드 시스템은 다르고</a:t>
            </a:r>
            <a:r>
              <a:rPr lang="en-US" altLang="ko-KR" dirty="0"/>
              <a:t>,</a:t>
            </a:r>
            <a:r>
              <a:rPr lang="ko-KR" altLang="en-US" dirty="0"/>
              <a:t> 기존 것 적용 어려움</a:t>
            </a:r>
            <a:endParaRPr lang="en-US" altLang="ko-KR" dirty="0"/>
          </a:p>
          <a:p>
            <a:pPr lvl="2"/>
            <a:r>
              <a:rPr lang="ko-KR" altLang="en-US" dirty="0"/>
              <a:t>최신 분석 기술은 다루기 쉽도록 추상화하는데 의존함</a:t>
            </a:r>
            <a:endParaRPr lang="en-US" altLang="ko-KR" dirty="0"/>
          </a:p>
          <a:p>
            <a:pPr lvl="3"/>
            <a:r>
              <a:rPr lang="en-US" altLang="ko-KR" dirty="0"/>
              <a:t>Dynamic</a:t>
            </a:r>
            <a:r>
              <a:rPr lang="ko-KR" altLang="en-US" dirty="0"/>
              <a:t> 접근</a:t>
            </a:r>
            <a:r>
              <a:rPr lang="en-US" altLang="ko-KR" dirty="0"/>
              <a:t>:</a:t>
            </a:r>
            <a:r>
              <a:rPr lang="ko-KR" altLang="en-US" dirty="0"/>
              <a:t> 가상화 방식에 의존</a:t>
            </a:r>
            <a:endParaRPr lang="en-US" altLang="ko-KR" dirty="0"/>
          </a:p>
          <a:p>
            <a:pPr lvl="3"/>
            <a:r>
              <a:rPr lang="en-US" altLang="ko-KR" dirty="0"/>
              <a:t>Symbolic</a:t>
            </a:r>
            <a:r>
              <a:rPr lang="ko-KR" altLang="en-US" dirty="0"/>
              <a:t> 접근</a:t>
            </a:r>
            <a:r>
              <a:rPr lang="en-US" altLang="ko-KR" dirty="0"/>
              <a:t>:</a:t>
            </a:r>
            <a:r>
              <a:rPr lang="ko-KR" altLang="en-US" dirty="0"/>
              <a:t> 실행할 코드 최소화를 위해 </a:t>
            </a:r>
            <a:r>
              <a:rPr lang="en-US" altLang="ko-KR" dirty="0"/>
              <a:t>OS</a:t>
            </a:r>
            <a:r>
              <a:rPr lang="ko-KR" altLang="en-US" dirty="0"/>
              <a:t>의 함수 요약 기능에 의존</a:t>
            </a:r>
            <a:endParaRPr lang="en-US" altLang="ko-KR" dirty="0"/>
          </a:p>
          <a:p>
            <a:pPr lvl="3"/>
            <a:r>
              <a:rPr lang="ko-KR" altLang="en-US" dirty="0"/>
              <a:t>이를 위해 원래 실행환경에서 프로그램을 꺼내고</a:t>
            </a:r>
            <a:r>
              <a:rPr lang="en-US" altLang="ko-KR" dirty="0"/>
              <a:t>,</a:t>
            </a:r>
            <a:r>
              <a:rPr lang="ko-KR" altLang="en-US" dirty="0"/>
              <a:t> 적합한 분석 환경을 제공해야 함 </a:t>
            </a:r>
            <a:r>
              <a:rPr lang="en-US" altLang="ko-KR" dirty="0"/>
              <a:t>(</a:t>
            </a:r>
            <a:r>
              <a:rPr lang="ko-KR" altLang="en-US" dirty="0" err="1"/>
              <a:t>리호스팅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임베디드 기기는 표준화가 안되었으므로 </a:t>
            </a:r>
            <a:r>
              <a:rPr lang="ko-KR" altLang="en-US" dirty="0" err="1"/>
              <a:t>리호스팅</a:t>
            </a:r>
            <a:r>
              <a:rPr lang="ko-KR" altLang="en-US" dirty="0"/>
              <a:t> 어려움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펌웨어는 </a:t>
            </a:r>
            <a:r>
              <a:rPr lang="en-US" altLang="ko-KR" dirty="0">
                <a:solidFill>
                  <a:srgbClr val="FF0000"/>
                </a:solidFill>
              </a:rPr>
              <a:t>binary blob</a:t>
            </a:r>
            <a:r>
              <a:rPr lang="ko-KR" altLang="en-US" dirty="0">
                <a:solidFill>
                  <a:srgbClr val="FF0000"/>
                </a:solidFill>
              </a:rPr>
              <a:t> 형태로 획득</a:t>
            </a:r>
            <a:r>
              <a:rPr lang="en-US" altLang="ko-KR" dirty="0"/>
              <a:t> </a:t>
            </a:r>
            <a:r>
              <a:rPr lang="en-US" altLang="ko-KR" u="sng" dirty="0"/>
              <a:t>(OS</a:t>
            </a:r>
            <a:r>
              <a:rPr lang="ko-KR" altLang="en-US" u="sng" dirty="0"/>
              <a:t>가 없는 경우</a:t>
            </a:r>
            <a:r>
              <a:rPr lang="en-US" altLang="ko-KR" u="sng" dirty="0"/>
              <a:t>)</a:t>
            </a:r>
          </a:p>
          <a:p>
            <a:pPr lvl="2"/>
            <a:r>
              <a:rPr lang="ko-KR" altLang="en-US" dirty="0"/>
              <a:t>내부에 대한 정보 없음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에 의존해서 </a:t>
            </a:r>
            <a:r>
              <a:rPr lang="ko-KR" altLang="en-US" dirty="0" err="1"/>
              <a:t>바이너리를</a:t>
            </a:r>
            <a:r>
              <a:rPr lang="ko-KR" altLang="en-US" dirty="0"/>
              <a:t> 다루는 것 </a:t>
            </a:r>
            <a:r>
              <a:rPr lang="en-US" altLang="ko-KR" dirty="0"/>
              <a:t>-&gt;</a:t>
            </a:r>
            <a:r>
              <a:rPr lang="ko-KR" altLang="en-US" dirty="0"/>
              <a:t> 실행 환경은 하드웨어 그 자체 뿐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The Re-hosting Problem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The Re-hosting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26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다루어야 할 하드웨어 요소 구분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CPU </a:t>
            </a:r>
            <a:r>
              <a:rPr lang="ko-KR" altLang="en-US" dirty="0">
                <a:solidFill>
                  <a:srgbClr val="FF0000"/>
                </a:solidFill>
              </a:rPr>
              <a:t>코어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명령어 셋 포함 필요</a:t>
            </a:r>
            <a:r>
              <a:rPr lang="en-US" altLang="ko-KR" dirty="0"/>
              <a:t>.</a:t>
            </a:r>
            <a:r>
              <a:rPr lang="ko-KR" altLang="en-US" dirty="0"/>
              <a:t> 코드 실행을 직접 바꾸는 기능도 필요</a:t>
            </a:r>
            <a:r>
              <a:rPr lang="en-US" altLang="ko-KR" dirty="0"/>
              <a:t>(</a:t>
            </a:r>
            <a:r>
              <a:rPr lang="ko-KR" altLang="en-US" dirty="0" err="1"/>
              <a:t>인터럽트</a:t>
            </a:r>
            <a:r>
              <a:rPr lang="ko-KR" altLang="en-US" dirty="0"/>
              <a:t> 컨트롤러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On-Chip Peripherals:</a:t>
            </a:r>
            <a:r>
              <a:rPr lang="ko-KR" altLang="en-US"/>
              <a:t> 타이머</a:t>
            </a:r>
            <a:r>
              <a:rPr lang="en-US" altLang="ko-KR" dirty="0"/>
              <a:t>,</a:t>
            </a:r>
            <a:r>
              <a:rPr lang="ko-KR" altLang="en-US" dirty="0"/>
              <a:t> 버스 컨트롤러</a:t>
            </a:r>
            <a:r>
              <a:rPr lang="en-US" altLang="ko-KR" dirty="0"/>
              <a:t>,</a:t>
            </a:r>
            <a:r>
              <a:rPr lang="ko-KR" altLang="en-US" dirty="0"/>
              <a:t> 시리얼 포트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GPIO </a:t>
            </a:r>
            <a:r>
              <a:rPr lang="ko-KR" altLang="en-US" dirty="0"/>
              <a:t>등 포함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는 이 주변기기를 </a:t>
            </a:r>
            <a:r>
              <a:rPr lang="en-US" altLang="ko-KR" dirty="0"/>
              <a:t>MMIO</a:t>
            </a:r>
            <a:r>
              <a:rPr lang="ko-KR" altLang="en-US" dirty="0"/>
              <a:t>를 통해 프로그램에 </a:t>
            </a:r>
            <a:r>
              <a:rPr lang="ko-KR" altLang="en-US" dirty="0" err="1"/>
              <a:t>노출시킴</a:t>
            </a:r>
            <a:endParaRPr lang="en-US" altLang="ko-KR" dirty="0"/>
          </a:p>
          <a:p>
            <a:pPr lvl="3"/>
            <a:r>
              <a:rPr lang="en-US" altLang="ko-KR" dirty="0"/>
              <a:t>MMIO(memory mapped input/output): </a:t>
            </a:r>
            <a:r>
              <a:rPr lang="ko-KR" altLang="en-US" dirty="0"/>
              <a:t>메모리 그룹처럼 조직되지만</a:t>
            </a:r>
            <a:r>
              <a:rPr lang="en-US" altLang="ko-KR" dirty="0"/>
              <a:t>,</a:t>
            </a:r>
            <a:r>
              <a:rPr lang="ko-KR" altLang="en-US" dirty="0"/>
              <a:t> 일반 메모리처럼 동작하지 않음</a:t>
            </a:r>
            <a:r>
              <a:rPr lang="en-US" altLang="ko-KR" dirty="0"/>
              <a:t>.</a:t>
            </a:r>
            <a:r>
              <a:rPr lang="ko-KR" altLang="en-US" dirty="0"/>
              <a:t> 내부에 여러 위치를 포함하고</a:t>
            </a:r>
            <a:r>
              <a:rPr lang="en-US" altLang="ko-KR" dirty="0"/>
              <a:t>,</a:t>
            </a:r>
            <a:r>
              <a:rPr lang="ko-KR" altLang="en-US" dirty="0"/>
              <a:t> 각각은 각기 다른 목적으로 쓰임</a:t>
            </a:r>
            <a:endParaRPr lang="en-US" altLang="ko-KR" dirty="0"/>
          </a:p>
          <a:p>
            <a:pPr lvl="2"/>
            <a:r>
              <a:rPr lang="en-US" altLang="ko-KR" dirty="0"/>
              <a:t>On-chip peripheral</a:t>
            </a:r>
            <a:r>
              <a:rPr lang="ko-KR" altLang="en-US" dirty="0"/>
              <a:t>은 </a:t>
            </a:r>
            <a:r>
              <a:rPr lang="ko-KR" altLang="en-US" dirty="0" err="1"/>
              <a:t>인터럽트도</a:t>
            </a:r>
            <a:r>
              <a:rPr lang="ko-KR" altLang="en-US" dirty="0"/>
              <a:t> 다뤄야 함</a:t>
            </a:r>
            <a:endParaRPr lang="en-US" altLang="ko-KR" dirty="0"/>
          </a:p>
          <a:p>
            <a:pPr lvl="3"/>
            <a:r>
              <a:rPr lang="en-US" altLang="ko-KR" dirty="0"/>
              <a:t>Peripheral</a:t>
            </a:r>
            <a:r>
              <a:rPr lang="ko-KR" altLang="en-US" dirty="0"/>
              <a:t>은 하나 이상의 </a:t>
            </a:r>
            <a:r>
              <a:rPr lang="ko-KR" altLang="en-US" dirty="0" err="1"/>
              <a:t>인터럽트</a:t>
            </a:r>
            <a:r>
              <a:rPr lang="ko-KR" altLang="en-US" dirty="0"/>
              <a:t> 채널과 연관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인터럽트</a:t>
            </a:r>
            <a:r>
              <a:rPr lang="ko-KR" altLang="en-US" dirty="0"/>
              <a:t> 발생 시 펌웨어 내에 연관된 코드 실행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External Peripherals:</a:t>
            </a:r>
            <a:r>
              <a:rPr lang="ko-KR" altLang="en-US" dirty="0"/>
              <a:t> 센서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액츄에이터</a:t>
            </a:r>
            <a:r>
              <a:rPr lang="en-US" altLang="ko-KR" dirty="0" err="1"/>
              <a:t>(</a:t>
            </a:r>
            <a:r>
              <a:rPr lang="ko-KR" altLang="en-US" dirty="0" err="1"/>
              <a:t>구동기</a:t>
            </a:r>
            <a:r>
              <a:rPr lang="en-US" altLang="ko-KR" dirty="0" err="1"/>
              <a:t>)</a:t>
            </a:r>
            <a:r>
              <a:rPr lang="ko-KR" altLang="en-US" dirty="0"/>
              <a:t> 등 포함</a:t>
            </a:r>
            <a:endParaRPr lang="en-US" altLang="ko-KR" dirty="0"/>
          </a:p>
          <a:p>
            <a:pPr lvl="2"/>
            <a:r>
              <a:rPr lang="en-US" altLang="ko-KR" dirty="0"/>
              <a:t>On-chip peripheral(GPIO, I2C, SPI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의해서만 프로그램에 노출됨</a:t>
            </a:r>
            <a:endParaRPr lang="en-US" altLang="ko-KR" dirty="0"/>
          </a:p>
          <a:p>
            <a:pPr lvl="2"/>
            <a:r>
              <a:rPr lang="ko-KR" altLang="en-US" dirty="0"/>
              <a:t>굉장히 다양하며</a:t>
            </a:r>
            <a:r>
              <a:rPr lang="en-US" altLang="ko-KR" dirty="0"/>
              <a:t>,</a:t>
            </a:r>
            <a:r>
              <a:rPr lang="ko-KR" altLang="en-US" dirty="0"/>
              <a:t> 임베디드 시스템의 다양성의 원천임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The Re-hosting Problem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The Re-hosting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16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선행 연구</a:t>
            </a:r>
            <a:endParaRPr lang="en-US" altLang="ko-KR" dirty="0"/>
          </a:p>
          <a:p>
            <a:pPr lvl="1"/>
            <a:r>
              <a:rPr lang="ko-KR" altLang="en-US" dirty="0"/>
              <a:t>펌웨어 리호스팅 관련 많은 솔루션 있었음</a:t>
            </a:r>
            <a:r>
              <a:rPr lang="en-US" altLang="ko-KR" dirty="0"/>
              <a:t>(1/2)</a:t>
            </a:r>
          </a:p>
          <a:p>
            <a:pPr lvl="2"/>
            <a:r>
              <a:rPr lang="ko-KR" altLang="en-US" dirty="0"/>
              <a:t>각기 장단점 있었으며</a:t>
            </a:r>
            <a:r>
              <a:rPr lang="en-US" altLang="ko-KR" dirty="0"/>
              <a:t>,</a:t>
            </a:r>
            <a:r>
              <a:rPr lang="ko-KR" altLang="en-US" dirty="0"/>
              <a:t> 임의 펌웨어 분석 위한 이상적인 분석 시스템이 갖춰야 할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가지 핵심 특성 식</a:t>
            </a:r>
            <a:r>
              <a:rPr lang="ko-KR" altLang="en-US" dirty="0"/>
              <a:t>별</a:t>
            </a:r>
            <a:endParaRPr lang="en-US" altLang="ko-KR" dirty="0"/>
          </a:p>
          <a:p>
            <a:pPr lvl="3"/>
            <a:r>
              <a:rPr lang="ko-KR" altLang="en-US" dirty="0"/>
              <a:t>가상화</a:t>
            </a:r>
            <a:endParaRPr lang="en-US" altLang="ko-KR" dirty="0"/>
          </a:p>
          <a:p>
            <a:pPr lvl="4"/>
            <a:r>
              <a:rPr lang="ko-KR" altLang="en-US" sz="1000" dirty="0"/>
              <a:t>분석 중 하드웨어 의존하면 안됨</a:t>
            </a:r>
            <a:endParaRPr lang="en-US" altLang="ko-KR" sz="1000" dirty="0"/>
          </a:p>
          <a:p>
            <a:pPr lvl="4"/>
            <a:r>
              <a:rPr lang="ko-KR" altLang="en-US" sz="1000" dirty="0"/>
              <a:t>기존 접근법은 </a:t>
            </a:r>
            <a:r>
              <a:rPr lang="en-US" altLang="ko-KR" sz="1000" dirty="0"/>
              <a:t>hardware in the loop </a:t>
            </a:r>
            <a:r>
              <a:rPr lang="ko-KR" altLang="en-US" sz="1000" dirty="0"/>
              <a:t>필요 </a:t>
            </a:r>
            <a:r>
              <a:rPr lang="en-US" altLang="ko-KR" sz="1000" dirty="0"/>
              <a:t>–&gt;</a:t>
            </a:r>
            <a:r>
              <a:rPr lang="ko-KR" altLang="en-US" sz="1000" dirty="0"/>
              <a:t> 분석 규모 제한 생김 </a:t>
            </a:r>
            <a:r>
              <a:rPr lang="en-US" altLang="ko-KR" sz="1000" dirty="0"/>
              <a:t>(</a:t>
            </a:r>
            <a:r>
              <a:rPr lang="ko-KR" altLang="en-US" sz="1000" dirty="0"/>
              <a:t>기기별 </a:t>
            </a:r>
            <a:r>
              <a:rPr lang="en-US" altLang="ko-KR" sz="1000" dirty="0"/>
              <a:t>1</a:t>
            </a:r>
            <a:r>
              <a:rPr lang="ko-KR" altLang="en-US" sz="1000" dirty="0"/>
              <a:t>개 실행만 가능</a:t>
            </a:r>
            <a:r>
              <a:rPr lang="en-US" altLang="ko-KR" sz="1000" dirty="0"/>
              <a:t>,</a:t>
            </a:r>
            <a:r>
              <a:rPr lang="ko-KR" altLang="en-US" sz="1000" dirty="0"/>
              <a:t> 재시작 시 시간 소모 큼</a:t>
            </a:r>
            <a:r>
              <a:rPr lang="en-US" altLang="ko-KR" sz="1000" dirty="0"/>
              <a:t>)</a:t>
            </a:r>
          </a:p>
          <a:p>
            <a:pPr lvl="3"/>
            <a:r>
              <a:rPr lang="ko-KR" altLang="en-US" dirty="0"/>
              <a:t>반응형</a:t>
            </a:r>
            <a:endParaRPr lang="en-US" altLang="ko-KR" dirty="0"/>
          </a:p>
          <a:p>
            <a:pPr lvl="4"/>
            <a:r>
              <a:rPr lang="ko-KR" altLang="en-US" sz="1000" dirty="0"/>
              <a:t>새로운 프로그램 입력값에 반응해야 함</a:t>
            </a:r>
            <a:endParaRPr lang="en-US" altLang="ko-KR" sz="1000" dirty="0"/>
          </a:p>
          <a:p>
            <a:pPr lvl="3"/>
            <a:r>
              <a:rPr lang="ko-KR" altLang="en-US" dirty="0"/>
              <a:t>최소한의 추상화</a:t>
            </a:r>
            <a:endParaRPr lang="en-US" altLang="ko-KR" dirty="0"/>
          </a:p>
          <a:p>
            <a:pPr lvl="4"/>
            <a:r>
              <a:rPr lang="en-US" altLang="ko-KR" sz="1000" dirty="0"/>
              <a:t>OS</a:t>
            </a:r>
            <a:r>
              <a:rPr lang="ko-KR" altLang="en-US" sz="1000" dirty="0"/>
              <a:t>에 의해 지원되는 추상화 기법을 쓰면 펌웨어 리호스팅이 편함 </a:t>
            </a:r>
            <a:r>
              <a:rPr lang="en-US" altLang="ko-KR" sz="1000" dirty="0"/>
              <a:t>-&gt;</a:t>
            </a:r>
            <a:r>
              <a:rPr lang="ko-KR" altLang="en-US" sz="1000" dirty="0"/>
              <a:t> 하지만 없는 경우 펌웨어 분석 범위 제한이 큼</a:t>
            </a:r>
            <a:endParaRPr lang="en-US" altLang="ko-KR" sz="1000" dirty="0"/>
          </a:p>
          <a:p>
            <a:pPr lvl="3"/>
            <a:r>
              <a:rPr lang="ko-KR" altLang="en-US" dirty="0"/>
              <a:t>자동화</a:t>
            </a:r>
            <a:r>
              <a:rPr lang="en-US" altLang="ko-KR" dirty="0"/>
              <a:t>(1/2)</a:t>
            </a:r>
          </a:p>
          <a:p>
            <a:pPr lvl="4"/>
            <a:r>
              <a:rPr lang="ko-KR" altLang="en-US" sz="1000" dirty="0"/>
              <a:t>각 기기별 사용에 큰 노력이 들지 않아야 함</a:t>
            </a:r>
            <a:endParaRPr lang="en-US" altLang="ko-KR" sz="1000" dirty="0"/>
          </a:p>
          <a:p>
            <a:pPr lvl="4"/>
            <a:r>
              <a:rPr lang="ko-KR" altLang="en-US" sz="1000" dirty="0"/>
              <a:t>일부 상용 에뮬레이터가 하드웨어 아키텍처 리호스트를 지원하기도 하나</a:t>
            </a:r>
            <a:r>
              <a:rPr lang="en-US" altLang="ko-KR" sz="1000" dirty="0"/>
              <a:t>,</a:t>
            </a:r>
            <a:r>
              <a:rPr lang="ko-KR" altLang="en-US" sz="1000" dirty="0"/>
              <a:t> 수동으로 하드웨어 모델 프로그래밍 필요</a:t>
            </a:r>
            <a:endParaRPr lang="en-US" altLang="ko-KR" sz="1000" dirty="0"/>
          </a:p>
          <a:p>
            <a:pPr marL="2286000" lvl="5" indent="0">
              <a:buNone/>
            </a:pPr>
            <a:endParaRPr lang="en-US" altLang="ko-KR" sz="13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The Re-hosting Problem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2.1 Re-hosting Aspects and Related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6193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ungheum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화면 슬라이드 쇼(4:3)</PresentationFormat>
  <Paragraphs>35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Jungheum</vt:lpstr>
      <vt:lpstr>Toward the Analysis of Embedded Firmware through Automated Re-hosting</vt:lpstr>
      <vt:lpstr>Overview</vt:lpstr>
      <vt:lpstr>Overview</vt:lpstr>
      <vt:lpstr>1. Introduction</vt:lpstr>
      <vt:lpstr>1. Introduction</vt:lpstr>
      <vt:lpstr>1. Introduction</vt:lpstr>
      <vt:lpstr>2. The Re-hosting Problem</vt:lpstr>
      <vt:lpstr>2. The Re-hosting Problem</vt:lpstr>
      <vt:lpstr>2. The Re-hosting Problem</vt:lpstr>
      <vt:lpstr>2. The Re-hosting Problem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4. Evaluation</vt:lpstr>
      <vt:lpstr>4. Evaluation</vt:lpstr>
      <vt:lpstr>4. Evaluation</vt:lpstr>
      <vt:lpstr>4. Evaluation</vt:lpstr>
      <vt:lpstr>4. Evaluation</vt:lpstr>
      <vt:lpstr>5. Discussion and Future Work</vt:lpstr>
      <vt:lpstr>5. Discussion and Future Work</vt:lpstr>
      <vt:lpstr>5. Discussion and Future Work</vt:lpstr>
      <vt:lpstr>5. Discussion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정두원</dc:title>
  <dc:creator/>
  <dc:description>고려대학교 디지털 포렌식 연구 센터</dc:description>
  <cp:lastModifiedBy>강홍구[ 정보보호대학원석·박사통합과정휴학 / 정보보호학과 ]</cp:lastModifiedBy>
  <cp:revision>21</cp:revision>
  <cp:lastPrinted>2019-07-17T13:38:56Z</cp:lastPrinted>
  <dcterms:created xsi:type="dcterms:W3CDTF">2008-05-17T05:36:45Z</dcterms:created>
  <dcterms:modified xsi:type="dcterms:W3CDTF">2020-06-22T01:28:52Z</dcterms:modified>
</cp:coreProperties>
</file>