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58" r:id="rId1"/>
  </p:sldMasterIdLst>
  <p:notesMasterIdLst>
    <p:notesMasterId r:id="rId20"/>
  </p:notesMasterIdLst>
  <p:handoutMasterIdLst>
    <p:handoutMasterId r:id="rId21"/>
  </p:handoutMasterIdLst>
  <p:sldIdLst>
    <p:sldId id="355" r:id="rId2"/>
    <p:sldId id="749" r:id="rId3"/>
    <p:sldId id="707" r:id="rId4"/>
    <p:sldId id="758" r:id="rId5"/>
    <p:sldId id="753" r:id="rId6"/>
    <p:sldId id="759" r:id="rId7"/>
    <p:sldId id="760" r:id="rId8"/>
    <p:sldId id="762" r:id="rId9"/>
    <p:sldId id="754" r:id="rId10"/>
    <p:sldId id="763" r:id="rId11"/>
    <p:sldId id="764" r:id="rId12"/>
    <p:sldId id="755" r:id="rId13"/>
    <p:sldId id="765" r:id="rId14"/>
    <p:sldId id="766" r:id="rId15"/>
    <p:sldId id="756" r:id="rId16"/>
    <p:sldId id="767" r:id="rId17"/>
    <p:sldId id="757" r:id="rId18"/>
    <p:sldId id="388" r:id="rId19"/>
  </p:sldIdLst>
  <p:sldSz cx="9144000" cy="6858000" type="screen4x3"/>
  <p:notesSz cx="6788150" cy="9923463"/>
  <p:defaultTextStyle>
    <a:defPPr>
      <a:defRPr lang="ko-KR"/>
    </a:defPPr>
    <a:lvl1pPr algn="l" rtl="0" fontAlgn="base" latinLnBrk="1">
      <a:lnSpc>
        <a:spcPct val="120000"/>
      </a:lnSpc>
      <a:spcBef>
        <a:spcPct val="30000"/>
      </a:spcBef>
      <a:spcAft>
        <a:spcPct val="0"/>
      </a:spcAft>
      <a:buClr>
        <a:schemeClr val="folHlink"/>
      </a:buClr>
      <a:buFont typeface="Wingdings" pitchFamily="2" charset="2"/>
      <a:buChar char="ü"/>
      <a:defRPr kumimoji="1" sz="2000" kern="1200">
        <a:solidFill>
          <a:srgbClr val="696D79"/>
        </a:solidFill>
        <a:latin typeface="HY울릉도M" pitchFamily="18" charset="-127"/>
        <a:ea typeface="HY울릉도M" pitchFamily="18" charset="-127"/>
        <a:cs typeface="+mn-cs"/>
      </a:defRPr>
    </a:lvl1pPr>
    <a:lvl2pPr marL="457200" algn="l" rtl="0" fontAlgn="base" latinLnBrk="1">
      <a:lnSpc>
        <a:spcPct val="120000"/>
      </a:lnSpc>
      <a:spcBef>
        <a:spcPct val="30000"/>
      </a:spcBef>
      <a:spcAft>
        <a:spcPct val="0"/>
      </a:spcAft>
      <a:buClr>
        <a:schemeClr val="folHlink"/>
      </a:buClr>
      <a:buFont typeface="Wingdings" pitchFamily="2" charset="2"/>
      <a:buChar char="ü"/>
      <a:defRPr kumimoji="1" sz="2000" kern="1200">
        <a:solidFill>
          <a:srgbClr val="696D79"/>
        </a:solidFill>
        <a:latin typeface="HY울릉도M" pitchFamily="18" charset="-127"/>
        <a:ea typeface="HY울릉도M" pitchFamily="18" charset="-127"/>
        <a:cs typeface="+mn-cs"/>
      </a:defRPr>
    </a:lvl2pPr>
    <a:lvl3pPr marL="914400" algn="l" rtl="0" fontAlgn="base" latinLnBrk="1">
      <a:lnSpc>
        <a:spcPct val="120000"/>
      </a:lnSpc>
      <a:spcBef>
        <a:spcPct val="30000"/>
      </a:spcBef>
      <a:spcAft>
        <a:spcPct val="0"/>
      </a:spcAft>
      <a:buClr>
        <a:schemeClr val="folHlink"/>
      </a:buClr>
      <a:buFont typeface="Wingdings" pitchFamily="2" charset="2"/>
      <a:buChar char="ü"/>
      <a:defRPr kumimoji="1" sz="2000" kern="1200">
        <a:solidFill>
          <a:srgbClr val="696D79"/>
        </a:solidFill>
        <a:latin typeface="HY울릉도M" pitchFamily="18" charset="-127"/>
        <a:ea typeface="HY울릉도M" pitchFamily="18" charset="-127"/>
        <a:cs typeface="+mn-cs"/>
      </a:defRPr>
    </a:lvl3pPr>
    <a:lvl4pPr marL="1371600" algn="l" rtl="0" fontAlgn="base" latinLnBrk="1">
      <a:lnSpc>
        <a:spcPct val="120000"/>
      </a:lnSpc>
      <a:spcBef>
        <a:spcPct val="30000"/>
      </a:spcBef>
      <a:spcAft>
        <a:spcPct val="0"/>
      </a:spcAft>
      <a:buClr>
        <a:schemeClr val="folHlink"/>
      </a:buClr>
      <a:buFont typeface="Wingdings" pitchFamily="2" charset="2"/>
      <a:buChar char="ü"/>
      <a:defRPr kumimoji="1" sz="2000" kern="1200">
        <a:solidFill>
          <a:srgbClr val="696D79"/>
        </a:solidFill>
        <a:latin typeface="HY울릉도M" pitchFamily="18" charset="-127"/>
        <a:ea typeface="HY울릉도M" pitchFamily="18" charset="-127"/>
        <a:cs typeface="+mn-cs"/>
      </a:defRPr>
    </a:lvl4pPr>
    <a:lvl5pPr marL="1828800" algn="l" rtl="0" fontAlgn="base" latinLnBrk="1">
      <a:lnSpc>
        <a:spcPct val="120000"/>
      </a:lnSpc>
      <a:spcBef>
        <a:spcPct val="30000"/>
      </a:spcBef>
      <a:spcAft>
        <a:spcPct val="0"/>
      </a:spcAft>
      <a:buClr>
        <a:schemeClr val="folHlink"/>
      </a:buClr>
      <a:buFont typeface="Wingdings" pitchFamily="2" charset="2"/>
      <a:buChar char="ü"/>
      <a:defRPr kumimoji="1" sz="2000" kern="1200">
        <a:solidFill>
          <a:srgbClr val="696D79"/>
        </a:solidFill>
        <a:latin typeface="HY울릉도M" pitchFamily="18" charset="-127"/>
        <a:ea typeface="HY울릉도M" pitchFamily="18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rgbClr val="696D79"/>
        </a:solidFill>
        <a:latin typeface="HY울릉도M" pitchFamily="18" charset="-127"/>
        <a:ea typeface="HY울릉도M" pitchFamily="18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rgbClr val="696D79"/>
        </a:solidFill>
        <a:latin typeface="HY울릉도M" pitchFamily="18" charset="-127"/>
        <a:ea typeface="HY울릉도M" pitchFamily="18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rgbClr val="696D79"/>
        </a:solidFill>
        <a:latin typeface="HY울릉도M" pitchFamily="18" charset="-127"/>
        <a:ea typeface="HY울릉도M" pitchFamily="18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rgbClr val="696D79"/>
        </a:solidFill>
        <a:latin typeface="HY울릉도M" pitchFamily="18" charset="-127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5B5"/>
    <a:srgbClr val="FFCC66"/>
    <a:srgbClr val="D7E4BD"/>
    <a:srgbClr val="E6B9B8"/>
    <a:srgbClr val="4F81BD"/>
    <a:srgbClr val="002060"/>
    <a:srgbClr val="8B8B8B"/>
    <a:srgbClr val="3333CC"/>
    <a:srgbClr val="376092"/>
    <a:srgbClr val="F96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48" autoAdjust="0"/>
    <p:restoredTop sz="84362" autoAdjust="0"/>
  </p:normalViewPr>
  <p:slideViewPr>
    <p:cSldViewPr>
      <p:cViewPr varScale="1">
        <p:scale>
          <a:sx n="106" d="100"/>
          <a:sy n="106" d="100"/>
        </p:scale>
        <p:origin x="196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4062" y="90"/>
      </p:cViewPr>
      <p:guideLst>
        <p:guide orient="horz" pos="3126"/>
        <p:guide pos="213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tableStyles" Target="tableStyles.xml" /><Relationship Id="rId3" Type="http://schemas.openxmlformats.org/officeDocument/2006/relationships/slide" Target="slides/slide2.xml" /><Relationship Id="rId21" Type="http://schemas.openxmlformats.org/officeDocument/2006/relationships/handoutMaster" Target="handoutMasters/handoutMaster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notesMaster" Target="notesMasters/notesMaster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commentAuthors" Target="commentAuthor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1532" cy="49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5049" y="1"/>
            <a:ext cx="2941532" cy="49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5569"/>
            <a:ext cx="2941532" cy="49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5049" y="9425569"/>
            <a:ext cx="2941532" cy="49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E4BEAB96-E72C-48F9-8BC2-D3F45319DBF0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07360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1532" cy="49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5049" y="1"/>
            <a:ext cx="2941532" cy="49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4538"/>
            <a:ext cx="49593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8815" y="4713647"/>
            <a:ext cx="5430520" cy="4465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5569"/>
            <a:ext cx="2941532" cy="49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5049" y="9425569"/>
            <a:ext cx="2941532" cy="49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09EEEEC-CE94-4A0C-A294-80D27D9A2464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02158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9EEEEC-CE94-4A0C-A294-80D27D9A2464}" type="slidenum">
              <a:rPr lang="en-US" altLang="ko-KR" smtClean="0"/>
              <a:pPr>
                <a:defRPr/>
              </a:pPr>
              <a:t>18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3750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ChangeArrowheads="1"/>
          </p:cNvSpPr>
          <p:nvPr userDrawn="1"/>
        </p:nvSpPr>
        <p:spPr bwMode="auto">
          <a:xfrm>
            <a:off x="-17463" y="1825625"/>
            <a:ext cx="9170988" cy="2101850"/>
          </a:xfrm>
          <a:prstGeom prst="rect">
            <a:avLst/>
          </a:prstGeom>
          <a:gradFill rotWithShape="1">
            <a:gsLst>
              <a:gs pos="0">
                <a:srgbClr val="00284C"/>
              </a:gs>
              <a:gs pos="77000">
                <a:srgbClr val="000814"/>
              </a:gs>
              <a:gs pos="100000">
                <a:srgbClr val="000814"/>
              </a:gs>
            </a:gsLst>
            <a:lin ang="10800000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1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472684"/>
            <a:ext cx="9144000" cy="115256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Font typeface="Wingdings" pitchFamily="2" charset="2"/>
              <a:buNone/>
              <a:defRPr sz="200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itchFamily="50" charset="-127"/>
                <a:cs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7555" y="2347912"/>
            <a:ext cx="8845717" cy="1081088"/>
          </a:xfrm>
        </p:spPr>
        <p:txBody>
          <a:bodyPr/>
          <a:lstStyle>
            <a:lvl1pPr algn="ctr">
              <a:defRPr sz="3800" i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82945" y="638272"/>
            <a:ext cx="8961522" cy="62209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-9525" y="6600893"/>
            <a:ext cx="9170988" cy="265113"/>
          </a:xfrm>
          <a:prstGeom prst="rect">
            <a:avLst/>
          </a:prstGeom>
          <a:gradFill rotWithShape="1">
            <a:gsLst>
              <a:gs pos="0">
                <a:srgbClr val="00284C"/>
              </a:gs>
              <a:gs pos="77000">
                <a:srgbClr val="000814"/>
              </a:gs>
              <a:gs pos="100000">
                <a:srgbClr val="000814"/>
              </a:gs>
            </a:gsLst>
            <a:lin ang="10800000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100" b="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96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ko-KR" altLang="en-US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47555" y="2347912"/>
            <a:ext cx="8845717" cy="1081088"/>
          </a:xfrm>
        </p:spPr>
        <p:txBody>
          <a:bodyPr/>
          <a:lstStyle>
            <a:lvl1pPr algn="ctr">
              <a:defRPr sz="3800" i="0">
                <a:solidFill>
                  <a:schemeClr val="tx1"/>
                </a:solidFill>
                <a:latin typeface="서울남산체 EB" panose="02020603020101020101" pitchFamily="18" charset="-127"/>
                <a:ea typeface="서울남산체 EB" panose="02020603020101020101" pitchFamily="18" charset="-127"/>
                <a:cs typeface="서울남산체 EB" panose="02020603020101020101" pitchFamily="18" charset="-127"/>
              </a:defRPr>
            </a:lvl1pPr>
          </a:lstStyle>
          <a:p>
            <a:r>
              <a:rPr lang="ko-KR" altLang="en-US" dirty="0"/>
              <a:t>제목 스타일 편집</a:t>
            </a:r>
          </a:p>
        </p:txBody>
      </p:sp>
      <p:sp>
        <p:nvSpPr>
          <p:cNvPr id="8" name="부제목 4"/>
          <p:cNvSpPr>
            <a:spLocks noGrp="1"/>
          </p:cNvSpPr>
          <p:nvPr>
            <p:ph type="subTitle" idx="1" hasCustomPrompt="1"/>
          </p:nvPr>
        </p:nvSpPr>
        <p:spPr>
          <a:xfrm>
            <a:off x="2369285" y="4302466"/>
            <a:ext cx="4397492" cy="18272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pPr marL="895350" indent="-180975" algn="l">
              <a:buFontTx/>
              <a:buChar char="-"/>
              <a:tabLst>
                <a:tab pos="895350" algn="l"/>
              </a:tabLst>
            </a:pPr>
            <a:r>
              <a:rPr lang="ko-KR" altLang="en-US" sz="1800" dirty="0" err="1"/>
              <a:t>ㅁㅁㅁ</a:t>
            </a:r>
            <a:endParaRPr lang="ko-KR" altLang="en-US" sz="1800" dirty="0"/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>
            <a:off x="2406946" y="3430523"/>
            <a:ext cx="4317287" cy="62325"/>
          </a:xfrm>
          <a:prstGeom prst="rect">
            <a:avLst/>
          </a:prstGeom>
          <a:gradFill rotWithShape="1">
            <a:gsLst>
              <a:gs pos="0">
                <a:srgbClr val="00284C">
                  <a:alpha val="75000"/>
                </a:srgbClr>
              </a:gs>
              <a:gs pos="77000">
                <a:srgbClr val="000814"/>
              </a:gs>
              <a:gs pos="100000">
                <a:srgbClr val="000814"/>
              </a:gs>
            </a:gsLst>
            <a:lin ang="10800000"/>
          </a:gradFill>
          <a:ln>
            <a:noFill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1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82945" y="638272"/>
            <a:ext cx="8961522" cy="62209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pPr lvl="0"/>
            <a:endParaRPr lang="ko-KR" altLang="en-US" dirty="0"/>
          </a:p>
        </p:txBody>
      </p:sp>
      <p:sp>
        <p:nvSpPr>
          <p:cNvPr id="13" name="Text Box 28"/>
          <p:cNvSpPr txBox="1">
            <a:spLocks noChangeArrowheads="1"/>
          </p:cNvSpPr>
          <p:nvPr userDrawn="1"/>
        </p:nvSpPr>
        <p:spPr bwMode="auto">
          <a:xfrm>
            <a:off x="1165033" y="6611472"/>
            <a:ext cx="680567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1pPr>
            <a:lvl2pPr marL="742950" indent="-285750"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2pPr>
            <a:lvl3pPr marL="1143000" indent="-228600"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3pPr>
            <a:lvl4pPr marL="1600200" indent="-228600"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4pPr>
            <a:lvl5pPr marL="2057400" indent="-228600"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ü"/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ü"/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ü"/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ü"/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endParaRPr lang="en-US" altLang="ko-KR" sz="10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01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8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1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5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79512" y="1450731"/>
            <a:ext cx="8784976" cy="5028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defRPr sz="1700"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defRPr>
            </a:lvl1pPr>
            <a:lvl2pPr>
              <a:spcBef>
                <a:spcPts val="800"/>
              </a:spcBef>
              <a:defRPr sz="1500"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defRPr>
            </a:lvl2pPr>
            <a:lvl3pPr>
              <a:spcBef>
                <a:spcPts val="800"/>
              </a:spcBef>
              <a:defRPr sz="1300"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defRPr>
            </a:lvl3pPr>
            <a:lvl4pPr>
              <a:spcBef>
                <a:spcPts val="800"/>
              </a:spcBef>
              <a:defRPr sz="1300"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defRPr>
            </a:lvl4pPr>
            <a:lvl5pPr>
              <a:spcBef>
                <a:spcPts val="800"/>
              </a:spcBef>
              <a:defRPr sz="1300">
                <a:latin typeface="나눔고딕" panose="020D0604000000000000" pitchFamily="50" charset="-127"/>
                <a:ea typeface="나눔고딕" panose="020D0604000000000000" pitchFamily="50" charset="-127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en-US" altLang="ko-KR" noProof="0" dirty="0"/>
          </a:p>
          <a:p>
            <a:pPr lvl="1"/>
            <a:r>
              <a:rPr lang="ko-KR" altLang="en-US" noProof="0" dirty="0"/>
              <a:t>둘째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2"/>
            <a:r>
              <a:rPr lang="ko-KR" altLang="en-US" noProof="0" dirty="0"/>
              <a:t>셋째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3"/>
            <a:r>
              <a:rPr lang="ko-KR" altLang="en-US" noProof="0" dirty="0"/>
              <a:t>넷째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4"/>
            <a:r>
              <a:rPr lang="ko-KR" altLang="en-US" noProof="0" dirty="0"/>
              <a:t>다섯째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77273"/>
            <a:ext cx="8785225" cy="53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 </a:t>
            </a:r>
            <a:r>
              <a:rPr lang="en-US" altLang="ko-KR" dirty="0" err="1"/>
              <a:t>english</a:t>
            </a:r>
            <a:endParaRPr lang="ko-KR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0" hasCustomPrompt="1"/>
          </p:nvPr>
        </p:nvSpPr>
        <p:spPr bwMode="auto">
          <a:xfrm>
            <a:off x="179512" y="809688"/>
            <a:ext cx="8784976" cy="53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None/>
              <a:defRPr sz="1900">
                <a:solidFill>
                  <a:schemeClr val="tx2">
                    <a:lumMod val="75000"/>
                    <a:alpha val="9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Consolas" panose="020B0609020204030204" pitchFamily="49" charset="0"/>
              </a:defRPr>
            </a:lvl1pPr>
            <a:lvl2pPr>
              <a:defRPr sz="1500"/>
            </a:lvl2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2033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79512" y="800708"/>
            <a:ext cx="8784976" cy="568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defRPr sz="17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spcBef>
                <a:spcPts val="800"/>
              </a:spcBef>
              <a:defRPr sz="15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en-US" altLang="ko-KR" noProof="0" dirty="0"/>
          </a:p>
          <a:p>
            <a:pPr lvl="1"/>
            <a:r>
              <a:rPr lang="ko-KR" altLang="en-US" noProof="0" dirty="0"/>
              <a:t>둘째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2"/>
            <a:r>
              <a:rPr lang="ko-KR" altLang="en-US" noProof="0" dirty="0"/>
              <a:t>셋째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3"/>
            <a:r>
              <a:rPr lang="ko-KR" altLang="en-US" noProof="0" dirty="0"/>
              <a:t>넷째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4"/>
            <a:r>
              <a:rPr lang="ko-KR" altLang="en-US" noProof="0" dirty="0"/>
              <a:t>다섯째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77273"/>
            <a:ext cx="8785225" cy="53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 </a:t>
            </a:r>
            <a:r>
              <a:rPr lang="en-US" altLang="ko-KR" dirty="0" err="1"/>
              <a:t>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458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79512" y="800708"/>
            <a:ext cx="4248472" cy="568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defRPr sz="17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spcBef>
                <a:spcPts val="800"/>
              </a:spcBef>
              <a:defRPr sz="15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en-US" altLang="ko-KR" noProof="0" dirty="0"/>
          </a:p>
          <a:p>
            <a:pPr lvl="1"/>
            <a:r>
              <a:rPr lang="ko-KR" altLang="en-US" noProof="0" dirty="0"/>
              <a:t>둘째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2"/>
            <a:r>
              <a:rPr lang="ko-KR" altLang="en-US" noProof="0" dirty="0"/>
              <a:t>셋째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3"/>
            <a:r>
              <a:rPr lang="ko-KR" altLang="en-US" noProof="0" dirty="0"/>
              <a:t>넷째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4"/>
            <a:r>
              <a:rPr lang="ko-KR" altLang="en-US" noProof="0" dirty="0"/>
              <a:t>다섯째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0"/>
          </p:nvPr>
        </p:nvSpPr>
        <p:spPr bwMode="auto">
          <a:xfrm>
            <a:off x="4707224" y="809500"/>
            <a:ext cx="4248472" cy="568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defRPr sz="17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spcBef>
                <a:spcPts val="800"/>
              </a:spcBef>
              <a:defRPr sz="15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en-US" altLang="ko-KR" noProof="0" dirty="0"/>
          </a:p>
          <a:p>
            <a:pPr lvl="1"/>
            <a:r>
              <a:rPr lang="ko-KR" altLang="en-US" noProof="0" dirty="0"/>
              <a:t>둘째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2"/>
            <a:r>
              <a:rPr lang="ko-KR" altLang="en-US" noProof="0" dirty="0"/>
              <a:t>셋째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3"/>
            <a:r>
              <a:rPr lang="ko-KR" altLang="en-US" noProof="0" dirty="0"/>
              <a:t>넷째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4"/>
            <a:r>
              <a:rPr lang="ko-KR" altLang="en-US" noProof="0" dirty="0"/>
              <a:t>다섯째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10264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79512" y="1412776"/>
            <a:ext cx="4248472" cy="507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defRPr sz="17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spcBef>
                <a:spcPts val="800"/>
              </a:spcBef>
              <a:defRPr sz="15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en-US" altLang="ko-KR" noProof="0" dirty="0"/>
          </a:p>
          <a:p>
            <a:pPr lvl="1"/>
            <a:r>
              <a:rPr lang="ko-KR" altLang="en-US" noProof="0" dirty="0"/>
              <a:t>둘째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2"/>
            <a:r>
              <a:rPr lang="ko-KR" altLang="en-US" noProof="0" dirty="0"/>
              <a:t>셋째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3"/>
            <a:r>
              <a:rPr lang="ko-KR" altLang="en-US" noProof="0" dirty="0"/>
              <a:t>넷째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4"/>
            <a:r>
              <a:rPr lang="ko-KR" altLang="en-US" noProof="0" dirty="0"/>
              <a:t>다섯째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0"/>
          </p:nvPr>
        </p:nvSpPr>
        <p:spPr bwMode="auto">
          <a:xfrm>
            <a:off x="4707224" y="1421568"/>
            <a:ext cx="4248472" cy="507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defRPr sz="17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spcBef>
                <a:spcPts val="800"/>
              </a:spcBef>
              <a:defRPr sz="15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en-US" altLang="ko-KR" noProof="0" dirty="0"/>
          </a:p>
          <a:p>
            <a:pPr lvl="1"/>
            <a:r>
              <a:rPr lang="ko-KR" altLang="en-US" noProof="0" dirty="0"/>
              <a:t>둘째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2"/>
            <a:r>
              <a:rPr lang="ko-KR" altLang="en-US" noProof="0" dirty="0"/>
              <a:t>셋째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3"/>
            <a:r>
              <a:rPr lang="ko-KR" altLang="en-US" noProof="0" dirty="0"/>
              <a:t>넷째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4"/>
            <a:r>
              <a:rPr lang="ko-KR" altLang="en-US" noProof="0" dirty="0"/>
              <a:t>다섯째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1" hasCustomPrompt="1"/>
          </p:nvPr>
        </p:nvSpPr>
        <p:spPr bwMode="auto">
          <a:xfrm>
            <a:off x="179512" y="809688"/>
            <a:ext cx="8784976" cy="53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None/>
              <a:defRPr sz="1900">
                <a:solidFill>
                  <a:schemeClr val="tx2">
                    <a:lumMod val="75000"/>
                    <a:alpha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500"/>
            </a:lvl2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12083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79512" y="1412776"/>
            <a:ext cx="4248472" cy="507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defRPr sz="17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spcBef>
                <a:spcPts val="800"/>
              </a:spcBef>
              <a:defRPr sz="15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en-US" altLang="ko-KR" noProof="0" dirty="0"/>
          </a:p>
          <a:p>
            <a:pPr lvl="1"/>
            <a:r>
              <a:rPr lang="ko-KR" altLang="en-US" noProof="0" dirty="0"/>
              <a:t>둘째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2"/>
            <a:r>
              <a:rPr lang="ko-KR" altLang="en-US" noProof="0" dirty="0"/>
              <a:t>셋째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3"/>
            <a:r>
              <a:rPr lang="ko-KR" altLang="en-US" noProof="0" dirty="0"/>
              <a:t>넷째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4"/>
            <a:r>
              <a:rPr lang="ko-KR" altLang="en-US" noProof="0" dirty="0"/>
              <a:t>다섯째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0"/>
          </p:nvPr>
        </p:nvSpPr>
        <p:spPr bwMode="auto">
          <a:xfrm>
            <a:off x="4707224" y="1421568"/>
            <a:ext cx="4248472" cy="507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defRPr sz="17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spcBef>
                <a:spcPts val="800"/>
              </a:spcBef>
              <a:defRPr sz="15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spcBef>
                <a:spcPts val="800"/>
              </a:spcBef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en-US" altLang="ko-KR" noProof="0" dirty="0"/>
          </a:p>
          <a:p>
            <a:pPr lvl="1"/>
            <a:r>
              <a:rPr lang="ko-KR" altLang="en-US" noProof="0" dirty="0"/>
              <a:t>둘째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2"/>
            <a:r>
              <a:rPr lang="ko-KR" altLang="en-US" noProof="0" dirty="0"/>
              <a:t>셋째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3"/>
            <a:r>
              <a:rPr lang="ko-KR" altLang="en-US" noProof="0" dirty="0"/>
              <a:t>넷째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4"/>
            <a:r>
              <a:rPr lang="ko-KR" altLang="en-US" noProof="0" dirty="0"/>
              <a:t>다섯째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1" hasCustomPrompt="1"/>
          </p:nvPr>
        </p:nvSpPr>
        <p:spPr bwMode="auto">
          <a:xfrm>
            <a:off x="179513" y="809688"/>
            <a:ext cx="4248472" cy="552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None/>
              <a:defRPr sz="1900">
                <a:solidFill>
                  <a:schemeClr val="tx2">
                    <a:lumMod val="75000"/>
                    <a:alpha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500"/>
            </a:lvl2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2" hasCustomPrompt="1"/>
          </p:nvPr>
        </p:nvSpPr>
        <p:spPr bwMode="auto">
          <a:xfrm>
            <a:off x="4707224" y="809687"/>
            <a:ext cx="4248472" cy="552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None/>
              <a:defRPr sz="1900">
                <a:solidFill>
                  <a:schemeClr val="tx2">
                    <a:lumMod val="75000"/>
                    <a:alpha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500"/>
            </a:lvl2pPr>
          </a:lstStyle>
          <a:p>
            <a:pPr lvl="0"/>
            <a:r>
              <a:rPr lang="ko-KR" altLang="en-US" noProof="0" dirty="0"/>
              <a:t>마스터 텍스트 </a:t>
            </a:r>
            <a:r>
              <a:rPr lang="ko-KR" altLang="en-US" noProof="0"/>
              <a:t>스타일을 편집합니다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95097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79512" y="800708"/>
            <a:ext cx="2772000" cy="568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7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5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en-US" altLang="ko-KR" noProof="0" dirty="0"/>
          </a:p>
          <a:p>
            <a:pPr lvl="1"/>
            <a:r>
              <a:rPr lang="ko-KR" altLang="en-US" noProof="0" dirty="0"/>
              <a:t>둘째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2"/>
            <a:r>
              <a:rPr lang="ko-KR" altLang="en-US" noProof="0" dirty="0"/>
              <a:t>셋째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3"/>
            <a:r>
              <a:rPr lang="ko-KR" altLang="en-US" noProof="0" dirty="0"/>
              <a:t>넷째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4"/>
            <a:r>
              <a:rPr lang="ko-KR" altLang="en-US" noProof="0" dirty="0"/>
              <a:t>다섯째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0"/>
          </p:nvPr>
        </p:nvSpPr>
        <p:spPr bwMode="auto">
          <a:xfrm>
            <a:off x="3185774" y="800708"/>
            <a:ext cx="2772000" cy="568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7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5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en-US" altLang="ko-KR" noProof="0" dirty="0"/>
          </a:p>
          <a:p>
            <a:pPr lvl="1"/>
            <a:r>
              <a:rPr lang="ko-KR" altLang="en-US" noProof="0" dirty="0"/>
              <a:t>둘째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2"/>
            <a:r>
              <a:rPr lang="ko-KR" altLang="en-US" noProof="0" dirty="0"/>
              <a:t>셋째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3"/>
            <a:r>
              <a:rPr lang="ko-KR" altLang="en-US" noProof="0" dirty="0"/>
              <a:t>넷째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4"/>
            <a:r>
              <a:rPr lang="ko-KR" altLang="en-US" noProof="0" dirty="0"/>
              <a:t>다섯째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1"/>
          </p:nvPr>
        </p:nvSpPr>
        <p:spPr bwMode="auto">
          <a:xfrm>
            <a:off x="6165141" y="809673"/>
            <a:ext cx="2772000" cy="568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7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5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3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noProof="0" dirty="0"/>
              <a:t>마스터 텍스트 스타일을 편집합니다 </a:t>
            </a:r>
            <a:r>
              <a:rPr lang="en-US" altLang="ko-KR" noProof="0" dirty="0" err="1"/>
              <a:t>english</a:t>
            </a:r>
            <a:endParaRPr lang="en-US" altLang="ko-KR" noProof="0" dirty="0"/>
          </a:p>
          <a:p>
            <a:pPr lvl="1"/>
            <a:r>
              <a:rPr lang="ko-KR" altLang="en-US" noProof="0" dirty="0"/>
              <a:t>둘째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2"/>
            <a:r>
              <a:rPr lang="ko-KR" altLang="en-US" noProof="0" dirty="0"/>
              <a:t>셋째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3"/>
            <a:r>
              <a:rPr lang="ko-KR" altLang="en-US" noProof="0" dirty="0"/>
              <a:t>넷째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  <a:p>
            <a:pPr lvl="4"/>
            <a:r>
              <a:rPr lang="ko-KR" altLang="en-US" noProof="0" dirty="0"/>
              <a:t>다섯째 수준 </a:t>
            </a:r>
            <a:r>
              <a:rPr lang="en-US" altLang="ko-KR" noProof="0" dirty="0" err="1"/>
              <a:t>english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817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5" Type="http://schemas.openxmlformats.org/officeDocument/2006/relationships/slideLayout" Target="../slideLayouts/slideLayout5.xml" /><Relationship Id="rId10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7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1"/>
            <a:ext cx="9144000" cy="692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77273"/>
            <a:ext cx="8785225" cy="53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 </a:t>
            </a:r>
            <a:r>
              <a:rPr lang="en-US" altLang="ko-KR" dirty="0" err="1"/>
              <a:t>english</a:t>
            </a:r>
            <a:endParaRPr lang="ko-KR" altLang="en-US" dirty="0"/>
          </a:p>
        </p:txBody>
      </p:sp>
      <p:sp>
        <p:nvSpPr>
          <p:cNvPr id="13" name="Text Box 28"/>
          <p:cNvSpPr txBox="1">
            <a:spLocks noChangeArrowheads="1"/>
          </p:cNvSpPr>
          <p:nvPr userDrawn="1"/>
        </p:nvSpPr>
        <p:spPr bwMode="auto">
          <a:xfrm>
            <a:off x="4178300" y="6623050"/>
            <a:ext cx="787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1pPr>
            <a:lvl2pPr marL="742950" indent="-285750"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2pPr>
            <a:lvl3pPr marL="1143000" indent="-228600"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3pPr>
            <a:lvl4pPr marL="1600200" indent="-228600"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4pPr>
            <a:lvl5pPr marL="2057400" indent="-228600" eaLnBrk="0" hangingPunct="0"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ü"/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ü"/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ü"/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ü"/>
              <a:defRPr kumimoji="1" sz="2000">
                <a:solidFill>
                  <a:srgbClr val="696D79"/>
                </a:solidFill>
                <a:latin typeface="HY울릉도M" pitchFamily="18" charset="-127"/>
                <a:ea typeface="HY울릉도M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SzPct val="75000"/>
              <a:buFont typeface="Wingdings" pitchFamily="2" charset="2"/>
              <a:buNone/>
              <a:defRPr/>
            </a:pPr>
            <a:fld id="{22C792E2-231C-478B-B402-C73E5368C625}" type="slidenum">
              <a:rPr lang="en-US" altLang="ko-KR" sz="1000" b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pPr algn="ctr" eaLnBrk="1" hangingPunct="1">
                <a:lnSpc>
                  <a:spcPct val="100000"/>
                </a:lnSpc>
                <a:spcBef>
                  <a:spcPct val="20000"/>
                </a:spcBef>
                <a:buSzPct val="75000"/>
                <a:buFont typeface="Wingdings" pitchFamily="2" charset="2"/>
                <a:buNone/>
                <a:defRPr/>
              </a:pPr>
              <a:t>‹#›</a:t>
            </a:fld>
            <a:endParaRPr lang="en-US" altLang="ko-KR" sz="10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>
            <a:off x="-61656" y="6600347"/>
            <a:ext cx="9254490" cy="19859"/>
          </a:xfrm>
          <a:prstGeom prst="rect">
            <a:avLst/>
          </a:prstGeom>
          <a:gradFill rotWithShape="1">
            <a:gsLst>
              <a:gs pos="0">
                <a:srgbClr val="00284C">
                  <a:alpha val="75000"/>
                </a:srgbClr>
              </a:gs>
              <a:gs pos="77000">
                <a:srgbClr val="000814"/>
              </a:gs>
              <a:gs pos="100000">
                <a:srgbClr val="000814"/>
              </a:gs>
            </a:gsLst>
            <a:lin ang="10800000"/>
          </a:gradFill>
          <a:ln>
            <a:noFill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1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26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4063" r:id="rId2"/>
    <p:sldLayoutId id="2147484062" r:id="rId3"/>
    <p:sldLayoutId id="2147484060" r:id="rId4"/>
    <p:sldLayoutId id="2147484061" r:id="rId5"/>
    <p:sldLayoutId id="2147484065" r:id="rId6"/>
    <p:sldLayoutId id="2147484066" r:id="rId7"/>
    <p:sldLayoutId id="2147484064" r:id="rId8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FFFFFF"/>
          </a:solidFill>
          <a:latin typeface="Calibri" pitchFamily="34" charset="0"/>
          <a:ea typeface="나눔고딕 ExtraBold" pitchFamily="50" charset="-127"/>
          <a:cs typeface="Calibri" pitchFamily="34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FFFFFF"/>
          </a:solidFill>
          <a:latin typeface="Calibri" pitchFamily="34" charset="0"/>
          <a:ea typeface="맑은 고딕" pitchFamily="50" charset="-127"/>
          <a:cs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FFFFFF"/>
          </a:solidFill>
          <a:latin typeface="Calibri" pitchFamily="34" charset="0"/>
          <a:ea typeface="맑은 고딕" pitchFamily="50" charset="-127"/>
          <a:cs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FFFFFF"/>
          </a:solidFill>
          <a:latin typeface="Calibri" pitchFamily="34" charset="0"/>
          <a:ea typeface="맑은 고딕" pitchFamily="50" charset="-127"/>
          <a:cs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FFFFFF"/>
          </a:solidFill>
          <a:latin typeface="Calibri" pitchFamily="34" charset="0"/>
          <a:ea typeface="맑은 고딕" pitchFamily="50" charset="-127"/>
          <a:cs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HY울릉도M" pitchFamily="18" charset="-127"/>
          <a:ea typeface="HY울릉도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HY울릉도M" pitchFamily="18" charset="-127"/>
          <a:ea typeface="HY울릉도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HY울릉도M" pitchFamily="18" charset="-127"/>
          <a:ea typeface="HY울릉도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>
          <a:solidFill>
            <a:srgbClr val="FFFFFF"/>
          </a:solidFill>
          <a:latin typeface="HY울릉도M" pitchFamily="18" charset="-127"/>
          <a:ea typeface="HY울릉도M" pitchFamily="18" charset="-127"/>
        </a:defRPr>
      </a:lvl9pPr>
    </p:titleStyle>
    <p:bodyStyle>
      <a:lvl1pPr marL="266700" indent="-266700" algn="l" rtl="0" eaLnBrk="0" fontAlgn="base" latinLnBrk="1" hangingPunct="0">
        <a:lnSpc>
          <a:spcPct val="150000"/>
        </a:lnSpc>
        <a:spcBef>
          <a:spcPts val="600"/>
        </a:spcBef>
        <a:spcAft>
          <a:spcPct val="0"/>
        </a:spcAft>
        <a:buClr>
          <a:srgbClr val="C00000"/>
        </a:buClr>
        <a:buFont typeface="Wingdings" pitchFamily="2" charset="2"/>
        <a:buChar char="§"/>
        <a:defRPr kumimoji="1" sz="1600" b="1">
          <a:solidFill>
            <a:schemeClr val="tx1"/>
          </a:solidFill>
          <a:latin typeface="Calibri" pitchFamily="34" charset="0"/>
          <a:ea typeface="나눔고딕 ExtraBold" pitchFamily="50" charset="-127"/>
          <a:cs typeface="Calibri" pitchFamily="34" charset="0"/>
        </a:defRPr>
      </a:lvl1pPr>
      <a:lvl2pPr marL="577850" indent="-222250" algn="l" rtl="0" eaLnBrk="0" fontAlgn="base" latinLnBrk="1" hangingPunct="0">
        <a:lnSpc>
          <a:spcPct val="150000"/>
        </a:lnSpc>
        <a:spcBef>
          <a:spcPts val="600"/>
        </a:spcBef>
        <a:spcAft>
          <a:spcPct val="0"/>
        </a:spcAft>
        <a:buClr>
          <a:srgbClr val="002060"/>
        </a:buClr>
        <a:buFont typeface="Wingdings" pitchFamily="2" charset="2"/>
        <a:buChar char="§"/>
        <a:defRPr kumimoji="1" sz="1400">
          <a:solidFill>
            <a:schemeClr val="tx1"/>
          </a:solidFill>
          <a:latin typeface="Calibri" pitchFamily="34" charset="0"/>
          <a:ea typeface="나눔고딕" pitchFamily="50" charset="-127"/>
          <a:cs typeface="Calibri" pitchFamily="34" charset="0"/>
        </a:defRPr>
      </a:lvl2pPr>
      <a:lvl3pPr marL="854075" indent="-225425" algn="l" rtl="0" eaLnBrk="0" fontAlgn="base" latinLnBrk="1" hangingPunct="0">
        <a:lnSpc>
          <a:spcPct val="150000"/>
        </a:lnSpc>
        <a:spcBef>
          <a:spcPts val="600"/>
        </a:spcBef>
        <a:spcAft>
          <a:spcPct val="0"/>
        </a:spcAft>
        <a:buClr>
          <a:srgbClr val="002060"/>
        </a:buClr>
        <a:buChar char="•"/>
        <a:defRPr kumimoji="1" sz="1200">
          <a:solidFill>
            <a:schemeClr val="tx1"/>
          </a:solidFill>
          <a:latin typeface="Calibri" pitchFamily="34" charset="0"/>
          <a:ea typeface="나눔고딕" pitchFamily="50" charset="-127"/>
          <a:cs typeface="Calibri" pitchFamily="34" charset="0"/>
        </a:defRPr>
      </a:lvl3pPr>
      <a:lvl4pPr marL="1077913" indent="-182563" algn="l" rtl="0" eaLnBrk="0" fontAlgn="base" latinLnBrk="1" hangingPunct="0">
        <a:lnSpc>
          <a:spcPct val="150000"/>
        </a:lnSpc>
        <a:spcBef>
          <a:spcPts val="600"/>
        </a:spcBef>
        <a:spcAft>
          <a:spcPct val="0"/>
        </a:spcAft>
        <a:buFont typeface="Arial" charset="0"/>
        <a:buChar char="◦"/>
        <a:defRPr kumimoji="1" sz="1200">
          <a:solidFill>
            <a:schemeClr val="tx1"/>
          </a:solidFill>
          <a:latin typeface="Calibri" pitchFamily="34" charset="0"/>
          <a:ea typeface="나눔고딕" pitchFamily="50" charset="-127"/>
          <a:cs typeface="Calibri" pitchFamily="34" charset="0"/>
        </a:defRPr>
      </a:lvl4pPr>
      <a:lvl5pPr marL="1346200" indent="-184150" algn="l" rtl="0" eaLnBrk="0" fontAlgn="base" latinLnBrk="1" hangingPunct="0">
        <a:lnSpc>
          <a:spcPct val="150000"/>
        </a:lnSpc>
        <a:spcBef>
          <a:spcPts val="600"/>
        </a:spcBef>
        <a:spcAft>
          <a:spcPct val="0"/>
        </a:spcAft>
        <a:buFont typeface="Arial" charset="0"/>
        <a:buChar char="◦"/>
        <a:defRPr kumimoji="1" sz="1200">
          <a:solidFill>
            <a:schemeClr val="tx1"/>
          </a:solidFill>
          <a:latin typeface="Calibri" pitchFamily="34" charset="0"/>
          <a:ea typeface="나눔고딕" pitchFamily="50" charset="-127"/>
          <a:cs typeface="Calibri" pitchFamily="34" charset="0"/>
        </a:defRPr>
      </a:lvl5pPr>
      <a:lvl6pPr marL="2514600" indent="-228600" algn="l" rtl="0" fontAlgn="base" latinLnBrk="1">
        <a:lnSpc>
          <a:spcPct val="120000"/>
        </a:lnSpc>
        <a:spcBef>
          <a:spcPct val="30000"/>
        </a:spcBef>
        <a:spcAft>
          <a:spcPct val="0"/>
        </a:spcAft>
        <a:buFont typeface="Arial" charset="0"/>
        <a:buChar char="−"/>
        <a:defRPr kumimoji="1" sz="1600">
          <a:solidFill>
            <a:srgbClr val="4D4D4D"/>
          </a:solidFill>
          <a:latin typeface="+mn-lt"/>
          <a:ea typeface="+mn-ea"/>
        </a:defRPr>
      </a:lvl6pPr>
      <a:lvl7pPr marL="2971800" indent="-228600" algn="l" rtl="0" fontAlgn="base" latinLnBrk="1">
        <a:lnSpc>
          <a:spcPct val="120000"/>
        </a:lnSpc>
        <a:spcBef>
          <a:spcPct val="30000"/>
        </a:spcBef>
        <a:spcAft>
          <a:spcPct val="0"/>
        </a:spcAft>
        <a:buFont typeface="Arial" charset="0"/>
        <a:buChar char="−"/>
        <a:defRPr kumimoji="1" sz="1600">
          <a:solidFill>
            <a:srgbClr val="4D4D4D"/>
          </a:solidFill>
          <a:latin typeface="+mn-lt"/>
          <a:ea typeface="+mn-ea"/>
        </a:defRPr>
      </a:lvl7pPr>
      <a:lvl8pPr marL="3429000" indent="-228600" algn="l" rtl="0" fontAlgn="base" latinLnBrk="1">
        <a:lnSpc>
          <a:spcPct val="120000"/>
        </a:lnSpc>
        <a:spcBef>
          <a:spcPct val="30000"/>
        </a:spcBef>
        <a:spcAft>
          <a:spcPct val="0"/>
        </a:spcAft>
        <a:buFont typeface="Arial" charset="0"/>
        <a:buChar char="−"/>
        <a:defRPr kumimoji="1" sz="1600">
          <a:solidFill>
            <a:srgbClr val="4D4D4D"/>
          </a:solidFill>
          <a:latin typeface="+mn-lt"/>
          <a:ea typeface="+mn-ea"/>
        </a:defRPr>
      </a:lvl8pPr>
      <a:lvl9pPr marL="3886200" indent="-228600" algn="l" rtl="0" fontAlgn="base" latinLnBrk="1">
        <a:lnSpc>
          <a:spcPct val="120000"/>
        </a:lnSpc>
        <a:spcBef>
          <a:spcPct val="30000"/>
        </a:spcBef>
        <a:spcAft>
          <a:spcPct val="0"/>
        </a:spcAft>
        <a:buFont typeface="Arial" charset="0"/>
        <a:buChar char="−"/>
        <a:defRPr kumimoji="1" sz="16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/>
              <a:t>A</a:t>
            </a:r>
            <a:r>
              <a:rPr lang="ko-KR" altLang="en-US" sz="2800" dirty="0"/>
              <a:t> </a:t>
            </a:r>
            <a:r>
              <a:rPr lang="en-US" altLang="ko-KR" sz="2800" dirty="0"/>
              <a:t>Generic</a:t>
            </a:r>
            <a:r>
              <a:rPr lang="ko-KR" altLang="en-US" sz="2800" dirty="0"/>
              <a:t> </a:t>
            </a:r>
            <a:r>
              <a:rPr lang="en-US" altLang="ko-KR" sz="2800" dirty="0"/>
              <a:t>Approach</a:t>
            </a:r>
            <a:r>
              <a:rPr lang="ko-KR" altLang="en-US" sz="2800" dirty="0"/>
              <a:t> </a:t>
            </a:r>
            <a:r>
              <a:rPr lang="en-US" altLang="ko-KR" sz="2800" dirty="0"/>
              <a:t>to</a:t>
            </a:r>
            <a:r>
              <a:rPr lang="ko-KR" altLang="en-US" sz="2800" dirty="0"/>
              <a:t> </a:t>
            </a:r>
            <a:r>
              <a:rPr lang="en-US" altLang="ko-KR" sz="2800" dirty="0"/>
              <a:t>Automatic</a:t>
            </a:r>
            <a:r>
              <a:rPr lang="ko-KR" altLang="en-US" sz="2800" dirty="0"/>
              <a:t> </a:t>
            </a:r>
            <a:r>
              <a:rPr lang="en-US" altLang="ko-KR" sz="2800" dirty="0"/>
              <a:t>Deobfuscation</a:t>
            </a:r>
            <a:r>
              <a:rPr lang="ko-KR" altLang="en-US" sz="2800" dirty="0"/>
              <a:t> </a:t>
            </a:r>
            <a:r>
              <a:rPr lang="en-US" altLang="ko-KR" sz="2800" dirty="0"/>
              <a:t>of</a:t>
            </a:r>
            <a:r>
              <a:rPr lang="ko-KR" altLang="en-US" sz="2800" dirty="0"/>
              <a:t> </a:t>
            </a:r>
            <a:r>
              <a:rPr lang="en-US" altLang="ko-KR" sz="2800" dirty="0"/>
              <a:t>Executable</a:t>
            </a:r>
            <a:r>
              <a:rPr lang="ko-KR" altLang="en-US" sz="2800" dirty="0"/>
              <a:t> </a:t>
            </a:r>
            <a:r>
              <a:rPr lang="en-US" altLang="ko-KR" sz="2800" dirty="0"/>
              <a:t>Code</a:t>
            </a:r>
            <a:endParaRPr lang="ko-KR" altLang="en-US" sz="28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sz="2000" dirty="0"/>
          </a:p>
        </p:txBody>
      </p:sp>
      <p:sp>
        <p:nvSpPr>
          <p:cNvPr id="7" name="부제목 4"/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9144000" cy="1152560"/>
          </a:xfrm>
        </p:spPr>
        <p:txBody>
          <a:bodyPr/>
          <a:lstStyle/>
          <a:p>
            <a:pPr lvl="0"/>
            <a:r>
              <a:rPr lang="en-US" altLang="ko-KR" sz="2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</a:t>
            </a:r>
            <a:r>
              <a:rPr lang="ko-KR" altLang="en-US" sz="2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</a:p>
          <a:p>
            <a:pPr lvl="0"/>
            <a:r>
              <a:rPr lang="ko-KR" altLang="en-US" sz="2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 홍 구</a:t>
            </a:r>
            <a:endParaRPr lang="en-US" altLang="ko-KR" sz="2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오염 분석</a:t>
            </a:r>
            <a:endParaRPr lang="en-US" altLang="ko-KR" dirty="0"/>
          </a:p>
          <a:p>
            <a:pPr lvl="1"/>
            <a:r>
              <a:rPr lang="ko-KR" altLang="en-US" dirty="0"/>
              <a:t>순방향 오염 분석</a:t>
            </a:r>
            <a:endParaRPr lang="en-US" altLang="ko-KR" dirty="0"/>
          </a:p>
          <a:p>
            <a:pPr lvl="2"/>
            <a:r>
              <a:rPr lang="ko-KR" altLang="en-US" dirty="0"/>
              <a:t>이 결과의 정밀도가 이후 역난독화에 큰 영향 줌</a:t>
            </a:r>
            <a:endParaRPr lang="en-US" altLang="ko-KR" dirty="0"/>
          </a:p>
          <a:p>
            <a:pPr lvl="2"/>
            <a:r>
              <a:rPr lang="en-US" altLang="ko-KR" dirty="0"/>
              <a:t>Under-tainting:</a:t>
            </a:r>
            <a:r>
              <a:rPr lang="ko-KR" altLang="en-US" dirty="0"/>
              <a:t> 너무 많은 코드를 간소화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Over-tainting:</a:t>
            </a:r>
            <a:r>
              <a:rPr lang="ko-KR" altLang="en-US" dirty="0"/>
              <a:t> 너무 적은 간소화</a:t>
            </a:r>
            <a:endParaRPr lang="en-US" altLang="ko-KR" dirty="0"/>
          </a:p>
          <a:p>
            <a:pPr lvl="3"/>
            <a:r>
              <a:rPr lang="ko-KR" altLang="en-US" dirty="0"/>
              <a:t>많은 명령어가 입력값에 의해 영향을 받는다고 판별 </a:t>
            </a:r>
            <a:r>
              <a:rPr lang="en-US" altLang="ko-KR" dirty="0"/>
              <a:t>-&gt;</a:t>
            </a:r>
            <a:r>
              <a:rPr lang="ko-KR" altLang="en-US" dirty="0"/>
              <a:t> 간소화를 덜 </a:t>
            </a:r>
            <a:r>
              <a:rPr lang="ko-KR" altLang="en-US"/>
              <a:t>하게 되는 것</a:t>
            </a:r>
            <a:endParaRPr lang="en-US" altLang="ko-KR" dirty="0"/>
          </a:p>
          <a:p>
            <a:pPr lvl="2"/>
            <a:r>
              <a:rPr lang="ko-KR" altLang="en-US" dirty="0"/>
              <a:t>바이트</a:t>
            </a:r>
            <a:r>
              <a:rPr lang="en-US" altLang="ko-KR" dirty="0"/>
              <a:t>/</a:t>
            </a:r>
            <a:r>
              <a:rPr lang="ko-KR" altLang="en-US" dirty="0"/>
              <a:t>워드 기반 오염 분석은 정밀도가 낮아서 </a:t>
            </a:r>
            <a:r>
              <a:rPr lang="en-US" altLang="ko-KR" dirty="0"/>
              <a:t>over</a:t>
            </a:r>
            <a:r>
              <a:rPr lang="ko-KR" altLang="en-US" dirty="0"/>
              <a:t> </a:t>
            </a:r>
            <a:r>
              <a:rPr lang="en-US" altLang="ko-KR" dirty="0"/>
              <a:t>tainting</a:t>
            </a:r>
            <a:r>
              <a:rPr lang="ko-KR" altLang="en-US" dirty="0"/>
              <a:t> 유발</a:t>
            </a:r>
            <a:endParaRPr lang="en-US" altLang="ko-KR" dirty="0"/>
          </a:p>
          <a:p>
            <a:pPr lvl="3"/>
            <a:r>
              <a:rPr lang="ko-KR" altLang="en-US" dirty="0"/>
              <a:t>비트 레벨 오염 분석 수행 </a:t>
            </a:r>
            <a:r>
              <a:rPr lang="en-US" altLang="ko-KR" dirty="0"/>
              <a:t>/</a:t>
            </a:r>
            <a:r>
              <a:rPr lang="ko-KR" altLang="en-US" dirty="0"/>
              <a:t> 각 위치가 오염됐는지 알려주는 비트를 볼 뿐 아니라 오염값의 소스 추적</a:t>
            </a:r>
            <a:endParaRPr lang="en-US" altLang="ko-KR" dirty="0"/>
          </a:p>
          <a:p>
            <a:pPr lvl="4"/>
            <a:r>
              <a:rPr lang="ko-KR" altLang="en-US" dirty="0"/>
              <a:t>오염 소스 추적시</a:t>
            </a:r>
            <a:r>
              <a:rPr lang="en-US" altLang="ko-KR" dirty="0"/>
              <a:t>,</a:t>
            </a:r>
            <a:r>
              <a:rPr lang="ko-KR" altLang="en-US" dirty="0"/>
              <a:t> 같은 입력에서 시작되는 오염 결과 관련한 추론이 용이함</a:t>
            </a:r>
            <a:endParaRPr lang="en-US" altLang="ko-KR" dirty="0"/>
          </a:p>
          <a:p>
            <a:pPr lvl="4"/>
            <a:r>
              <a:rPr lang="ko-KR" altLang="en-US" dirty="0"/>
              <a:t>비트 레벨에서도 오염의 전파 결과는 전통적인 방식과 유사함 </a:t>
            </a:r>
            <a:r>
              <a:rPr lang="en-US" altLang="ko-KR" dirty="0"/>
              <a:t>-&gt;</a:t>
            </a:r>
            <a:r>
              <a:rPr lang="ko-KR" altLang="en-US" dirty="0"/>
              <a:t> 하지만 </a:t>
            </a:r>
            <a:r>
              <a:rPr lang="en-US" altLang="ko-KR" dirty="0"/>
              <a:t>carry</a:t>
            </a:r>
            <a:r>
              <a:rPr lang="ko-KR" altLang="en-US" dirty="0"/>
              <a:t>가 바뀌는 등 상황이 발생할 수 있으므로 산술 연산에 주의를 기울여야 함</a:t>
            </a:r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en-US" altLang="ko-KR" dirty="0"/>
              <a:t>Our</a:t>
            </a:r>
            <a:r>
              <a:rPr lang="ko-KR" altLang="en-US" dirty="0"/>
              <a:t> </a:t>
            </a:r>
            <a:r>
              <a:rPr lang="en-US" altLang="ko-KR" dirty="0"/>
              <a:t>Approach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B.</a:t>
            </a:r>
            <a:r>
              <a:rPr lang="ko-KR" altLang="en-US" dirty="0"/>
              <a:t> </a:t>
            </a:r>
            <a:r>
              <a:rPr lang="en-US" altLang="ko-KR" dirty="0"/>
              <a:t>Identifying</a:t>
            </a:r>
            <a:r>
              <a:rPr lang="ko-KR" altLang="en-US" dirty="0"/>
              <a:t> </a:t>
            </a:r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Output</a:t>
            </a:r>
            <a:r>
              <a:rPr lang="ko-KR" altLang="en-US" dirty="0"/>
              <a:t> </a:t>
            </a:r>
            <a:r>
              <a:rPr lang="en-US" altLang="ko-KR" dirty="0"/>
              <a:t>Flows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1904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제어 의존성 분석</a:t>
            </a:r>
            <a:endParaRPr lang="en-US" altLang="ko-KR" dirty="0"/>
          </a:p>
          <a:p>
            <a:pPr lvl="1"/>
            <a:r>
              <a:rPr lang="ko-KR" altLang="en-US" dirty="0"/>
              <a:t>제어 의존성</a:t>
            </a:r>
            <a:endParaRPr lang="en-US" altLang="ko-KR" dirty="0"/>
          </a:p>
          <a:p>
            <a:pPr lvl="2"/>
            <a:r>
              <a:rPr lang="ko-KR" altLang="en-US" dirty="0"/>
              <a:t>명령어 </a:t>
            </a:r>
            <a:r>
              <a:rPr lang="en-US" altLang="ko-KR" dirty="0"/>
              <a:t>J</a:t>
            </a:r>
            <a:r>
              <a:rPr lang="ko-KR" altLang="en-US" dirty="0"/>
              <a:t>의 실행 여부에 따라 명령어 </a:t>
            </a:r>
            <a:r>
              <a:rPr lang="en-US" altLang="ko-KR" dirty="0"/>
              <a:t>I</a:t>
            </a:r>
            <a:r>
              <a:rPr lang="ko-KR" altLang="en-US" dirty="0"/>
              <a:t>의 결과가 결정될 수 있을 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J</a:t>
            </a:r>
            <a:r>
              <a:rPr lang="ko-KR" altLang="en-US" dirty="0"/>
              <a:t>는 </a:t>
            </a:r>
            <a:r>
              <a:rPr lang="en-US" altLang="ko-KR" dirty="0"/>
              <a:t>I</a:t>
            </a:r>
            <a:r>
              <a:rPr lang="ko-KR" altLang="en-US" dirty="0"/>
              <a:t>에 제어 의존적</a:t>
            </a:r>
            <a:endParaRPr lang="en-US" altLang="ko-KR" dirty="0"/>
          </a:p>
          <a:p>
            <a:pPr lvl="3"/>
            <a:r>
              <a:rPr lang="ko-KR" altLang="en-US" dirty="0"/>
              <a:t>사실 컴파일러 연구에서 많이 진행되는 분야</a:t>
            </a:r>
            <a:endParaRPr lang="en-US" altLang="ko-KR" dirty="0"/>
          </a:p>
          <a:p>
            <a:pPr lvl="3"/>
            <a:r>
              <a:rPr lang="ko-KR" altLang="en-US" dirty="0"/>
              <a:t>하지만</a:t>
            </a:r>
            <a:r>
              <a:rPr lang="en-US" altLang="ko-KR" dirty="0"/>
              <a:t>,</a:t>
            </a:r>
            <a:r>
              <a:rPr lang="ko-KR" altLang="en-US" dirty="0"/>
              <a:t> 에뮬레이션 기반 난독화에서는 전달되는 제어가 로직에 관련이 있을 수도 있고</a:t>
            </a:r>
            <a:r>
              <a:rPr lang="en-US" altLang="ko-KR" dirty="0"/>
              <a:t>,</a:t>
            </a:r>
            <a:r>
              <a:rPr lang="ko-KR" altLang="en-US" dirty="0"/>
              <a:t> 에뮬레이션 과정의 작업일 수도 있어서 접근법이 다름</a:t>
            </a:r>
            <a:endParaRPr lang="en-US" altLang="ko-KR" dirty="0"/>
          </a:p>
          <a:p>
            <a:pPr lvl="2"/>
            <a:r>
              <a:rPr lang="ko-KR" altLang="en-US" dirty="0"/>
              <a:t>에뮬레이터의 </a:t>
            </a:r>
            <a:r>
              <a:rPr lang="en-US" altLang="ko-KR" dirty="0"/>
              <a:t>CFG</a:t>
            </a:r>
            <a:r>
              <a:rPr lang="ko-KR" altLang="en-US" dirty="0"/>
              <a:t>를 조사하는 것만으로는 제어 의존성을 밝힐 수 없음 </a:t>
            </a:r>
            <a:r>
              <a:rPr lang="en-US" altLang="ko-KR" dirty="0"/>
              <a:t>-&gt;</a:t>
            </a:r>
            <a:r>
              <a:rPr lang="ko-KR" altLang="en-US" dirty="0"/>
              <a:t> 원 프로그램과 에뮬레이터의 제어 흐름 구조를 풀어내야 함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가지 제어 흐름</a:t>
            </a:r>
            <a:endParaRPr lang="en-US" altLang="ko-KR" dirty="0"/>
          </a:p>
          <a:p>
            <a:pPr lvl="2"/>
            <a:r>
              <a:rPr lang="ko-KR" altLang="en-US" dirty="0"/>
              <a:t>명백한 흐름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predicate</a:t>
            </a:r>
            <a:r>
              <a:rPr lang="ko-KR" altLang="en-US" dirty="0"/>
              <a:t>이 제어의 전달에 명백하게 반영되는 제어 전달 </a:t>
            </a:r>
            <a:r>
              <a:rPr lang="en-US" altLang="ko-KR" dirty="0"/>
              <a:t>(</a:t>
            </a:r>
            <a:r>
              <a:rPr lang="ko-KR" altLang="en-US" dirty="0"/>
              <a:t>조건부 점프 명령어 등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제어 의존성 탐색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Post-dominator</a:t>
            </a:r>
            <a:r>
              <a:rPr lang="ko-KR" altLang="en-US" dirty="0"/>
              <a:t>를 사용하면 됨</a:t>
            </a:r>
            <a:endParaRPr lang="en-US" altLang="ko-KR" dirty="0"/>
          </a:p>
          <a:p>
            <a:pPr lvl="2"/>
            <a:r>
              <a:rPr lang="ko-KR" altLang="en-US" dirty="0"/>
              <a:t>내포된 흐름</a:t>
            </a:r>
            <a:r>
              <a:rPr lang="en-US" altLang="ko-KR" dirty="0"/>
              <a:t>:</a:t>
            </a:r>
            <a:r>
              <a:rPr lang="ko-KR" altLang="en-US" dirty="0"/>
              <a:t> 간접적인 </a:t>
            </a:r>
            <a:r>
              <a:rPr lang="en-US" altLang="ko-KR" dirty="0"/>
              <a:t>jmp</a:t>
            </a:r>
            <a:r>
              <a:rPr lang="ko-KR" altLang="en-US" dirty="0"/>
              <a:t> </a:t>
            </a:r>
            <a:r>
              <a:rPr lang="en-US" altLang="ko-KR" dirty="0"/>
              <a:t>[location]</a:t>
            </a:r>
            <a:r>
              <a:rPr lang="ko-KR" altLang="en-US" dirty="0"/>
              <a:t>  형태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location</a:t>
            </a:r>
            <a:r>
              <a:rPr lang="ko-KR" altLang="en-US" dirty="0"/>
              <a:t>은 다른 변수에 데이터 의존적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en-US" altLang="ko-KR" dirty="0"/>
              <a:t>Our</a:t>
            </a:r>
            <a:r>
              <a:rPr lang="ko-KR" altLang="en-US" dirty="0"/>
              <a:t> </a:t>
            </a:r>
            <a:r>
              <a:rPr lang="en-US" altLang="ko-KR" dirty="0"/>
              <a:t>Approach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B.</a:t>
            </a:r>
            <a:r>
              <a:rPr lang="ko-KR" altLang="en-US" dirty="0"/>
              <a:t> </a:t>
            </a:r>
            <a:r>
              <a:rPr lang="en-US" altLang="ko-KR" dirty="0"/>
              <a:t>Identifying</a:t>
            </a:r>
            <a:r>
              <a:rPr lang="ko-KR" altLang="en-US" dirty="0"/>
              <a:t> </a:t>
            </a:r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Output</a:t>
            </a:r>
            <a:r>
              <a:rPr lang="ko-KR" altLang="en-US" dirty="0"/>
              <a:t> </a:t>
            </a:r>
            <a:r>
              <a:rPr lang="en-US" altLang="ko-KR" dirty="0"/>
              <a:t>Flows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B6B43A-1805-0246-A318-FF7D71C22016}"/>
              </a:ext>
            </a:extLst>
          </p:cNvPr>
          <p:cNvSpPr txBox="1"/>
          <p:nvPr/>
        </p:nvSpPr>
        <p:spPr>
          <a:xfrm>
            <a:off x="3255819" y="2249568"/>
            <a:ext cx="5288539" cy="258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3">
              <a:buNone/>
            </a:pPr>
            <a:r>
              <a:rPr lang="en-US" altLang="ko-KR" sz="1000" dirty="0"/>
              <a:t>J</a:t>
            </a:r>
            <a:r>
              <a:rPr lang="ko-KR" altLang="en-US" sz="1000" dirty="0"/>
              <a:t>가 실행되면 </a:t>
            </a:r>
            <a:r>
              <a:rPr lang="en-US" altLang="ko-KR" sz="1000" dirty="0"/>
              <a:t>I</a:t>
            </a:r>
            <a:r>
              <a:rPr lang="ko-KR" altLang="en-US" sz="1000" dirty="0"/>
              <a:t>에서 어떤 분기를 탔는지 알 수 있기 때문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4102683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단순화 필요</a:t>
            </a:r>
            <a:endParaRPr lang="en-US" altLang="ko-KR" dirty="0"/>
          </a:p>
          <a:p>
            <a:pPr lvl="1"/>
            <a:r>
              <a:rPr lang="ko-KR" altLang="en-US" dirty="0"/>
              <a:t>입력값으로부터 출력값을 만드는 명령어 식별 후</a:t>
            </a:r>
            <a:r>
              <a:rPr lang="en-US" altLang="ko-KR" dirty="0"/>
              <a:t>,</a:t>
            </a:r>
            <a:r>
              <a:rPr lang="ko-KR" altLang="en-US" dirty="0"/>
              <a:t> 동치이면서 단순한 명령어 시퀀스로 변환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Quasi-invariant</a:t>
            </a:r>
            <a:r>
              <a:rPr lang="ko-KR" altLang="en-US" dirty="0"/>
              <a:t> 위치</a:t>
            </a:r>
            <a:endParaRPr lang="en-US" altLang="ko-KR" dirty="0"/>
          </a:p>
          <a:p>
            <a:pPr lvl="1"/>
            <a:r>
              <a:rPr lang="ko-KR" altLang="en-US" dirty="0"/>
              <a:t>위치 </a:t>
            </a:r>
            <a:r>
              <a:rPr lang="en-US" altLang="ko-KR" dirty="0"/>
              <a:t>l</a:t>
            </a:r>
            <a:r>
              <a:rPr lang="ko-KR" altLang="en-US" dirty="0"/>
              <a:t>이 실행 중에 </a:t>
            </a:r>
            <a:r>
              <a:rPr lang="en-US" altLang="ko-KR" dirty="0"/>
              <a:t>l</a:t>
            </a:r>
            <a:r>
              <a:rPr lang="ko-KR" altLang="en-US" dirty="0"/>
              <a:t>을 사용할 때마다 같은 값 </a:t>
            </a:r>
            <a:r>
              <a:rPr lang="en-US" altLang="ko-KR" dirty="0"/>
              <a:t>l_c</a:t>
            </a:r>
            <a:r>
              <a:rPr lang="ko-KR" altLang="en-US" dirty="0"/>
              <a:t>를 포함하고 있으면 위치 </a:t>
            </a:r>
            <a:r>
              <a:rPr lang="en-US" altLang="ko-KR" dirty="0"/>
              <a:t>l</a:t>
            </a:r>
            <a:r>
              <a:rPr lang="ko-KR" altLang="en-US" dirty="0"/>
              <a:t>은 </a:t>
            </a:r>
            <a:r>
              <a:rPr lang="en-US" altLang="ko-KR" dirty="0"/>
              <a:t>quasi-invariant</a:t>
            </a:r>
          </a:p>
          <a:p>
            <a:pPr lvl="1"/>
            <a:r>
              <a:rPr lang="ko-KR" altLang="en-US" dirty="0"/>
              <a:t>상수 전파 측면에서</a:t>
            </a:r>
            <a:r>
              <a:rPr lang="en-US" altLang="ko-KR" dirty="0"/>
              <a:t>,</a:t>
            </a:r>
            <a:r>
              <a:rPr lang="ko-KR" altLang="en-US" dirty="0"/>
              <a:t> 다음의 값을 상수로 간주함</a:t>
            </a:r>
            <a:endParaRPr lang="en-US" altLang="ko-KR" dirty="0"/>
          </a:p>
          <a:p>
            <a:pPr lvl="2"/>
            <a:r>
              <a:rPr lang="ko-KR" altLang="en-US" dirty="0"/>
              <a:t>명령어에서 나온 수치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quasi-invariant</a:t>
            </a:r>
            <a:r>
              <a:rPr lang="ko-KR" altLang="en-US" dirty="0"/>
              <a:t>인 메모리 주소에서 나온 값</a:t>
            </a:r>
            <a:endParaRPr lang="en-US" altLang="ko-KR" dirty="0"/>
          </a:p>
          <a:p>
            <a:pPr lvl="1"/>
            <a:r>
              <a:rPr lang="ko-KR" altLang="en-US" dirty="0"/>
              <a:t>식별 방안</a:t>
            </a:r>
            <a:endParaRPr lang="en-US" altLang="ko-KR" dirty="0"/>
          </a:p>
          <a:p>
            <a:pPr lvl="2"/>
            <a:r>
              <a:rPr lang="ko-KR" altLang="en-US" dirty="0"/>
              <a:t>변경되는 메모리 위치와 매 변경마다 쓰는 값에 대한 기록을 계속 넘기며 추적</a:t>
            </a:r>
            <a:endParaRPr lang="en-US" altLang="ko-KR" dirty="0"/>
          </a:p>
          <a:p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en-US" altLang="ko-KR" dirty="0"/>
              <a:t>Our</a:t>
            </a:r>
            <a:r>
              <a:rPr lang="ko-KR" altLang="en-US" dirty="0"/>
              <a:t> </a:t>
            </a:r>
            <a:r>
              <a:rPr lang="en-US" altLang="ko-KR" dirty="0"/>
              <a:t>Approach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C.</a:t>
            </a:r>
            <a:r>
              <a:rPr lang="ko-KR" altLang="en-US" dirty="0"/>
              <a:t> </a:t>
            </a:r>
            <a:r>
              <a:rPr lang="en-US" altLang="ko-KR" dirty="0"/>
              <a:t>Trace</a:t>
            </a:r>
            <a:r>
              <a:rPr lang="ko-KR" altLang="en-US" dirty="0"/>
              <a:t> </a:t>
            </a:r>
            <a:r>
              <a:rPr lang="en-US" altLang="ko-KR" dirty="0"/>
              <a:t>Simplification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5006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단순화 요소 </a:t>
            </a:r>
            <a:r>
              <a:rPr lang="en-US" altLang="ko-KR" dirty="0"/>
              <a:t>(non-exhaustive</a:t>
            </a:r>
            <a:r>
              <a:rPr lang="ko-KR" altLang="en-US" dirty="0"/>
              <a:t> </a:t>
            </a:r>
            <a:r>
              <a:rPr lang="en-US" altLang="ko-KR" dirty="0"/>
              <a:t>list)</a:t>
            </a:r>
          </a:p>
          <a:p>
            <a:pPr lvl="1"/>
            <a:r>
              <a:rPr lang="ko-KR" altLang="en-US" dirty="0"/>
              <a:t>산술적 단순화</a:t>
            </a:r>
            <a:endParaRPr lang="en-US" altLang="ko-KR" dirty="0"/>
          </a:p>
          <a:p>
            <a:pPr lvl="2"/>
            <a:r>
              <a:rPr lang="ko-KR" altLang="en-US" dirty="0"/>
              <a:t>전통적인 컴파일러 최적화처럼 상수 폴딩 등 적용</a:t>
            </a:r>
            <a:endParaRPr lang="en-US" altLang="ko-KR" dirty="0"/>
          </a:p>
          <a:p>
            <a:pPr lvl="2"/>
            <a:r>
              <a:rPr lang="ko-KR" altLang="en-US" dirty="0"/>
              <a:t>과잉 단순화를 피하기 위해 제어 필요</a:t>
            </a:r>
            <a:endParaRPr lang="en-US" altLang="ko-KR" dirty="0"/>
          </a:p>
          <a:p>
            <a:pPr lvl="1"/>
            <a:r>
              <a:rPr lang="ko-KR" altLang="en-US" dirty="0"/>
              <a:t>간접 메모리 참조 단순화</a:t>
            </a:r>
            <a:endParaRPr lang="en-US" altLang="ko-KR" dirty="0"/>
          </a:p>
          <a:p>
            <a:pPr lvl="2"/>
            <a:r>
              <a:rPr lang="ko-KR" altLang="en-US" dirty="0"/>
              <a:t>불변값으로 점프하는 경우</a:t>
            </a:r>
            <a:r>
              <a:rPr lang="en-US" altLang="ko-KR" dirty="0"/>
              <a:t>,</a:t>
            </a:r>
            <a:r>
              <a:rPr lang="ko-KR" altLang="en-US" dirty="0"/>
              <a:t> 고정적으로 값을 넣기</a:t>
            </a:r>
            <a:endParaRPr lang="en-US" altLang="ko-KR" dirty="0"/>
          </a:p>
          <a:p>
            <a:pPr lvl="1"/>
            <a:r>
              <a:rPr lang="ko-KR" altLang="en-US" dirty="0"/>
              <a:t>데이터 이동 단순화</a:t>
            </a:r>
            <a:endParaRPr lang="en-US" altLang="ko-KR" dirty="0"/>
          </a:p>
          <a:p>
            <a:pPr lvl="2"/>
            <a:r>
              <a:rPr lang="ko-KR" altLang="en-US" dirty="0"/>
              <a:t>데이터 이동 식별 및 단순화 위해 패턴 적용</a:t>
            </a:r>
            <a:endParaRPr lang="en-US" altLang="ko-KR" dirty="0"/>
          </a:p>
          <a:p>
            <a:pPr lvl="2"/>
            <a:r>
              <a:rPr lang="en-US" altLang="ko-KR" dirty="0"/>
              <a:t>Push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               </a:t>
            </a:r>
            <a:endParaRPr lang="en-US" altLang="ko-KR" dirty="0"/>
          </a:p>
          <a:p>
            <a:pPr lvl="2"/>
            <a:r>
              <a:rPr lang="en-US" altLang="ko-KR" dirty="0"/>
              <a:t>Instrs</a:t>
            </a:r>
            <a:r>
              <a:rPr lang="ko-KR" altLang="en-US" dirty="0"/>
              <a:t>         </a:t>
            </a:r>
            <a:r>
              <a:rPr lang="en-US" altLang="ko-KR" dirty="0"/>
              <a:t>-&gt;</a:t>
            </a:r>
            <a:r>
              <a:rPr lang="ko-KR" altLang="en-US" dirty="0"/>
              <a:t>    </a:t>
            </a:r>
            <a:r>
              <a:rPr lang="en-US" altLang="ko-KR" dirty="0"/>
              <a:t>Instrs</a:t>
            </a:r>
          </a:p>
          <a:p>
            <a:pPr lvl="2"/>
            <a:r>
              <a:rPr lang="en-US" altLang="ko-KR" dirty="0"/>
              <a:t>Pop</a:t>
            </a:r>
            <a:r>
              <a:rPr lang="ko-KR" altLang="en-US" dirty="0"/>
              <a:t> </a:t>
            </a:r>
            <a:r>
              <a:rPr lang="en-US" altLang="ko-KR" dirty="0"/>
              <a:t>B</a:t>
            </a:r>
            <a:r>
              <a:rPr lang="ko-KR" altLang="en-US" dirty="0"/>
              <a:t>                </a:t>
            </a:r>
            <a:r>
              <a:rPr lang="en-US" altLang="ko-KR" dirty="0"/>
              <a:t>mov</a:t>
            </a:r>
            <a:r>
              <a:rPr lang="ko-KR" altLang="en-US" dirty="0"/>
              <a:t> </a:t>
            </a:r>
            <a:r>
              <a:rPr lang="en-US" altLang="ko-KR" dirty="0"/>
              <a:t>B,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</a:p>
          <a:p>
            <a:pPr lvl="1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en-US" altLang="ko-KR" dirty="0"/>
              <a:t>Our</a:t>
            </a:r>
            <a:r>
              <a:rPr lang="ko-KR" altLang="en-US" dirty="0"/>
              <a:t> </a:t>
            </a:r>
            <a:r>
              <a:rPr lang="en-US" altLang="ko-KR" dirty="0"/>
              <a:t>Approach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C.</a:t>
            </a:r>
            <a:r>
              <a:rPr lang="ko-KR" altLang="en-US" dirty="0"/>
              <a:t> </a:t>
            </a:r>
            <a:r>
              <a:rPr lang="en-US" altLang="ko-KR" dirty="0"/>
              <a:t>Trace</a:t>
            </a:r>
            <a:r>
              <a:rPr lang="ko-KR" altLang="en-US" dirty="0"/>
              <a:t> </a:t>
            </a:r>
            <a:r>
              <a:rPr lang="en-US" altLang="ko-KR" dirty="0"/>
              <a:t>Simplification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9403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단순화 요소 </a:t>
            </a:r>
            <a:r>
              <a:rPr lang="en-US" altLang="ko-KR" dirty="0"/>
              <a:t>(non-exhaustive</a:t>
            </a:r>
            <a:r>
              <a:rPr lang="ko-KR" altLang="en-US" dirty="0"/>
              <a:t> </a:t>
            </a:r>
            <a:r>
              <a:rPr lang="en-US" altLang="ko-KR" dirty="0"/>
              <a:t>list)</a:t>
            </a:r>
          </a:p>
          <a:p>
            <a:pPr lvl="1"/>
            <a:r>
              <a:rPr lang="en-US" altLang="ko-KR" dirty="0"/>
              <a:t>Dead</a:t>
            </a:r>
            <a:r>
              <a:rPr lang="ko-KR" altLang="en-US" dirty="0"/>
              <a:t> </a:t>
            </a:r>
            <a:r>
              <a:rPr lang="en-US" altLang="ko-KR" dirty="0"/>
              <a:t>code</a:t>
            </a:r>
            <a:r>
              <a:rPr lang="ko-KR" altLang="en-US" dirty="0"/>
              <a:t> 제거</a:t>
            </a:r>
            <a:endParaRPr lang="en-US" altLang="ko-KR" dirty="0"/>
          </a:p>
          <a:p>
            <a:pPr lvl="2"/>
            <a:r>
              <a:rPr lang="ko-KR" altLang="en-US" dirty="0"/>
              <a:t>목적지가 죽은 명령어</a:t>
            </a:r>
            <a:r>
              <a:rPr lang="en-US" altLang="ko-KR" dirty="0"/>
              <a:t>(</a:t>
            </a:r>
            <a:r>
              <a:rPr lang="ko-KR" altLang="en-US" dirty="0"/>
              <a:t>그 후 연산에 사용되지 않는 목적지</a:t>
            </a:r>
            <a:r>
              <a:rPr lang="en-US" altLang="ko-KR" dirty="0"/>
              <a:t>)</a:t>
            </a:r>
            <a:r>
              <a:rPr lang="ko-KR" altLang="en-US" dirty="0"/>
              <a:t>는 제거</a:t>
            </a:r>
            <a:endParaRPr lang="en-US" altLang="ko-KR" dirty="0"/>
          </a:p>
          <a:p>
            <a:pPr lvl="1"/>
            <a:r>
              <a:rPr lang="ko-KR" altLang="en-US" dirty="0"/>
              <a:t>제어 전달 단순화</a:t>
            </a:r>
            <a:endParaRPr lang="en-US" altLang="ko-KR" dirty="0"/>
          </a:p>
          <a:p>
            <a:pPr lvl="2"/>
            <a:r>
              <a:rPr lang="ko-KR" altLang="en-US" dirty="0"/>
              <a:t>대상이 상수인 제어 전달 명령어는 직접 점프로 대체됨</a:t>
            </a:r>
            <a:endParaRPr lang="en-US" altLang="ko-KR" dirty="0"/>
          </a:p>
          <a:p>
            <a:pPr lvl="5"/>
            <a:endParaRPr lang="en-US" altLang="ko-KR" dirty="0"/>
          </a:p>
          <a:p>
            <a:r>
              <a:rPr lang="ko-KR" altLang="en-US" dirty="0"/>
              <a:t>주의 사항</a:t>
            </a:r>
            <a:endParaRPr lang="en-US" altLang="ko-KR" dirty="0"/>
          </a:p>
          <a:p>
            <a:pPr lvl="1"/>
            <a:r>
              <a:rPr lang="ko-KR" altLang="en-US" dirty="0"/>
              <a:t>각 단순화 과정은 난독화 코드 제거에 매우 중요 </a:t>
            </a:r>
            <a:r>
              <a:rPr lang="en-US" altLang="ko-KR" dirty="0"/>
              <a:t>-&gt;</a:t>
            </a:r>
            <a:r>
              <a:rPr lang="ko-KR" altLang="en-US" dirty="0"/>
              <a:t> 연산 로직을 너무 많이 제거하지 않도록 제어 필요 </a:t>
            </a:r>
            <a:r>
              <a:rPr lang="en-US" altLang="ko-KR" dirty="0"/>
              <a:t>-&gt;</a:t>
            </a:r>
            <a:r>
              <a:rPr lang="ko-KR" altLang="en-US" dirty="0"/>
              <a:t> 과도하면 입력값과 출력값 사이 매핑을 알기 어려워짐 </a:t>
            </a:r>
            <a:r>
              <a:rPr lang="en-US" altLang="ko-KR" dirty="0"/>
              <a:t>(</a:t>
            </a:r>
            <a:r>
              <a:rPr lang="ko-KR" altLang="en-US" dirty="0"/>
              <a:t>연산 과정을 생략하고 고정된 상수를 대입해버리는 등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입력에 영향을 받는 조건부 점프로는 상수가 전파되지 않도록 제한</a:t>
            </a:r>
            <a:endParaRPr lang="en-US" altLang="ko-KR" dirty="0"/>
          </a:p>
          <a:p>
            <a:pPr lvl="3"/>
            <a:r>
              <a:rPr lang="ko-KR" altLang="en-US" dirty="0"/>
              <a:t>절차</a:t>
            </a:r>
            <a:r>
              <a:rPr lang="en-US" altLang="ko-KR" dirty="0"/>
              <a:t>:</a:t>
            </a:r>
            <a:r>
              <a:rPr lang="ko-KR" altLang="en-US" dirty="0"/>
              <a:t> 제어 의존성 식별 </a:t>
            </a:r>
            <a:r>
              <a:rPr lang="en-US" altLang="ko-KR" dirty="0"/>
              <a:t>-&gt;</a:t>
            </a:r>
            <a:r>
              <a:rPr lang="ko-KR" altLang="en-US" dirty="0"/>
              <a:t> 각 명령어에 대해 제어 의존적인 명령어 열거 </a:t>
            </a:r>
            <a:r>
              <a:rPr lang="en-US" altLang="ko-KR" dirty="0"/>
              <a:t>-&gt;</a:t>
            </a:r>
            <a:r>
              <a:rPr lang="ko-KR" altLang="en-US" dirty="0"/>
              <a:t> 역방향 분석하며 단순화 가능한 명령어 식별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en-US" altLang="ko-KR" dirty="0"/>
              <a:t>Our</a:t>
            </a:r>
            <a:r>
              <a:rPr lang="ko-KR" altLang="en-US" dirty="0"/>
              <a:t> </a:t>
            </a:r>
            <a:r>
              <a:rPr lang="en-US" altLang="ko-KR" dirty="0"/>
              <a:t>Approach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C.</a:t>
            </a:r>
            <a:r>
              <a:rPr lang="ko-KR" altLang="en-US" dirty="0"/>
              <a:t> </a:t>
            </a:r>
            <a:r>
              <a:rPr lang="en-US" altLang="ko-KR" dirty="0"/>
              <a:t>Trace</a:t>
            </a:r>
            <a:r>
              <a:rPr lang="ko-KR" altLang="en-US" dirty="0"/>
              <a:t> </a:t>
            </a:r>
            <a:r>
              <a:rPr lang="en-US" altLang="ko-KR" dirty="0"/>
              <a:t>Simplification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9524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CFG</a:t>
            </a:r>
            <a:r>
              <a:rPr lang="ko-KR" altLang="en-US" dirty="0"/>
              <a:t> 만들 때의 문제점</a:t>
            </a:r>
            <a:endParaRPr lang="en-US" altLang="ko-KR" dirty="0"/>
          </a:p>
          <a:p>
            <a:pPr lvl="1"/>
            <a:r>
              <a:rPr lang="ko-KR" altLang="en-US" dirty="0"/>
              <a:t>프로그램 제어 흐름 구조를 복잡하게 하는 코드의 재사용을 다뤄야 함</a:t>
            </a:r>
            <a:endParaRPr lang="en-US" altLang="ko-KR" dirty="0"/>
          </a:p>
          <a:p>
            <a:pPr lvl="1"/>
            <a:r>
              <a:rPr lang="ko-KR" altLang="en-US" dirty="0"/>
              <a:t>난독화 코드에서 기능 </a:t>
            </a:r>
            <a:r>
              <a:rPr lang="en-US" altLang="ko-KR" dirty="0"/>
              <a:t>I</a:t>
            </a:r>
            <a:r>
              <a:rPr lang="ko-KR" altLang="en-US" dirty="0"/>
              <a:t>가 코드 조각 </a:t>
            </a:r>
            <a:r>
              <a:rPr lang="en-US" altLang="ko-KR" dirty="0"/>
              <a:t>C</a:t>
            </a:r>
            <a:r>
              <a:rPr lang="ko-KR" altLang="en-US" dirty="0"/>
              <a:t>를 이용해 구현된 경우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pPr lvl="2"/>
            <a:r>
              <a:rPr lang="ko-KR" altLang="en-US" dirty="0"/>
              <a:t>프로그램이 </a:t>
            </a:r>
            <a:r>
              <a:rPr lang="en-US" altLang="ko-KR" dirty="0"/>
              <a:t>I</a:t>
            </a:r>
            <a:r>
              <a:rPr lang="ko-KR" altLang="en-US" dirty="0"/>
              <a:t>를 필요로할 때마다 제어가 </a:t>
            </a:r>
            <a:r>
              <a:rPr lang="en-US" altLang="ko-KR" dirty="0"/>
              <a:t>C</a:t>
            </a:r>
            <a:r>
              <a:rPr lang="ko-KR" altLang="en-US" dirty="0"/>
              <a:t>에게 넘어감</a:t>
            </a:r>
            <a:endParaRPr lang="en-US" altLang="ko-KR" dirty="0"/>
          </a:p>
          <a:p>
            <a:pPr lvl="2"/>
            <a:r>
              <a:rPr lang="en-US" altLang="ko-KR" dirty="0"/>
              <a:t>C</a:t>
            </a:r>
            <a:r>
              <a:rPr lang="ko-KR" altLang="en-US" dirty="0"/>
              <a:t>로 들어가고 나오는 제어 </a:t>
            </a:r>
            <a:r>
              <a:rPr lang="en-US" altLang="ko-KR" dirty="0"/>
              <a:t>edge</a:t>
            </a:r>
            <a:r>
              <a:rPr lang="ko-KR" altLang="en-US" dirty="0"/>
              <a:t>가 많아지므로</a:t>
            </a:r>
            <a:r>
              <a:rPr lang="en-US" altLang="ko-KR" dirty="0"/>
              <a:t>,</a:t>
            </a:r>
            <a:r>
              <a:rPr lang="ko-KR" altLang="en-US" dirty="0"/>
              <a:t> 그래프가 매우 복잡해짐</a:t>
            </a:r>
            <a:endParaRPr lang="en-US" altLang="ko-KR" dirty="0"/>
          </a:p>
          <a:p>
            <a:pPr lvl="2"/>
            <a:r>
              <a:rPr lang="ko-KR" altLang="en-US" dirty="0"/>
              <a:t>신중하게 기본 블록</a:t>
            </a:r>
            <a:r>
              <a:rPr lang="en-US" altLang="ko-KR" dirty="0"/>
              <a:t>(basic</a:t>
            </a:r>
            <a:r>
              <a:rPr lang="ko-KR" altLang="en-US" dirty="0"/>
              <a:t> </a:t>
            </a:r>
            <a:r>
              <a:rPr lang="en-US" altLang="ko-KR" dirty="0"/>
              <a:t>block)</a:t>
            </a:r>
            <a:r>
              <a:rPr lang="ko-KR" altLang="en-US" dirty="0"/>
              <a:t>을 구성하고 이를 복제하여 꼬인 경로를 풀어줌</a:t>
            </a:r>
            <a:endParaRPr lang="en-US" altLang="ko-KR" dirty="0"/>
          </a:p>
          <a:p>
            <a:pPr lvl="3"/>
            <a:r>
              <a:rPr lang="ko-KR" altLang="en-US" dirty="0"/>
              <a:t>코드의 복제 자체는 최소화하되</a:t>
            </a:r>
            <a:r>
              <a:rPr lang="en-US" altLang="ko-KR" dirty="0"/>
              <a:t>,</a:t>
            </a:r>
            <a:r>
              <a:rPr lang="ko-KR" altLang="en-US" dirty="0"/>
              <a:t> 복잡한 제어 흐름 경로는 줄여야 함</a:t>
            </a:r>
            <a:endParaRPr lang="en-US" altLang="ko-KR" dirty="0"/>
          </a:p>
          <a:p>
            <a:pPr lvl="3"/>
            <a:r>
              <a:rPr lang="ko-KR" altLang="en-US" dirty="0"/>
              <a:t>이 문제를 최적으로 푸는 방법은 </a:t>
            </a:r>
            <a:r>
              <a:rPr lang="en-US" altLang="ko-KR" dirty="0"/>
              <a:t>computationally</a:t>
            </a:r>
            <a:r>
              <a:rPr lang="ko-KR" altLang="en-US" dirty="0"/>
              <a:t> </a:t>
            </a:r>
            <a:r>
              <a:rPr lang="en-US" altLang="ko-KR" dirty="0"/>
              <a:t>hard</a:t>
            </a:r>
          </a:p>
          <a:p>
            <a:pPr lvl="3"/>
            <a:r>
              <a:rPr lang="ko-KR" altLang="en-US" dirty="0"/>
              <a:t>따라서</a:t>
            </a:r>
            <a:r>
              <a:rPr lang="en-US" altLang="ko-KR" dirty="0"/>
              <a:t>,</a:t>
            </a:r>
            <a:r>
              <a:rPr lang="ko-KR" altLang="en-US" dirty="0"/>
              <a:t> 휴리스틱 적용하고 </a:t>
            </a:r>
            <a:r>
              <a:rPr lang="en-US" altLang="ko-KR" dirty="0"/>
              <a:t>depth</a:t>
            </a:r>
            <a:r>
              <a:rPr lang="ko-KR" altLang="en-US" dirty="0"/>
              <a:t> </a:t>
            </a:r>
            <a:r>
              <a:rPr lang="en-US" altLang="ko-KR" dirty="0"/>
              <a:t>first</a:t>
            </a:r>
            <a:r>
              <a:rPr lang="ko-KR" altLang="en-US" dirty="0"/>
              <a:t> 역방향 탐색 이용하여 정점의 수와 </a:t>
            </a:r>
            <a:r>
              <a:rPr lang="en-US" altLang="ko-KR" dirty="0"/>
              <a:t>CFG</a:t>
            </a:r>
            <a:r>
              <a:rPr lang="ko-KR" altLang="en-US" dirty="0"/>
              <a:t>의 복잡도 사이의 균형을 찾음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en-US" altLang="ko-KR" dirty="0"/>
              <a:t>Our</a:t>
            </a:r>
            <a:r>
              <a:rPr lang="ko-KR" altLang="en-US" dirty="0"/>
              <a:t> </a:t>
            </a:r>
            <a:r>
              <a:rPr lang="en-US" altLang="ko-KR" dirty="0"/>
              <a:t>Approach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D.</a:t>
            </a:r>
            <a:r>
              <a:rPr lang="ko-KR" altLang="en-US" dirty="0"/>
              <a:t> </a:t>
            </a:r>
            <a:r>
              <a:rPr lang="en-US" altLang="ko-KR" dirty="0"/>
              <a:t>Control</a:t>
            </a:r>
            <a:r>
              <a:rPr lang="ko-KR" altLang="en-US" dirty="0"/>
              <a:t> </a:t>
            </a:r>
            <a:r>
              <a:rPr lang="en-US" altLang="ko-KR" dirty="0"/>
              <a:t>Flow</a:t>
            </a:r>
            <a:r>
              <a:rPr lang="ko-KR" altLang="en-US" dirty="0"/>
              <a:t> </a:t>
            </a:r>
            <a:r>
              <a:rPr lang="en-US" altLang="ko-KR" dirty="0"/>
              <a:t>Graph</a:t>
            </a:r>
            <a:r>
              <a:rPr lang="ko-KR" altLang="en-US" dirty="0"/>
              <a:t> </a:t>
            </a:r>
            <a:r>
              <a:rPr lang="en-US" altLang="ko-KR" dirty="0"/>
              <a:t>Construction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3221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알고리즘</a:t>
            </a:r>
            <a:endParaRPr lang="en-US" altLang="ko-KR" dirty="0"/>
          </a:p>
          <a:p>
            <a:pPr lvl="1"/>
            <a:r>
              <a:rPr lang="ko-KR" altLang="en-US" dirty="0"/>
              <a:t>기록에서 기본 블록의 시퀀스 탐색하며 일반적인 </a:t>
            </a:r>
            <a:r>
              <a:rPr lang="en-US" altLang="ko-KR" dirty="0"/>
              <a:t>CFG</a:t>
            </a:r>
            <a:r>
              <a:rPr lang="ko-KR" altLang="en-US" dirty="0"/>
              <a:t> 구축 알고리즘 적용</a:t>
            </a:r>
            <a:endParaRPr lang="en-US" altLang="ko-KR" dirty="0"/>
          </a:p>
          <a:p>
            <a:pPr lvl="2"/>
            <a:r>
              <a:rPr lang="ko-KR" altLang="en-US" dirty="0"/>
              <a:t>기존 그래프의 구조적인 제약조건을 충족하는 한</a:t>
            </a:r>
            <a:r>
              <a:rPr lang="en-US" altLang="ko-KR" dirty="0"/>
              <a:t>,</a:t>
            </a:r>
            <a:r>
              <a:rPr lang="ko-KR" altLang="en-US" dirty="0"/>
              <a:t> 그래프에 기본 블록을 추가</a:t>
            </a:r>
            <a:endParaRPr lang="en-US" altLang="ko-KR" dirty="0"/>
          </a:p>
          <a:p>
            <a:pPr lvl="3"/>
            <a:r>
              <a:rPr lang="en-US" altLang="ko-KR" dirty="0"/>
              <a:t>Ex)</a:t>
            </a:r>
            <a:r>
              <a:rPr lang="ko-KR" altLang="en-US" dirty="0"/>
              <a:t> 조건부 점프이면 그 다음에 올 수 있는 </a:t>
            </a:r>
            <a:r>
              <a:rPr lang="en-US" altLang="ko-KR" dirty="0"/>
              <a:t>successor</a:t>
            </a:r>
            <a:r>
              <a:rPr lang="ko-KR" altLang="en-US" dirty="0"/>
              <a:t>는 최대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endParaRPr lang="en-US" altLang="ko-KR" dirty="0"/>
          </a:p>
          <a:p>
            <a:pPr lvl="2"/>
            <a:r>
              <a:rPr lang="ko-KR" altLang="en-US" dirty="0"/>
              <a:t>제약조건을 어기는 블록을 추가하는 상황이 오면</a:t>
            </a:r>
            <a:r>
              <a:rPr lang="en-US" altLang="ko-KR" dirty="0"/>
              <a:t>,</a:t>
            </a:r>
            <a:r>
              <a:rPr lang="ko-KR" altLang="en-US" dirty="0"/>
              <a:t> 복제했을 때 그래프의 제약조건을 충족할 수 있는 가장 최근에 추가한 정점까지 거슬러 올라가서 복제함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en-US" altLang="ko-KR" dirty="0"/>
              <a:t>Dead</a:t>
            </a:r>
            <a:r>
              <a:rPr lang="ko-KR" altLang="en-US" dirty="0"/>
              <a:t> </a:t>
            </a:r>
            <a:r>
              <a:rPr lang="en-US" altLang="ko-KR" dirty="0"/>
              <a:t>instruction</a:t>
            </a:r>
            <a:r>
              <a:rPr lang="ko-KR" altLang="en-US" dirty="0"/>
              <a:t>의 동적 제거</a:t>
            </a:r>
            <a:endParaRPr lang="en-US" altLang="ko-KR" dirty="0"/>
          </a:p>
          <a:p>
            <a:pPr lvl="1"/>
            <a:r>
              <a:rPr lang="ko-KR" altLang="en-US" dirty="0"/>
              <a:t>동일한 기본 블럭임에도</a:t>
            </a:r>
            <a:r>
              <a:rPr lang="en-US" altLang="ko-KR" dirty="0"/>
              <a:t>,</a:t>
            </a:r>
            <a:r>
              <a:rPr lang="ko-KR" altLang="en-US" dirty="0"/>
              <a:t> 동적으로 </a:t>
            </a:r>
            <a:r>
              <a:rPr lang="en-US" altLang="ko-KR" dirty="0"/>
              <a:t>dead</a:t>
            </a:r>
            <a:r>
              <a:rPr lang="ko-KR" altLang="en-US" dirty="0"/>
              <a:t> </a:t>
            </a:r>
            <a:r>
              <a:rPr lang="en-US" altLang="ko-KR" dirty="0"/>
              <a:t>instruction</a:t>
            </a:r>
            <a:r>
              <a:rPr lang="ko-KR" altLang="en-US" dirty="0"/>
              <a:t>을 빼면 다른 블록처럼 보이고 </a:t>
            </a:r>
            <a:r>
              <a:rPr lang="en-US" altLang="ko-KR" dirty="0"/>
              <a:t>CFG</a:t>
            </a:r>
            <a:r>
              <a:rPr lang="ko-KR" altLang="en-US" dirty="0"/>
              <a:t>에 정점을 하나 더 생성하게 됨</a:t>
            </a:r>
            <a:endParaRPr lang="en-US" altLang="ko-KR" dirty="0"/>
          </a:p>
          <a:p>
            <a:pPr lvl="2"/>
            <a:r>
              <a:rPr lang="en-US" altLang="ko-KR" dirty="0"/>
              <a:t>Ex)</a:t>
            </a:r>
            <a:r>
              <a:rPr lang="ko-KR" altLang="en-US" dirty="0"/>
              <a:t> 루프에서 마지막 반복 때</a:t>
            </a:r>
            <a:r>
              <a:rPr lang="en-US" altLang="ko-KR" dirty="0"/>
              <a:t>,</a:t>
            </a:r>
            <a:r>
              <a:rPr lang="ko-KR" altLang="en-US" dirty="0"/>
              <a:t> 이후로 사용하지 않는 구문 삭제해버릴 경우</a:t>
            </a:r>
            <a:endParaRPr lang="en-US" altLang="ko-KR" dirty="0"/>
          </a:p>
          <a:p>
            <a:pPr lvl="1"/>
            <a:r>
              <a:rPr lang="ko-KR" altLang="en-US" dirty="0"/>
              <a:t>따라서</a:t>
            </a:r>
            <a:r>
              <a:rPr lang="en-US" altLang="ko-KR" dirty="0"/>
              <a:t>,</a:t>
            </a:r>
            <a:r>
              <a:rPr lang="ko-KR" altLang="en-US" dirty="0"/>
              <a:t> 블록을 병합할 필요가 있음 </a:t>
            </a:r>
            <a:r>
              <a:rPr lang="en-US" altLang="ko-KR" dirty="0"/>
              <a:t>(</a:t>
            </a:r>
            <a:r>
              <a:rPr lang="ko-KR" altLang="en-US" dirty="0"/>
              <a:t>병합 규칙 생략</a:t>
            </a:r>
            <a:r>
              <a:rPr lang="en-US" altLang="ko-KR" dirty="0"/>
              <a:t>)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en-US" altLang="ko-KR" dirty="0"/>
              <a:t>Our</a:t>
            </a:r>
            <a:r>
              <a:rPr lang="ko-KR" altLang="en-US" dirty="0"/>
              <a:t> </a:t>
            </a:r>
            <a:r>
              <a:rPr lang="en-US" altLang="ko-KR" dirty="0"/>
              <a:t>Approach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D.</a:t>
            </a:r>
            <a:r>
              <a:rPr lang="ko-KR" altLang="en-US" dirty="0"/>
              <a:t> </a:t>
            </a:r>
            <a:r>
              <a:rPr lang="en-US" altLang="ko-KR" dirty="0"/>
              <a:t>Control</a:t>
            </a:r>
            <a:r>
              <a:rPr lang="ko-KR" altLang="en-US" dirty="0"/>
              <a:t> </a:t>
            </a:r>
            <a:r>
              <a:rPr lang="en-US" altLang="ko-KR" dirty="0"/>
              <a:t>Flow</a:t>
            </a:r>
            <a:r>
              <a:rPr lang="ko-KR" altLang="en-US" dirty="0"/>
              <a:t> </a:t>
            </a:r>
            <a:r>
              <a:rPr lang="en-US" altLang="ko-KR" dirty="0"/>
              <a:t>Graph</a:t>
            </a:r>
            <a:r>
              <a:rPr lang="ko-KR" altLang="en-US" dirty="0"/>
              <a:t> </a:t>
            </a:r>
            <a:r>
              <a:rPr lang="en-US" altLang="ko-KR" dirty="0"/>
              <a:t>Construction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8042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전반적으로 역난독화 잘 이루어졌음</a:t>
            </a:r>
            <a:endParaRPr lang="en-US" altLang="ko-KR" dirty="0"/>
          </a:p>
          <a:p>
            <a:r>
              <a:rPr lang="ko-KR" altLang="en-US" dirty="0"/>
              <a:t>코드 커버리지 부족</a:t>
            </a:r>
            <a:endParaRPr lang="en-US" altLang="ko-KR" dirty="0"/>
          </a:p>
          <a:p>
            <a:pPr lvl="1"/>
            <a:r>
              <a:rPr lang="ko-KR" altLang="en-US" dirty="0"/>
              <a:t>동적 분석에 의존하므로 코드 커버리지 중요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concolic</a:t>
            </a:r>
            <a:r>
              <a:rPr lang="ko-KR" altLang="en-US" dirty="0"/>
              <a:t> </a:t>
            </a:r>
            <a:r>
              <a:rPr lang="en-US" altLang="ko-KR" dirty="0"/>
              <a:t>execution</a:t>
            </a:r>
            <a:r>
              <a:rPr lang="ko-KR" altLang="en-US" dirty="0"/>
              <a:t> 등으로 다른 실행경로를 찾는 </a:t>
            </a:r>
            <a:r>
              <a:rPr lang="en-US" altLang="ko-KR" dirty="0"/>
              <a:t>Input</a:t>
            </a:r>
            <a:r>
              <a:rPr lang="ko-KR" altLang="en-US" dirty="0"/>
              <a:t>도 밝혀야 함</a:t>
            </a:r>
            <a:endParaRPr lang="en-US" altLang="ko-KR" dirty="0"/>
          </a:p>
          <a:p>
            <a:r>
              <a:rPr lang="en-US" altLang="ko-KR" dirty="0"/>
              <a:t>Constraint</a:t>
            </a:r>
            <a:r>
              <a:rPr lang="ko-KR" altLang="en-US" dirty="0"/>
              <a:t> </a:t>
            </a:r>
            <a:r>
              <a:rPr lang="en-US" altLang="ko-KR" dirty="0"/>
              <a:t>solver</a:t>
            </a:r>
          </a:p>
          <a:p>
            <a:pPr lvl="1"/>
            <a:r>
              <a:rPr lang="ko-KR" altLang="en-US" dirty="0"/>
              <a:t>난독화된 코드에서는 경로가 매우 복잡하고 많으므로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symbolic</a:t>
            </a:r>
            <a:r>
              <a:rPr lang="ko-KR" altLang="en-US" dirty="0"/>
              <a:t> </a:t>
            </a:r>
            <a:r>
              <a:rPr lang="en-US" altLang="ko-KR" dirty="0"/>
              <a:t>execution</a:t>
            </a:r>
            <a:r>
              <a:rPr lang="ko-KR" altLang="en-US" dirty="0"/>
              <a:t> 제약조건 </a:t>
            </a:r>
            <a:r>
              <a:rPr lang="en-US" altLang="ko-KR" dirty="0"/>
              <a:t>solve</a:t>
            </a:r>
            <a:r>
              <a:rPr lang="ko-KR" altLang="en-US" dirty="0"/>
              <a:t> 어려움</a:t>
            </a:r>
            <a:endParaRPr lang="en-US" altLang="ko-KR" dirty="0"/>
          </a:p>
          <a:p>
            <a:pPr lvl="2"/>
            <a:r>
              <a:rPr lang="ko-KR" altLang="en-US" dirty="0"/>
              <a:t>이를 역난독화하면 </a:t>
            </a:r>
            <a:r>
              <a:rPr lang="en-US" altLang="ko-KR" dirty="0"/>
              <a:t>solve</a:t>
            </a:r>
            <a:r>
              <a:rPr lang="ko-KR" altLang="en-US" dirty="0"/>
              <a:t>가 가능할 수 있으므로</a:t>
            </a:r>
            <a:r>
              <a:rPr lang="en-US" altLang="ko-KR" dirty="0"/>
              <a:t>,</a:t>
            </a:r>
            <a:r>
              <a:rPr lang="ko-KR" altLang="en-US" dirty="0"/>
              <a:t> 코드의 새로운 </a:t>
            </a:r>
            <a:r>
              <a:rPr lang="en-US" altLang="ko-KR" dirty="0"/>
              <a:t>behavior</a:t>
            </a:r>
            <a:r>
              <a:rPr lang="ko-KR" altLang="en-US" dirty="0"/>
              <a:t> 찾는 것도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분석 효과를 제한할 수 있는 </a:t>
            </a:r>
            <a:r>
              <a:rPr lang="en-US" altLang="ko-KR" dirty="0"/>
              <a:t>3</a:t>
            </a:r>
            <a:r>
              <a:rPr lang="ko-KR" altLang="en-US" dirty="0"/>
              <a:t>가지 기법 제안</a:t>
            </a:r>
            <a:endParaRPr lang="en-US" altLang="ko-KR" dirty="0"/>
          </a:p>
          <a:p>
            <a:pPr lvl="1"/>
            <a:r>
              <a:rPr lang="ko-KR" altLang="en-US" dirty="0"/>
              <a:t>추후 정리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 </a:t>
            </a:r>
            <a:r>
              <a:rPr lang="en-US" altLang="ko-KR" dirty="0"/>
              <a:t>Experimental</a:t>
            </a:r>
            <a:r>
              <a:rPr lang="ko-KR" altLang="en-US" dirty="0"/>
              <a:t> </a:t>
            </a:r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평가 결과</a:t>
            </a:r>
          </a:p>
        </p:txBody>
      </p:sp>
    </p:spTree>
    <p:extLst>
      <p:ext uri="{BB962C8B-B14F-4D97-AF65-F5344CB8AC3E}">
        <p14:creationId xmlns:p14="http://schemas.microsoft.com/office/powerpoint/2010/main" val="705075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195" name="제목 2"/>
          <p:cNvSpPr>
            <a:spLocks noGrp="1"/>
          </p:cNvSpPr>
          <p:nvPr>
            <p:ph type="title"/>
          </p:nvPr>
        </p:nvSpPr>
        <p:spPr>
          <a:xfrm>
            <a:off x="179512" y="80628"/>
            <a:ext cx="8784976" cy="505841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8196" name="Picture 5" descr="http://fs.textcube.com/blog/1/15337/attach/XKanS9ksC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2060575"/>
            <a:ext cx="8337550" cy="441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f-ZA" altLang="ko-KR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Yadegari, Babak, et al. "A generic approach to automatic deobfuscation of executable code." </a:t>
            </a:r>
            <a:r>
              <a:rPr lang="af-ZA" altLang="ko-KR" b="0" i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2015 IEEE Symposium on Security and Privacy</a:t>
            </a:r>
            <a:r>
              <a:rPr lang="af-ZA" altLang="ko-KR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IEEE, 2015.</a:t>
            </a:r>
            <a:endParaRPr lang="en-US" altLang="ko-KR" b="0" i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ko-KR" altLang="en-US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초록</a:t>
            </a:r>
            <a:endParaRPr lang="en-US" altLang="ko-KR" b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lvl="1"/>
            <a:r>
              <a:rPr lang="ko-KR" altLang="en-US" b="0">
                <a:solidFill>
                  <a:srgbClr val="222222"/>
                </a:solidFill>
                <a:latin typeface="Arial" panose="020B0604020202020204" pitchFamily="34" charset="0"/>
              </a:rPr>
              <a:t>난독화된 실행 코드의 역난독화에 대한 일반적인 접근법 다룸</a:t>
            </a:r>
            <a:endParaRPr lang="en-US" altLang="ko-KR" b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lvl="1"/>
            <a:r>
              <a:rPr lang="ko-KR" altLang="en-US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사용된 난독화 기법에 대한 가정을 하지 않으며</a:t>
            </a:r>
            <a:r>
              <a:rPr lang="en-US" altLang="ko-KR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ko-KR" altLang="en-US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난독화 코드를 단순화하기 위해 의미를 보전하는 코드 변환 기법을 사용함</a:t>
            </a:r>
            <a:endParaRPr lang="en-US" altLang="ko-KR" i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ko-KR" altLang="en-US" b="0">
                <a:solidFill>
                  <a:srgbClr val="222222"/>
                </a:solidFill>
                <a:latin typeface="Arial" panose="020B0604020202020204" pitchFamily="34" charset="0"/>
              </a:rPr>
              <a:t>역난독화 기법을 </a:t>
            </a:r>
            <a:r>
              <a:rPr lang="en-US" altLang="ko-KR" b="0">
                <a:solidFill>
                  <a:srgbClr val="222222"/>
                </a:solidFill>
                <a:latin typeface="Arial" panose="020B0604020202020204" pitchFamily="34" charset="0"/>
              </a:rPr>
              <a:t>3</a:t>
            </a:r>
            <a:r>
              <a:rPr lang="ko-KR" altLang="en-US" b="0">
                <a:solidFill>
                  <a:srgbClr val="222222"/>
                </a:solidFill>
                <a:latin typeface="Arial" panose="020B0604020202020204" pitchFamily="34" charset="0"/>
              </a:rPr>
              <a:t>가지 난독화 기법</a:t>
            </a:r>
            <a:r>
              <a:rPr lang="en-US" altLang="ko-KR" b="0">
                <a:solidFill>
                  <a:srgbClr val="222222"/>
                </a:solidFill>
                <a:latin typeface="Arial" panose="020B0604020202020204" pitchFamily="34" charset="0"/>
              </a:rPr>
              <a:t>(</a:t>
            </a:r>
            <a:r>
              <a:rPr lang="ko-KR" altLang="en-US" b="0">
                <a:solidFill>
                  <a:srgbClr val="222222"/>
                </a:solidFill>
                <a:latin typeface="Arial" panose="020B0604020202020204" pitchFamily="34" charset="0"/>
              </a:rPr>
              <a:t>에뮬레이션 기반 난독화</a:t>
            </a:r>
            <a:r>
              <a:rPr lang="en-US" altLang="ko-KR" b="0">
                <a:solidFill>
                  <a:srgbClr val="222222"/>
                </a:solidFill>
                <a:latin typeface="Arial" panose="020B0604020202020204" pitchFamily="34" charset="0"/>
              </a:rPr>
              <a:t>,</a:t>
            </a:r>
            <a:r>
              <a:rPr lang="ko-KR" altLang="en-US" b="0">
                <a:solidFill>
                  <a:srgbClr val="222222"/>
                </a:solidFill>
                <a:latin typeface="Arial" panose="020B0604020202020204" pitchFamily="34" charset="0"/>
              </a:rPr>
              <a:t> 코드 언패킹을 동반한 에뮬레이션 기반 난독화</a:t>
            </a:r>
            <a:r>
              <a:rPr lang="en-US" altLang="ko-KR" b="0">
                <a:solidFill>
                  <a:srgbClr val="222222"/>
                </a:solidFill>
                <a:latin typeface="Arial" panose="020B0604020202020204" pitchFamily="34" charset="0"/>
              </a:rPr>
              <a:t>,</a:t>
            </a:r>
            <a:r>
              <a:rPr lang="ko-KR" altLang="en-US" b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altLang="ko-KR" b="0">
                <a:solidFill>
                  <a:srgbClr val="222222"/>
                </a:solidFill>
                <a:latin typeface="Arial" panose="020B0604020202020204" pitchFamily="34" charset="0"/>
              </a:rPr>
              <a:t>ROP(return</a:t>
            </a:r>
            <a:r>
              <a:rPr lang="ko-KR" altLang="en-US" b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altLang="ko-KR" b="0">
                <a:solidFill>
                  <a:srgbClr val="222222"/>
                </a:solidFill>
                <a:latin typeface="Arial" panose="020B0604020202020204" pitchFamily="34" charset="0"/>
              </a:rPr>
              <a:t>oriented</a:t>
            </a:r>
            <a:r>
              <a:rPr lang="ko-KR" altLang="en-US" b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altLang="ko-KR" b="0">
                <a:solidFill>
                  <a:srgbClr val="222222"/>
                </a:solidFill>
                <a:latin typeface="Arial" panose="020B0604020202020204" pitchFamily="34" charset="0"/>
              </a:rPr>
              <a:t>programming))</a:t>
            </a:r>
            <a:r>
              <a:rPr lang="ko-KR" altLang="en-US" b="0">
                <a:solidFill>
                  <a:srgbClr val="222222"/>
                </a:solidFill>
                <a:latin typeface="Arial" panose="020B0604020202020204" pitchFamily="34" charset="0"/>
              </a:rPr>
              <a:t>에 적용했음</a:t>
            </a:r>
            <a:endParaRPr lang="en-US" altLang="ko-KR" b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ko-KR" altLang="en-US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목차</a:t>
            </a:r>
            <a:endParaRPr lang="en-US" altLang="ko-KR" b="0" i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ko-KR" altLang="en-US">
                <a:solidFill>
                  <a:srgbClr val="222222"/>
                </a:solidFill>
                <a:latin typeface="Arial" panose="020B0604020202020204" pitchFamily="34" charset="0"/>
              </a:rPr>
              <a:t>서론</a:t>
            </a:r>
            <a:r>
              <a:rPr lang="en-US" altLang="ko-KR">
                <a:solidFill>
                  <a:srgbClr val="222222"/>
                </a:solidFill>
                <a:latin typeface="Arial" panose="020B0604020202020204" pitchFamily="34" charset="0"/>
              </a:rPr>
              <a:t>,</a:t>
            </a:r>
            <a:r>
              <a:rPr lang="ko-KR" altLang="en-US">
                <a:solidFill>
                  <a:srgbClr val="222222"/>
                </a:solidFill>
                <a:latin typeface="Arial" panose="020B0604020202020204" pitchFamily="34" charset="0"/>
              </a:rPr>
              <a:t> 이론적 배경</a:t>
            </a:r>
            <a:r>
              <a:rPr lang="en-US" altLang="ko-KR">
                <a:solidFill>
                  <a:srgbClr val="222222"/>
                </a:solidFill>
                <a:latin typeface="Arial" panose="020B0604020202020204" pitchFamily="34" charset="0"/>
              </a:rPr>
              <a:t>,</a:t>
            </a:r>
            <a:r>
              <a:rPr lang="ko-KR" altLang="en-US">
                <a:solidFill>
                  <a:srgbClr val="222222"/>
                </a:solidFill>
                <a:latin typeface="Arial" panose="020B0604020202020204" pitchFamily="34" charset="0"/>
              </a:rPr>
              <a:t> 접근법 소개</a:t>
            </a:r>
            <a:r>
              <a:rPr lang="en-US" altLang="ko-KR">
                <a:solidFill>
                  <a:srgbClr val="222222"/>
                </a:solidFill>
                <a:latin typeface="Arial" panose="020B0604020202020204" pitchFamily="34" charset="0"/>
              </a:rPr>
              <a:t>,</a:t>
            </a:r>
            <a:r>
              <a:rPr lang="ko-KR" altLang="en-US">
                <a:solidFill>
                  <a:srgbClr val="222222"/>
                </a:solidFill>
                <a:latin typeface="Arial" panose="020B0604020202020204" pitchFamily="34" charset="0"/>
              </a:rPr>
              <a:t> 실험 및 평가</a:t>
            </a:r>
            <a:r>
              <a:rPr lang="en-US" altLang="ko-KR">
                <a:solidFill>
                  <a:srgbClr val="222222"/>
                </a:solidFill>
                <a:latin typeface="Arial" panose="020B0604020202020204" pitchFamily="34" charset="0"/>
              </a:rPr>
              <a:t>,</a:t>
            </a:r>
            <a:r>
              <a:rPr lang="ko-KR" altLang="en-US">
                <a:solidFill>
                  <a:srgbClr val="222222"/>
                </a:solidFill>
                <a:latin typeface="Arial" panose="020B0604020202020204" pitchFamily="34" charset="0"/>
              </a:rPr>
              <a:t> 토의</a:t>
            </a:r>
            <a:r>
              <a:rPr lang="en-US" altLang="ko-KR">
                <a:solidFill>
                  <a:srgbClr val="222222"/>
                </a:solidFill>
                <a:latin typeface="Arial" panose="020B0604020202020204" pitchFamily="34" charset="0"/>
              </a:rPr>
              <a:t>,</a:t>
            </a:r>
            <a:r>
              <a:rPr lang="ko-KR" altLang="en-US">
                <a:solidFill>
                  <a:srgbClr val="222222"/>
                </a:solidFill>
                <a:latin typeface="Arial" panose="020B0604020202020204" pitchFamily="34" charset="0"/>
              </a:rPr>
              <a:t> 관련 연구</a:t>
            </a:r>
            <a:r>
              <a:rPr lang="en-US" altLang="ko-KR">
                <a:solidFill>
                  <a:srgbClr val="222222"/>
                </a:solidFill>
                <a:latin typeface="Arial" panose="020B0604020202020204" pitchFamily="34" charset="0"/>
              </a:rPr>
              <a:t>,</a:t>
            </a:r>
            <a:r>
              <a:rPr lang="ko-KR" altLang="en-US">
                <a:solidFill>
                  <a:srgbClr val="222222"/>
                </a:solidFill>
                <a:latin typeface="Arial" panose="020B0604020202020204" pitchFamily="34" charset="0"/>
              </a:rPr>
              <a:t> 결론</a:t>
            </a:r>
            <a:endParaRPr lang="en-US" altLang="ko-KR" b="0" i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Reference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/>
              <a:t>Content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6638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난독화</a:t>
            </a:r>
            <a:endParaRPr lang="en-US" altLang="ko-KR" dirty="0"/>
          </a:p>
          <a:p>
            <a:pPr lvl="1"/>
            <a:r>
              <a:rPr lang="ko-KR" altLang="en-US" dirty="0"/>
              <a:t>악성 소프트웨어가 탐지</a:t>
            </a:r>
            <a:r>
              <a:rPr lang="en-US" altLang="ko-KR" dirty="0"/>
              <a:t>,</a:t>
            </a:r>
            <a:r>
              <a:rPr lang="ko-KR" altLang="en-US" dirty="0"/>
              <a:t> 리버싱 피하기 위해 수행</a:t>
            </a:r>
            <a:endParaRPr lang="en-US" altLang="ko-KR" dirty="0"/>
          </a:p>
          <a:p>
            <a:pPr lvl="1"/>
            <a:r>
              <a:rPr lang="ko-KR" altLang="en-US" dirty="0"/>
              <a:t>지금까지는 각 기법에 특화된 역난독화 연구 </a:t>
            </a:r>
            <a:r>
              <a:rPr lang="en-US" altLang="ko-KR" dirty="0"/>
              <a:t>-&gt;</a:t>
            </a:r>
            <a:r>
              <a:rPr lang="ko-KR" altLang="en-US" dirty="0"/>
              <a:t> 특정 난독화 기법에 한정된 기법만 연구됨</a:t>
            </a:r>
            <a:endParaRPr lang="en-US" altLang="ko-KR" dirty="0"/>
          </a:p>
          <a:p>
            <a:pPr lvl="5"/>
            <a:endParaRPr lang="en-US" altLang="ko-KR" dirty="0"/>
          </a:p>
          <a:p>
            <a:r>
              <a:rPr lang="ko-KR" altLang="en-US" dirty="0"/>
              <a:t>포괄적인 의미론 기반 접근법</a:t>
            </a:r>
            <a:r>
              <a:rPr lang="en-US" altLang="ko-KR" dirty="0"/>
              <a:t>(generic</a:t>
            </a:r>
            <a:r>
              <a:rPr lang="ko-KR" altLang="en-US" dirty="0"/>
              <a:t> </a:t>
            </a:r>
            <a:r>
              <a:rPr lang="en-US" altLang="ko-KR" dirty="0"/>
              <a:t>semantics-based</a:t>
            </a:r>
            <a:r>
              <a:rPr lang="ko-KR" altLang="en-US" dirty="0"/>
              <a:t> </a:t>
            </a:r>
            <a:r>
              <a:rPr lang="en-US" altLang="ko-KR" dirty="0"/>
              <a:t>approach)</a:t>
            </a:r>
          </a:p>
          <a:p>
            <a:pPr lvl="1"/>
            <a:r>
              <a:rPr lang="ko-KR" altLang="en-US" dirty="0"/>
              <a:t>그간 다루기 어려웠던 에뮬레이션 기반 난독화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ROP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가지를 다룰 것</a:t>
            </a:r>
            <a:endParaRPr lang="en-US" altLang="ko-KR" dirty="0"/>
          </a:p>
          <a:p>
            <a:pPr lvl="1"/>
            <a:r>
              <a:rPr lang="ko-KR" altLang="en-US" dirty="0"/>
              <a:t>에뮬레이션 기반 난독화 </a:t>
            </a:r>
            <a:r>
              <a:rPr lang="en-US" altLang="ko-KR" dirty="0"/>
              <a:t>(VM</a:t>
            </a:r>
            <a:r>
              <a:rPr lang="ko-KR" altLang="en-US" dirty="0"/>
              <a:t> 사용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리버싱 기법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VM</a:t>
            </a:r>
            <a:r>
              <a:rPr lang="ko-KR" altLang="en-US" dirty="0"/>
              <a:t> 에뮬레이터의를 재구축</a:t>
            </a:r>
            <a:r>
              <a:rPr lang="en-US" altLang="ko-KR" dirty="0"/>
              <a:t>,</a:t>
            </a:r>
            <a:r>
              <a:rPr lang="ko-KR" altLang="en-US" dirty="0"/>
              <a:t> 이를 이용하여 바이트 코드 명령어 해독</a:t>
            </a:r>
            <a:r>
              <a:rPr lang="en-US" altLang="ko-KR" dirty="0"/>
              <a:t>,</a:t>
            </a:r>
            <a:r>
              <a:rPr lang="ko-KR" altLang="en-US" dirty="0"/>
              <a:t> 그 후 프로그램에 내장된 로직 복구</a:t>
            </a:r>
            <a:endParaRPr lang="en-US" altLang="ko-KR" dirty="0"/>
          </a:p>
          <a:p>
            <a:pPr lvl="2"/>
            <a:r>
              <a:rPr lang="ko-KR" altLang="en-US" dirty="0"/>
              <a:t>일부 연구는 에뮬레이터 특성과 구조 관해 강한 가정을 둠 </a:t>
            </a:r>
            <a:r>
              <a:rPr lang="en-US" altLang="ko-KR" dirty="0"/>
              <a:t>-&gt;</a:t>
            </a:r>
            <a:r>
              <a:rPr lang="ko-KR" altLang="en-US" dirty="0"/>
              <a:t> 언패킹이 있는 등 가정과 다르면 적용 안됨</a:t>
            </a:r>
            <a:endParaRPr lang="en-US" altLang="ko-KR" dirty="0"/>
          </a:p>
          <a:p>
            <a:pPr lvl="2"/>
            <a:r>
              <a:rPr lang="en-US" altLang="ko-KR" dirty="0"/>
              <a:t>Coogan</a:t>
            </a:r>
            <a:r>
              <a:rPr lang="ko-KR" altLang="en-US" dirty="0"/>
              <a:t> 등의 연구</a:t>
            </a:r>
            <a:r>
              <a:rPr lang="en-US" altLang="ko-KR" dirty="0"/>
              <a:t>:</a:t>
            </a:r>
            <a:r>
              <a:rPr lang="ko-KR" altLang="en-US" dirty="0"/>
              <a:t> 가정을 두지 않고 역난독화하고자 함</a:t>
            </a:r>
            <a:r>
              <a:rPr lang="en-US" altLang="ko-KR" dirty="0"/>
              <a:t>(</a:t>
            </a:r>
            <a:r>
              <a:rPr lang="ko-KR" altLang="en-US" dirty="0"/>
              <a:t>본 연구와 목표 동일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lvl="3"/>
            <a:r>
              <a:rPr lang="ko-KR" altLang="en-US" dirty="0"/>
              <a:t>어셈블리 수준 명령어 의미 등식적 추론 기반 </a:t>
            </a:r>
            <a:r>
              <a:rPr lang="en-US" altLang="ko-KR" dirty="0"/>
              <a:t>-&gt;</a:t>
            </a:r>
            <a:r>
              <a:rPr lang="ko-KR" altLang="en-US" dirty="0"/>
              <a:t> 연구 방향 다르며</a:t>
            </a:r>
            <a:r>
              <a:rPr lang="en-US" altLang="ko-KR" dirty="0"/>
              <a:t>,</a:t>
            </a:r>
            <a:r>
              <a:rPr lang="ko-KR" altLang="en-US" dirty="0"/>
              <a:t> 이 기법은 </a:t>
            </a:r>
            <a:r>
              <a:rPr lang="en-US" altLang="ko-KR" dirty="0"/>
              <a:t>CFG</a:t>
            </a:r>
            <a:r>
              <a:rPr lang="ko-KR" altLang="en-US" dirty="0"/>
              <a:t> 복구 때 어려움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Introduction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Introduction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1390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포괄적인 의미론 기반 접근법</a:t>
            </a:r>
            <a:r>
              <a:rPr lang="en-US" altLang="ko-KR" dirty="0"/>
              <a:t>(generic</a:t>
            </a:r>
            <a:r>
              <a:rPr lang="ko-KR" altLang="en-US" dirty="0"/>
              <a:t> </a:t>
            </a:r>
            <a:r>
              <a:rPr lang="en-US" altLang="ko-KR" dirty="0"/>
              <a:t>semantics-based</a:t>
            </a:r>
            <a:r>
              <a:rPr lang="ko-KR" altLang="en-US" dirty="0"/>
              <a:t> </a:t>
            </a:r>
            <a:r>
              <a:rPr lang="en-US" altLang="ko-KR" dirty="0"/>
              <a:t>approach)</a:t>
            </a:r>
          </a:p>
          <a:p>
            <a:pPr lvl="1"/>
            <a:r>
              <a:rPr lang="en-US" altLang="ko-KR" dirty="0"/>
              <a:t>Return</a:t>
            </a:r>
            <a:r>
              <a:rPr lang="ko-KR" altLang="en-US" dirty="0"/>
              <a:t> </a:t>
            </a:r>
            <a:r>
              <a:rPr lang="en-US" altLang="ko-KR" dirty="0"/>
              <a:t>oriented</a:t>
            </a:r>
            <a:r>
              <a:rPr lang="ko-KR" altLang="en-US" dirty="0"/>
              <a:t> </a:t>
            </a:r>
            <a:r>
              <a:rPr lang="en-US" altLang="ko-KR" dirty="0"/>
              <a:t>programs</a:t>
            </a:r>
          </a:p>
          <a:p>
            <a:pPr lvl="2"/>
            <a:r>
              <a:rPr lang="ko-KR" altLang="en-US" dirty="0"/>
              <a:t>코드 인젝션 방지 기법을 우회하는 것 </a:t>
            </a:r>
            <a:r>
              <a:rPr lang="en-US" altLang="ko-KR" dirty="0"/>
              <a:t>-&gt;</a:t>
            </a:r>
            <a:r>
              <a:rPr lang="ko-KR" altLang="en-US" dirty="0"/>
              <a:t> 여러 가젯</a:t>
            </a:r>
            <a:r>
              <a:rPr lang="en-US" altLang="ko-KR" dirty="0"/>
              <a:t>(gadget)</a:t>
            </a:r>
            <a:r>
              <a:rPr lang="ko-KR" altLang="en-US" dirty="0"/>
              <a:t>을 사용하고</a:t>
            </a:r>
            <a:r>
              <a:rPr lang="en-US" altLang="ko-KR" dirty="0"/>
              <a:t>,</a:t>
            </a:r>
            <a:r>
              <a:rPr lang="ko-KR" altLang="en-US" dirty="0"/>
              <a:t> 그 사이의 제어 흐름이 뒤섞여 프로그램 로직 해독 어려움</a:t>
            </a:r>
            <a:endParaRPr lang="en-US" altLang="ko-KR" dirty="0"/>
          </a:p>
          <a:p>
            <a:pPr lvl="2"/>
            <a:r>
              <a:rPr lang="ko-KR" altLang="en-US" dirty="0"/>
              <a:t>자동으로 역난독화하는 기법 연구가 덜 되었음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기법 개요</a:t>
            </a:r>
            <a:endParaRPr lang="en-US" altLang="ko-KR" dirty="0"/>
          </a:p>
          <a:p>
            <a:pPr lvl="1"/>
            <a:r>
              <a:rPr lang="ko-KR" altLang="en-US" dirty="0"/>
              <a:t>프로그램의 시맨틱</a:t>
            </a:r>
            <a:r>
              <a:rPr lang="en-US" altLang="ko-KR" dirty="0"/>
              <a:t>:</a:t>
            </a:r>
            <a:r>
              <a:rPr lang="ko-KR" altLang="en-US" dirty="0"/>
              <a:t> 입력값에서 출력값으로의 매핑</a:t>
            </a:r>
            <a:r>
              <a:rPr lang="en-US" altLang="ko-KR" dirty="0"/>
              <a:t>/</a:t>
            </a:r>
            <a:r>
              <a:rPr lang="ko-KR" altLang="en-US" dirty="0"/>
              <a:t>변환으로 이해할 수 있음</a:t>
            </a:r>
            <a:endParaRPr lang="en-US" altLang="ko-KR" dirty="0"/>
          </a:p>
          <a:p>
            <a:pPr lvl="2"/>
            <a:r>
              <a:rPr lang="ko-KR" altLang="en-US" dirty="0"/>
              <a:t>역난독화</a:t>
            </a:r>
            <a:r>
              <a:rPr lang="en-US" altLang="ko-KR" dirty="0"/>
              <a:t>:</a:t>
            </a:r>
            <a:r>
              <a:rPr lang="ko-KR" altLang="en-US" dirty="0"/>
              <a:t> 이 매핑</a:t>
            </a:r>
            <a:r>
              <a:rPr lang="en-US" altLang="ko-KR" dirty="0"/>
              <a:t>/</a:t>
            </a:r>
            <a:r>
              <a:rPr lang="ko-KR" altLang="en-US" dirty="0"/>
              <a:t>변환 과정을 식별하고 단순화하는 것</a:t>
            </a:r>
            <a:endParaRPr lang="en-US" altLang="ko-KR" dirty="0"/>
          </a:p>
          <a:p>
            <a:pPr lvl="1"/>
            <a:r>
              <a:rPr lang="ko-KR" altLang="en-US" dirty="0"/>
              <a:t>오염 전파 사용 </a:t>
            </a:r>
            <a:r>
              <a:rPr lang="en-US" altLang="ko-KR" dirty="0"/>
              <a:t>-&gt;</a:t>
            </a:r>
            <a:r>
              <a:rPr lang="ko-KR" altLang="en-US" dirty="0"/>
              <a:t> 입력값이 출력값으로 어떻게 영향주며 전파되는지 파악</a:t>
            </a:r>
            <a:endParaRPr lang="en-US" altLang="ko-KR" dirty="0"/>
          </a:p>
          <a:p>
            <a:pPr lvl="1"/>
            <a:r>
              <a:rPr lang="ko-KR" altLang="en-US" dirty="0"/>
              <a:t>시맨틱 보전 코드 변환 </a:t>
            </a:r>
            <a:r>
              <a:rPr lang="en-US" altLang="ko-KR" dirty="0"/>
              <a:t>-&gt;</a:t>
            </a:r>
            <a:r>
              <a:rPr lang="ko-KR" altLang="en-US" dirty="0"/>
              <a:t> 로직을 단순화</a:t>
            </a:r>
            <a:endParaRPr lang="en-US" altLang="ko-KR" dirty="0"/>
          </a:p>
          <a:p>
            <a:pPr lvl="1"/>
            <a:r>
              <a:rPr lang="ko-KR" altLang="en-US" dirty="0"/>
              <a:t>그 후 </a:t>
            </a:r>
            <a:r>
              <a:rPr lang="en-US" altLang="ko-KR" dirty="0"/>
              <a:t>CFG</a:t>
            </a:r>
            <a:r>
              <a:rPr lang="ko-KR" altLang="en-US" dirty="0"/>
              <a:t> 생성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Introduction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Introduction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7599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시작</a:t>
            </a:r>
            <a:endParaRPr lang="en-US" altLang="ko-KR" dirty="0"/>
          </a:p>
          <a:p>
            <a:pPr lvl="1"/>
            <a:r>
              <a:rPr lang="ko-KR" altLang="en-US" dirty="0"/>
              <a:t>중요한 의미론적 코드 부분을 뽑는 것 </a:t>
            </a:r>
            <a:r>
              <a:rPr lang="en-US" altLang="ko-KR" dirty="0"/>
              <a:t>(semantically</a:t>
            </a:r>
            <a:r>
              <a:rPr lang="ko-KR" altLang="en-US" dirty="0"/>
              <a:t> </a:t>
            </a:r>
            <a:r>
              <a:rPr lang="en-US" altLang="ko-KR" dirty="0"/>
              <a:t>significant)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그 다음 분석의 기반</a:t>
            </a:r>
            <a:endParaRPr lang="en-US" altLang="ko-KR" dirty="0"/>
          </a:p>
          <a:p>
            <a:pPr lvl="2"/>
            <a:r>
              <a:rPr lang="ko-KR" altLang="en-US" dirty="0"/>
              <a:t>제어 전달 명령어 식별한 케이스</a:t>
            </a:r>
            <a:endParaRPr lang="en-US" altLang="ko-KR" dirty="0"/>
          </a:p>
          <a:p>
            <a:pPr lvl="2"/>
            <a:r>
              <a:rPr lang="ko-KR" altLang="en-US" dirty="0"/>
              <a:t>에뮬레이터의 가상 </a:t>
            </a:r>
            <a:r>
              <a:rPr lang="en-US" altLang="ko-KR" dirty="0"/>
              <a:t>program</a:t>
            </a:r>
            <a:r>
              <a:rPr lang="ko-KR" altLang="en-US" dirty="0"/>
              <a:t> </a:t>
            </a:r>
            <a:r>
              <a:rPr lang="en-US" altLang="ko-KR" dirty="0"/>
              <a:t>counter</a:t>
            </a:r>
            <a:r>
              <a:rPr lang="ko-KR" altLang="en-US" dirty="0"/>
              <a:t> 식별하기 위해 난독화 코드의 메모리 접근 특성을 사용한 케이스</a:t>
            </a:r>
            <a:endParaRPr lang="en-US" altLang="ko-KR" dirty="0"/>
          </a:p>
          <a:p>
            <a:pPr lvl="2"/>
            <a:r>
              <a:rPr lang="ko-KR" altLang="en-US" dirty="0"/>
              <a:t>일반적</a:t>
            </a:r>
            <a:r>
              <a:rPr lang="en-US" altLang="ko-KR" dirty="0"/>
              <a:t>,</a:t>
            </a:r>
            <a:r>
              <a:rPr lang="ko-KR" altLang="en-US" dirty="0"/>
              <a:t> 난독화 이후에도 보전되는 코드 </a:t>
            </a:r>
            <a:r>
              <a:rPr lang="en-US" altLang="ko-KR" dirty="0"/>
              <a:t>or</a:t>
            </a:r>
            <a:r>
              <a:rPr lang="ko-KR" altLang="en-US" dirty="0"/>
              <a:t> 난독화에 의해 생기는 코드 등을 기준으로 중요 코드를 뽑음</a:t>
            </a:r>
            <a:endParaRPr lang="en-US" altLang="ko-KR" dirty="0"/>
          </a:p>
          <a:p>
            <a:pPr lvl="1"/>
            <a:r>
              <a:rPr lang="ko-KR" altLang="en-US" dirty="0"/>
              <a:t>중요 의미론적 코드 및 그 식별 절차</a:t>
            </a:r>
            <a:endParaRPr lang="en-US" altLang="ko-KR" dirty="0"/>
          </a:p>
          <a:p>
            <a:pPr lvl="2"/>
            <a:r>
              <a:rPr lang="ko-KR" altLang="en-US" dirty="0"/>
              <a:t>난독화 방식에 따라 다르며</a:t>
            </a:r>
            <a:r>
              <a:rPr lang="en-US" altLang="ko-KR" dirty="0"/>
              <a:t>,</a:t>
            </a:r>
            <a:r>
              <a:rPr lang="ko-KR" altLang="en-US" dirty="0"/>
              <a:t> 긴밀하게 연결되어 있음</a:t>
            </a:r>
            <a:endParaRPr lang="en-US" altLang="ko-KR" dirty="0"/>
          </a:p>
          <a:p>
            <a:pPr lvl="2"/>
            <a:r>
              <a:rPr lang="ko-KR" altLang="en-US" dirty="0"/>
              <a:t>각 방식에 집중하면 역난독화가 단순할 수 있으나 제한사항 발생</a:t>
            </a:r>
            <a:endParaRPr lang="en-US" altLang="ko-KR" dirty="0"/>
          </a:p>
          <a:p>
            <a:pPr lvl="3"/>
            <a:r>
              <a:rPr lang="ko-KR" altLang="en-US" dirty="0"/>
              <a:t>새로운 난독화 기법에 대응할 수 없음</a:t>
            </a:r>
            <a:endParaRPr lang="en-US" altLang="ko-KR" dirty="0"/>
          </a:p>
          <a:p>
            <a:pPr lvl="3"/>
            <a:r>
              <a:rPr lang="ko-KR" altLang="en-US" dirty="0"/>
              <a:t>기존 가정을 어기는 방식으로</a:t>
            </a:r>
            <a:r>
              <a:rPr lang="en-US" altLang="ko-KR" dirty="0"/>
              <a:t>,</a:t>
            </a:r>
            <a:r>
              <a:rPr lang="ko-KR" altLang="en-US" dirty="0"/>
              <a:t> 역난독화에 대응하는 기술을 포함시켰을 때 대응할 수 없음</a:t>
            </a:r>
            <a:endParaRPr lang="en-US" altLang="ko-KR" dirty="0"/>
          </a:p>
          <a:p>
            <a:pPr lvl="2"/>
            <a:r>
              <a:rPr lang="ko-KR" altLang="en-US" dirty="0"/>
              <a:t>따라서</a:t>
            </a:r>
            <a:r>
              <a:rPr lang="en-US" altLang="ko-KR" dirty="0"/>
              <a:t>,</a:t>
            </a:r>
            <a:r>
              <a:rPr lang="ko-KR" altLang="en-US" dirty="0"/>
              <a:t> 본 연구에서는 가정 최소화할 것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ko-KR" altLang="en-US" b="1" u="sng" dirty="0"/>
              <a:t>어떤 코드가 의미론적으로 중요한지 뽑는 것은 어려움</a:t>
            </a:r>
            <a:endParaRPr lang="en-US" altLang="ko-KR" b="1" u="sng" dirty="0"/>
          </a:p>
          <a:p>
            <a:pPr lvl="3"/>
            <a:r>
              <a:rPr lang="ko-KR" altLang="en-US" dirty="0"/>
              <a:t>프로그램을 입출력값 간의 매핑</a:t>
            </a:r>
            <a:r>
              <a:rPr lang="en-US" altLang="ko-KR" dirty="0"/>
              <a:t>/</a:t>
            </a:r>
            <a:r>
              <a:rPr lang="ko-KR" altLang="en-US" dirty="0"/>
              <a:t>변환으로 보는 개념 사용 </a:t>
            </a:r>
            <a:r>
              <a:rPr lang="en-US" altLang="ko-KR" dirty="0"/>
              <a:t>+</a:t>
            </a:r>
            <a:r>
              <a:rPr lang="ko-KR" altLang="en-US" dirty="0"/>
              <a:t> 동적 분석 사용 </a:t>
            </a:r>
            <a:r>
              <a:rPr lang="en-US" altLang="ko-KR" dirty="0"/>
              <a:t>(</a:t>
            </a:r>
            <a:r>
              <a:rPr lang="ko-KR" altLang="en-US" dirty="0"/>
              <a:t>자가변환</a:t>
            </a:r>
            <a:r>
              <a:rPr lang="en-US" altLang="ko-KR" dirty="0"/>
              <a:t>,</a:t>
            </a:r>
            <a:r>
              <a:rPr lang="ko-KR" altLang="en-US" dirty="0"/>
              <a:t> 패킹 대응</a:t>
            </a:r>
            <a:r>
              <a:rPr lang="en-US" altLang="ko-KR" dirty="0"/>
              <a:t>)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en-US" altLang="ko-KR" dirty="0"/>
              <a:t>Our</a:t>
            </a:r>
            <a:r>
              <a:rPr lang="ko-KR" altLang="en-US" dirty="0"/>
              <a:t> </a:t>
            </a:r>
            <a:r>
              <a:rPr lang="en-US" altLang="ko-KR" dirty="0"/>
              <a:t>Approach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A.</a:t>
            </a:r>
            <a:r>
              <a:rPr lang="ko-KR" altLang="en-US" dirty="0"/>
              <a:t> </a:t>
            </a:r>
            <a:r>
              <a:rPr lang="en-US" altLang="ko-KR" dirty="0"/>
              <a:t>Overview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3359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a)</a:t>
            </a:r>
            <a:r>
              <a:rPr lang="ko-KR" altLang="en-US" dirty="0"/>
              <a:t> 입력 및 출력값 식별</a:t>
            </a:r>
            <a:endParaRPr lang="en-US" altLang="ko-KR" dirty="0"/>
          </a:p>
          <a:p>
            <a:pPr lvl="1"/>
            <a:r>
              <a:rPr lang="ko-KR" altLang="en-US" dirty="0"/>
              <a:t>입력값 결정 방식</a:t>
            </a:r>
            <a:endParaRPr lang="en-US" altLang="ko-KR" dirty="0"/>
          </a:p>
          <a:p>
            <a:pPr lvl="2"/>
            <a:r>
              <a:rPr lang="ko-KR" altLang="en-US" dirty="0"/>
              <a:t>커맨드 라인에서 얻은 모든 값</a:t>
            </a:r>
            <a:r>
              <a:rPr lang="en-US" altLang="ko-KR" dirty="0"/>
              <a:t>,</a:t>
            </a:r>
            <a:r>
              <a:rPr lang="ko-KR" altLang="en-US" dirty="0"/>
              <a:t> 라이브러리 루틴에서 정의한 값</a:t>
            </a:r>
            <a:r>
              <a:rPr lang="en-US" altLang="ko-KR" dirty="0"/>
              <a:t>,</a:t>
            </a:r>
            <a:r>
              <a:rPr lang="ko-KR" altLang="en-US" dirty="0"/>
              <a:t> 프로그램상 다음에 읽을 명령어에 정의된 값</a:t>
            </a:r>
            <a:endParaRPr lang="en-US" altLang="ko-KR" dirty="0"/>
          </a:p>
          <a:p>
            <a:pPr lvl="1"/>
            <a:r>
              <a:rPr lang="ko-KR" altLang="en-US" dirty="0"/>
              <a:t>출력값 결정 방식</a:t>
            </a:r>
            <a:endParaRPr lang="en-US" altLang="ko-KR" dirty="0"/>
          </a:p>
          <a:p>
            <a:pPr lvl="2"/>
            <a:r>
              <a:rPr lang="ko-KR" altLang="en-US" dirty="0"/>
              <a:t>프로그램의 명령어가 쓴 후</a:t>
            </a:r>
            <a:r>
              <a:rPr lang="en-US" altLang="ko-KR" dirty="0"/>
              <a:t>,</a:t>
            </a:r>
            <a:r>
              <a:rPr lang="ko-KR" altLang="en-US" dirty="0"/>
              <a:t> 라이브러리 루틴이 읽는 모든 값</a:t>
            </a:r>
            <a:endParaRPr lang="en-US" altLang="ko-KR" dirty="0"/>
          </a:p>
          <a:p>
            <a:pPr lvl="1"/>
            <a:r>
              <a:rPr lang="ko-KR" altLang="en-US" dirty="0"/>
              <a:t>오염 전파 및 제어 의존성 분석 조합</a:t>
            </a:r>
            <a:endParaRPr lang="en-US" altLang="ko-KR" dirty="0"/>
          </a:p>
          <a:p>
            <a:pPr lvl="2"/>
            <a:r>
              <a:rPr lang="ko-KR" altLang="en-US" dirty="0"/>
              <a:t>입력값과 출력값에 영향 받는 실행 기록 내부의 명령어 식별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en-US" altLang="ko-KR" dirty="0"/>
              <a:t>Our</a:t>
            </a:r>
            <a:r>
              <a:rPr lang="ko-KR" altLang="en-US" dirty="0"/>
              <a:t> </a:t>
            </a:r>
            <a:r>
              <a:rPr lang="en-US" altLang="ko-KR" dirty="0"/>
              <a:t>Approach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A.</a:t>
            </a:r>
            <a:r>
              <a:rPr lang="ko-KR" altLang="en-US" dirty="0"/>
              <a:t> </a:t>
            </a:r>
            <a:r>
              <a:rPr lang="en-US" altLang="ko-KR" dirty="0"/>
              <a:t>Overview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7012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b)</a:t>
            </a:r>
            <a:r>
              <a:rPr lang="ko-KR" altLang="en-US" dirty="0"/>
              <a:t> </a:t>
            </a:r>
            <a:r>
              <a:rPr lang="en-US" altLang="ko-KR" dirty="0"/>
              <a:t>Forward</a:t>
            </a:r>
            <a:r>
              <a:rPr lang="ko-KR" altLang="en-US" dirty="0"/>
              <a:t> </a:t>
            </a:r>
            <a:r>
              <a:rPr lang="en-US" altLang="ko-KR" dirty="0"/>
              <a:t>taint</a:t>
            </a:r>
            <a:r>
              <a:rPr lang="ko-KR" altLang="en-US" dirty="0"/>
              <a:t> </a:t>
            </a:r>
            <a:r>
              <a:rPr lang="en-US" altLang="ko-KR" dirty="0"/>
              <a:t>propagation</a:t>
            </a:r>
          </a:p>
          <a:p>
            <a:pPr lvl="1"/>
            <a:r>
              <a:rPr lang="ko-KR" altLang="en-US" dirty="0"/>
              <a:t>입력값 소스 식별 후</a:t>
            </a:r>
            <a:r>
              <a:rPr lang="en-US" altLang="ko-KR" dirty="0"/>
              <a:t>,</a:t>
            </a:r>
            <a:r>
              <a:rPr lang="ko-KR" altLang="en-US" dirty="0"/>
              <a:t> 입력값에 의해 영향 받는 명령어 찾기 위해 오염 분석</a:t>
            </a:r>
            <a:endParaRPr lang="en-US" altLang="ko-KR" dirty="0"/>
          </a:p>
          <a:p>
            <a:pPr lvl="2"/>
            <a:r>
              <a:rPr lang="ko-KR" altLang="en-US" dirty="0"/>
              <a:t>기존의 바이트 레벨 분석은 불충분 </a:t>
            </a:r>
            <a:r>
              <a:rPr lang="en-US" altLang="ko-KR" dirty="0"/>
              <a:t>-&gt;</a:t>
            </a:r>
            <a:r>
              <a:rPr lang="ko-KR" altLang="en-US" dirty="0"/>
              <a:t> 비트 레벨로 강화</a:t>
            </a:r>
            <a:endParaRPr lang="en-US" altLang="ko-KR" dirty="0"/>
          </a:p>
          <a:p>
            <a:pPr lvl="2"/>
            <a:r>
              <a:rPr lang="ko-KR" altLang="en-US" dirty="0"/>
              <a:t>입출력값 사이의 명백한 흐름</a:t>
            </a:r>
            <a:r>
              <a:rPr lang="en-US" altLang="ko-KR" dirty="0"/>
              <a:t>(explicit</a:t>
            </a:r>
            <a:r>
              <a:rPr lang="ko-KR" altLang="en-US" dirty="0"/>
              <a:t> </a:t>
            </a:r>
            <a:r>
              <a:rPr lang="en-US" altLang="ko-KR" dirty="0"/>
              <a:t>flow)</a:t>
            </a:r>
            <a:r>
              <a:rPr lang="ko-KR" altLang="en-US" dirty="0"/>
              <a:t>은 알 수 있으나 내포된 흐름은 모름</a:t>
            </a:r>
            <a:endParaRPr lang="en-US" altLang="ko-KR" dirty="0"/>
          </a:p>
          <a:p>
            <a:pPr lvl="3"/>
            <a:r>
              <a:rPr lang="ko-KR" altLang="en-US" dirty="0"/>
              <a:t>내포된 흐름</a:t>
            </a:r>
            <a:r>
              <a:rPr lang="en-US" altLang="ko-KR" dirty="0"/>
              <a:t>:</a:t>
            </a:r>
            <a:r>
              <a:rPr lang="ko-KR" altLang="en-US" dirty="0"/>
              <a:t> 제어 의존성에 의한 데이터 값 사이의 연관성 등</a:t>
            </a:r>
            <a:endParaRPr lang="en-US" altLang="ko-KR" dirty="0"/>
          </a:p>
          <a:p>
            <a:pPr lvl="1"/>
            <a:r>
              <a:rPr lang="ko-KR" altLang="en-US" dirty="0"/>
              <a:t>제어 의존성을 식별하기 위해 의존성 분석 필요</a:t>
            </a:r>
            <a:endParaRPr lang="en-US" altLang="ko-KR" dirty="0"/>
          </a:p>
          <a:p>
            <a:pPr lvl="2"/>
            <a:r>
              <a:rPr lang="ko-KR" altLang="en-US" dirty="0"/>
              <a:t>의존성 분석 결과를 기존에 식별한 명백한 데이터 의존성과 조합하여 내포된 흐름도 조사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en-US" altLang="ko-KR" dirty="0"/>
              <a:t>c)</a:t>
            </a:r>
            <a:r>
              <a:rPr lang="ko-KR" altLang="en-US" dirty="0"/>
              <a:t> </a:t>
            </a:r>
            <a:r>
              <a:rPr lang="en-US" altLang="ko-KR" dirty="0"/>
              <a:t>Code</a:t>
            </a:r>
            <a:r>
              <a:rPr lang="ko-KR" altLang="en-US" dirty="0"/>
              <a:t> </a:t>
            </a:r>
            <a:r>
              <a:rPr lang="en-US" altLang="ko-KR" dirty="0"/>
              <a:t>Simplification</a:t>
            </a:r>
          </a:p>
          <a:p>
            <a:pPr lvl="1"/>
            <a:r>
              <a:rPr lang="ko-KR" altLang="en-US" dirty="0"/>
              <a:t>식별한 </a:t>
            </a:r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output</a:t>
            </a:r>
            <a:r>
              <a:rPr lang="ko-KR" altLang="en-US" dirty="0"/>
              <a:t> 값 흐름에 대해 시맨틱 보전 코드 변환을 반복적으로 적용 </a:t>
            </a:r>
            <a:r>
              <a:rPr lang="en-US" altLang="ko-KR" dirty="0"/>
              <a:t>-&gt;</a:t>
            </a:r>
            <a:r>
              <a:rPr lang="ko-KR" altLang="en-US" dirty="0"/>
              <a:t> 실행 기록 단순화 시도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en-US" altLang="ko-KR" dirty="0"/>
              <a:t>Our</a:t>
            </a:r>
            <a:r>
              <a:rPr lang="ko-KR" altLang="en-US" dirty="0"/>
              <a:t> </a:t>
            </a:r>
            <a:r>
              <a:rPr lang="en-US" altLang="ko-KR" dirty="0"/>
              <a:t>Approach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A.</a:t>
            </a:r>
            <a:r>
              <a:rPr lang="ko-KR" altLang="en-US" dirty="0"/>
              <a:t> </a:t>
            </a:r>
            <a:r>
              <a:rPr lang="en-US" altLang="ko-KR" dirty="0"/>
              <a:t>Overview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0291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d)</a:t>
            </a:r>
            <a:r>
              <a:rPr lang="ko-KR" altLang="en-US" dirty="0"/>
              <a:t> </a:t>
            </a:r>
            <a:r>
              <a:rPr lang="en-US" altLang="ko-KR" dirty="0"/>
              <a:t>Control</a:t>
            </a:r>
            <a:r>
              <a:rPr lang="ko-KR" altLang="en-US" dirty="0"/>
              <a:t> </a:t>
            </a:r>
            <a:r>
              <a:rPr lang="en-US" altLang="ko-KR" dirty="0"/>
              <a:t>Flow</a:t>
            </a:r>
            <a:r>
              <a:rPr lang="ko-KR" altLang="en-US" dirty="0"/>
              <a:t> </a:t>
            </a:r>
            <a:r>
              <a:rPr lang="en-US" altLang="ko-KR" dirty="0"/>
              <a:t>Graph(CFG)</a:t>
            </a:r>
            <a:r>
              <a:rPr lang="ko-KR" altLang="en-US" dirty="0"/>
              <a:t> 구축</a:t>
            </a:r>
            <a:endParaRPr lang="en-US" altLang="ko-KR" dirty="0"/>
          </a:p>
          <a:p>
            <a:pPr lvl="1"/>
            <a:r>
              <a:rPr lang="ko-KR" altLang="en-US" dirty="0"/>
              <a:t>단순화된 기록은 </a:t>
            </a:r>
            <a:r>
              <a:rPr lang="en-US" altLang="ko-KR" dirty="0"/>
              <a:t>CFG</a:t>
            </a:r>
            <a:r>
              <a:rPr lang="ko-KR" altLang="en-US" dirty="0"/>
              <a:t> 구축에 사용 </a:t>
            </a:r>
            <a:r>
              <a:rPr lang="en-US" altLang="ko-KR" dirty="0"/>
              <a:t>(</a:t>
            </a:r>
            <a:r>
              <a:rPr lang="ko-KR" altLang="en-US" dirty="0"/>
              <a:t>조건문 및 루프 등의 고수준 제어 흐름 구조 명확화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동적 분석 </a:t>
            </a:r>
            <a:r>
              <a:rPr lang="en-US" altLang="ko-KR" dirty="0"/>
              <a:t>-&gt;</a:t>
            </a:r>
            <a:r>
              <a:rPr lang="ko-KR" altLang="en-US" dirty="0"/>
              <a:t> 자가 변환 코드 또는 언패킹되는 코드를 다룰 때 유용</a:t>
            </a:r>
            <a:endParaRPr lang="en-US" altLang="ko-KR" dirty="0"/>
          </a:p>
          <a:p>
            <a:pPr lvl="2"/>
            <a:r>
              <a:rPr lang="ko-KR" altLang="en-US" dirty="0"/>
              <a:t>낮은 코드 커버리지 이슈를 해결해야 함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concolic</a:t>
            </a:r>
            <a:r>
              <a:rPr lang="ko-KR" altLang="en-US" dirty="0"/>
              <a:t> </a:t>
            </a:r>
            <a:r>
              <a:rPr lang="en-US" altLang="ko-KR" dirty="0"/>
              <a:t>execution</a:t>
            </a:r>
          </a:p>
          <a:p>
            <a:pPr lvl="2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en-US" altLang="ko-KR" dirty="0"/>
              <a:t>Our</a:t>
            </a:r>
            <a:r>
              <a:rPr lang="ko-KR" altLang="en-US" dirty="0"/>
              <a:t> </a:t>
            </a:r>
            <a:r>
              <a:rPr lang="en-US" altLang="ko-KR" dirty="0"/>
              <a:t>Approach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A.</a:t>
            </a:r>
            <a:r>
              <a:rPr lang="ko-KR" altLang="en-US" dirty="0"/>
              <a:t> </a:t>
            </a:r>
            <a:r>
              <a:rPr lang="en-US" altLang="ko-KR" dirty="0"/>
              <a:t>Overview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8929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C7C0D-ACD6-F341-A633-CEF577A1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절차</a:t>
            </a:r>
            <a:endParaRPr lang="en-US" altLang="ko-KR" dirty="0"/>
          </a:p>
          <a:p>
            <a:pPr lvl="1"/>
            <a:r>
              <a:rPr lang="ko-KR" altLang="en-US" dirty="0"/>
              <a:t>오염분석으로 입력값에서 출력값으로 이어지는 명백한 흐름을 식별 </a:t>
            </a:r>
            <a:r>
              <a:rPr lang="en-US" altLang="ko-KR" dirty="0"/>
              <a:t>-&gt;</a:t>
            </a:r>
            <a:r>
              <a:rPr lang="ko-KR" altLang="en-US" dirty="0"/>
              <a:t> 제어 의존성 조사로 내포된 흐름 식별</a:t>
            </a:r>
            <a:endParaRPr lang="en-US" altLang="ko-KR" dirty="0"/>
          </a:p>
          <a:p>
            <a:r>
              <a:rPr lang="ko-KR" altLang="en-US" dirty="0"/>
              <a:t>오염 분석</a:t>
            </a:r>
            <a:endParaRPr lang="en-US" altLang="ko-KR" dirty="0"/>
          </a:p>
          <a:p>
            <a:pPr lvl="1"/>
            <a:r>
              <a:rPr lang="ko-KR" altLang="en-US" dirty="0"/>
              <a:t>각 값이 입력값에 의해 오염되었는지 체크</a:t>
            </a:r>
            <a:endParaRPr lang="en-US" altLang="ko-KR" dirty="0"/>
          </a:p>
          <a:p>
            <a:pPr lvl="2"/>
            <a:r>
              <a:rPr lang="ko-KR" altLang="en-US" dirty="0"/>
              <a:t>초기에는 직접</a:t>
            </a:r>
            <a:r>
              <a:rPr lang="en-US" altLang="ko-KR" dirty="0"/>
              <a:t>,</a:t>
            </a:r>
            <a:r>
              <a:rPr lang="ko-KR" altLang="en-US" dirty="0"/>
              <a:t> 이후에는 오염이 전파되며 간접 오염</a:t>
            </a:r>
            <a:endParaRPr lang="en-US" altLang="ko-KR" dirty="0"/>
          </a:p>
          <a:p>
            <a:pPr lvl="2"/>
            <a:r>
              <a:rPr lang="ko-KR" altLang="en-US" dirty="0"/>
              <a:t>오염 분석 관련해서는 </a:t>
            </a:r>
            <a:r>
              <a:rPr lang="en-US" altLang="ko-KR" dirty="0"/>
              <a:t>Schwartz</a:t>
            </a:r>
            <a:r>
              <a:rPr lang="ko-KR" altLang="en-US" dirty="0"/>
              <a:t> 등</a:t>
            </a:r>
            <a:r>
              <a:rPr lang="en-US" altLang="ko-KR" dirty="0"/>
              <a:t>[22]</a:t>
            </a:r>
            <a:r>
              <a:rPr lang="ko-KR" altLang="en-US" dirty="0"/>
              <a:t>의 연구 사용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가지 오염 분석</a:t>
            </a:r>
            <a:endParaRPr lang="en-US" altLang="ko-KR" dirty="0"/>
          </a:p>
          <a:p>
            <a:pPr lvl="2"/>
            <a:r>
              <a:rPr lang="ko-KR" altLang="en-US" dirty="0"/>
              <a:t>순방향 오염 분석</a:t>
            </a:r>
            <a:r>
              <a:rPr lang="en-US" altLang="ko-KR" dirty="0"/>
              <a:t>:</a:t>
            </a:r>
            <a:r>
              <a:rPr lang="ko-KR" altLang="en-US" dirty="0"/>
              <a:t> 입력값의 흐름 식별 </a:t>
            </a:r>
            <a:r>
              <a:rPr lang="en-US" altLang="ko-KR" dirty="0"/>
              <a:t>-&gt;</a:t>
            </a:r>
            <a:r>
              <a:rPr lang="ko-KR" altLang="en-US" dirty="0"/>
              <a:t> 입력값에 제어 의존적인 코드 찾는데 중요</a:t>
            </a:r>
            <a:endParaRPr lang="en-US" altLang="ko-KR" dirty="0"/>
          </a:p>
          <a:p>
            <a:pPr lvl="3"/>
            <a:r>
              <a:rPr lang="ko-KR" altLang="en-US" dirty="0"/>
              <a:t>메모리</a:t>
            </a:r>
            <a:r>
              <a:rPr lang="en-US" altLang="ko-KR" dirty="0"/>
              <a:t>,</a:t>
            </a:r>
            <a:r>
              <a:rPr lang="ko-KR" altLang="en-US" dirty="0"/>
              <a:t> 레지스터</a:t>
            </a:r>
            <a:r>
              <a:rPr lang="en-US" altLang="ko-KR" dirty="0"/>
              <a:t>,</a:t>
            </a:r>
            <a:r>
              <a:rPr lang="ko-KR" altLang="en-US" dirty="0"/>
              <a:t> 조건 플래그에 대해 오염 분석 수행</a:t>
            </a:r>
            <a:endParaRPr lang="en-US" altLang="ko-KR" dirty="0"/>
          </a:p>
          <a:p>
            <a:pPr lvl="2"/>
            <a:r>
              <a:rPr lang="ko-KR" altLang="en-US" dirty="0"/>
              <a:t>역방향 오염 분석</a:t>
            </a:r>
            <a:r>
              <a:rPr lang="en-US" altLang="ko-KR" dirty="0"/>
              <a:t>:</a:t>
            </a:r>
            <a:r>
              <a:rPr lang="ko-KR" altLang="en-US" dirty="0"/>
              <a:t> 출력값에 영향을 주는 값 및 변수 식별 </a:t>
            </a:r>
            <a:r>
              <a:rPr lang="en-US" altLang="ko-KR" dirty="0"/>
              <a:t>-&gt;</a:t>
            </a:r>
            <a:r>
              <a:rPr lang="ko-KR" altLang="en-US" dirty="0"/>
              <a:t> 결과물에 영향을 주는 정적 구문은 간소화되어서는 안되므로 미리 식별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3776D4-1DE8-3A41-BD70-BD4A400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en-US" altLang="ko-KR" dirty="0"/>
              <a:t>Our</a:t>
            </a:r>
            <a:r>
              <a:rPr lang="ko-KR" altLang="en-US" dirty="0"/>
              <a:t> </a:t>
            </a:r>
            <a:r>
              <a:rPr lang="en-US" altLang="ko-KR" dirty="0"/>
              <a:t>Approach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20692-1BB0-484D-A507-7F9CAF4C30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B.</a:t>
            </a:r>
            <a:r>
              <a:rPr lang="ko-KR" altLang="en-US" dirty="0"/>
              <a:t> </a:t>
            </a:r>
            <a:r>
              <a:rPr lang="en-US" altLang="ko-KR" dirty="0"/>
              <a:t>Identifying</a:t>
            </a:r>
            <a:r>
              <a:rPr lang="ko-KR" altLang="en-US" dirty="0"/>
              <a:t> </a:t>
            </a:r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Output</a:t>
            </a:r>
            <a:r>
              <a:rPr lang="ko-KR" altLang="en-US" dirty="0"/>
              <a:t> </a:t>
            </a:r>
            <a:r>
              <a:rPr lang="en-US" altLang="ko-KR" dirty="0"/>
              <a:t>Flows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3745656"/>
      </p:ext>
    </p:extLst>
  </p:cSld>
  <p:clrMapOvr>
    <a:masterClrMapping/>
  </p:clrMapOvr>
</p:sld>
</file>

<file path=ppt/theme/theme1.xml><?xml version="1.0" encoding="utf-8"?>
<a:theme xmlns:a="http://schemas.openxmlformats.org/drawingml/2006/main" name="Jungheu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Jungheum">
      <a:majorFont>
        <a:latin typeface="Calibri"/>
        <a:ea typeface="나눔고딕"/>
        <a:cs typeface=""/>
      </a:majorFont>
      <a:minorFont>
        <a:latin typeface="Calibri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1" hangingPunct="1">
          <a:lnSpc>
            <a:spcPct val="120000"/>
          </a:lnSpc>
          <a:spcBef>
            <a:spcPct val="30000"/>
          </a:spcBef>
          <a:spcAft>
            <a:spcPct val="0"/>
          </a:spcAft>
          <a:buClr>
            <a:schemeClr val="folHlink"/>
          </a:buClr>
          <a:buSzTx/>
          <a:buFont typeface="Wingdings" pitchFamily="2" charset="2"/>
          <a:buChar char="ü"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rgbClr val="696D79"/>
            </a:solidFill>
            <a:effectLst/>
            <a:latin typeface="HY울릉도M" pitchFamily="18" charset="-127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1" hangingPunct="1">
          <a:lnSpc>
            <a:spcPct val="120000"/>
          </a:lnSpc>
          <a:spcBef>
            <a:spcPct val="30000"/>
          </a:spcBef>
          <a:spcAft>
            <a:spcPct val="0"/>
          </a:spcAft>
          <a:buClr>
            <a:schemeClr val="folHlink"/>
          </a:buClr>
          <a:buSzTx/>
          <a:buFont typeface="Wingdings" pitchFamily="2" charset="2"/>
          <a:buChar char="ü"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rgbClr val="696D79"/>
            </a:solidFill>
            <a:effectLst/>
            <a:latin typeface="HY울릉도M" pitchFamily="18" charset="-127"/>
            <a:ea typeface="HY울릉도M" pitchFamily="18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187</Words>
  <Application>Microsoft Office PowerPoint</Application>
  <PresentationFormat>화면 슬라이드 쇼(4:3)</PresentationFormat>
  <Paragraphs>35</Paragraphs>
  <Slides>18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Jungheum</vt:lpstr>
      <vt:lpstr>A Generic Approach to Automatic Deobfuscation of Executable Code</vt:lpstr>
      <vt:lpstr>Overview</vt:lpstr>
      <vt:lpstr>1. Introduction</vt:lpstr>
      <vt:lpstr>1. Introduction</vt:lpstr>
      <vt:lpstr>3. Our Approach</vt:lpstr>
      <vt:lpstr>3. Our Approach</vt:lpstr>
      <vt:lpstr>3. Our Approach</vt:lpstr>
      <vt:lpstr>3. Our Approach</vt:lpstr>
      <vt:lpstr>3. Our Approach</vt:lpstr>
      <vt:lpstr>3. Our Approach</vt:lpstr>
      <vt:lpstr>3. Our Approach</vt:lpstr>
      <vt:lpstr>3. Our Approach</vt:lpstr>
      <vt:lpstr>3. Our Approach</vt:lpstr>
      <vt:lpstr>3. Our Approach</vt:lpstr>
      <vt:lpstr>3. Our Approach</vt:lpstr>
      <vt:lpstr>3. Our Approach</vt:lpstr>
      <vt:lpstr>4. Experimental Evaluation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정두원</dc:title>
  <dc:creator/>
  <dc:description>고려대학교 디지털 포렌식 연구 센터</dc:description>
  <cp:lastModifiedBy>강홍구[ 정보보호대학원석·박사통합과정휴학 / 정보보호학과 ]</cp:lastModifiedBy>
  <cp:revision>34</cp:revision>
  <cp:lastPrinted>2019-07-17T13:38:56Z</cp:lastPrinted>
  <dcterms:created xsi:type="dcterms:W3CDTF">2008-05-17T05:36:45Z</dcterms:created>
  <dcterms:modified xsi:type="dcterms:W3CDTF">2020-06-22T01:31:40Z</dcterms:modified>
</cp:coreProperties>
</file>