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8"/>
  </p:notesMasterIdLst>
  <p:handoutMasterIdLst>
    <p:handoutMasterId r:id="rId19"/>
  </p:handoutMasterIdLst>
  <p:sldIdLst>
    <p:sldId id="355" r:id="rId2"/>
    <p:sldId id="678" r:id="rId3"/>
    <p:sldId id="679" r:id="rId4"/>
    <p:sldId id="680" r:id="rId5"/>
    <p:sldId id="681" r:id="rId6"/>
    <p:sldId id="682" r:id="rId7"/>
    <p:sldId id="685" r:id="rId8"/>
    <p:sldId id="683" r:id="rId9"/>
    <p:sldId id="686" r:id="rId10"/>
    <p:sldId id="691" r:id="rId11"/>
    <p:sldId id="687" r:id="rId12"/>
    <p:sldId id="692" r:id="rId13"/>
    <p:sldId id="693" r:id="rId14"/>
    <p:sldId id="694" r:id="rId15"/>
    <p:sldId id="695" r:id="rId16"/>
    <p:sldId id="388" r:id="rId17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Embedded System Firmware Analysis</a:t>
            </a:r>
            <a:br>
              <a:rPr lang="en-US" altLang="ko-KR" sz="2800" dirty="0"/>
            </a:br>
            <a:r>
              <a:rPr lang="en-US" altLang="ko-KR" sz="2800" dirty="0"/>
              <a:t>- Three Examples for</a:t>
            </a:r>
            <a:r>
              <a:rPr lang="ko-KR" altLang="en-US" sz="2800" dirty="0"/>
              <a:t> </a:t>
            </a:r>
            <a:r>
              <a:rPr lang="en-US" altLang="ko-KR" sz="2800" dirty="0"/>
              <a:t>Avatar</a:t>
            </a:r>
            <a:r>
              <a:rPr lang="ko-KR" altLang="en-US" sz="2800" dirty="0"/>
              <a:t> </a:t>
            </a:r>
            <a:r>
              <a:rPr lang="en-US" altLang="ko-KR" sz="2800" dirty="0"/>
              <a:t>Analysis - 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3. 21.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에뮬레이터 설정</a:t>
            </a:r>
            <a:r>
              <a:rPr lang="en-US" altLang="ko-KR"/>
              <a:t>(2/2)</a:t>
            </a:r>
          </a:p>
          <a:p>
            <a:pPr lvl="1"/>
            <a:r>
              <a:rPr lang="ko-KR" altLang="en-US"/>
              <a:t>에뮬레이터가 기호 실행을 하도록 설정함</a:t>
            </a:r>
            <a:endParaRPr lang="en-US" altLang="ko-KR"/>
          </a:p>
          <a:p>
            <a:pPr lvl="2"/>
            <a:r>
              <a:rPr lang="ko-KR" altLang="en-US"/>
              <a:t>기호 값인 수신 패킷을 포함하는 버퍼를 표시하기 위해 주석을 사용했음</a:t>
            </a:r>
            <a:endParaRPr lang="en-US" altLang="ko-KR"/>
          </a:p>
          <a:p>
            <a:pPr lvl="2"/>
            <a:r>
              <a:rPr lang="ko-KR" altLang="en-US"/>
              <a:t>코드 커버리지를 최대로 만드는 기호 상태</a:t>
            </a:r>
            <a:r>
              <a:rPr lang="en-US" altLang="ko-KR"/>
              <a:t>(symbolic state)</a:t>
            </a:r>
            <a:r>
              <a:rPr lang="ko-KR" altLang="en-US"/>
              <a:t>를 선택하기 위해 상태 선택 전략을 적용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ko-KR" altLang="en-US"/>
              <a:t>버퍼의 기호 값을 처음으로 쓰는 명령어에서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S2E</a:t>
            </a:r>
            <a:r>
              <a:rPr lang="ko-KR" altLang="en-US"/>
              <a:t>는 실제에서 기호 실행 모드로 전환함</a:t>
            </a:r>
            <a:endParaRPr lang="en-US" altLang="ko-KR"/>
          </a:p>
          <a:p>
            <a:pPr lvl="1"/>
            <a:r>
              <a:rPr lang="ko-KR" altLang="en-US"/>
              <a:t>실행 결과</a:t>
            </a:r>
            <a:r>
              <a:rPr lang="en-US" altLang="ko-KR"/>
              <a:t>,</a:t>
            </a:r>
            <a:r>
              <a:rPr lang="ko-KR" altLang="en-US"/>
              <a:t> 기호값에 따라 조건 분기문 등에 의해 다양한 상태로 갈라짐</a:t>
            </a:r>
            <a:endParaRPr lang="en-US" altLang="ko-KR"/>
          </a:p>
          <a:p>
            <a:pPr lvl="2"/>
            <a:r>
              <a:rPr lang="en-US" altLang="ko-KR"/>
              <a:t>564</a:t>
            </a:r>
            <a:r>
              <a:rPr lang="ko-KR" altLang="en-US"/>
              <a:t>개 상태를 탐색한 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분 미만의 시간이 소요되었으며</a:t>
            </a:r>
            <a:r>
              <a:rPr lang="en-US" altLang="ko-KR"/>
              <a:t>,</a:t>
            </a:r>
            <a:r>
              <a:rPr lang="ko-KR" altLang="en-US"/>
              <a:t> 임의 실행 탐지 모듈이 제약조건 없는 기호 값이 리턴 주소에 쓰인 것을 찾음 </a:t>
            </a:r>
            <a:r>
              <a:rPr lang="en-US" altLang="ko-KR"/>
              <a:t>-&gt;</a:t>
            </a:r>
            <a:r>
              <a:rPr lang="ko-KR" altLang="en-US"/>
              <a:t> 버퍼 오버플로우 취약점</a:t>
            </a:r>
            <a:endParaRPr lang="en-US" altLang="ko-KR"/>
          </a:p>
          <a:p>
            <a:pPr lvl="3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</a:t>
            </a:r>
            <a:r>
              <a:rPr lang="en-US" altLang="ko-KR"/>
              <a:t>Zigbee </a:t>
            </a:r>
            <a:r>
              <a:rPr lang="ko-KR" altLang="en-US"/>
              <a:t>기기 취약점 탐색</a:t>
            </a:r>
          </a:p>
        </p:txBody>
      </p:sp>
    </p:spTree>
    <p:extLst>
      <p:ext uri="{BB962C8B-B14F-4D97-AF65-F5344CB8AC3E}">
        <p14:creationId xmlns:p14="http://schemas.microsoft.com/office/powerpoint/2010/main" val="36331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대상</a:t>
            </a:r>
            <a:r>
              <a:rPr lang="en-US" altLang="ko-KR"/>
              <a:t>(1/3)</a:t>
            </a:r>
          </a:p>
          <a:p>
            <a:pPr lvl="1"/>
            <a:r>
              <a:rPr lang="ko-KR" altLang="en-US"/>
              <a:t>피쳐폰</a:t>
            </a:r>
            <a:endParaRPr lang="en-US" altLang="ko-KR"/>
          </a:p>
          <a:p>
            <a:pPr lvl="2"/>
            <a:r>
              <a:rPr lang="ko-KR" altLang="en-US"/>
              <a:t>최신 스마트폰과 달리</a:t>
            </a:r>
            <a:r>
              <a:rPr lang="en-US" altLang="ko-KR"/>
              <a:t>,</a:t>
            </a:r>
            <a:r>
              <a:rPr lang="ko-KR" altLang="en-US"/>
              <a:t> 네트워크 스택 및 </a:t>
            </a:r>
            <a:r>
              <a:rPr lang="en-US" altLang="ko-KR"/>
              <a:t>HMI</a:t>
            </a:r>
            <a:r>
              <a:rPr lang="ko-KR" altLang="en-US"/>
              <a:t>를 위한 단일 임베디드 프로세서 있음</a:t>
            </a:r>
            <a:endParaRPr lang="en-US" altLang="ko-KR"/>
          </a:p>
          <a:p>
            <a:pPr lvl="2"/>
            <a:r>
              <a:rPr lang="ko-KR" altLang="en-US"/>
              <a:t>서로 다른 펌웨어 섹션 사이에 명확한 코드 분리가 없음</a:t>
            </a:r>
            <a:endParaRPr lang="en-US" altLang="ko-KR"/>
          </a:p>
          <a:p>
            <a:pPr lvl="3"/>
            <a:r>
              <a:rPr lang="ko-KR" altLang="en-US"/>
              <a:t>실시간 커널은 실행 중인 모든 태스크를 스케쥴링함</a:t>
            </a:r>
            <a:endParaRPr lang="en-US" altLang="ko-KR"/>
          </a:p>
          <a:p>
            <a:pPr lvl="3"/>
            <a:r>
              <a:rPr lang="ko-KR" altLang="en-US"/>
              <a:t>모든 물리 메모리에 대한 접근을 공유하며</a:t>
            </a:r>
            <a:r>
              <a:rPr lang="en-US" altLang="ko-KR"/>
              <a:t>,</a:t>
            </a:r>
            <a:r>
              <a:rPr lang="ko-KR" altLang="en-US"/>
              <a:t> 입출력 관련 메모리 매핑도 마찬가지임</a:t>
            </a:r>
            <a:endParaRPr lang="en-US" altLang="ko-KR"/>
          </a:p>
          <a:p>
            <a:pPr lvl="1"/>
            <a:r>
              <a:rPr lang="en-US" altLang="ko-KR"/>
              <a:t>GSM </a:t>
            </a:r>
            <a:r>
              <a:rPr lang="ko-KR" altLang="en-US"/>
              <a:t>대역 스택</a:t>
            </a:r>
            <a:endParaRPr lang="en-US" altLang="ko-KR"/>
          </a:p>
          <a:p>
            <a:pPr lvl="2"/>
            <a:r>
              <a:rPr lang="ko-KR" altLang="en-US"/>
              <a:t>수많은 잠재적 공격 벡터가 있다고 알려져 있음</a:t>
            </a:r>
            <a:endParaRPr lang="en-US" altLang="ko-KR"/>
          </a:p>
          <a:p>
            <a:pPr lvl="2"/>
            <a:r>
              <a:rPr lang="ko-KR" altLang="en-US"/>
              <a:t>이는 일부 회사에 의해 개발되었으며</a:t>
            </a:r>
            <a:r>
              <a:rPr lang="en-US" altLang="ko-KR"/>
              <a:t>,</a:t>
            </a:r>
            <a:r>
              <a:rPr lang="ko-KR" altLang="en-US"/>
              <a:t> 레거시 부분이 많아 보안을 고려하지 않았음</a:t>
            </a:r>
            <a:endParaRPr lang="en-US" altLang="ko-KR"/>
          </a:p>
          <a:p>
            <a:pPr lvl="3"/>
            <a:r>
              <a:rPr lang="ko-KR" altLang="en-US"/>
              <a:t>특히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GSM </a:t>
            </a:r>
            <a:r>
              <a:rPr lang="ko-KR" altLang="en-US"/>
              <a:t>인프라에서 오는 공격은 전혀 고려하지 않음</a:t>
            </a:r>
            <a:endParaRPr lang="en-US" altLang="ko-KR"/>
          </a:p>
          <a:p>
            <a:pPr lvl="3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피쳐폰의 </a:t>
            </a:r>
            <a:r>
              <a:rPr lang="en-US" altLang="ko-KR"/>
              <a:t>GSM </a:t>
            </a:r>
            <a:r>
              <a:rPr lang="ko-KR" altLang="en-US"/>
              <a:t>네트워크 스택 조작</a:t>
            </a:r>
          </a:p>
        </p:txBody>
      </p:sp>
    </p:spTree>
    <p:extLst>
      <p:ext uri="{BB962C8B-B14F-4D97-AF65-F5344CB8AC3E}">
        <p14:creationId xmlns:p14="http://schemas.microsoft.com/office/powerpoint/2010/main" val="247813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대상</a:t>
            </a:r>
            <a:r>
              <a:rPr lang="en-US" altLang="ko-KR"/>
              <a:t>(2/3)</a:t>
            </a:r>
          </a:p>
          <a:p>
            <a:pPr lvl="1"/>
            <a:r>
              <a:rPr lang="ko-KR" altLang="en-US"/>
              <a:t>모토로라 </a:t>
            </a:r>
            <a:r>
              <a:rPr lang="en-US" altLang="ko-KR"/>
              <a:t>C118 </a:t>
            </a:r>
            <a:r>
              <a:rPr lang="ko-KR" altLang="en-US"/>
              <a:t>사용</a:t>
            </a:r>
            <a:endParaRPr lang="en-US" altLang="ko-KR"/>
          </a:p>
          <a:p>
            <a:pPr lvl="2"/>
            <a:r>
              <a:rPr lang="en-US" altLang="ko-KR"/>
              <a:t>Compal E88 </a:t>
            </a:r>
            <a:r>
              <a:rPr lang="ko-KR" altLang="en-US"/>
              <a:t>보드를 사용한 버전의 리브랜딩 결과물</a:t>
            </a:r>
            <a:endParaRPr lang="en-US" altLang="ko-KR"/>
          </a:p>
          <a:p>
            <a:pPr lvl="3"/>
            <a:r>
              <a:rPr lang="ko-KR" altLang="en-US"/>
              <a:t>이 보드는 </a:t>
            </a:r>
            <a:r>
              <a:rPr lang="en-US" altLang="ko-KR"/>
              <a:t>Texas Instruments “Calypso” </a:t>
            </a:r>
            <a:r>
              <a:rPr lang="ko-KR" altLang="en-US"/>
              <a:t>디지털 베이스밴드를 사용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mask ROM,</a:t>
            </a:r>
            <a:r>
              <a:rPr lang="ko-KR" altLang="en-US"/>
              <a:t> 신호 디코딩을 위한 </a:t>
            </a:r>
            <a:r>
              <a:rPr lang="en-US" altLang="ko-KR"/>
              <a:t>DSP,</a:t>
            </a:r>
            <a:r>
              <a:rPr lang="ko-KR" altLang="en-US"/>
              <a:t> 단일 </a:t>
            </a:r>
            <a:r>
              <a:rPr lang="en-US" altLang="ko-KR"/>
              <a:t>ARM7TDMI </a:t>
            </a:r>
            <a:r>
              <a:rPr lang="ko-KR" altLang="en-US"/>
              <a:t>프로세서로 구성됨</a:t>
            </a:r>
            <a:endParaRPr lang="en-US" altLang="ko-KR"/>
          </a:p>
          <a:p>
            <a:pPr lvl="4"/>
            <a:r>
              <a:rPr lang="ko-KR" altLang="en-US"/>
              <a:t>그외 </a:t>
            </a:r>
            <a:r>
              <a:rPr lang="en-US" altLang="ko-KR"/>
              <a:t>RTC </a:t>
            </a:r>
            <a:r>
              <a:rPr lang="ko-KR" altLang="en-US"/>
              <a:t>클럭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PWM </a:t>
            </a:r>
            <a:r>
              <a:rPr lang="ko-KR" altLang="en-US"/>
              <a:t>생성기 등 주변 장치도 포함</a:t>
            </a:r>
            <a:endParaRPr lang="en-US" altLang="ko-KR"/>
          </a:p>
          <a:p>
            <a:pPr lvl="4"/>
            <a:r>
              <a:rPr lang="ko-KR" altLang="en-US"/>
              <a:t>일부 보드 모델은 </a:t>
            </a:r>
            <a:r>
              <a:rPr lang="en-US" altLang="ko-KR"/>
              <a:t>JTAG</a:t>
            </a:r>
            <a:r>
              <a:rPr lang="ko-KR" altLang="en-US"/>
              <a:t>과 </a:t>
            </a:r>
            <a:r>
              <a:rPr lang="en-US" altLang="ko-KR"/>
              <a:t>UART</a:t>
            </a:r>
            <a:r>
              <a:rPr lang="ko-KR" altLang="en-US"/>
              <a:t> 포트 사용 가능</a:t>
            </a:r>
            <a:endParaRPr lang="en-US" altLang="ko-KR"/>
          </a:p>
          <a:p>
            <a:pPr lvl="3"/>
            <a:r>
              <a:rPr lang="en-US" altLang="ko-KR"/>
              <a:t>JTAG </a:t>
            </a:r>
            <a:r>
              <a:rPr lang="ko-KR" altLang="en-US"/>
              <a:t>포트에 접근하여 어댑터를 </a:t>
            </a:r>
            <a:r>
              <a:rPr lang="en-US" altLang="ko-KR"/>
              <a:t>Avatar</a:t>
            </a:r>
            <a:r>
              <a:rPr lang="ko-KR" altLang="en-US"/>
              <a:t>와 하드웨어 사이의 통신을 연결하는 브릿지로 사용함</a:t>
            </a:r>
            <a:endParaRPr lang="en-US" altLang="ko-KR"/>
          </a:p>
          <a:p>
            <a:pPr lvl="3"/>
            <a:r>
              <a:rPr lang="en-US" altLang="ko-KR"/>
              <a:t>Calypso </a:t>
            </a:r>
            <a:r>
              <a:rPr lang="ko-KR" altLang="en-US"/>
              <a:t>칩셋</a:t>
            </a:r>
            <a:endParaRPr lang="en-US" altLang="ko-KR"/>
          </a:p>
          <a:p>
            <a:pPr lvl="4"/>
            <a:r>
              <a:rPr lang="ko-KR" altLang="en-US"/>
              <a:t>관련 세부사항 문서가 유출되었으며</a:t>
            </a:r>
            <a:r>
              <a:rPr lang="en-US" altLang="ko-KR"/>
              <a:t>,</a:t>
            </a:r>
            <a:r>
              <a:rPr lang="ko-KR" altLang="en-US"/>
              <a:t> 해당 보드에서 실행할 수 있는 별도의 폰 </a:t>
            </a:r>
            <a:r>
              <a:rPr lang="en-US" altLang="ko-KR"/>
              <a:t>OS</a:t>
            </a:r>
            <a:r>
              <a:rPr lang="ko-KR" altLang="en-US"/>
              <a:t>가 생성됨</a:t>
            </a:r>
            <a:endParaRPr lang="en-US" altLang="ko-KR"/>
          </a:p>
          <a:p>
            <a:pPr lvl="4"/>
            <a:r>
              <a:rPr lang="ko-KR" altLang="en-US"/>
              <a:t>추가로</a:t>
            </a:r>
            <a:r>
              <a:rPr lang="en-US" altLang="ko-KR"/>
              <a:t>,</a:t>
            </a:r>
            <a:r>
              <a:rPr lang="ko-KR" altLang="en-US"/>
              <a:t> 오픈소스 </a:t>
            </a:r>
            <a:r>
              <a:rPr lang="en-US" altLang="ko-KR"/>
              <a:t>GSM </a:t>
            </a:r>
            <a:r>
              <a:rPr lang="ko-KR" altLang="en-US"/>
              <a:t>스택을 사용할 수 있게 됨</a:t>
            </a:r>
            <a:endParaRPr lang="en-US" altLang="ko-KR"/>
          </a:p>
          <a:p>
            <a:pPr lvl="4"/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원래 모토로라 펌웨어를 이용해 실험하였음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피쳐폰의 </a:t>
            </a:r>
            <a:r>
              <a:rPr lang="en-US" altLang="ko-KR"/>
              <a:t>GSM </a:t>
            </a:r>
            <a:r>
              <a:rPr lang="ko-KR" altLang="en-US"/>
              <a:t>네트워크 스택 조작</a:t>
            </a:r>
          </a:p>
        </p:txBody>
      </p:sp>
    </p:spTree>
    <p:extLst>
      <p:ext uri="{BB962C8B-B14F-4D97-AF65-F5344CB8AC3E}">
        <p14:creationId xmlns:p14="http://schemas.microsoft.com/office/powerpoint/2010/main" val="327202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대상</a:t>
            </a:r>
            <a:r>
              <a:rPr lang="en-US" altLang="ko-KR"/>
              <a:t>(3/3)</a:t>
            </a:r>
          </a:p>
          <a:p>
            <a:pPr lvl="1"/>
            <a:r>
              <a:rPr lang="ko-KR" altLang="en-US"/>
              <a:t>첫 </a:t>
            </a:r>
            <a:r>
              <a:rPr lang="en-US" altLang="ko-KR"/>
              <a:t>stage </a:t>
            </a:r>
            <a:r>
              <a:rPr lang="ko-KR" altLang="en-US"/>
              <a:t>부트로더가 하드웨어 리셋에 의해 실행됨 </a:t>
            </a:r>
            <a:r>
              <a:rPr lang="en-US" altLang="ko-KR"/>
              <a:t>-&gt;</a:t>
            </a:r>
            <a:r>
              <a:rPr lang="ko-KR" altLang="en-US"/>
              <a:t> 셋업 완료 후</a:t>
            </a:r>
            <a:r>
              <a:rPr lang="en-US" altLang="ko-KR"/>
              <a:t>,</a:t>
            </a:r>
            <a:r>
              <a:rPr lang="ko-KR" altLang="en-US"/>
              <a:t> 메인 펌웨어 실행</a:t>
            </a:r>
            <a:endParaRPr lang="en-US" altLang="ko-KR"/>
          </a:p>
          <a:p>
            <a:pPr lvl="2"/>
            <a:r>
              <a:rPr lang="ko-KR" altLang="en-US"/>
              <a:t>메인 펌웨어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Nucleus RTOS</a:t>
            </a:r>
            <a:r>
              <a:rPr lang="ko-KR" altLang="en-US"/>
              <a:t> 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위한 서드파티 코드 </a:t>
            </a:r>
            <a:endParaRPr lang="en-US" altLang="ko-KR"/>
          </a:p>
          <a:p>
            <a:pPr lvl="1"/>
            <a:r>
              <a:rPr lang="ko-KR" altLang="en-US"/>
              <a:t>폰 부트로더</a:t>
            </a:r>
            <a:r>
              <a:rPr lang="en-US" altLang="ko-KR"/>
              <a:t>:</a:t>
            </a:r>
            <a:r>
              <a:rPr lang="ko-KR" altLang="en-US"/>
              <a:t> 하드디스크와 비슷한 방식으로 </a:t>
            </a:r>
            <a:r>
              <a:rPr lang="en-US" altLang="ko-KR"/>
              <a:t>Avatar</a:t>
            </a:r>
            <a:r>
              <a:rPr lang="ko-KR" altLang="en-US"/>
              <a:t>로 분석 가능</a:t>
            </a:r>
            <a:endParaRPr lang="en-US" altLang="ko-KR"/>
          </a:p>
          <a:p>
            <a:pPr lvl="2"/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부트로더가 하드드라이브 때 보다 단순</a:t>
            </a:r>
            <a:endParaRPr lang="en-US" altLang="ko-KR"/>
          </a:p>
          <a:p>
            <a:pPr lvl="3"/>
            <a:r>
              <a:rPr lang="ko-KR" altLang="en-US"/>
              <a:t>펌웨어 플래싱 발동에 </a:t>
            </a:r>
            <a:r>
              <a:rPr lang="en-US" altLang="ko-KR"/>
              <a:t>UART </a:t>
            </a:r>
            <a:r>
              <a:rPr lang="ko-KR" altLang="en-US"/>
              <a:t>명령어만 지원함</a:t>
            </a:r>
            <a:endParaRPr lang="en-US" altLang="ko-KR"/>
          </a:p>
          <a:p>
            <a:pPr lvl="3"/>
            <a:r>
              <a:rPr lang="ko-KR" altLang="en-US"/>
              <a:t>플래시에서 불러 온 펌웨어 실행</a:t>
            </a:r>
            <a:endParaRPr lang="en-US" altLang="ko-KR"/>
          </a:p>
          <a:p>
            <a:pPr lvl="3"/>
            <a:r>
              <a:rPr lang="ko-KR" altLang="en-US"/>
              <a:t>타임아웃 만료된 이후 실행 계속됨</a:t>
            </a:r>
            <a:endParaRPr lang="en-US" altLang="ko-KR"/>
          </a:p>
          <a:p>
            <a:pPr lvl="2"/>
            <a:r>
              <a:rPr lang="ko-KR" altLang="en-US"/>
              <a:t>따라서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GSM</a:t>
            </a:r>
            <a:r>
              <a:rPr lang="ko-KR" altLang="en-US"/>
              <a:t> 네트워크 스택 분석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SMS </a:t>
            </a:r>
            <a:r>
              <a:rPr lang="ko-KR" altLang="en-US"/>
              <a:t>디코딩 루틴에 집중 </a:t>
            </a:r>
            <a:endParaRPr lang="en-US" altLang="ko-KR"/>
          </a:p>
          <a:p>
            <a:pPr lvl="3"/>
            <a:r>
              <a:rPr lang="en-US" altLang="ko-KR"/>
              <a:t>SMS</a:t>
            </a:r>
            <a:r>
              <a:rPr lang="ko-KR" altLang="en-US"/>
              <a:t> 관련 공격은 이전에 발표가 되었으나</a:t>
            </a:r>
            <a:r>
              <a:rPr lang="en-US" altLang="ko-KR"/>
              <a:t>,</a:t>
            </a:r>
            <a:r>
              <a:rPr lang="ko-KR" altLang="en-US"/>
              <a:t> 동적 분석 환경이 없어 </a:t>
            </a:r>
            <a:r>
              <a:rPr lang="en-US" altLang="ko-KR"/>
              <a:t>blind SMS fuzzing</a:t>
            </a:r>
            <a:r>
              <a:rPr lang="ko-KR" altLang="en-US"/>
              <a:t>으로 진행됐었음</a:t>
            </a:r>
            <a:endParaRPr lang="en-US" altLang="ko-KR"/>
          </a:p>
          <a:p>
            <a:pPr lvl="3"/>
            <a:r>
              <a:rPr lang="en-US" altLang="ko-KR"/>
              <a:t>SMS fuzzing</a:t>
            </a:r>
            <a:r>
              <a:rPr lang="ko-KR" altLang="en-US"/>
              <a:t>의 효율성을 높이고</a:t>
            </a:r>
            <a:r>
              <a:rPr lang="en-US" altLang="ko-KR"/>
              <a:t>,</a:t>
            </a:r>
            <a:r>
              <a:rPr lang="ko-KR" altLang="en-US"/>
              <a:t> 원격으로 익스플로잇 할 수 있는 실행 경로 찾고자 함</a:t>
            </a:r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피쳐폰의 </a:t>
            </a:r>
            <a:r>
              <a:rPr lang="en-US" altLang="ko-KR"/>
              <a:t>GSM </a:t>
            </a:r>
            <a:r>
              <a:rPr lang="ko-KR" altLang="en-US"/>
              <a:t>네트워크 스택 조작</a:t>
            </a:r>
          </a:p>
        </p:txBody>
      </p:sp>
    </p:spTree>
    <p:extLst>
      <p:ext uri="{BB962C8B-B14F-4D97-AF65-F5344CB8AC3E}">
        <p14:creationId xmlns:p14="http://schemas.microsoft.com/office/powerpoint/2010/main" val="425688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설정 및 실험</a:t>
            </a:r>
            <a:endParaRPr lang="en-US" altLang="ko-KR"/>
          </a:p>
          <a:p>
            <a:pPr lvl="1"/>
            <a:r>
              <a:rPr lang="ko-KR" altLang="en-US"/>
              <a:t>실제 기기에서 펌웨어 실행을 시작하도록 </a:t>
            </a:r>
            <a:r>
              <a:rPr lang="en-US" altLang="ko-KR"/>
              <a:t>Avatar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SMS </a:t>
            </a:r>
            <a:r>
              <a:rPr lang="ko-KR" altLang="en-US"/>
              <a:t>수신 상태에 도달하면 코드를 에뮬레이터로 전환</a:t>
            </a:r>
            <a:endParaRPr lang="en-US" altLang="ko-KR"/>
          </a:p>
          <a:p>
            <a:pPr lvl="2"/>
            <a:r>
              <a:rPr lang="ko-KR" altLang="en-US"/>
              <a:t>그 후</a:t>
            </a:r>
            <a:r>
              <a:rPr lang="en-US" altLang="ko-KR"/>
              <a:t>,</a:t>
            </a:r>
            <a:r>
              <a:rPr lang="ko-KR" altLang="en-US"/>
              <a:t> 선택적으로 에뮬레이팅하며 디코딩 루틴을 기호 실행을 바탕으로 탐색함</a:t>
            </a:r>
            <a:endParaRPr lang="en-US" altLang="ko-KR"/>
          </a:p>
          <a:p>
            <a:pPr lvl="2"/>
            <a:r>
              <a:rPr lang="en-US" altLang="ko-KR"/>
              <a:t>JTAG </a:t>
            </a:r>
            <a:r>
              <a:rPr lang="ko-KR" altLang="en-US"/>
              <a:t>연결을 이용해</a:t>
            </a:r>
            <a:r>
              <a:rPr lang="en-US" altLang="ko-KR"/>
              <a:t>,</a:t>
            </a:r>
            <a:r>
              <a:rPr lang="ko-KR" altLang="en-US"/>
              <a:t> 타겟에서의 실행을 멈추고 에뮬레이터와 타겟 사이의 동기화 절차를 수행함</a:t>
            </a:r>
            <a:endParaRPr lang="en-US" altLang="ko-KR"/>
          </a:p>
          <a:p>
            <a:pPr lvl="3"/>
            <a:r>
              <a:rPr lang="en-US" altLang="ko-KR"/>
              <a:t>JTAG</a:t>
            </a:r>
            <a:r>
              <a:rPr lang="ko-KR" altLang="en-US"/>
              <a:t>을 이용한 모든 메모리 및 입출력 접근은</a:t>
            </a:r>
            <a:r>
              <a:rPr lang="en-US" altLang="ko-KR"/>
              <a:t> </a:t>
            </a:r>
            <a:r>
              <a:rPr lang="ko-KR" altLang="en-US"/>
              <a:t>추적되며</a:t>
            </a:r>
            <a:r>
              <a:rPr lang="en-US" altLang="ko-KR"/>
              <a:t>,</a:t>
            </a:r>
            <a:r>
              <a:rPr lang="ko-KR" altLang="en-US"/>
              <a:t> 사용자가 주소 매핑을 식별할 수 있음</a:t>
            </a:r>
            <a:endParaRPr lang="en-US" altLang="ko-KR"/>
          </a:p>
          <a:p>
            <a:pPr lvl="1"/>
            <a:r>
              <a:rPr lang="en-US" altLang="ko-KR"/>
              <a:t>Avatar</a:t>
            </a:r>
            <a:r>
              <a:rPr lang="ko-KR" altLang="en-US"/>
              <a:t>가 </a:t>
            </a:r>
            <a:r>
              <a:rPr lang="en-US" altLang="ko-KR"/>
              <a:t>SMS </a:t>
            </a:r>
            <a:r>
              <a:rPr lang="ko-KR" altLang="en-US"/>
              <a:t>페이로드를 메모리 상에서 가로채어 기호 값으로 표시를 함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기호 실행 실험</a:t>
            </a:r>
            <a:endParaRPr lang="en-US" altLang="ko-KR"/>
          </a:p>
          <a:p>
            <a:pPr lvl="1"/>
            <a:r>
              <a:rPr lang="ko-KR" altLang="en-US"/>
              <a:t>며칠간 진행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12</a:t>
            </a:r>
            <a:r>
              <a:rPr lang="ko-KR" altLang="en-US"/>
              <a:t>만개 이상의 상태를 확인함</a:t>
            </a:r>
            <a:r>
              <a:rPr lang="en-US" altLang="ko-KR"/>
              <a:t>(</a:t>
            </a:r>
            <a:r>
              <a:rPr lang="ko-KR" altLang="en-US"/>
              <a:t>서로 다른 제약조건에 의해 생성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GSM </a:t>
            </a:r>
            <a:r>
              <a:rPr lang="ko-KR" altLang="en-US"/>
              <a:t>네트워크 스택은 기호적으로 분석하기엔 너무 복잡 </a:t>
            </a:r>
            <a:r>
              <a:rPr lang="en-US" altLang="ko-KR"/>
              <a:t>(</a:t>
            </a:r>
            <a:r>
              <a:rPr lang="ko-KR" altLang="en-US"/>
              <a:t>코드 구조에 대한 사전 지식 없이는 어려움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익스플로잇 조건은 못찾았으나</a:t>
            </a:r>
            <a:r>
              <a:rPr lang="en-US" altLang="ko-KR"/>
              <a:t>,</a:t>
            </a:r>
            <a:r>
              <a:rPr lang="ko-KR" altLang="en-US"/>
              <a:t> 사용자가 바꾼 메모리를 로드하는 상황을 볼 수 있었음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피쳐폰의 </a:t>
            </a:r>
            <a:r>
              <a:rPr lang="en-US" altLang="ko-KR"/>
              <a:t>GSM </a:t>
            </a:r>
            <a:r>
              <a:rPr lang="ko-KR" altLang="en-US"/>
              <a:t>네트워크 스택 조작</a:t>
            </a:r>
          </a:p>
        </p:txBody>
      </p:sp>
    </p:spTree>
    <p:extLst>
      <p:ext uri="{BB962C8B-B14F-4D97-AF65-F5344CB8AC3E}">
        <p14:creationId xmlns:p14="http://schemas.microsoft.com/office/powerpoint/2010/main" val="381641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기호 실행 실험</a:t>
            </a:r>
            <a:endParaRPr lang="en-US" altLang="ko-KR"/>
          </a:p>
          <a:p>
            <a:pPr lvl="1"/>
            <a:r>
              <a:rPr lang="en-US" altLang="ko-KR"/>
              <a:t>State explosion</a:t>
            </a:r>
            <a:r>
              <a:rPr lang="ko-KR" altLang="en-US"/>
              <a:t>은 잘 알려진 기호 실행의 한계임</a:t>
            </a:r>
            <a:endParaRPr lang="en-US" altLang="ko-KR"/>
          </a:p>
          <a:p>
            <a:pPr lvl="1"/>
            <a:r>
              <a:rPr lang="ko-KR" altLang="en-US"/>
              <a:t>이를 완화하기 위해서는</a:t>
            </a:r>
            <a:r>
              <a:rPr lang="en-US" altLang="ko-KR"/>
              <a:t>,</a:t>
            </a:r>
            <a:r>
              <a:rPr lang="ko-KR" altLang="en-US"/>
              <a:t> 사용자가 정의한 휴리스틱이 필요함</a:t>
            </a:r>
            <a:endParaRPr lang="en-US" altLang="ko-KR"/>
          </a:p>
          <a:p>
            <a:pPr lvl="1"/>
            <a:r>
              <a:rPr lang="ko-KR" altLang="en-US"/>
              <a:t>하지만 이러한 최적화는 이 논문의 범위를 벗어남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피쳐폰의 </a:t>
            </a:r>
            <a:r>
              <a:rPr lang="en-US" altLang="ko-KR"/>
              <a:t>GSM </a:t>
            </a:r>
            <a:r>
              <a:rPr lang="ko-KR" altLang="en-US"/>
              <a:t>네트워크 스택 조작</a:t>
            </a:r>
          </a:p>
        </p:txBody>
      </p:sp>
    </p:spTree>
    <p:extLst>
      <p:ext uri="{BB962C8B-B14F-4D97-AF65-F5344CB8AC3E}">
        <p14:creationId xmlns:p14="http://schemas.microsoft.com/office/powerpoint/2010/main" val="261557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Zaddach, Jonas, et al. "AVATAR: A Framework to Support Dynamic Security Analysis of Embedded Systems' Firmwares." NDSS. Vol. 14. 2014.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가지 케이스 분석</a:t>
            </a:r>
            <a:endParaRPr lang="en-US" altLang="ko-KR"/>
          </a:p>
          <a:p>
            <a:pPr lvl="1"/>
            <a:r>
              <a:rPr lang="ko-KR" altLang="en-US"/>
              <a:t>하드 디스크 드라이브의 </a:t>
            </a:r>
            <a:r>
              <a:rPr lang="en-US" altLang="ko-KR"/>
              <a:t>Mask ROM </a:t>
            </a:r>
            <a:r>
              <a:rPr lang="ko-KR" altLang="en-US"/>
              <a:t>부트로더 </a:t>
            </a:r>
            <a:endParaRPr lang="en-US" altLang="ko-KR"/>
          </a:p>
          <a:p>
            <a:pPr lvl="1"/>
            <a:r>
              <a:rPr lang="ko-KR" altLang="en-US"/>
              <a:t>상용 </a:t>
            </a:r>
            <a:r>
              <a:rPr lang="en-US" altLang="ko-KR"/>
              <a:t>Zigbee</a:t>
            </a:r>
            <a:r>
              <a:rPr lang="ko-KR" altLang="en-US"/>
              <a:t> 기기의 취약점 탐색</a:t>
            </a:r>
            <a:endParaRPr lang="en-US" altLang="ko-KR"/>
          </a:p>
          <a:p>
            <a:pPr lvl="1"/>
            <a:r>
              <a:rPr lang="ko-KR" altLang="en-US"/>
              <a:t>피처폰의 </a:t>
            </a:r>
            <a:r>
              <a:rPr lang="en-US" altLang="ko-KR"/>
              <a:t>GSM</a:t>
            </a:r>
            <a:r>
              <a:rPr lang="ko-KR" altLang="en-US"/>
              <a:t> 네트워크 스택 조작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평가에 있어서</a:t>
            </a:r>
            <a:r>
              <a:rPr lang="en-US" altLang="ko-KR"/>
              <a:t>,</a:t>
            </a:r>
          </a:p>
          <a:p>
            <a:pPr lvl="1"/>
            <a:r>
              <a:rPr lang="ko-KR" altLang="en-US"/>
              <a:t>사람의 개입</a:t>
            </a:r>
            <a:r>
              <a:rPr lang="en-US" altLang="ko-KR"/>
              <a:t>:</a:t>
            </a:r>
            <a:r>
              <a:rPr lang="ko-KR" altLang="en-US"/>
              <a:t> 후킹할 실행 부분 결정</a:t>
            </a:r>
            <a:r>
              <a:rPr lang="en-US" altLang="ko-KR"/>
              <a:t>,</a:t>
            </a:r>
            <a:r>
              <a:rPr lang="ko-KR" altLang="en-US"/>
              <a:t> 분석 대상 코드 영역 결정 </a:t>
            </a:r>
            <a:r>
              <a:rPr lang="en-US" altLang="ko-KR"/>
              <a:t>(</a:t>
            </a:r>
            <a:r>
              <a:rPr lang="ko-KR" altLang="en-US"/>
              <a:t>반복적</a:t>
            </a:r>
            <a:r>
              <a:rPr lang="en-US" altLang="ko-KR"/>
              <a:t>,</a:t>
            </a:r>
            <a:r>
              <a:rPr lang="ko-KR" altLang="en-US"/>
              <a:t> 증분적으로 구축되는 지식 기반을 바탕으로</a:t>
            </a:r>
            <a:r>
              <a:rPr lang="en-US" altLang="ko-KR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Reference &amp; Content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대상</a:t>
            </a:r>
            <a:endParaRPr lang="en-US" altLang="ko-KR"/>
          </a:p>
          <a:p>
            <a:pPr lvl="1"/>
            <a:r>
              <a:rPr lang="ko-KR" altLang="en-US"/>
              <a:t>상용 </a:t>
            </a:r>
            <a:r>
              <a:rPr lang="en-US" altLang="ko-KR"/>
              <a:t>SATA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기성품</a:t>
            </a:r>
            <a:r>
              <a:rPr lang="en-US" altLang="ko-KR"/>
              <a:t>,</a:t>
            </a:r>
            <a:r>
              <a:rPr lang="ko-KR" altLang="en-US"/>
              <a:t> 메인 하드디스크 제조사 제품</a:t>
            </a:r>
            <a:endParaRPr lang="en-US" altLang="ko-KR"/>
          </a:p>
          <a:p>
            <a:pPr lvl="1"/>
            <a:r>
              <a:rPr lang="en-US" altLang="ko-KR"/>
              <a:t>ARM 966 </a:t>
            </a:r>
            <a:r>
              <a:rPr lang="ko-KR" altLang="en-US"/>
              <a:t>프로세서 포함</a:t>
            </a:r>
            <a:r>
              <a:rPr lang="en-US" altLang="ko-KR"/>
              <a:t>(ARMv5 </a:t>
            </a:r>
            <a:r>
              <a:rPr lang="ko-KR" altLang="en-US"/>
              <a:t>명령어 셋 기반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on-chip </a:t>
            </a:r>
            <a:r>
              <a:rPr lang="ko-KR" altLang="en-US"/>
              <a:t>롬 메모리 포함</a:t>
            </a:r>
            <a:r>
              <a:rPr lang="en-US" altLang="ko-KR"/>
              <a:t>(masked </a:t>
            </a:r>
            <a:r>
              <a:rPr lang="ko-KR" altLang="en-US"/>
              <a:t>롬 부트로더</a:t>
            </a:r>
            <a:r>
              <a:rPr lang="en-US" altLang="ko-KR"/>
              <a:t>,</a:t>
            </a:r>
            <a:r>
              <a:rPr lang="ko-KR" altLang="en-US"/>
              <a:t> 라이브러리 함수</a:t>
            </a:r>
            <a:r>
              <a:rPr lang="en-US" altLang="ko-KR"/>
              <a:t>,</a:t>
            </a:r>
            <a:r>
              <a:rPr lang="ko-KR" altLang="en-US"/>
              <a:t> 외장 시리얼 플래시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SDRAM </a:t>
            </a:r>
            <a:r>
              <a:rPr lang="ko-KR" altLang="en-US"/>
              <a:t>컨트롤러 등 포함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JTAG </a:t>
            </a:r>
            <a:r>
              <a:rPr lang="ko-KR" altLang="en-US"/>
              <a:t>연결 부분은 있으나</a:t>
            </a:r>
            <a:r>
              <a:rPr lang="en-US" altLang="ko-KR"/>
              <a:t>,</a:t>
            </a:r>
            <a:r>
              <a:rPr lang="ko-KR" altLang="en-US"/>
              <a:t> 디버깅 특성이 비활성화 상태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첫 번째 목표</a:t>
            </a:r>
            <a:r>
              <a:rPr lang="en-US" altLang="ko-KR"/>
              <a:t>: Avatar stub </a:t>
            </a:r>
            <a:r>
              <a:rPr lang="ko-KR" altLang="en-US"/>
              <a:t>삽입 </a:t>
            </a:r>
            <a:r>
              <a:rPr lang="en-US" altLang="ko-KR"/>
              <a:t>(</a:t>
            </a:r>
            <a:r>
              <a:rPr lang="ko-KR" altLang="en-US"/>
              <a:t>내부적인 가짜함수들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목적</a:t>
            </a:r>
            <a:r>
              <a:rPr lang="en-US" altLang="ko-KR"/>
              <a:t>:</a:t>
            </a:r>
            <a:r>
              <a:rPr lang="ko-KR" altLang="en-US"/>
              <a:t> 부팅 절차 장악 및 추후 심층 분석을 위한 기반</a:t>
            </a:r>
            <a:endParaRPr lang="en-US" altLang="ko-KR"/>
          </a:p>
          <a:p>
            <a:pPr lvl="1"/>
            <a:r>
              <a:rPr lang="ko-KR" altLang="en-US"/>
              <a:t>이용 채널</a:t>
            </a:r>
            <a:endParaRPr lang="en-US" altLang="ko-KR"/>
          </a:p>
          <a:p>
            <a:pPr lvl="2"/>
            <a:r>
              <a:rPr lang="en-US" altLang="ko-KR"/>
              <a:t>Mask ROM</a:t>
            </a:r>
            <a:r>
              <a:rPr lang="ko-KR" altLang="en-US"/>
              <a:t>의 </a:t>
            </a:r>
            <a:r>
              <a:rPr lang="en-US" altLang="ko-KR"/>
              <a:t>stage 0 </a:t>
            </a:r>
            <a:r>
              <a:rPr lang="ko-KR" altLang="en-US"/>
              <a:t>부트로더가 실행되면</a:t>
            </a:r>
            <a:r>
              <a:rPr lang="en-US" altLang="ko-KR"/>
              <a:t>,</a:t>
            </a:r>
            <a:r>
              <a:rPr lang="ko-KR" altLang="en-US"/>
              <a:t> 다음 부트로더 </a:t>
            </a:r>
            <a:r>
              <a:rPr lang="en-US" altLang="ko-KR"/>
              <a:t>stage</a:t>
            </a:r>
            <a:r>
              <a:rPr lang="ko-KR" altLang="en-US"/>
              <a:t>를 플래시 메모리에서 로드</a:t>
            </a:r>
            <a:endParaRPr lang="en-US" altLang="ko-KR"/>
          </a:p>
          <a:p>
            <a:pPr lvl="2"/>
            <a:r>
              <a:rPr lang="ko-KR" altLang="en-US"/>
              <a:t>시리얼 포트를 통해 디버그 모드 가능 </a:t>
            </a:r>
            <a:r>
              <a:rPr lang="en-US" altLang="ko-KR"/>
              <a:t>&lt;-</a:t>
            </a:r>
            <a:r>
              <a:rPr lang="ko-KR" altLang="en-US"/>
              <a:t> 여러 명령어 통해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Mask ROM</a:t>
            </a:r>
            <a:r>
              <a:rPr lang="ko-KR" altLang="en-US"/>
              <a:t> </a:t>
            </a:r>
            <a:r>
              <a:rPr lang="en-US" altLang="ko-KR"/>
              <a:t>Bootloader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2153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첫 실험</a:t>
            </a:r>
            <a:endParaRPr lang="en-US" altLang="ko-KR"/>
          </a:p>
          <a:p>
            <a:pPr lvl="1"/>
            <a:r>
              <a:rPr lang="ko-KR" altLang="en-US"/>
              <a:t>드라이브 컨트롤러에 </a:t>
            </a:r>
            <a:r>
              <a:rPr lang="en-US" altLang="ko-KR"/>
              <a:t>Avatar stub</a:t>
            </a:r>
            <a:r>
              <a:rPr lang="ko-KR" altLang="en-US"/>
              <a:t> 로드 </a:t>
            </a:r>
            <a:r>
              <a:rPr lang="en-US" altLang="ko-KR"/>
              <a:t>+</a:t>
            </a:r>
            <a:r>
              <a:rPr lang="ko-KR" altLang="en-US"/>
              <a:t> 부트로더 펌웨어 </a:t>
            </a:r>
            <a:r>
              <a:rPr lang="en-US" altLang="ko-KR"/>
              <a:t>full separation </a:t>
            </a:r>
            <a:r>
              <a:rPr lang="ko-KR" altLang="en-US"/>
              <a:t>모드 실행</a:t>
            </a:r>
            <a:endParaRPr lang="en-US" altLang="ko-KR"/>
          </a:p>
          <a:p>
            <a:pPr lvl="2"/>
            <a:r>
              <a:rPr lang="ko-KR" altLang="en-US"/>
              <a:t>시스템에 대한 사전 지식 없는 사용자의 초기 행위를 모사함</a:t>
            </a:r>
            <a:endParaRPr lang="en-US" altLang="ko-KR"/>
          </a:p>
          <a:p>
            <a:pPr lvl="1"/>
            <a:r>
              <a:rPr lang="en-US" altLang="ko-KR"/>
              <a:t>Full separation </a:t>
            </a:r>
            <a:r>
              <a:rPr lang="ko-KR" altLang="en-US"/>
              <a:t>모드</a:t>
            </a:r>
            <a:endParaRPr lang="en-US" altLang="ko-KR"/>
          </a:p>
          <a:p>
            <a:pPr lvl="2"/>
            <a:r>
              <a:rPr lang="ko-KR" altLang="en-US"/>
              <a:t>코드 실행은 </a:t>
            </a:r>
            <a:r>
              <a:rPr lang="en-US" altLang="ko-KR"/>
              <a:t>S2E</a:t>
            </a:r>
            <a:r>
              <a:rPr lang="ko-KR" altLang="en-US"/>
              <a:t>에서 진행되며</a:t>
            </a:r>
            <a:r>
              <a:rPr lang="en-US" altLang="ko-KR"/>
              <a:t>,</a:t>
            </a:r>
            <a:r>
              <a:rPr lang="ko-KR" altLang="en-US"/>
              <a:t> 모든 메모리 접근은 </a:t>
            </a:r>
            <a:r>
              <a:rPr lang="en-US" altLang="ko-KR"/>
              <a:t>avatar</a:t>
            </a:r>
            <a:r>
              <a:rPr lang="ko-KR" altLang="en-US"/>
              <a:t> 바이너리 프로토콜을 통해 시리얼 포트로 연결된 하드 드라이브 내 </a:t>
            </a:r>
            <a:r>
              <a:rPr lang="en-US" altLang="ko-KR"/>
              <a:t>stub</a:t>
            </a:r>
            <a:r>
              <a:rPr lang="ko-KR" altLang="en-US"/>
              <a:t>에 전달됨</a:t>
            </a:r>
            <a:endParaRPr lang="en-US" altLang="ko-KR"/>
          </a:p>
          <a:p>
            <a:pPr lvl="2"/>
            <a:r>
              <a:rPr lang="ko-KR" altLang="en-US"/>
              <a:t>시리얼 연결의 용량이 제한적인데</a:t>
            </a:r>
            <a:r>
              <a:rPr lang="en-US" altLang="ko-KR"/>
              <a:t>,</a:t>
            </a:r>
            <a:r>
              <a:rPr lang="ko-KR" altLang="en-US"/>
              <a:t> 굉장히 집약적인 입출력이 로더 초기에 수행됨</a:t>
            </a:r>
            <a:r>
              <a:rPr lang="en-US" altLang="ko-KR"/>
              <a:t>(</a:t>
            </a:r>
            <a:r>
              <a:rPr lang="ko-KR" altLang="en-US"/>
              <a:t>플래시 칩에서 다음 </a:t>
            </a:r>
            <a:r>
              <a:rPr lang="en-US" altLang="ko-KR"/>
              <a:t>stage</a:t>
            </a:r>
            <a:r>
              <a:rPr lang="ko-KR" altLang="en-US"/>
              <a:t>를 읽어오는 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시스템에서는 몇 개의 명령어만 에뮬레이팅 할 수 있었음</a:t>
            </a:r>
            <a:endParaRPr lang="en-US" altLang="ko-KR"/>
          </a:p>
          <a:p>
            <a:pPr lvl="3"/>
            <a:r>
              <a:rPr lang="ko-KR" altLang="en-US"/>
              <a:t>따라서 </a:t>
            </a:r>
            <a:r>
              <a:rPr lang="en-US" altLang="ko-KR"/>
              <a:t>24</a:t>
            </a:r>
            <a:r>
              <a:rPr lang="ko-KR" altLang="en-US"/>
              <a:t>시간 동안 실행해보다가 이 방식 포기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Mask ROM</a:t>
            </a:r>
            <a:r>
              <a:rPr lang="ko-KR" altLang="en-US"/>
              <a:t> </a:t>
            </a:r>
            <a:r>
              <a:rPr lang="en-US" altLang="ko-KR"/>
              <a:t>Bootloader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34772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 번째 실험</a:t>
            </a:r>
            <a:endParaRPr lang="en-US" altLang="ko-KR"/>
          </a:p>
          <a:p>
            <a:pPr lvl="1"/>
            <a:r>
              <a:rPr lang="ko-KR" altLang="en-US"/>
              <a:t>설정은 첫 번째와 동일하게 했으나</a:t>
            </a:r>
            <a:r>
              <a:rPr lang="en-US" altLang="ko-KR"/>
              <a:t>,</a:t>
            </a:r>
            <a:r>
              <a:rPr lang="ko-KR" altLang="en-US"/>
              <a:t> 메모리 최적화 플러그인을 사용</a:t>
            </a:r>
            <a:endParaRPr lang="en-US" altLang="ko-KR"/>
          </a:p>
          <a:p>
            <a:pPr lvl="2"/>
            <a:r>
              <a:rPr lang="ko-KR" altLang="en-US"/>
              <a:t>코드 및 스택 메모리 영역을 자동으로 탐지 </a:t>
            </a:r>
            <a:r>
              <a:rPr lang="en-US" altLang="ko-KR"/>
              <a:t>-&gt;</a:t>
            </a:r>
            <a:r>
              <a:rPr lang="ko-KR" altLang="en-US"/>
              <a:t> 에뮬레이터에 이를 로컬 영역처럼 표시했음</a:t>
            </a:r>
            <a:endParaRPr lang="en-US" altLang="ko-KR"/>
          </a:p>
          <a:p>
            <a:pPr lvl="2"/>
            <a:r>
              <a:rPr lang="en-US" altLang="ko-KR"/>
              <a:t>8</a:t>
            </a:r>
            <a:r>
              <a:rPr lang="ko-KR" altLang="en-US"/>
              <a:t>시간 에뮬레이션 이후</a:t>
            </a:r>
            <a:r>
              <a:rPr lang="en-US" altLang="ko-KR"/>
              <a:t>,</a:t>
            </a:r>
            <a:r>
              <a:rPr lang="ko-KR" altLang="en-US"/>
              <a:t> 부트로더 메뉴에 도달 가능 </a:t>
            </a:r>
            <a:r>
              <a:rPr lang="en-US" altLang="ko-KR"/>
              <a:t>-&gt;</a:t>
            </a:r>
            <a:r>
              <a:rPr lang="ko-KR" altLang="en-US"/>
              <a:t> 뤌씬 나아졌지만 그래도 분석 불가능한 수준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개선 시도</a:t>
            </a:r>
            <a:endParaRPr lang="en-US" altLang="ko-KR"/>
          </a:p>
          <a:p>
            <a:pPr lvl="1"/>
            <a:r>
              <a:rPr lang="ko-KR" altLang="en-US"/>
              <a:t>병목 현상은 펌웨어가 여러번 읽기 작업을 수행했기 때문</a:t>
            </a:r>
            <a:endParaRPr lang="en-US" altLang="ko-KR"/>
          </a:p>
          <a:p>
            <a:pPr lvl="2"/>
            <a:r>
              <a:rPr lang="ko-KR" altLang="en-US"/>
              <a:t>하드웨어에 실제 요청을 전달하지 않고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Avatar</a:t>
            </a:r>
            <a:r>
              <a:rPr lang="ko-KR" altLang="en-US"/>
              <a:t>가 하드웨어 상호작용을 재전송하는 방식으로 설정</a:t>
            </a:r>
            <a:endParaRPr lang="en-US" altLang="ko-KR"/>
          </a:p>
          <a:p>
            <a:pPr lvl="3"/>
            <a:r>
              <a:rPr lang="ko-KR" altLang="en-US"/>
              <a:t>두 번째 실험에서 플래시 메모리와의 통신을 추적해서 플래시 메모리 콘텐츠를 추출했음</a:t>
            </a:r>
            <a:endParaRPr lang="en-US" altLang="ko-KR"/>
          </a:p>
          <a:p>
            <a:pPr lvl="3"/>
            <a:r>
              <a:rPr lang="ko-KR" altLang="en-US"/>
              <a:t>파일로 이를 덤프하여</a:t>
            </a:r>
            <a:r>
              <a:rPr lang="en-US" altLang="ko-KR"/>
              <a:t>,</a:t>
            </a:r>
            <a:r>
              <a:rPr lang="ko-KR" altLang="en-US"/>
              <a:t> 에뮬레이터 내에서 읽기 작업 수행할 수 있도록 함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분 내에 부트로더 도달</a:t>
            </a:r>
            <a:endParaRPr lang="en-US" altLang="ko-KR"/>
          </a:p>
          <a:p>
            <a:pPr lvl="1"/>
            <a:r>
              <a:rPr lang="ko-KR" altLang="en-US"/>
              <a:t>용납 가능한 설정 확보함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Mask ROM</a:t>
            </a:r>
            <a:r>
              <a:rPr lang="ko-KR" altLang="en-US"/>
              <a:t> </a:t>
            </a:r>
            <a:r>
              <a:rPr lang="en-US" altLang="ko-KR"/>
              <a:t>Bootloader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02401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 번째 실험</a:t>
            </a:r>
            <a:endParaRPr lang="en-US" altLang="ko-KR"/>
          </a:p>
          <a:p>
            <a:pPr lvl="1"/>
            <a:r>
              <a:rPr lang="ko-KR" altLang="en-US"/>
              <a:t>결과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S2E</a:t>
            </a:r>
            <a:r>
              <a:rPr lang="ko-KR" altLang="en-US"/>
              <a:t>가 기호 실행을 하는 접점 역할을 수행하며</a:t>
            </a:r>
            <a:r>
              <a:rPr lang="en-US" altLang="ko-KR"/>
              <a:t>,</a:t>
            </a:r>
            <a:r>
              <a:rPr lang="ko-KR" altLang="en-US"/>
              <a:t> 자동으로 하드 드라이브 부트로더의 통신 프로토콜을 분석하고</a:t>
            </a:r>
            <a:r>
              <a:rPr lang="en-US" altLang="ko-KR"/>
              <a:t>,</a:t>
            </a:r>
            <a:r>
              <a:rPr lang="ko-KR" altLang="en-US"/>
              <a:t> 숨겨진 백도어를 탐지함</a:t>
            </a:r>
            <a:endParaRPr lang="en-US" altLang="ko-KR"/>
          </a:p>
          <a:p>
            <a:pPr lvl="1"/>
            <a:r>
              <a:rPr lang="en-US" altLang="ko-KR"/>
              <a:t>Avatar</a:t>
            </a:r>
            <a:r>
              <a:rPr lang="ko-KR" altLang="en-US"/>
              <a:t>가 하드 드라이브 부트로더를 메뉴 로딩될 때까지 실행하도록 한 후</a:t>
            </a:r>
            <a:r>
              <a:rPr lang="en-US" altLang="ko-KR"/>
              <a:t>,</a:t>
            </a:r>
            <a:r>
              <a:rPr lang="ko-KR" altLang="en-US"/>
              <a:t> 시리얼 포트에서 읽어온 모든 데이터를 기호값으로 대체함</a:t>
            </a:r>
            <a:endParaRPr lang="en-US" altLang="ko-KR"/>
          </a:p>
          <a:p>
            <a:pPr lvl="2"/>
            <a:r>
              <a:rPr lang="en-US" altLang="ko-KR"/>
              <a:t>S2E</a:t>
            </a:r>
            <a:r>
              <a:rPr lang="ko-KR" altLang="en-US"/>
              <a:t>가 사용자 입력값과 관련해 모든 가능한 코드 경로를 탐색 시작 </a:t>
            </a:r>
            <a:r>
              <a:rPr lang="en-US" altLang="ko-KR"/>
              <a:t>-&gt;</a:t>
            </a:r>
            <a:r>
              <a:rPr lang="ko-KR" altLang="en-US"/>
              <a:t> 기호 값을 추적하며 메모리 쓰기 작업에서 주소 또는 값으로 쓰인 기호 값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PC</a:t>
            </a:r>
            <a:r>
              <a:rPr lang="ko-KR" altLang="en-US"/>
              <a:t>로 쓰인 기호 값을 확인 </a:t>
            </a:r>
            <a:r>
              <a:rPr lang="en-US" altLang="ko-KR"/>
              <a:t>-&gt;</a:t>
            </a:r>
            <a:r>
              <a:rPr lang="ko-KR" altLang="en-US"/>
              <a:t> 임의 코드 실행에 사용될 수 있는</a:t>
            </a:r>
            <a:r>
              <a:rPr lang="en-US" altLang="ko-KR"/>
              <a:t>,</a:t>
            </a:r>
            <a:r>
              <a:rPr lang="ko-KR" altLang="en-US"/>
              <a:t> 모든 입력 명령어를 찾을 수 있었음</a:t>
            </a:r>
            <a:endParaRPr lang="en-US" altLang="ko-KR"/>
          </a:p>
          <a:p>
            <a:pPr lvl="2"/>
            <a:r>
              <a:rPr lang="ko-KR" altLang="en-US"/>
              <a:t>비슷한 방법으로</a:t>
            </a:r>
            <a:r>
              <a:rPr lang="en-US" altLang="ko-KR"/>
              <a:t>,</a:t>
            </a:r>
            <a:r>
              <a:rPr lang="ko-KR" altLang="en-US"/>
              <a:t> 사용자는 기호 실행을 이용해서 백도어를 찾거나</a:t>
            </a:r>
            <a:r>
              <a:rPr lang="en-US" altLang="ko-KR"/>
              <a:t>,</a:t>
            </a:r>
            <a:r>
              <a:rPr lang="ko-KR" altLang="en-US"/>
              <a:t> 입력값 파서</a:t>
            </a:r>
            <a:r>
              <a:rPr lang="en-US" altLang="ko-KR"/>
              <a:t>/</a:t>
            </a:r>
            <a:r>
              <a:rPr lang="ko-KR" altLang="en-US"/>
              <a:t>통신 프로토콜 내의 비문서화된 명령어를 자동으로 찾을 수 있음</a:t>
            </a:r>
            <a:endParaRPr lang="en-US" altLang="ko-KR"/>
          </a:p>
          <a:p>
            <a:pPr lvl="1"/>
            <a:r>
              <a:rPr lang="ko-KR" altLang="en-US"/>
              <a:t>펌웨어 입력값 핸들러 대규모 검증 위해</a:t>
            </a:r>
            <a:r>
              <a:rPr lang="en-US" altLang="ko-KR"/>
              <a:t>,</a:t>
            </a:r>
            <a:r>
              <a:rPr lang="ko-KR" altLang="en-US"/>
              <a:t> 모든 허용된 명령어를 복구하고 그 의미를 검증했음</a:t>
            </a:r>
            <a:endParaRPr lang="en-US" altLang="ko-KR"/>
          </a:p>
          <a:p>
            <a:pPr lvl="2"/>
            <a:r>
              <a:rPr lang="en-US" altLang="ko-KR"/>
              <a:t>help </a:t>
            </a:r>
            <a:r>
              <a:rPr lang="ko-KR" altLang="en-US"/>
              <a:t>명령어로 모든 가능 명령어 목록화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Avatar</a:t>
            </a:r>
            <a:r>
              <a:rPr lang="ko-KR" altLang="en-US"/>
              <a:t>가 탐지함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Mask ROM</a:t>
            </a:r>
            <a:r>
              <a:rPr lang="ko-KR" altLang="en-US"/>
              <a:t> </a:t>
            </a:r>
            <a:r>
              <a:rPr lang="en-US" altLang="ko-KR"/>
              <a:t>Bootloader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32595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결과</a:t>
            </a:r>
            <a:endParaRPr lang="en-US" altLang="ko-KR"/>
          </a:p>
          <a:p>
            <a:pPr lvl="1"/>
            <a:r>
              <a:rPr lang="ko-KR" altLang="en-US"/>
              <a:t>펌웨어 내에 숨겨진 명령어 없었으나 명령어를 이용해 임의 메모리 수정</a:t>
            </a:r>
            <a:r>
              <a:rPr lang="en-US" altLang="ko-KR"/>
              <a:t>/</a:t>
            </a:r>
            <a:r>
              <a:rPr lang="ko-KR" altLang="en-US"/>
              <a:t>코드 실행 가능</a:t>
            </a:r>
            <a:endParaRPr lang="en-US" altLang="ko-KR"/>
          </a:p>
          <a:p>
            <a:pPr lvl="1"/>
            <a:r>
              <a:rPr lang="ko-KR" altLang="en-US"/>
              <a:t>실제 프로토콜이 </a:t>
            </a:r>
            <a:r>
              <a:rPr lang="en-US" altLang="ko-KR"/>
              <a:t>help</a:t>
            </a:r>
            <a:r>
              <a:rPr lang="ko-KR" altLang="en-US"/>
              <a:t> 메뉴에 정의된 것보다 헐거웠음</a:t>
            </a:r>
            <a:r>
              <a:rPr lang="en-US" altLang="ko-KR"/>
              <a:t>(loose)</a:t>
            </a:r>
          </a:p>
          <a:p>
            <a:pPr lvl="2"/>
            <a:r>
              <a:rPr lang="en-US" altLang="ko-KR"/>
              <a:t>AP </a:t>
            </a:r>
            <a:r>
              <a:rPr lang="ko-KR" altLang="en-US"/>
              <a:t>명령어의 인자가 명령어의 어떤 글자에 의해서도 파싱될 수 있었음</a:t>
            </a:r>
            <a:r>
              <a:rPr lang="en-US" altLang="ko-KR"/>
              <a:t>(</a:t>
            </a:r>
            <a:r>
              <a:rPr lang="ko-KR" altLang="en-US"/>
              <a:t>공백 이외에도 가능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인자로 임의의 긴 숫자를 넣을 수 있었음</a:t>
            </a:r>
            <a:r>
              <a:rPr lang="en-US" altLang="ko-KR"/>
              <a:t>(</a:t>
            </a:r>
            <a:r>
              <a:rPr lang="ko-KR" altLang="en-US"/>
              <a:t>코드 상에서는 </a:t>
            </a:r>
            <a:r>
              <a:rPr lang="en-US" altLang="ko-KR"/>
              <a:t>8</a:t>
            </a:r>
            <a:r>
              <a:rPr lang="ko-KR" altLang="en-US"/>
              <a:t>자리 숫자까지만 받도록 정의되어있으나</a:t>
            </a:r>
            <a:r>
              <a:rPr lang="en-US" altLang="ko-KR"/>
              <a:t>)</a:t>
            </a:r>
          </a:p>
          <a:p>
            <a:r>
              <a:rPr lang="ko-KR" altLang="en-US"/>
              <a:t>두 번째 </a:t>
            </a:r>
            <a:r>
              <a:rPr lang="en-US" altLang="ko-KR"/>
              <a:t>stage </a:t>
            </a:r>
            <a:r>
              <a:rPr lang="ko-KR" altLang="en-US"/>
              <a:t>부트로더 에뮬레이션 진행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stage </a:t>
            </a:r>
            <a:r>
              <a:rPr lang="ko-KR" altLang="en-US"/>
              <a:t>분석 완료 후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DRAM </a:t>
            </a:r>
            <a:r>
              <a:rPr lang="ko-KR" altLang="en-US"/>
              <a:t>초기화 과정에서</a:t>
            </a:r>
            <a:r>
              <a:rPr lang="en-US" altLang="ko-KR"/>
              <a:t>,</a:t>
            </a:r>
            <a:r>
              <a:rPr lang="ko-KR" altLang="en-US"/>
              <a:t> 하드드라이브 프록시 응답 멈추고</a:t>
            </a:r>
            <a:r>
              <a:rPr lang="en-US" altLang="ko-KR"/>
              <a:t>,</a:t>
            </a:r>
            <a:r>
              <a:rPr lang="ko-KR" altLang="en-US"/>
              <a:t> 실행 멈춤 </a:t>
            </a:r>
            <a:r>
              <a:rPr lang="en-US" altLang="ko-KR"/>
              <a:t>-&gt;</a:t>
            </a:r>
            <a:r>
              <a:rPr lang="ko-KR" altLang="en-US"/>
              <a:t> 기기 전체 크래시</a:t>
            </a:r>
            <a:endParaRPr lang="en-US" altLang="ko-KR"/>
          </a:p>
          <a:p>
            <a:pPr lvl="1"/>
            <a:r>
              <a:rPr lang="ko-KR" altLang="en-US"/>
              <a:t>추론</a:t>
            </a:r>
            <a:r>
              <a:rPr lang="en-US" altLang="ko-KR"/>
              <a:t>:</a:t>
            </a:r>
            <a:r>
              <a:rPr lang="ko-KR" altLang="en-US"/>
              <a:t> 초기화 단계는 </a:t>
            </a:r>
            <a:r>
              <a:rPr lang="en-US" altLang="ko-KR"/>
              <a:t>DRAM </a:t>
            </a:r>
            <a:r>
              <a:rPr lang="ko-KR" altLang="en-US"/>
              <a:t>타이밍을 쓰고</a:t>
            </a:r>
            <a:r>
              <a:rPr lang="en-US" altLang="ko-KR"/>
              <a:t>,</a:t>
            </a:r>
            <a:r>
              <a:rPr lang="ko-KR" altLang="en-US"/>
              <a:t> 개별 단위로 수행되어야 하는 듯</a:t>
            </a:r>
            <a:endParaRPr lang="en-US" altLang="ko-KR"/>
          </a:p>
          <a:p>
            <a:pPr lvl="2"/>
            <a:r>
              <a:rPr lang="ko-KR" altLang="en-US"/>
              <a:t>실행 경로에서 크래시 되는 코드 라인을 알고 있었으므로 </a:t>
            </a:r>
            <a:r>
              <a:rPr lang="en-US" altLang="ko-KR"/>
              <a:t>-&gt;</a:t>
            </a:r>
            <a:r>
              <a:rPr lang="ko-KR" altLang="en-US"/>
              <a:t> 필요한 코드를 찾고</a:t>
            </a:r>
            <a:r>
              <a:rPr lang="en-US" altLang="ko-KR"/>
              <a:t>,</a:t>
            </a:r>
            <a:r>
              <a:rPr lang="ko-KR" altLang="en-US"/>
              <a:t> 해당 함수를 고립시킨 후 자연스럽게 실행되도록 하드드라이브에 다시 밀어넣었음 </a:t>
            </a:r>
            <a:r>
              <a:rPr lang="en-US" altLang="ko-KR"/>
              <a:t>(Avatar </a:t>
            </a:r>
            <a:r>
              <a:rPr lang="ko-KR" altLang="en-US"/>
              <a:t>이용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그 외에도 일부 함수를 실 하드웨어로 이전할 필요가 있었음</a:t>
            </a:r>
            <a:endParaRPr lang="en-US" altLang="ko-KR"/>
          </a:p>
          <a:p>
            <a:pPr lvl="1"/>
            <a:r>
              <a:rPr lang="ko-KR" altLang="en-US"/>
              <a:t>몇 번의 반복 이후</a:t>
            </a:r>
            <a:r>
              <a:rPr lang="en-US" altLang="ko-KR"/>
              <a:t>,</a:t>
            </a:r>
            <a:r>
              <a:rPr lang="ko-KR" altLang="en-US"/>
              <a:t> 첫 번째</a:t>
            </a:r>
            <a:r>
              <a:rPr lang="en-US" altLang="ko-KR"/>
              <a:t>/</a:t>
            </a:r>
            <a:r>
              <a:rPr lang="ko-KR" altLang="en-US"/>
              <a:t>두 번째 </a:t>
            </a:r>
            <a:r>
              <a:rPr lang="en-US" altLang="ko-KR"/>
              <a:t>stage</a:t>
            </a:r>
            <a:r>
              <a:rPr lang="ko-KR" altLang="en-US"/>
              <a:t> 에뮬레이션 성공 </a:t>
            </a:r>
            <a:r>
              <a:rPr lang="en-US" altLang="ko-KR"/>
              <a:t>-&gt;</a:t>
            </a:r>
            <a:r>
              <a:rPr lang="ko-KR" altLang="en-US"/>
              <a:t> 실제 </a:t>
            </a:r>
            <a:r>
              <a:rPr lang="en-US" altLang="ko-KR"/>
              <a:t>OS</a:t>
            </a:r>
            <a:r>
              <a:rPr lang="ko-KR" altLang="en-US"/>
              <a:t> 로딩하는 지점에 도달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Mask ROM</a:t>
            </a:r>
            <a:r>
              <a:rPr lang="ko-KR" altLang="en-US"/>
              <a:t> </a:t>
            </a:r>
            <a:r>
              <a:rPr lang="en-US" altLang="ko-KR"/>
              <a:t>Bootloader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62375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 대상</a:t>
            </a:r>
            <a:endParaRPr lang="en-US" altLang="ko-KR"/>
          </a:p>
          <a:p>
            <a:pPr lvl="1"/>
            <a:r>
              <a:rPr lang="en-US" altLang="ko-KR"/>
              <a:t>Econotag: IEEE 802.15.4 </a:t>
            </a:r>
            <a:r>
              <a:rPr lang="ko-KR" altLang="en-US"/>
              <a:t>기반</a:t>
            </a:r>
            <a:r>
              <a:rPr lang="en-US" altLang="ko-KR"/>
              <a:t> </a:t>
            </a:r>
            <a:r>
              <a:rPr lang="ko-KR" altLang="en-US"/>
              <a:t>저전력 무선 프로토콜을 실행하기 위한 일체형 기기</a:t>
            </a:r>
            <a:endParaRPr lang="en-US" altLang="ko-KR"/>
          </a:p>
          <a:p>
            <a:pPr lvl="2"/>
            <a:r>
              <a:rPr lang="ko-KR" altLang="en-US"/>
              <a:t>프로토콜</a:t>
            </a:r>
            <a:r>
              <a:rPr lang="en-US" altLang="ko-KR"/>
              <a:t>: Zigbee, 6lowpan</a:t>
            </a:r>
          </a:p>
          <a:p>
            <a:pPr lvl="1"/>
            <a:r>
              <a:rPr lang="en-US" altLang="ko-KR"/>
              <a:t>MC13224v </a:t>
            </a:r>
            <a:r>
              <a:rPr lang="ko-KR" altLang="en-US"/>
              <a:t>시스템 이용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ARM7TDMI </a:t>
            </a:r>
            <a:r>
              <a:rPr lang="ko-KR" altLang="en-US"/>
              <a:t>마이크로컨트롤러 기반 기반</a:t>
            </a:r>
            <a:r>
              <a:rPr lang="en-US" altLang="ko-KR"/>
              <a:t>,</a:t>
            </a:r>
            <a:r>
              <a:rPr lang="ko-KR" altLang="en-US"/>
              <a:t> 메모리 </a:t>
            </a:r>
            <a:r>
              <a:rPr lang="en-US" altLang="ko-KR"/>
              <a:t>+</a:t>
            </a:r>
            <a:r>
              <a:rPr lang="ko-KR" altLang="en-US"/>
              <a:t> 주변장치 및 전파 송수신 모듈 포함</a:t>
            </a:r>
            <a:endParaRPr lang="en-US" altLang="ko-KR"/>
          </a:p>
          <a:p>
            <a:pPr lvl="1"/>
            <a:r>
              <a:rPr lang="en-US" altLang="ko-KR"/>
              <a:t>96KB RAM </a:t>
            </a:r>
            <a:r>
              <a:rPr lang="ko-KR" altLang="en-US"/>
              <a:t>메모리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80KB ROM, </a:t>
            </a:r>
            <a:r>
              <a:rPr lang="ko-KR" altLang="en-US"/>
              <a:t>시리얼 플래시</a:t>
            </a:r>
            <a:endParaRPr lang="en-US" altLang="ko-KR"/>
          </a:p>
          <a:p>
            <a:pPr lvl="2"/>
            <a:r>
              <a:rPr lang="ko-KR" altLang="en-US"/>
              <a:t>롬</a:t>
            </a:r>
            <a:r>
              <a:rPr lang="en-US" altLang="ko-KR"/>
              <a:t>:</a:t>
            </a:r>
            <a:r>
              <a:rPr lang="ko-KR" altLang="en-US"/>
              <a:t> 주변 장치를 위한 드라이버 포함 </a:t>
            </a:r>
            <a:r>
              <a:rPr lang="en-US" altLang="ko-KR"/>
              <a:t>(MACA </a:t>
            </a:r>
            <a:r>
              <a:rPr lang="ko-KR" altLang="en-US"/>
              <a:t>라는 전파 제어 장치 포함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분석 목표</a:t>
            </a:r>
            <a:endParaRPr lang="en-US" altLang="ko-KR"/>
          </a:p>
          <a:p>
            <a:pPr lvl="1"/>
            <a:r>
              <a:rPr lang="ko-KR" altLang="en-US"/>
              <a:t>패킷 수신 절차 관련 코드에서 취약점 탐색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</a:t>
            </a:r>
            <a:r>
              <a:rPr lang="en-US" altLang="ko-KR"/>
              <a:t>Zigbee </a:t>
            </a:r>
            <a:r>
              <a:rPr lang="ko-KR" altLang="en-US"/>
              <a:t>기기 취약점 탐색</a:t>
            </a:r>
          </a:p>
        </p:txBody>
      </p:sp>
    </p:spTree>
    <p:extLst>
      <p:ext uri="{BB962C8B-B14F-4D97-AF65-F5344CB8AC3E}">
        <p14:creationId xmlns:p14="http://schemas.microsoft.com/office/powerpoint/2010/main" val="189521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환경</a:t>
            </a:r>
            <a:r>
              <a:rPr lang="en-US" altLang="ko-KR"/>
              <a:t>/</a:t>
            </a:r>
            <a:r>
              <a:rPr lang="ko-KR" altLang="en-US"/>
              <a:t>기기 세팅</a:t>
            </a:r>
            <a:endParaRPr lang="en-US" altLang="ko-KR"/>
          </a:p>
          <a:p>
            <a:pPr lvl="1"/>
            <a:r>
              <a:rPr lang="ko-KR" altLang="en-US"/>
              <a:t>이를 위해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Econotag</a:t>
            </a:r>
            <a:r>
              <a:rPr lang="ko-KR" altLang="en-US"/>
              <a:t> 기기 사용해서 서로 통신하게 함</a:t>
            </a:r>
            <a:endParaRPr lang="en-US" altLang="ko-KR"/>
          </a:p>
          <a:p>
            <a:pPr lvl="2"/>
            <a:r>
              <a:rPr lang="ko-KR" altLang="en-US"/>
              <a:t>무선 시리얼 연결</a:t>
            </a:r>
            <a:r>
              <a:rPr lang="en-US" altLang="ko-KR"/>
              <a:t>(</a:t>
            </a:r>
            <a:r>
              <a:rPr lang="ko-KR" altLang="en-US"/>
              <a:t>무선 </a:t>
            </a:r>
            <a:r>
              <a:rPr lang="en-US" altLang="ko-KR"/>
              <a:t>UART), SMAC(Simple MAC) </a:t>
            </a:r>
            <a:r>
              <a:rPr lang="ko-KR" altLang="en-US"/>
              <a:t>네트워크 스택 이용</a:t>
            </a:r>
            <a:endParaRPr lang="en-US" altLang="ko-KR"/>
          </a:p>
          <a:p>
            <a:pPr lvl="2"/>
            <a:r>
              <a:rPr lang="ko-KR" altLang="en-US"/>
              <a:t>프로그램은 </a:t>
            </a:r>
            <a:r>
              <a:rPr lang="en-US" altLang="ko-KR"/>
              <a:t>UART</a:t>
            </a:r>
            <a:r>
              <a:rPr lang="ko-KR" altLang="en-US"/>
              <a:t>로부터 글자 수신</a:t>
            </a:r>
            <a:r>
              <a:rPr lang="en-US" altLang="ko-KR"/>
              <a:t>,</a:t>
            </a:r>
            <a:r>
              <a:rPr lang="ko-KR" altLang="en-US"/>
              <a:t> 전파 패킷으로 이를 전달함</a:t>
            </a:r>
            <a:endParaRPr lang="en-US" altLang="ko-KR"/>
          </a:p>
          <a:p>
            <a:pPr lvl="2"/>
            <a:r>
              <a:rPr lang="ko-KR" altLang="en-US"/>
              <a:t>수신한 전파 패킷은 시리얼 포트로 전달함</a:t>
            </a:r>
          </a:p>
          <a:p>
            <a:pPr lvl="1"/>
            <a:r>
              <a:rPr lang="ko-KR" altLang="en-US"/>
              <a:t>전파로부터 수신한 데이터 </a:t>
            </a:r>
            <a:r>
              <a:rPr lang="en-US" altLang="ko-KR"/>
              <a:t>-&gt;</a:t>
            </a:r>
            <a:r>
              <a:rPr lang="ko-KR" altLang="en-US"/>
              <a:t> 시리얼 포트로 전달하기 전에 버퍼에 들어감</a:t>
            </a:r>
            <a:endParaRPr lang="en-US" altLang="ko-KR"/>
          </a:p>
          <a:p>
            <a:pPr lvl="2"/>
            <a:r>
              <a:rPr lang="ko-KR" altLang="en-US"/>
              <a:t>취약점을 찾기 위해 프로그램 상 버퍼 오버플로우 취약점을 삽입했음 </a:t>
            </a:r>
            <a:r>
              <a:rPr lang="en-US" altLang="ko-KR"/>
              <a:t>(</a:t>
            </a:r>
            <a:r>
              <a:rPr lang="ko-KR" altLang="en-US"/>
              <a:t>버퍼를 수정</a:t>
            </a:r>
            <a:r>
              <a:rPr lang="en-US" altLang="ko-KR"/>
              <a:t>)</a:t>
            </a:r>
          </a:p>
          <a:p>
            <a:r>
              <a:rPr lang="ko-KR" altLang="en-US"/>
              <a:t>에뮬레이터 설정</a:t>
            </a:r>
            <a:r>
              <a:rPr lang="en-US" altLang="ko-KR"/>
              <a:t>(1/2)</a:t>
            </a:r>
          </a:p>
          <a:p>
            <a:pPr lvl="1"/>
            <a:r>
              <a:rPr lang="en-US" altLang="ko-KR"/>
              <a:t>Avatar</a:t>
            </a:r>
            <a:r>
              <a:rPr lang="ko-KR" altLang="en-US"/>
              <a:t>는 두 기기 사이 통신이 시작되기 전까지 펌웨어를 자연스레 기기에서 실행</a:t>
            </a:r>
            <a:endParaRPr lang="en-US" altLang="ko-KR"/>
          </a:p>
          <a:p>
            <a:pPr lvl="2"/>
            <a:r>
              <a:rPr lang="ko-KR" altLang="en-US"/>
              <a:t>하나의 기기에 대해서는 </a:t>
            </a:r>
            <a:r>
              <a:rPr lang="en-US" altLang="ko-KR"/>
              <a:t>Context switch</a:t>
            </a:r>
            <a:r>
              <a:rPr lang="ko-KR" altLang="en-US"/>
              <a:t>를 하기 위한 준비 완료</a:t>
            </a:r>
            <a:endParaRPr lang="en-US" altLang="ko-KR"/>
          </a:p>
          <a:p>
            <a:pPr lvl="2"/>
            <a:r>
              <a:rPr lang="ko-KR" altLang="en-US"/>
              <a:t>에뮬레이터 내에 </a:t>
            </a:r>
            <a:r>
              <a:rPr lang="en-US" altLang="ko-KR"/>
              <a:t>ROM</a:t>
            </a:r>
            <a:r>
              <a:rPr lang="ko-KR" altLang="en-US"/>
              <a:t> 메모리에 올라간 코드를 이용해 </a:t>
            </a:r>
            <a:r>
              <a:rPr lang="en-US" altLang="ko-KR"/>
              <a:t>full separation </a:t>
            </a:r>
            <a:r>
              <a:rPr lang="ko-KR" altLang="en-US"/>
              <a:t>모드로 동작</a:t>
            </a:r>
            <a:endParaRPr lang="en-US" altLang="ko-KR"/>
          </a:p>
          <a:p>
            <a:pPr lvl="2"/>
            <a:r>
              <a:rPr lang="ko-KR" altLang="en-US"/>
              <a:t>모든 입출력 접근은 </a:t>
            </a:r>
            <a:r>
              <a:rPr lang="en-US" altLang="ko-KR"/>
              <a:t>JTAG </a:t>
            </a:r>
            <a:r>
              <a:rPr lang="ko-KR" altLang="en-US"/>
              <a:t>연결을 통해 물리 기기로 전달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VI. Evaluation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상용 </a:t>
            </a:r>
            <a:r>
              <a:rPr lang="en-US" altLang="ko-KR"/>
              <a:t>Zigbee </a:t>
            </a:r>
            <a:r>
              <a:rPr lang="ko-KR" altLang="en-US"/>
              <a:t>기기 취약점 탐색</a:t>
            </a:r>
          </a:p>
        </p:txBody>
      </p:sp>
    </p:spTree>
    <p:extLst>
      <p:ext uri="{BB962C8B-B14F-4D97-AF65-F5344CB8AC3E}">
        <p14:creationId xmlns:p14="http://schemas.microsoft.com/office/powerpoint/2010/main" val="1462777792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Jungheum</vt:lpstr>
      <vt:lpstr>Embedded System Firmware Analysis - Three Examples for Avatar Analysis - </vt:lpstr>
      <vt:lpstr>Content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VI. 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10</cp:revision>
  <cp:lastPrinted>2019-07-17T13:38:56Z</cp:lastPrinted>
  <dcterms:created xsi:type="dcterms:W3CDTF">2008-05-17T05:36:45Z</dcterms:created>
  <dcterms:modified xsi:type="dcterms:W3CDTF">2020-06-22T01:30:37Z</dcterms:modified>
</cp:coreProperties>
</file>