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5"/>
  </p:notesMasterIdLst>
  <p:handoutMasterIdLst>
    <p:handoutMasterId r:id="rId16"/>
  </p:handoutMasterIdLst>
  <p:sldIdLst>
    <p:sldId id="355" r:id="rId2"/>
    <p:sldId id="678" r:id="rId3"/>
    <p:sldId id="679" r:id="rId4"/>
    <p:sldId id="707" r:id="rId5"/>
    <p:sldId id="708" r:id="rId6"/>
    <p:sldId id="680" r:id="rId7"/>
    <p:sldId id="709" r:id="rId8"/>
    <p:sldId id="727" r:id="rId9"/>
    <p:sldId id="728" r:id="rId10"/>
    <p:sldId id="729" r:id="rId11"/>
    <p:sldId id="745" r:id="rId12"/>
    <p:sldId id="748" r:id="rId13"/>
    <p:sldId id="388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A Survey of Symbolic Execution Techniques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상호작용 고려 필요</a:t>
            </a:r>
            <a:endParaRPr lang="en-US" altLang="ko-KR"/>
          </a:p>
          <a:p>
            <a:pPr lvl="1"/>
            <a:r>
              <a:rPr lang="ko-KR" altLang="en-US"/>
              <a:t>시스템 환경</a:t>
            </a:r>
            <a:endParaRPr lang="en-US" altLang="ko-KR"/>
          </a:p>
          <a:p>
            <a:pPr lvl="2"/>
            <a:r>
              <a:rPr lang="ko-KR" altLang="en-US"/>
              <a:t>실제 인자를 이용해 외부 호출 수행하는 경우 </a:t>
            </a:r>
            <a:endParaRPr lang="en-US" altLang="ko-KR"/>
          </a:p>
          <a:p>
            <a:pPr lvl="3"/>
            <a:r>
              <a:rPr lang="ko-KR" altLang="en-US"/>
              <a:t>행동 양상 제한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online</a:t>
            </a:r>
            <a:r>
              <a:rPr lang="ko-KR" altLang="en-US"/>
              <a:t>으로 할 때는 서로 간섭 가능</a:t>
            </a:r>
            <a:r>
              <a:rPr lang="en-US" altLang="ko-KR"/>
              <a:t>,</a:t>
            </a:r>
            <a:r>
              <a:rPr lang="ko-KR" altLang="en-US"/>
              <a:t> 상태 일관성 손상 가능</a:t>
            </a:r>
            <a:endParaRPr lang="en-US" altLang="ko-KR"/>
          </a:p>
          <a:p>
            <a:pPr lvl="2"/>
            <a:r>
              <a:rPr lang="ko-KR" altLang="en-US"/>
              <a:t>추상화 모델 사용하는 경우</a:t>
            </a:r>
            <a:endParaRPr lang="en-US" altLang="ko-KR"/>
          </a:p>
          <a:p>
            <a:pPr lvl="3"/>
            <a:r>
              <a:rPr lang="ko-KR" altLang="en-US"/>
              <a:t>간섭 해결 위해 생성하며</a:t>
            </a:r>
            <a:r>
              <a:rPr lang="en-US" altLang="ko-KR"/>
              <a:t>,</a:t>
            </a:r>
            <a:r>
              <a:rPr lang="ko-KR" altLang="en-US"/>
              <a:t> 시스템 환경을 모델로 만들어 인자로 넣음</a:t>
            </a:r>
            <a:endParaRPr lang="en-US" altLang="ko-KR"/>
          </a:p>
          <a:p>
            <a:pPr lvl="2"/>
            <a:r>
              <a:rPr lang="ko-KR" altLang="en-US"/>
              <a:t>실제 환경과 상호작용하는 경우</a:t>
            </a:r>
            <a:endParaRPr lang="en-US" altLang="ko-KR"/>
          </a:p>
          <a:p>
            <a:pPr lvl="3"/>
            <a:r>
              <a:rPr lang="ko-KR" altLang="en-US"/>
              <a:t>시스템 환경 바뀌어도 방법론 적용 가능</a:t>
            </a:r>
            <a:r>
              <a:rPr lang="en-US" altLang="ko-KR"/>
              <a:t>,</a:t>
            </a:r>
            <a:r>
              <a:rPr lang="ko-KR" altLang="en-US"/>
              <a:t> 간섭 해결 위해 가상화 사용</a:t>
            </a:r>
            <a:endParaRPr lang="en-US" altLang="ko-KR"/>
          </a:p>
          <a:p>
            <a:pPr lvl="1"/>
            <a:r>
              <a:rPr lang="ko-KR" altLang="en-US"/>
              <a:t>애플리케이션 환경</a:t>
            </a:r>
            <a:r>
              <a:rPr lang="en-US" altLang="ko-KR"/>
              <a:t>(</a:t>
            </a:r>
            <a:r>
              <a:rPr lang="ko-KR" altLang="en-US"/>
              <a:t>소프트웨어 </a:t>
            </a:r>
            <a:r>
              <a:rPr lang="en-US" altLang="ko-KR"/>
              <a:t>element)</a:t>
            </a:r>
          </a:p>
          <a:p>
            <a:pPr lvl="2"/>
            <a:r>
              <a:rPr lang="ko-KR" altLang="en-US"/>
              <a:t>실제 값을 이용해 호출하는 경우</a:t>
            </a:r>
            <a:endParaRPr lang="en-US" altLang="ko-KR"/>
          </a:p>
          <a:p>
            <a:pPr lvl="3"/>
            <a:r>
              <a:rPr lang="ko-KR" altLang="en-US"/>
              <a:t>탐색에 제한 있고</a:t>
            </a:r>
            <a:r>
              <a:rPr lang="en-US" altLang="ko-KR"/>
              <a:t>,</a:t>
            </a:r>
            <a:r>
              <a:rPr lang="ko-KR" altLang="en-US"/>
              <a:t> 수동 모델 구축은 어려움</a:t>
            </a:r>
            <a:endParaRPr lang="en-US" altLang="ko-KR"/>
          </a:p>
          <a:p>
            <a:pPr lvl="2"/>
            <a:r>
              <a:rPr lang="ko-KR" altLang="en-US"/>
              <a:t>모델 구축 방법 </a:t>
            </a:r>
            <a:r>
              <a:rPr lang="en-US" altLang="ko-KR"/>
              <a:t>-&gt;</a:t>
            </a:r>
            <a:r>
              <a:rPr lang="ko-KR" altLang="en-US"/>
              <a:t> 분석하는 필드를 수정하는 코드만 </a:t>
            </a:r>
            <a:r>
              <a:rPr lang="en-US" altLang="ko-KR"/>
              <a:t>/</a:t>
            </a:r>
            <a:r>
              <a:rPr lang="ko-KR" altLang="en-US"/>
              <a:t> 함수 행위 수집해서 모델 생성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Interaction with the Environment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169931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Path Explosion</a:t>
            </a:r>
            <a:r>
              <a:rPr lang="ko-KR" altLang="en-US"/>
              <a:t>의 해결</a:t>
            </a:r>
            <a:endParaRPr lang="en-US" altLang="ko-KR"/>
          </a:p>
          <a:p>
            <a:pPr lvl="1"/>
            <a:r>
              <a:rPr lang="en-US" altLang="ko-KR"/>
              <a:t>Soundness</a:t>
            </a:r>
            <a:r>
              <a:rPr lang="ko-KR" altLang="en-US"/>
              <a:t>를 포기하고 탐색의 실현성을 높이는 방법</a:t>
            </a:r>
            <a:endParaRPr lang="en-US" altLang="ko-KR"/>
          </a:p>
          <a:p>
            <a:pPr lvl="1"/>
            <a:r>
              <a:rPr lang="ko-KR" altLang="en-US"/>
              <a:t>경로 최적화</a:t>
            </a:r>
            <a:r>
              <a:rPr lang="en-US" altLang="ko-KR"/>
              <a:t>,</a:t>
            </a:r>
            <a:r>
              <a:rPr lang="ko-KR" altLang="en-US"/>
              <a:t> 탐색 최적화를 통한 방법</a:t>
            </a:r>
            <a:endParaRPr lang="en-US" altLang="ko-KR"/>
          </a:p>
          <a:p>
            <a:pPr lvl="2"/>
            <a:r>
              <a:rPr lang="ko-KR" altLang="en-US"/>
              <a:t>경로 가지치기</a:t>
            </a:r>
            <a:r>
              <a:rPr lang="en-US" altLang="ko-KR"/>
              <a:t>:</a:t>
            </a:r>
            <a:r>
              <a:rPr lang="ko-KR" altLang="en-US"/>
              <a:t> 이후 에러 발생의 가능성이 없는 경로는 조기에 포기</a:t>
            </a:r>
            <a:endParaRPr lang="en-US" altLang="ko-KR"/>
          </a:p>
          <a:p>
            <a:pPr lvl="2"/>
            <a:r>
              <a:rPr lang="ko-KR" altLang="en-US"/>
              <a:t>함수의 요약</a:t>
            </a:r>
            <a:r>
              <a:rPr lang="en-US" altLang="ko-KR"/>
              <a:t>:</a:t>
            </a:r>
            <a:r>
              <a:rPr lang="ko-KR" altLang="en-US"/>
              <a:t> 함수 호출의 결과</a:t>
            </a:r>
            <a:r>
              <a:rPr lang="en-US" altLang="ko-KR"/>
              <a:t>(effect), </a:t>
            </a:r>
            <a:r>
              <a:rPr lang="ko-KR" altLang="en-US"/>
              <a:t>입출력의 제약조건 등을 기록 </a:t>
            </a:r>
            <a:r>
              <a:rPr lang="en-US" altLang="ko-KR"/>
              <a:t>(</a:t>
            </a:r>
            <a:r>
              <a:rPr lang="ko-KR" altLang="en-US"/>
              <a:t>캐싱 및 재사용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사전조건을 가지고 시작</a:t>
            </a:r>
            <a:r>
              <a:rPr lang="en-US" altLang="ko-KR"/>
              <a:t>:</a:t>
            </a:r>
            <a:r>
              <a:rPr lang="ko-KR" altLang="en-US"/>
              <a:t> 바로 불필요한 경로 스킵 </a:t>
            </a:r>
            <a:r>
              <a:rPr lang="en-US" altLang="ko-KR"/>
              <a:t>-&gt;</a:t>
            </a:r>
            <a:r>
              <a:rPr lang="ko-KR" altLang="en-US"/>
              <a:t> 이 때 제약조건 너무 많이 추가하면 오히려 성능 향상이 더딤 </a:t>
            </a:r>
            <a:r>
              <a:rPr lang="en-US" altLang="ko-KR"/>
              <a:t>(Solver</a:t>
            </a:r>
            <a:r>
              <a:rPr lang="ko-KR" altLang="en-US"/>
              <a:t>가 계산해야할 것이 많고</a:t>
            </a:r>
            <a:r>
              <a:rPr lang="en-US" altLang="ko-KR"/>
              <a:t>,</a:t>
            </a:r>
            <a:r>
              <a:rPr lang="ko-KR" altLang="en-US"/>
              <a:t> 매 분기점에서 체크해야할 요소가 많음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상태 병합</a:t>
            </a:r>
            <a:r>
              <a:rPr lang="en-US" altLang="ko-KR"/>
              <a:t>:</a:t>
            </a:r>
            <a:r>
              <a:rPr lang="ko-KR" altLang="en-US"/>
              <a:t> 두 기호 상태의 기호 저장소 내 </a:t>
            </a:r>
            <a:r>
              <a:rPr lang="en-US" altLang="ko-KR"/>
              <a:t>statement</a:t>
            </a:r>
            <a:r>
              <a:rPr lang="ko-KR" altLang="en-US"/>
              <a:t>가 서로 유사한 경우</a:t>
            </a:r>
            <a:r>
              <a:rPr lang="en-US" altLang="ko-KR"/>
              <a:t>,</a:t>
            </a:r>
            <a:r>
              <a:rPr lang="ko-KR" altLang="en-US"/>
              <a:t> 병합이 유리 </a:t>
            </a:r>
            <a:r>
              <a:rPr lang="en-US" altLang="ko-KR"/>
              <a:t>(</a:t>
            </a:r>
            <a:r>
              <a:rPr lang="ko-KR" altLang="en-US"/>
              <a:t>제약조건은 논리합</a:t>
            </a:r>
            <a:r>
              <a:rPr lang="en-US" altLang="ko-KR"/>
              <a:t>,</a:t>
            </a:r>
            <a:r>
              <a:rPr lang="ko-KR" altLang="en-US"/>
              <a:t> 기호 저장소는 </a:t>
            </a:r>
            <a:r>
              <a:rPr lang="en-US" altLang="ko-KR"/>
              <a:t>ite</a:t>
            </a:r>
            <a:r>
              <a:rPr lang="ko-KR" altLang="en-US"/>
              <a:t>형태로 표현하여 </a:t>
            </a:r>
            <a:r>
              <a:rPr lang="en-US" altLang="ko-KR"/>
              <a:t>solver</a:t>
            </a:r>
            <a:r>
              <a:rPr lang="ko-KR" altLang="en-US"/>
              <a:t>가 풀도록 함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너무 많아지면 </a:t>
            </a:r>
            <a:r>
              <a:rPr lang="en-US" altLang="ko-KR"/>
              <a:t>solver</a:t>
            </a:r>
            <a:r>
              <a:rPr lang="ko-KR" altLang="en-US"/>
              <a:t>가 풀기 어려움</a:t>
            </a:r>
            <a:endParaRPr lang="en-US" altLang="ko-KR"/>
          </a:p>
          <a:p>
            <a:pPr lvl="1"/>
            <a:r>
              <a:rPr lang="ko-KR" altLang="en-US"/>
              <a:t>그외 </a:t>
            </a:r>
            <a:r>
              <a:rPr lang="en-US" altLang="ko-KR"/>
              <a:t>fuzzing, Taint analysis</a:t>
            </a:r>
            <a:r>
              <a:rPr lang="ko-KR" altLang="en-US"/>
              <a:t> 등의 기법을 활용해서 분석할 범위를 줄이는 방식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Path Explosion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16079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제약조건 해결</a:t>
            </a:r>
            <a:endParaRPr lang="en-US" altLang="ko-KR"/>
          </a:p>
          <a:p>
            <a:pPr lvl="1"/>
            <a:r>
              <a:rPr lang="ko-KR" altLang="en-US"/>
              <a:t>기호 실행에서 경로의 실현 가능성에 매우 중요 </a:t>
            </a:r>
            <a:r>
              <a:rPr lang="en-US" altLang="ko-KR"/>
              <a:t>(</a:t>
            </a:r>
            <a:r>
              <a:rPr lang="ko-KR" altLang="en-US"/>
              <a:t>기호 값 할당 생성</a:t>
            </a:r>
            <a:r>
              <a:rPr lang="en-US" altLang="ko-KR"/>
              <a:t>,</a:t>
            </a:r>
            <a:r>
              <a:rPr lang="ko-KR" altLang="en-US"/>
              <a:t> 대입 검증 등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지원하는 </a:t>
            </a:r>
            <a:r>
              <a:rPr lang="en-US" altLang="ko-KR"/>
              <a:t>theory</a:t>
            </a:r>
            <a:r>
              <a:rPr lang="ko-KR" altLang="en-US"/>
              <a:t>나 시간 성능 등에 따라 해결 프로그램</a:t>
            </a:r>
            <a:r>
              <a:rPr lang="en-US" altLang="ko-KR"/>
              <a:t>(solver)</a:t>
            </a:r>
            <a:r>
              <a:rPr lang="ko-KR" altLang="en-US"/>
              <a:t> 선택 </a:t>
            </a:r>
            <a:r>
              <a:rPr lang="en-US" altLang="ko-KR"/>
              <a:t>(Z3</a:t>
            </a:r>
            <a:r>
              <a:rPr lang="ko-KR" altLang="en-US"/>
              <a:t>를 최근에는 가장 많이 사용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제약조건 해결 최적화 기법</a:t>
            </a:r>
            <a:endParaRPr lang="en-US" altLang="ko-KR"/>
          </a:p>
          <a:p>
            <a:pPr lvl="2"/>
            <a:r>
              <a:rPr lang="ko-KR" altLang="en-US"/>
              <a:t>제약조건의 크기 및 복잡성 감소</a:t>
            </a:r>
            <a:r>
              <a:rPr lang="en-US" altLang="ko-KR"/>
              <a:t>:</a:t>
            </a:r>
            <a:r>
              <a:rPr lang="ko-KR" altLang="en-US"/>
              <a:t> 표현의 정리</a:t>
            </a:r>
            <a:r>
              <a:rPr lang="en-US" altLang="ko-KR"/>
              <a:t>,</a:t>
            </a:r>
            <a:r>
              <a:rPr lang="ko-KR" altLang="en-US"/>
              <a:t> 작은 부분집합으로 제약조건 분리 등</a:t>
            </a:r>
            <a:endParaRPr lang="en-US" altLang="ko-KR"/>
          </a:p>
          <a:p>
            <a:pPr lvl="2"/>
            <a:r>
              <a:rPr lang="en-US" altLang="ko-KR"/>
              <a:t>Solver</a:t>
            </a:r>
            <a:r>
              <a:rPr lang="ko-KR" altLang="en-US"/>
              <a:t>의 부담 감소</a:t>
            </a:r>
            <a:r>
              <a:rPr lang="en-US" altLang="ko-KR"/>
              <a:t>:</a:t>
            </a:r>
            <a:r>
              <a:rPr lang="ko-KR" altLang="en-US"/>
              <a:t> 기존 해결 결과 재사용</a:t>
            </a:r>
            <a:r>
              <a:rPr lang="en-US" altLang="ko-KR"/>
              <a:t>(</a:t>
            </a:r>
            <a:r>
              <a:rPr lang="ko-KR" altLang="en-US"/>
              <a:t>동치일 때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Lazy Constraint(</a:t>
            </a:r>
            <a:r>
              <a:rPr lang="ko-KR" altLang="en-US"/>
              <a:t>오래 걸리는 연산은 체크해놓고 건너뛴 후에 마지막 에러 상태 도달하면 검증</a:t>
            </a:r>
            <a:r>
              <a:rPr lang="en-US" altLang="ko-KR"/>
              <a:t>),</a:t>
            </a:r>
            <a:r>
              <a:rPr lang="ko-KR" altLang="en-US"/>
              <a:t> 실제값으로 변경</a:t>
            </a:r>
            <a:r>
              <a:rPr lang="en-US" altLang="ko-KR"/>
              <a:t>(soundness </a:t>
            </a:r>
            <a:r>
              <a:rPr lang="ko-KR" altLang="en-US"/>
              <a:t>희생 최소화 위해 노력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기호 실행을 결정 프로시저로 확장해 제약조건 문제 다루기</a:t>
            </a:r>
            <a:r>
              <a:rPr lang="en-US" altLang="ko-KR"/>
              <a:t>:</a:t>
            </a:r>
            <a:r>
              <a:rPr lang="ko-KR" altLang="en-US"/>
              <a:t> 변수에 값 할당하는 방식 등을 바꿔서 다양한 </a:t>
            </a:r>
            <a:r>
              <a:rPr lang="en-US" altLang="ko-KR"/>
              <a:t>solver</a:t>
            </a:r>
            <a:r>
              <a:rPr lang="ko-KR" altLang="en-US"/>
              <a:t>를 사용</a:t>
            </a:r>
            <a:endParaRPr lang="en-US" altLang="ko-KR"/>
          </a:p>
          <a:p>
            <a:pPr lvl="3"/>
            <a:r>
              <a:rPr lang="en-US" altLang="ko-KR"/>
              <a:t>Ex) SMT</a:t>
            </a:r>
            <a:r>
              <a:rPr lang="ko-KR" altLang="en-US"/>
              <a:t> 해결하기 위해 </a:t>
            </a:r>
            <a:r>
              <a:rPr lang="en-US" altLang="ko-KR"/>
              <a:t>SAT</a:t>
            </a:r>
            <a:r>
              <a:rPr lang="ko-KR" altLang="en-US"/>
              <a:t>와 </a:t>
            </a:r>
            <a:r>
              <a:rPr lang="en-US" altLang="ko-KR"/>
              <a:t>Theory solver</a:t>
            </a:r>
            <a:r>
              <a:rPr lang="ko-KR" altLang="en-US"/>
              <a:t>를 사용하는 것</a:t>
            </a:r>
            <a:endParaRPr lang="en-US" altLang="ko-KR"/>
          </a:p>
          <a:p>
            <a:pPr lvl="3"/>
            <a:r>
              <a:rPr lang="en-US" altLang="ko-KR"/>
              <a:t>1</a:t>
            </a:r>
            <a:r>
              <a:rPr lang="ko-KR" altLang="en-US"/>
              <a:t>차 논리 </a:t>
            </a:r>
            <a:r>
              <a:rPr lang="en-US" altLang="ko-KR"/>
              <a:t>-&gt;</a:t>
            </a:r>
            <a:r>
              <a:rPr lang="ko-KR" altLang="en-US"/>
              <a:t> 명제 논리 변환 </a:t>
            </a:r>
            <a:r>
              <a:rPr lang="en-US" altLang="ko-KR"/>
              <a:t>-&gt;</a:t>
            </a:r>
            <a:r>
              <a:rPr lang="ko-KR" altLang="en-US"/>
              <a:t> 만족 가능성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Constraint Solving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29399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기호 실행</a:t>
            </a:r>
            <a:r>
              <a:rPr lang="en-US" altLang="ko-KR" dirty="0"/>
              <a:t>(symbolic execution,</a:t>
            </a:r>
            <a:r>
              <a:rPr lang="ko-KR" altLang="en-US" dirty="0"/>
              <a:t> </a:t>
            </a:r>
            <a:r>
              <a:rPr lang="ko-KR" altLang="en-US" dirty="0" err="1"/>
              <a:t>심볼릭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70</a:t>
            </a:r>
            <a:r>
              <a:rPr lang="ko-KR" altLang="en-US" dirty="0"/>
              <a:t>년대 중반에 시작되어 소프트웨어가 </a:t>
            </a:r>
            <a:r>
              <a:rPr lang="ko-KR" altLang="en-US" u="sng" dirty="0"/>
              <a:t>특정 속성을 </a:t>
            </a:r>
            <a:r>
              <a:rPr lang="ko-KR" altLang="en-US" u="sng" dirty="0" err="1"/>
              <a:t>위반하는지</a:t>
            </a:r>
            <a:r>
              <a:rPr lang="ko-KR" altLang="en-US" u="sng" dirty="0"/>
              <a:t> 테스트</a:t>
            </a:r>
            <a:r>
              <a:rPr lang="ko-KR" altLang="en-US" dirty="0"/>
              <a:t>하는 기법</a:t>
            </a:r>
            <a:endParaRPr lang="en-US" altLang="ko-KR" dirty="0"/>
          </a:p>
          <a:p>
            <a:pPr lvl="2"/>
            <a:r>
              <a:rPr lang="ko-KR" altLang="en-US" dirty="0"/>
              <a:t>기호 </a:t>
            </a:r>
            <a:r>
              <a:rPr lang="ko-KR" altLang="en-US"/>
              <a:t>값을 다룸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으로 나누기</a:t>
            </a:r>
            <a:r>
              <a:rPr lang="en-US" altLang="ko-KR" dirty="0"/>
              <a:t>,</a:t>
            </a:r>
            <a:r>
              <a:rPr lang="ko-KR" altLang="en-US" dirty="0"/>
              <a:t> 널 포인터 역참조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백도어</a:t>
            </a:r>
            <a:r>
              <a:rPr lang="ko-KR" altLang="en-US" dirty="0"/>
              <a:t> 존재 여부 등이 있는지 확인하는데 초점</a:t>
            </a:r>
            <a:endParaRPr lang="en-US" altLang="ko-KR" dirty="0"/>
          </a:p>
          <a:p>
            <a:pPr lvl="3"/>
            <a:r>
              <a:rPr lang="ko-KR" altLang="en-US" dirty="0"/>
              <a:t>역참조</a:t>
            </a:r>
            <a:r>
              <a:rPr lang="en-US" altLang="ko-KR" dirty="0"/>
              <a:t>:</a:t>
            </a:r>
            <a:r>
              <a:rPr lang="ko-KR" altLang="en-US" dirty="0"/>
              <a:t> 주소에 저장된 값을 </a:t>
            </a:r>
            <a:r>
              <a:rPr lang="ko-KR" altLang="en-US" dirty="0" err="1"/>
              <a:t>리턴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실제 수행</a:t>
            </a:r>
            <a:r>
              <a:rPr lang="en-US" altLang="ko-KR" dirty="0"/>
              <a:t>(concrete execution)</a:t>
            </a:r>
            <a:r>
              <a:rPr lang="ko-KR" altLang="en-US" dirty="0"/>
              <a:t>은 특정 입력값에 대해 프로그램 실행</a:t>
            </a:r>
            <a:r>
              <a:rPr lang="en-US" altLang="ko-KR" dirty="0"/>
              <a:t>,</a:t>
            </a:r>
            <a:r>
              <a:rPr lang="ko-KR" altLang="en-US" dirty="0"/>
              <a:t> 단일 제어 흐름을 탐색</a:t>
            </a:r>
            <a:endParaRPr lang="en-US" altLang="ko-KR" dirty="0"/>
          </a:p>
          <a:p>
            <a:pPr lvl="2"/>
            <a:r>
              <a:rPr lang="ko-KR" altLang="en-US" dirty="0"/>
              <a:t>기호 실행은 동시에 여러 경로를 탐색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550B-8A02-9F46-BD87-1572300A7B1E}"/>
              </a:ext>
            </a:extLst>
          </p:cNvPr>
          <p:cNvSpPr txBox="1"/>
          <p:nvPr/>
        </p:nvSpPr>
        <p:spPr>
          <a:xfrm>
            <a:off x="2743200" y="921327"/>
            <a:ext cx="622128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/>
              <a:t>목표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symbolic execution</a:t>
            </a:r>
            <a:r>
              <a:rPr lang="ko-KR" altLang="en-US" sz="1200"/>
              <a:t>을 이해하여</a:t>
            </a:r>
            <a:r>
              <a:rPr lang="en-US" altLang="ko-KR" sz="1200"/>
              <a:t>,</a:t>
            </a:r>
            <a:r>
              <a:rPr lang="ko-KR" altLang="en-US" sz="1200"/>
              <a:t> 추후 펌웨어 및 하드웨어 분석을 위해 어떤 방법을 취할지 지식 습득 </a:t>
            </a:r>
            <a:r>
              <a:rPr lang="en-US" altLang="ko-KR" sz="1200"/>
              <a:t>(trade off</a:t>
            </a:r>
            <a:r>
              <a:rPr lang="ko-KR" altLang="en-US" sz="1200"/>
              <a:t> 등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126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함수에서 </a:t>
            </a:r>
            <a:r>
              <a:rPr lang="en-US" altLang="ko-KR" dirty="0"/>
              <a:t>fail</a:t>
            </a:r>
            <a:r>
              <a:rPr lang="ko-KR" altLang="en-US" dirty="0"/>
              <a:t> 유발하는 입력값 찾기</a:t>
            </a:r>
            <a:endParaRPr lang="en-US" altLang="ko-KR" dirty="0"/>
          </a:p>
          <a:p>
            <a:pPr lvl="1"/>
            <a:r>
              <a:rPr lang="en-US" altLang="ko-KR" dirty="0"/>
              <a:t>Int(4 byte)</a:t>
            </a:r>
          </a:p>
          <a:p>
            <a:pPr lvl="2"/>
            <a:r>
              <a:rPr lang="en-US" altLang="ko-KR" dirty="0"/>
              <a:t>2^32</a:t>
            </a:r>
            <a:r>
              <a:rPr lang="ko-KR" altLang="en-US" dirty="0"/>
              <a:t> 입력값을 </a:t>
            </a:r>
            <a:r>
              <a:rPr lang="ko-KR" altLang="en-US" dirty="0">
                <a:solidFill>
                  <a:srgbClr val="FF0000"/>
                </a:solidFill>
              </a:rPr>
              <a:t>전수 조사하거나 임의로 테스트 불가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기호 실행은 ＇입력값의 클래스</a:t>
            </a:r>
            <a:r>
              <a:rPr lang="en-US" altLang="ko-KR" dirty="0"/>
              <a:t>’</a:t>
            </a:r>
            <a:r>
              <a:rPr lang="ko-KR" altLang="en-US" dirty="0"/>
              <a:t>를 추론하여 이를 극복</a:t>
            </a:r>
            <a:endParaRPr lang="en-US" altLang="ko-KR" dirty="0"/>
          </a:p>
          <a:p>
            <a:pPr lvl="1"/>
            <a:r>
              <a:rPr lang="ko-KR" altLang="en-US" dirty="0"/>
              <a:t>알파</a:t>
            </a:r>
            <a:r>
              <a:rPr lang="en-US" altLang="ko-KR" dirty="0"/>
              <a:t>(a)</a:t>
            </a:r>
          </a:p>
          <a:p>
            <a:pPr lvl="2"/>
            <a:r>
              <a:rPr lang="ko-KR" altLang="en-US" dirty="0"/>
              <a:t>정적 분석 단계에서 </a:t>
            </a:r>
            <a:r>
              <a:rPr lang="ko-KR" altLang="en-US" u="sng" dirty="0"/>
              <a:t>결정할 수 없는 값</a:t>
            </a:r>
            <a:endParaRPr lang="en-US" altLang="ko-KR" u="sng" dirty="0"/>
          </a:p>
          <a:p>
            <a:pPr lvl="3"/>
            <a:r>
              <a:rPr lang="ko-KR" altLang="en-US" dirty="0"/>
              <a:t>함수에서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받아와야 하는 값</a:t>
            </a:r>
            <a:r>
              <a:rPr lang="en-US" altLang="ko-KR" dirty="0"/>
              <a:t>, </a:t>
            </a:r>
            <a:r>
              <a:rPr lang="ko-KR" altLang="en-US" dirty="0"/>
              <a:t>시스템 콜의 결과 값 등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모든 시점에 대해 기호 실행 엔진은 알파값의 상태를 유지함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/>
              <a:t>(stmt, sigma, pi)</a:t>
            </a:r>
          </a:p>
          <a:p>
            <a:pPr lvl="4"/>
            <a:r>
              <a:rPr lang="en-US" altLang="ko-KR" dirty="0"/>
              <a:t>Stmt: </a:t>
            </a:r>
            <a:r>
              <a:rPr lang="ko-KR" altLang="en-US" dirty="0"/>
              <a:t>평가할 다음 </a:t>
            </a:r>
            <a:r>
              <a:rPr lang="en-US" altLang="ko-KR" dirty="0"/>
              <a:t>statement (</a:t>
            </a:r>
            <a:r>
              <a:rPr lang="ko-KR" altLang="en-US" dirty="0"/>
              <a:t>대입</a:t>
            </a:r>
            <a:r>
              <a:rPr lang="en-US" altLang="ko-KR" dirty="0"/>
              <a:t>,</a:t>
            </a:r>
            <a:r>
              <a:rPr lang="ko-KR" altLang="en-US" dirty="0"/>
              <a:t> 조건 분기문</a:t>
            </a:r>
            <a:r>
              <a:rPr lang="en-US" altLang="ko-KR" dirty="0"/>
              <a:t>,</a:t>
            </a:r>
            <a:r>
              <a:rPr lang="ko-KR" altLang="en-US" dirty="0"/>
              <a:t> 점프 등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Sigma: symbolic store (</a:t>
            </a:r>
            <a:r>
              <a:rPr lang="ko-KR" altLang="en-US" dirty="0"/>
              <a:t>프로그램 변수를 실제 값과 기호 값으로 표현</a:t>
            </a:r>
            <a:r>
              <a:rPr lang="en-US" altLang="ko-KR" dirty="0"/>
              <a:t>) (</a:t>
            </a:r>
            <a:r>
              <a:rPr lang="ko-KR" altLang="en-US" dirty="0"/>
              <a:t>기호 저장소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/>
              <a:t>Pi: path constraints (stmt</a:t>
            </a:r>
            <a:r>
              <a:rPr lang="ko-KR" altLang="en-US" dirty="0"/>
              <a:t>까지 도달하기 위한 실행 중</a:t>
            </a:r>
            <a:r>
              <a:rPr lang="en-US" altLang="ko-KR" dirty="0"/>
              <a:t>,</a:t>
            </a:r>
            <a:r>
              <a:rPr lang="ko-KR" altLang="en-US" dirty="0"/>
              <a:t> 기호 </a:t>
            </a:r>
            <a:r>
              <a:rPr lang="en-US" altLang="ko-KR" dirty="0"/>
              <a:t>a</a:t>
            </a:r>
            <a:r>
              <a:rPr lang="ko-KR" altLang="en-US" dirty="0"/>
              <a:t>에 필요한 가정들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제약 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1.1 A Warm-up Example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B2278ED-B3A6-F64B-B13C-D79512D0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47" y="1544729"/>
            <a:ext cx="3010868" cy="18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함수에서 </a:t>
            </a:r>
            <a:r>
              <a:rPr lang="en-US" altLang="ko-KR" dirty="0"/>
              <a:t>fail</a:t>
            </a:r>
            <a:r>
              <a:rPr lang="ko-KR" altLang="en-US" dirty="0"/>
              <a:t> 유발하는 입력값 찾기</a:t>
            </a:r>
            <a:endParaRPr lang="en-US" altLang="ko-KR" dirty="0"/>
          </a:p>
          <a:p>
            <a:pPr lvl="1"/>
            <a:r>
              <a:rPr lang="en-US" altLang="ko-KR" dirty="0"/>
              <a:t>Stmt </a:t>
            </a:r>
            <a:r>
              <a:rPr lang="ko-KR" altLang="en-US" dirty="0"/>
              <a:t>기반으로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심볼릭</a:t>
            </a:r>
            <a:r>
              <a:rPr lang="ko-KR" altLang="en-US" dirty="0"/>
              <a:t> 엔진은 다음의 상태를 바꿈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>
                <a:solidFill>
                  <a:srgbClr val="FF0000"/>
                </a:solidFill>
              </a:rPr>
              <a:t>대입</a:t>
            </a:r>
            <a:r>
              <a:rPr lang="ko-KR" altLang="en-US" dirty="0"/>
              <a:t> </a:t>
            </a:r>
            <a:r>
              <a:rPr lang="en-US" altLang="ko-KR" dirty="0"/>
              <a:t>x = 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sigma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e_s</a:t>
            </a:r>
            <a:r>
              <a:rPr lang="ko-KR" altLang="en-US" dirty="0"/>
              <a:t>와 </a:t>
            </a:r>
            <a:r>
              <a:rPr lang="ko-KR" altLang="en-US" dirty="0" err="1"/>
              <a:t>연관짓는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규칙 추가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/>
              <a:t>e_s </a:t>
            </a:r>
            <a:r>
              <a:rPr lang="ko-KR" altLang="en-US" dirty="0"/>
              <a:t>는 실행 상태의 흐름상 </a:t>
            </a:r>
            <a:r>
              <a:rPr lang="en-US" altLang="ko-KR" dirty="0"/>
              <a:t>e</a:t>
            </a:r>
            <a:r>
              <a:rPr lang="ko-KR" altLang="en-US" dirty="0"/>
              <a:t>에 대해 얻을 수 있는 값이며</a:t>
            </a:r>
            <a:r>
              <a:rPr lang="en-US" altLang="ko-KR" dirty="0"/>
              <a:t>,</a:t>
            </a:r>
            <a:r>
              <a:rPr lang="ko-KR" altLang="en-US" dirty="0"/>
              <a:t> 실제 값과 기호 값이 섞여있을 수 있음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조건 분기문</a:t>
            </a:r>
            <a:r>
              <a:rPr lang="ko-KR" altLang="en-US" dirty="0"/>
              <a:t>에 대한 평가 </a:t>
            </a:r>
            <a:r>
              <a:rPr lang="en-US" altLang="ko-KR" dirty="0"/>
              <a:t>(if e then s_true else s_false)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pi </a:t>
            </a:r>
            <a:r>
              <a:rPr lang="ko-KR" altLang="en-US" dirty="0">
                <a:solidFill>
                  <a:srgbClr val="FF0000"/>
                </a:solidFill>
              </a:rPr>
              <a:t>에 영향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기호 실행은 두 실행 상태를 </a:t>
            </a:r>
            <a:r>
              <a:rPr lang="ko-KR" altLang="en-US" dirty="0" err="1"/>
              <a:t>생성하며</a:t>
            </a:r>
            <a:r>
              <a:rPr lang="ko-KR" altLang="en-US" dirty="0"/>
              <a:t> 갈라짐</a:t>
            </a:r>
            <a:r>
              <a:rPr lang="en-US" altLang="ko-KR" dirty="0"/>
              <a:t>(fork) -&gt; pi_true, pi_false	</a:t>
            </a:r>
          </a:p>
          <a:p>
            <a:pPr lvl="4"/>
            <a:r>
              <a:rPr lang="en-US" altLang="ko-KR" dirty="0"/>
              <a:t>Pi_true = pi ^ e_s</a:t>
            </a:r>
          </a:p>
          <a:p>
            <a:pPr lvl="4"/>
            <a:r>
              <a:rPr lang="en-US" altLang="ko-KR" dirty="0"/>
              <a:t>Pi_false = pi ^ ~e_s</a:t>
            </a:r>
          </a:p>
          <a:p>
            <a:pPr lvl="2"/>
            <a:r>
              <a:rPr lang="ko-KR" altLang="en-US" dirty="0"/>
              <a:t>점프 </a:t>
            </a:r>
            <a:r>
              <a:rPr lang="en-US" altLang="ko-KR" dirty="0"/>
              <a:t>goto s</a:t>
            </a:r>
            <a:r>
              <a:rPr lang="ko-KR" altLang="en-US" dirty="0"/>
              <a:t>는 실행 상태를 변경해</a:t>
            </a:r>
            <a:r>
              <a:rPr lang="en-US" altLang="ko-KR" dirty="0"/>
              <a:t>,</a:t>
            </a:r>
            <a:r>
              <a:rPr lang="ko-KR" altLang="en-US" dirty="0"/>
              <a:t> 기호 실행이 </a:t>
            </a:r>
            <a:r>
              <a:rPr lang="en-US" altLang="ko-KR" dirty="0"/>
              <a:t>statement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로 넘어가도록 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트리를 만든 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이를 풀어감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1.1 A Warm-up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>
            <a:extLst>
              <a:ext uri="{FF2B5EF4-FFF2-40B4-BE49-F238E27FC236}">
                <a16:creationId xmlns:a16="http://schemas.microsoft.com/office/drawing/2014/main" id="{F1DCA60D-97F6-7943-B93D-1158AC091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2" y="2693844"/>
            <a:ext cx="7388563" cy="381871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1.1 A Warm-up Example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90FB4352-CAC5-6E47-9B6C-1814A2E5D088}"/>
              </a:ext>
            </a:extLst>
          </p:cNvPr>
          <p:cNvSpPr txBox="1">
            <a:spLocks/>
          </p:cNvSpPr>
          <p:nvPr/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kumimoji="1" sz="17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 marL="577850" indent="-222250" algn="l" rtl="0" eaLnBrk="0" fontAlgn="base" latinLnBrk="1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 marL="854075" indent="-225425" algn="l" rtl="0" eaLnBrk="0" fontAlgn="base" latinLnBrk="1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Clr>
                <a:srgbClr val="002060"/>
              </a:buClr>
              <a:buChar char="•"/>
              <a:defRPr kumimoji="1"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 marL="1077913" indent="-182563" algn="l" rtl="0" eaLnBrk="0" fontAlgn="base" latinLnBrk="1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charset="0"/>
              <a:buChar char="◦"/>
              <a:defRPr kumimoji="1"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 marL="1346200" indent="-184150" algn="l" rtl="0" eaLnBrk="0" fontAlgn="base" latinLnBrk="1" hangingPunct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charset="0"/>
              <a:buChar char="◦"/>
              <a:defRPr kumimoji="1" sz="13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  <a:lvl6pPr marL="2514600" indent="-228600" algn="l" rtl="0" fontAlgn="base" latinLnBrk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−"/>
              <a:defRPr kumimoji="1" sz="16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−"/>
              <a:defRPr kumimoji="1" sz="16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−"/>
              <a:defRPr kumimoji="1" sz="1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charset="0"/>
              <a:buChar char="−"/>
              <a:defRPr kumimoji="1" sz="1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해법</a:t>
            </a:r>
            <a:endParaRPr lang="en-US" altLang="ko-KR" kern="0" dirty="0"/>
          </a:p>
          <a:p>
            <a:pPr lvl="1"/>
            <a:r>
              <a:rPr lang="en-US" altLang="ko-KR" kern="0" dirty="0"/>
              <a:t>Sigma, pi</a:t>
            </a:r>
            <a:r>
              <a:rPr lang="ko-KR" altLang="en-US" kern="0" dirty="0"/>
              <a:t>를 </a:t>
            </a:r>
            <a:r>
              <a:rPr lang="ko-KR" altLang="en-US" kern="0" dirty="0" err="1"/>
              <a:t>갱신하면서</a:t>
            </a:r>
            <a:r>
              <a:rPr lang="ko-KR" altLang="en-US" kern="0" dirty="0"/>
              <a:t> 트리 구성</a:t>
            </a:r>
            <a:endParaRPr lang="en-US" altLang="ko-KR" kern="0" dirty="0"/>
          </a:p>
          <a:p>
            <a:pPr lvl="2"/>
            <a:r>
              <a:rPr lang="ko-KR" altLang="en-US" kern="0" dirty="0"/>
              <a:t>마지막에 </a:t>
            </a:r>
            <a:r>
              <a:rPr lang="en-US" altLang="ko-KR" kern="0" dirty="0"/>
              <a:t>SMT Solver</a:t>
            </a:r>
            <a:r>
              <a:rPr lang="ko-KR" altLang="en-US" kern="0" dirty="0"/>
              <a:t>가 조건 만족하는 해를 찾음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0566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Exhaustive symbolic execution</a:t>
            </a:r>
          </a:p>
          <a:p>
            <a:pPr lvl="1"/>
            <a:r>
              <a:rPr lang="ko-KR" altLang="en-US" dirty="0"/>
              <a:t>입력값 관련된 모든 경우의 수를 확인할 수 있음</a:t>
            </a:r>
            <a:endParaRPr lang="en-US" altLang="ko-KR" dirty="0"/>
          </a:p>
          <a:p>
            <a:pPr lvl="1"/>
            <a:r>
              <a:rPr lang="ko-KR" altLang="en-US" dirty="0"/>
              <a:t>이 기법은 이론적으로 </a:t>
            </a:r>
            <a:r>
              <a:rPr lang="en-US" altLang="ko-KR" dirty="0">
                <a:solidFill>
                  <a:srgbClr val="FF0000"/>
                </a:solidFill>
              </a:rPr>
              <a:t>soundness, completeness</a:t>
            </a:r>
            <a:r>
              <a:rPr lang="ko-KR" altLang="en-US" dirty="0">
                <a:solidFill>
                  <a:srgbClr val="FF0000"/>
                </a:solidFill>
              </a:rPr>
              <a:t>를 제공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Soundness: no false negatives (</a:t>
            </a:r>
            <a:r>
              <a:rPr lang="ko-KR" altLang="en-US" dirty="0" err="1"/>
              <a:t>미탐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2"/>
            <a:r>
              <a:rPr lang="en-US" altLang="ko-KR" dirty="0"/>
              <a:t>Completeness: no false positives (</a:t>
            </a:r>
            <a:r>
              <a:rPr lang="ko-KR" altLang="en-US" dirty="0"/>
              <a:t>오탐 </a:t>
            </a:r>
            <a:r>
              <a:rPr lang="en-US" altLang="ko-KR" dirty="0"/>
              <a:t>x)</a:t>
            </a:r>
          </a:p>
          <a:p>
            <a:pPr lvl="1"/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확장성이 부족</a:t>
            </a:r>
            <a:r>
              <a:rPr lang="ko-KR" altLang="en-US" dirty="0"/>
              <a:t>하여</a:t>
            </a:r>
            <a:r>
              <a:rPr lang="en-US" altLang="ko-KR" dirty="0"/>
              <a:t>,</a:t>
            </a:r>
            <a:r>
              <a:rPr lang="ko-KR" altLang="en-US" dirty="0"/>
              <a:t> 목표를 축소해야 함</a:t>
            </a:r>
            <a:endParaRPr lang="en-US" altLang="ko-KR" dirty="0"/>
          </a:p>
          <a:p>
            <a:r>
              <a:rPr lang="en-US" altLang="ko-KR" dirty="0"/>
              <a:t>Challenges</a:t>
            </a:r>
          </a:p>
          <a:p>
            <a:pPr lvl="1"/>
            <a:r>
              <a:rPr lang="en-US" altLang="ko-KR" dirty="0"/>
              <a:t>Memory: </a:t>
            </a:r>
            <a:r>
              <a:rPr lang="ko-KR" altLang="en-US" dirty="0"/>
              <a:t>포인터</a:t>
            </a:r>
            <a:r>
              <a:rPr lang="en-US" altLang="ko-KR" dirty="0"/>
              <a:t>,</a:t>
            </a:r>
            <a:r>
              <a:rPr lang="ko-KR" altLang="en-US" dirty="0"/>
              <a:t> 배열 등 복잡한 객체를 다루는 것 관련된 문제</a:t>
            </a:r>
            <a:endParaRPr lang="en-US" altLang="ko-KR" dirty="0"/>
          </a:p>
          <a:p>
            <a:pPr lvl="1"/>
            <a:r>
              <a:rPr lang="en-US" altLang="ko-KR" dirty="0"/>
              <a:t>Environment:</a:t>
            </a:r>
            <a:r>
              <a:rPr lang="ko-KR" altLang="en-US" dirty="0"/>
              <a:t> 소프트웨어 스택 간의 상호작용을 다루는 것 관련된 문제</a:t>
            </a:r>
            <a:endParaRPr lang="en-US" altLang="ko-KR" dirty="0"/>
          </a:p>
          <a:p>
            <a:pPr lvl="1"/>
            <a:r>
              <a:rPr lang="en-US" altLang="ko-KR" dirty="0"/>
              <a:t>State space explosion:</a:t>
            </a:r>
            <a:r>
              <a:rPr lang="ko-KR" altLang="en-US" dirty="0"/>
              <a:t> 실행 상태가 너무 많아지는 것 관련된 문제</a:t>
            </a:r>
            <a:endParaRPr lang="en-US" altLang="ko-KR" dirty="0"/>
          </a:p>
          <a:p>
            <a:pPr lvl="1"/>
            <a:r>
              <a:rPr lang="en-US" altLang="ko-KR" dirty="0"/>
              <a:t>Constraint solving:</a:t>
            </a:r>
            <a:r>
              <a:rPr lang="ko-KR" altLang="en-US" dirty="0"/>
              <a:t> 실제로 </a:t>
            </a:r>
            <a:r>
              <a:rPr lang="en-US" altLang="ko-KR" dirty="0"/>
              <a:t>constraint solver</a:t>
            </a:r>
            <a:r>
              <a:rPr lang="ko-KR" altLang="en-US" dirty="0"/>
              <a:t>가 답을 찾아낼 수 있는지와 관련된 문제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1.2 Challenges in Symbolic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적용</a:t>
            </a:r>
            <a:endParaRPr lang="en-US" altLang="ko-KR" dirty="0"/>
          </a:p>
          <a:p>
            <a:pPr lvl="1"/>
            <a:r>
              <a:rPr lang="en-US" altLang="ko-KR" dirty="0"/>
              <a:t>Challenge</a:t>
            </a:r>
            <a:r>
              <a:rPr lang="ko-KR" altLang="en-US" dirty="0"/>
              <a:t>들을 해소하기 위해 상황에 따라 다른 가정을 함</a:t>
            </a:r>
            <a:endParaRPr lang="en-US" altLang="ko-KR" dirty="0"/>
          </a:p>
          <a:p>
            <a:pPr lvl="2"/>
            <a:r>
              <a:rPr lang="en-US" altLang="ko-KR" dirty="0"/>
              <a:t>Completeness</a:t>
            </a:r>
            <a:r>
              <a:rPr lang="ko-KR" altLang="en-US" dirty="0"/>
              <a:t>나 </a:t>
            </a:r>
            <a:r>
              <a:rPr lang="en-US" altLang="ko-KR" dirty="0"/>
              <a:t>soundness</a:t>
            </a:r>
            <a:r>
              <a:rPr lang="ko-KR" altLang="en-US" dirty="0"/>
              <a:t>에 영향을 주지만</a:t>
            </a:r>
            <a:r>
              <a:rPr lang="en-US" altLang="ko-KR" dirty="0"/>
              <a:t>,</a:t>
            </a:r>
            <a:r>
              <a:rPr lang="ko-KR" altLang="en-US" dirty="0"/>
              <a:t> 목표 달성에는 부분적인 </a:t>
            </a:r>
            <a:r>
              <a:rPr lang="ko-KR" altLang="en-US" dirty="0" err="1"/>
              <a:t>탐색으로도</a:t>
            </a:r>
            <a:r>
              <a:rPr lang="ko-KR" altLang="en-US" dirty="0"/>
              <a:t> 충분한 경우가 많음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장에서는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symbolic executor</a:t>
            </a:r>
            <a:r>
              <a:rPr lang="ko-KR" altLang="en-US" dirty="0"/>
              <a:t>를 설계하는 주요 원칙 및 구현상의 </a:t>
            </a:r>
            <a:r>
              <a:rPr lang="en-US" altLang="ko-KR" dirty="0"/>
              <a:t>trade off </a:t>
            </a:r>
            <a:r>
              <a:rPr lang="ko-KR" altLang="en-US" dirty="0"/>
              <a:t>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1.2 Challenges in Symbolic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31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Execution</a:t>
            </a:r>
          </a:p>
          <a:p>
            <a:pPr lvl="1"/>
            <a:r>
              <a:rPr lang="ko-KR" altLang="en-US" dirty="0"/>
              <a:t>전체 경로를 다 살피면 좋으나</a:t>
            </a:r>
            <a:r>
              <a:rPr lang="en-US" altLang="ko-KR" dirty="0"/>
              <a:t>,</a:t>
            </a:r>
            <a:r>
              <a:rPr lang="ko-KR" altLang="en-US" dirty="0"/>
              <a:t> 현실적으로 불가능 </a:t>
            </a:r>
            <a:r>
              <a:rPr lang="en-US" altLang="ko-KR" dirty="0"/>
              <a:t>+</a:t>
            </a:r>
            <a:r>
              <a:rPr lang="ko-KR" altLang="en-US" dirty="0"/>
              <a:t> 다른 소프트웨어 스택과의 상호작용 고려</a:t>
            </a:r>
            <a:endParaRPr lang="en-US" altLang="ko-KR" dirty="0"/>
          </a:p>
          <a:p>
            <a:pPr lvl="2"/>
            <a:r>
              <a:rPr lang="en-US" altLang="ko-KR" dirty="0" err="1"/>
              <a:t>Concolic</a:t>
            </a:r>
            <a:r>
              <a:rPr lang="en-US" altLang="ko-KR" dirty="0"/>
              <a:t> execution (solver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줄여서 분석의 가능성 높임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Concolic</a:t>
            </a:r>
            <a:r>
              <a:rPr lang="en-US" altLang="ko-KR" dirty="0"/>
              <a:t> Execution</a:t>
            </a:r>
          </a:p>
          <a:p>
            <a:pPr lvl="1"/>
            <a:r>
              <a:rPr lang="ko-KR" altLang="en-US" dirty="0"/>
              <a:t>동적 기호 실행</a:t>
            </a:r>
            <a:r>
              <a:rPr lang="en-US" altLang="ko-KR" dirty="0"/>
              <a:t>:</a:t>
            </a:r>
            <a:r>
              <a:rPr lang="ko-KR" altLang="en-US" dirty="0"/>
              <a:t>실제 수행이 기호 실행을 끌고 감 </a:t>
            </a:r>
            <a:r>
              <a:rPr lang="en-US" altLang="ko-KR" dirty="0"/>
              <a:t>-&gt;</a:t>
            </a:r>
            <a:r>
              <a:rPr lang="ko-KR" altLang="en-US" dirty="0"/>
              <a:t> 저장소 </a:t>
            </a:r>
            <a:r>
              <a:rPr lang="en-US" altLang="ko-KR" dirty="0"/>
              <a:t>2</a:t>
            </a:r>
            <a:r>
              <a:rPr lang="ko-KR" altLang="en-US" dirty="0"/>
              <a:t>개 유지</a:t>
            </a:r>
            <a:endParaRPr lang="en-US" altLang="ko-KR" dirty="0"/>
          </a:p>
          <a:p>
            <a:pPr lvl="2"/>
            <a:r>
              <a:rPr lang="ko-KR" altLang="en-US" dirty="0"/>
              <a:t>분기문 </a:t>
            </a:r>
            <a:r>
              <a:rPr lang="en-US" altLang="ko-KR" dirty="0"/>
              <a:t>negation</a:t>
            </a:r>
            <a:r>
              <a:rPr lang="ko-KR" altLang="en-US" dirty="0"/>
              <a:t> 통해 새로운 경로 탐색 </a:t>
            </a:r>
            <a:r>
              <a:rPr lang="en-US" altLang="ko-KR" dirty="0"/>
              <a:t>-&gt;</a:t>
            </a:r>
            <a:r>
              <a:rPr lang="ko-KR" altLang="en-US" dirty="0"/>
              <a:t> 다양한 </a:t>
            </a:r>
            <a:r>
              <a:rPr lang="ko-KR" altLang="en-US" dirty="0" err="1"/>
              <a:t>휴리스틱</a:t>
            </a:r>
            <a:r>
              <a:rPr lang="ko-KR" altLang="en-US" dirty="0"/>
              <a:t> 연구 </a:t>
            </a:r>
            <a:r>
              <a:rPr lang="en-US" altLang="ko-KR" dirty="0"/>
              <a:t>(</a:t>
            </a:r>
            <a:r>
              <a:rPr lang="ko-KR" altLang="en-US" dirty="0" err="1"/>
              <a:t>미탐</a:t>
            </a:r>
            <a:r>
              <a:rPr lang="ko-KR" altLang="en-US" dirty="0"/>
              <a:t> 발생 가능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추적하지 못한 외부 코드 유형에 따라 </a:t>
            </a:r>
            <a:r>
              <a:rPr lang="ko-KR" altLang="en-US" dirty="0" err="1"/>
              <a:t>미탐</a:t>
            </a:r>
            <a:r>
              <a:rPr lang="en-US" altLang="ko-KR" dirty="0"/>
              <a:t>,</a:t>
            </a:r>
            <a:r>
              <a:rPr lang="ko-KR" altLang="en-US" dirty="0"/>
              <a:t> 경로 발산 발생 가능</a:t>
            </a:r>
            <a:endParaRPr lang="en-US" altLang="ko-KR" dirty="0"/>
          </a:p>
          <a:p>
            <a:pPr lvl="1"/>
            <a:r>
              <a:rPr lang="ko-KR" altLang="en-US" dirty="0"/>
              <a:t>선택적 기호 실행</a:t>
            </a:r>
            <a:r>
              <a:rPr lang="en-US" altLang="ko-KR" dirty="0"/>
              <a:t>:</a:t>
            </a:r>
            <a:r>
              <a:rPr lang="ko-KR" altLang="en-US" dirty="0"/>
              <a:t> 함수 호출 시 기호</a:t>
            </a:r>
            <a:r>
              <a:rPr lang="en-US" altLang="ko-KR" dirty="0"/>
              <a:t>/</a:t>
            </a:r>
            <a:r>
              <a:rPr lang="ko-KR" altLang="en-US" dirty="0"/>
              <a:t>실제 전환</a:t>
            </a:r>
            <a:endParaRPr lang="en-US" altLang="ko-KR" dirty="0"/>
          </a:p>
          <a:p>
            <a:pPr lvl="2"/>
            <a:r>
              <a:rPr lang="en-US" altLang="ko-KR" dirty="0"/>
              <a:t>Soundness</a:t>
            </a:r>
            <a:r>
              <a:rPr lang="ko-KR" altLang="en-US" dirty="0"/>
              <a:t> 및 </a:t>
            </a:r>
            <a:r>
              <a:rPr lang="en-US" altLang="ko-KR" dirty="0"/>
              <a:t>completeness</a:t>
            </a:r>
            <a:r>
              <a:rPr lang="ko-KR" altLang="en-US" dirty="0"/>
              <a:t>에 손상이 있을 수 있음</a:t>
            </a:r>
            <a:endParaRPr lang="en-US" altLang="ko-KR" dirty="0"/>
          </a:p>
          <a:p>
            <a:pPr lvl="1"/>
            <a:r>
              <a:rPr lang="ko-KR" altLang="en-US" dirty="0"/>
              <a:t>경로 선택 </a:t>
            </a:r>
            <a:r>
              <a:rPr lang="en-US" altLang="ko-KR" dirty="0"/>
              <a:t>-&gt;</a:t>
            </a:r>
            <a:r>
              <a:rPr lang="ko-KR" altLang="en-US" dirty="0"/>
              <a:t> 목표에 따라 다양한 전략 및 </a:t>
            </a:r>
            <a:r>
              <a:rPr lang="ko-KR" altLang="en-US" dirty="0" err="1"/>
              <a:t>휴리스틱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/>
            <a:r>
              <a:rPr lang="ko-KR" altLang="en-US" dirty="0"/>
              <a:t>역방향 탐색 </a:t>
            </a:r>
            <a:r>
              <a:rPr lang="en-US" altLang="ko-KR" dirty="0"/>
              <a:t>-&gt;</a:t>
            </a:r>
            <a:r>
              <a:rPr lang="ko-KR" altLang="en-US" dirty="0"/>
              <a:t> 실행을 위한 입력값 찾기 위해 실행 방향 변형</a:t>
            </a:r>
            <a:endParaRPr lang="en-US" altLang="ko-KR" dirty="0"/>
          </a:p>
          <a:p>
            <a:r>
              <a:rPr lang="ko-KR" altLang="en-US" dirty="0"/>
              <a:t>설계 원칙 </a:t>
            </a:r>
            <a:r>
              <a:rPr lang="en-US" altLang="ko-KR" dirty="0"/>
              <a:t>-&gt;</a:t>
            </a:r>
            <a:r>
              <a:rPr lang="ko-KR" altLang="en-US" dirty="0"/>
              <a:t> 생존성</a:t>
            </a:r>
            <a:r>
              <a:rPr lang="en-US" altLang="ko-KR" dirty="0"/>
              <a:t>,</a:t>
            </a:r>
            <a:r>
              <a:rPr lang="ko-KR" altLang="en-US" dirty="0"/>
              <a:t> 반복 최소화</a:t>
            </a:r>
            <a:r>
              <a:rPr lang="en-US" altLang="ko-KR" dirty="0"/>
              <a:t>,</a:t>
            </a:r>
            <a:r>
              <a:rPr lang="ko-KR" altLang="en-US" dirty="0"/>
              <a:t> 기존 결과 재사용 </a:t>
            </a:r>
            <a:r>
              <a:rPr lang="en-US" altLang="ko-KR" dirty="0"/>
              <a:t>(</a:t>
            </a:r>
            <a:r>
              <a:rPr lang="ko-KR" altLang="en-US" dirty="0"/>
              <a:t>이를 유지하며 </a:t>
            </a:r>
            <a:r>
              <a:rPr lang="en-US" altLang="ko-KR" dirty="0"/>
              <a:t>trade off </a:t>
            </a:r>
            <a:r>
              <a:rPr lang="ko-KR" altLang="en-US" dirty="0"/>
              <a:t>고려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Symbolic Execution Engines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65097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저장소 확장 </a:t>
            </a:r>
            <a:r>
              <a:rPr lang="en-US" altLang="ko-KR" dirty="0"/>
              <a:t>(</a:t>
            </a:r>
            <a:r>
              <a:rPr lang="ko-KR" altLang="en-US" dirty="0"/>
              <a:t>포인터 및 배열 지원 목적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다양한 자료 구조를 지원하기 위해</a:t>
            </a:r>
            <a:r>
              <a:rPr lang="en-US" altLang="ko-KR" dirty="0"/>
              <a:t>,</a:t>
            </a:r>
            <a:r>
              <a:rPr lang="ko-KR" altLang="en-US" dirty="0"/>
              <a:t> 변수 값이 아니라 변수의 주소를 기호 및 실제 값으로 사용</a:t>
            </a:r>
            <a:endParaRPr lang="en-US" altLang="ko-KR" dirty="0"/>
          </a:p>
          <a:p>
            <a:pPr lvl="2"/>
            <a:r>
              <a:rPr lang="ko-KR" altLang="en-US" dirty="0"/>
              <a:t>메모리 주소가 기호값일 때 유형에 따라 문제 발생</a:t>
            </a:r>
            <a:endParaRPr lang="en-US" altLang="ko-KR" dirty="0"/>
          </a:p>
          <a:p>
            <a:r>
              <a:rPr lang="ko-KR" altLang="en-US" dirty="0"/>
              <a:t>메모리 접근 문제</a:t>
            </a:r>
            <a:endParaRPr lang="en-US" altLang="ko-KR" dirty="0"/>
          </a:p>
          <a:p>
            <a:pPr lvl="1"/>
            <a:r>
              <a:rPr lang="ko-KR" altLang="en-US" dirty="0"/>
              <a:t>완전히 기호값일 경우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가능한 모든 상태로 </a:t>
            </a:r>
            <a:r>
              <a:rPr lang="ko-KR" altLang="en-US" dirty="0" err="1"/>
              <a:t>분기하며</a:t>
            </a:r>
            <a:r>
              <a:rPr lang="ko-KR" altLang="en-US" dirty="0"/>
              <a:t> 트리 구성 방식 </a:t>
            </a:r>
            <a:r>
              <a:rPr lang="en-US" altLang="ko-KR" dirty="0"/>
              <a:t>/</a:t>
            </a:r>
            <a:r>
              <a:rPr lang="ko-KR" altLang="en-US" dirty="0"/>
              <a:t> 조건문을 제약 조건에 넣어 마지막에 </a:t>
            </a:r>
            <a:r>
              <a:rPr lang="en-US" altLang="ko-KR" dirty="0"/>
              <a:t>solve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2"/>
            <a:r>
              <a:rPr lang="ko-KR" altLang="en-US" dirty="0"/>
              <a:t>이론상 모든 것에 적용 가능하지만</a:t>
            </a:r>
            <a:r>
              <a:rPr lang="en-US" altLang="ko-KR" dirty="0"/>
              <a:t>,</a:t>
            </a:r>
            <a:r>
              <a:rPr lang="ko-KR" altLang="en-US" dirty="0"/>
              <a:t> 추적할 경우의 수가 너무 많아 불가능</a:t>
            </a:r>
            <a:endParaRPr lang="en-US" altLang="ko-KR" dirty="0"/>
          </a:p>
          <a:p>
            <a:pPr lvl="1"/>
            <a:r>
              <a:rPr lang="ko-KR" altLang="en-US" dirty="0"/>
              <a:t>주소의 </a:t>
            </a:r>
            <a:r>
              <a:rPr lang="ko-KR" altLang="en-US" dirty="0" err="1"/>
              <a:t>실제화</a:t>
            </a:r>
            <a:endParaRPr lang="en-US" altLang="ko-KR" dirty="0"/>
          </a:p>
          <a:p>
            <a:pPr lvl="2"/>
            <a:r>
              <a:rPr lang="ko-KR" altLang="en-US" dirty="0"/>
              <a:t>포인터를 특정 단일 실제 주소로 지정 </a:t>
            </a:r>
            <a:r>
              <a:rPr lang="en-US" altLang="ko-KR" dirty="0"/>
              <a:t>-&gt;</a:t>
            </a:r>
            <a:r>
              <a:rPr lang="ko-KR" altLang="en-US" dirty="0"/>
              <a:t> 실행 시간 개선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미탐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1"/>
            <a:r>
              <a:rPr lang="en-US" altLang="ko-KR" dirty="0"/>
              <a:t>Partial memory modeling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MAYHEM</a:t>
            </a:r>
            <a:r>
              <a:rPr lang="ko-KR" altLang="en-US" dirty="0"/>
              <a:t>에서 사용 </a:t>
            </a:r>
            <a:r>
              <a:rPr lang="en-US" altLang="ko-KR" dirty="0"/>
              <a:t>(</a:t>
            </a:r>
            <a:r>
              <a:rPr lang="ko-KR" altLang="en-US" dirty="0"/>
              <a:t>최대한 주소 범위를 제한하는 최적화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Lazy Initialization -&gt; </a:t>
            </a:r>
            <a:r>
              <a:rPr lang="ko-KR" altLang="en-US" dirty="0"/>
              <a:t>객체에 접근하는 시점에 </a:t>
            </a:r>
            <a:r>
              <a:rPr lang="en-US" altLang="ko-KR" dirty="0"/>
              <a:t>3</a:t>
            </a:r>
            <a:r>
              <a:rPr lang="ko-KR" altLang="en-US" dirty="0"/>
              <a:t>가지 유형으로 초기화 </a:t>
            </a:r>
            <a:r>
              <a:rPr lang="en-US" altLang="ko-KR" dirty="0"/>
              <a:t>(</a:t>
            </a:r>
            <a:r>
              <a:rPr lang="ko-KR" altLang="en-US" dirty="0"/>
              <a:t>최대한 분기 줄임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Memory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1757657664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Jungheum</vt:lpstr>
      <vt:lpstr>A Survey of Symbolic Execution Techniques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Symbolic Execution Engines</vt:lpstr>
      <vt:lpstr>3. Memory Model</vt:lpstr>
      <vt:lpstr>4. Interaction with the Environment</vt:lpstr>
      <vt:lpstr>5. Path Explosion</vt:lpstr>
      <vt:lpstr>6. Constraint Solving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31</cp:revision>
  <cp:lastPrinted>2019-07-17T13:38:56Z</cp:lastPrinted>
  <dcterms:created xsi:type="dcterms:W3CDTF">2008-05-17T05:36:45Z</dcterms:created>
  <dcterms:modified xsi:type="dcterms:W3CDTF">2020-06-22T01:18:56Z</dcterms:modified>
</cp:coreProperties>
</file>