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8" r:id="rId1"/>
  </p:sldMasterIdLst>
  <p:notesMasterIdLst>
    <p:notesMasterId r:id="rId17"/>
  </p:notesMasterIdLst>
  <p:handoutMasterIdLst>
    <p:handoutMasterId r:id="rId18"/>
  </p:handoutMasterIdLst>
  <p:sldIdLst>
    <p:sldId id="355" r:id="rId2"/>
    <p:sldId id="678" r:id="rId3"/>
    <p:sldId id="679" r:id="rId4"/>
    <p:sldId id="680" r:id="rId5"/>
    <p:sldId id="681" r:id="rId6"/>
    <p:sldId id="682" r:id="rId7"/>
    <p:sldId id="684" r:id="rId8"/>
    <p:sldId id="685" r:id="rId9"/>
    <p:sldId id="683" r:id="rId10"/>
    <p:sldId id="686" r:id="rId11"/>
    <p:sldId id="690" r:id="rId12"/>
    <p:sldId id="687" r:id="rId13"/>
    <p:sldId id="688" r:id="rId14"/>
    <p:sldId id="689" r:id="rId15"/>
    <p:sldId id="388" r:id="rId16"/>
  </p:sldIdLst>
  <p:sldSz cx="9144000" cy="6858000" type="screen4x3"/>
  <p:notesSz cx="6788150" cy="9923463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FFCC66"/>
    <a:srgbClr val="D7E4BD"/>
    <a:srgbClr val="E6B9B8"/>
    <a:srgbClr val="4F81BD"/>
    <a:srgbClr val="002060"/>
    <a:srgbClr val="8B8B8B"/>
    <a:srgbClr val="3333CC"/>
    <a:srgbClr val="376092"/>
    <a:srgbClr val="F96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 autoAdjust="0"/>
    <p:restoredTop sz="84362" autoAdjust="0"/>
  </p:normalViewPr>
  <p:slideViewPr>
    <p:cSldViewPr>
      <p:cViewPr varScale="1">
        <p:scale>
          <a:sx n="106" d="100"/>
          <a:sy n="106" d="100"/>
        </p:scale>
        <p:origin x="19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4062" y="90"/>
      </p:cViewPr>
      <p:guideLst>
        <p:guide orient="horz" pos="3126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handoutMaster" Target="handoutMasters/handoutMaster1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commentAuthors" Target="commentAuthor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4BEAB96-E72C-48F9-8BC2-D3F45319DBF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736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5" y="4713647"/>
            <a:ext cx="5430520" cy="446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09EEEEC-CE94-4A0C-A294-80D27D9A246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215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37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-17463" y="1825625"/>
            <a:ext cx="9170988" cy="2101850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2684"/>
            <a:ext cx="9144000" cy="11525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Font typeface="Wingdings" pitchFamily="2" charset="2"/>
              <a:buNone/>
              <a:defRPr sz="20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9525" y="6600893"/>
            <a:ext cx="9170988" cy="265113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6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tx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  <a:cs typeface="서울남산체 EB" panose="02020603020101020101" pitchFamily="18" charset="-127"/>
              </a:defRPr>
            </a:lvl1pPr>
          </a:lstStyle>
          <a:p>
            <a:r>
              <a:rPr lang="ko-KR" altLang="en-US" dirty="0"/>
              <a:t>제목 스타일 편집</a:t>
            </a:r>
          </a:p>
        </p:txBody>
      </p:sp>
      <p:sp>
        <p:nvSpPr>
          <p:cNvPr id="8" name="부제목 4"/>
          <p:cNvSpPr>
            <a:spLocks noGrp="1"/>
          </p:cNvSpPr>
          <p:nvPr>
            <p:ph type="subTitle" idx="1" hasCustomPrompt="1"/>
          </p:nvPr>
        </p:nvSpPr>
        <p:spPr>
          <a:xfrm>
            <a:off x="2369285" y="4302466"/>
            <a:ext cx="4397492" cy="18272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marL="895350" indent="-180975" algn="l">
              <a:buFontTx/>
              <a:buChar char="-"/>
              <a:tabLst>
                <a:tab pos="895350" algn="l"/>
              </a:tabLst>
            </a:pPr>
            <a:r>
              <a:rPr lang="ko-KR" altLang="en-US" sz="1800" dirty="0" err="1"/>
              <a:t>ㅁㅁㅁ</a:t>
            </a:r>
            <a:endParaRPr lang="ko-KR" altLang="en-US" sz="1800" dirty="0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2406946" y="3430523"/>
            <a:ext cx="4317287" cy="62325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1165033" y="6611472"/>
            <a:ext cx="68056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50731"/>
            <a:ext cx="8784976" cy="502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0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033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8784976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5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809500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026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208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3" y="809688"/>
            <a:ext cx="4248472" cy="5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2" hasCustomPrompt="1"/>
          </p:nvPr>
        </p:nvSpPr>
        <p:spPr bwMode="auto">
          <a:xfrm>
            <a:off x="4707224" y="809687"/>
            <a:ext cx="4248472" cy="55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</a:t>
            </a:r>
            <a:r>
              <a:rPr lang="ko-KR" altLang="en-US" noProof="0"/>
              <a:t>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9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3185774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6165141" y="809673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1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1"/>
            <a:ext cx="9144000" cy="69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4178300" y="6623050"/>
            <a:ext cx="78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fld id="{22C792E2-231C-478B-B402-C73E5368C625}" type="slidenum">
              <a:rPr lang="en-US" altLang="ko-KR" sz="1000" b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pPr algn="ctr" eaLnBrk="1" hangingPunct="1">
                <a:lnSpc>
                  <a:spcPct val="100000"/>
                </a:lnSpc>
                <a:spcBef>
                  <a:spcPct val="20000"/>
                </a:spcBef>
                <a:buSzPct val="75000"/>
                <a:buFont typeface="Wingdings" pitchFamily="2" charset="2"/>
                <a:buNone/>
                <a:defRPr/>
              </a:pPr>
              <a:t>‹#›</a:t>
            </a:fld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-61656" y="6600347"/>
            <a:ext cx="9254490" cy="19859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6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3" r:id="rId2"/>
    <p:sldLayoutId id="2147484062" r:id="rId3"/>
    <p:sldLayoutId id="2147484060" r:id="rId4"/>
    <p:sldLayoutId id="2147484061" r:id="rId5"/>
    <p:sldLayoutId id="2147484065" r:id="rId6"/>
    <p:sldLayoutId id="2147484066" r:id="rId7"/>
    <p:sldLayoutId id="2147484064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266700" indent="-26670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marL="577850" indent="-2222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Font typeface="Wingdings" pitchFamily="2" charset="2"/>
        <a:buChar char="§"/>
        <a:defRPr kumimoji="1" sz="14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2pPr>
      <a:lvl3pPr marL="854075" indent="-225425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Char char="•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3pPr>
      <a:lvl4pPr marL="1077913" indent="-182563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4pPr>
      <a:lvl5pPr marL="1346200" indent="-1841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5pPr>
      <a:lvl6pPr marL="25146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PUF</a:t>
            </a:r>
            <a:r>
              <a:rPr lang="ko-KR" altLang="en-US" sz="2800" dirty="0"/>
              <a:t>의 원리 및 보안 분야 적용 방안 정리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sz="2000" dirty="0"/>
          </a:p>
        </p:txBody>
      </p:sp>
      <p:sp>
        <p:nvSpPr>
          <p:cNvPr id="7" name="부제목 4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1152560"/>
          </a:xfrm>
        </p:spPr>
        <p:txBody>
          <a:bodyPr/>
          <a:lstStyle/>
          <a:p>
            <a:pPr lvl="0"/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lvl="0"/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 홍 구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전자서명</a:t>
            </a:r>
            <a:endParaRPr lang="en-US" altLang="ko-KR" dirty="0"/>
          </a:p>
          <a:p>
            <a:pPr lvl="1"/>
            <a:r>
              <a:rPr lang="en-US" altLang="ko-KR" dirty="0"/>
              <a:t>PUF</a:t>
            </a:r>
            <a:r>
              <a:rPr lang="ko-KR" altLang="en-US" dirty="0"/>
              <a:t>는 제조 공정에서 이미 고유한 암호화 개인 키 내재 </a:t>
            </a:r>
            <a:r>
              <a:rPr lang="en-US" altLang="ko-KR" dirty="0"/>
              <a:t>-&gt;</a:t>
            </a:r>
            <a:r>
              <a:rPr lang="ko-KR" altLang="en-US" dirty="0"/>
              <a:t> 이에 대한 </a:t>
            </a:r>
            <a:r>
              <a:rPr lang="ko-KR" altLang="en-US" dirty="0" err="1"/>
              <a:t>공개키를</a:t>
            </a:r>
            <a:r>
              <a:rPr lang="ko-KR" altLang="en-US" dirty="0"/>
              <a:t> 만들면</a:t>
            </a:r>
            <a:r>
              <a:rPr lang="en-US" altLang="ko-KR" dirty="0"/>
              <a:t>,</a:t>
            </a:r>
            <a:r>
              <a:rPr lang="ko-KR" altLang="en-US" dirty="0"/>
              <a:t> 사용자는 개인 키 보관 불필요</a:t>
            </a:r>
            <a:endParaRPr lang="en-US" altLang="ko-KR" dirty="0"/>
          </a:p>
          <a:p>
            <a:r>
              <a:rPr lang="ko-KR" altLang="en-US" dirty="0"/>
              <a:t>복제가 불가한 </a:t>
            </a:r>
            <a:r>
              <a:rPr lang="en-US" altLang="ko-KR" dirty="0"/>
              <a:t>RFID</a:t>
            </a:r>
            <a:r>
              <a:rPr lang="ko-KR" altLang="en-US" dirty="0"/>
              <a:t> 칩 개발 등</a:t>
            </a:r>
            <a:endParaRPr lang="en-US" altLang="ko-KR" dirty="0"/>
          </a:p>
          <a:p>
            <a:r>
              <a:rPr lang="ko-KR" altLang="en-US" dirty="0"/>
              <a:t>임베디드 기기 펌웨어 </a:t>
            </a:r>
            <a:r>
              <a:rPr lang="ko-KR" altLang="en-US" dirty="0" err="1"/>
              <a:t>난독화</a:t>
            </a:r>
            <a:endParaRPr lang="en-US" altLang="ko-KR" dirty="0" err="1"/>
          </a:p>
          <a:p>
            <a:pPr lvl="1"/>
            <a:r>
              <a:rPr lang="en-US" altLang="ko-KR" dirty="0"/>
              <a:t>Response</a:t>
            </a:r>
            <a:r>
              <a:rPr lang="ko-KR" altLang="en-US" dirty="0"/>
              <a:t>를 받아서 난독화된 </a:t>
            </a:r>
            <a:r>
              <a:rPr lang="en-US" altLang="ko-KR" dirty="0"/>
              <a:t>opcode</a:t>
            </a:r>
            <a:r>
              <a:rPr lang="ko-KR" altLang="en-US" dirty="0"/>
              <a:t>와 조합해야 정상 동작 가능하도록 함</a:t>
            </a:r>
            <a:endParaRPr lang="en-US" altLang="ko-KR" dirty="0"/>
          </a:p>
          <a:p>
            <a:r>
              <a:rPr lang="en-US" altLang="ko-KR" dirty="0"/>
              <a:t>Active Hardware Metering</a:t>
            </a:r>
          </a:p>
          <a:p>
            <a:pPr lvl="1"/>
            <a:r>
              <a:rPr lang="ko-KR" altLang="en-US" dirty="0"/>
              <a:t>고유한 칩을 제조 단계에서는 잠금 설정해놓고</a:t>
            </a:r>
            <a:r>
              <a:rPr lang="en-US" altLang="ko-KR" dirty="0"/>
              <a:t>,</a:t>
            </a:r>
            <a:r>
              <a:rPr lang="ko-KR" altLang="en-US" dirty="0"/>
              <a:t> 추후 설계자의 </a:t>
            </a:r>
            <a:r>
              <a:rPr lang="en-US" altLang="ko-KR" dirty="0"/>
              <a:t>key</a:t>
            </a:r>
            <a:r>
              <a:rPr lang="ko-KR" altLang="en-US" dirty="0"/>
              <a:t>로 활성화하는 방식</a:t>
            </a:r>
            <a:endParaRPr lang="en-US" altLang="ko-KR" dirty="0"/>
          </a:p>
          <a:p>
            <a:pPr lvl="2"/>
            <a:r>
              <a:rPr lang="ko-KR" altLang="en-US" dirty="0"/>
              <a:t>수동적인 워터마킹과는 다름 </a:t>
            </a:r>
            <a:r>
              <a:rPr lang="en-US" altLang="ko-KR" dirty="0"/>
              <a:t>(</a:t>
            </a:r>
            <a:r>
              <a:rPr lang="ko-KR" altLang="en-US" dirty="0"/>
              <a:t>설계자가 인가하여 활성화해주기 전까지 칩은 무용지물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하드웨어 도난을 선제적으로 대응할 수 있음</a:t>
            </a:r>
            <a:endParaRPr lang="en-US" altLang="ko-KR" dirty="0"/>
          </a:p>
          <a:p>
            <a:pPr lvl="1"/>
            <a:r>
              <a:rPr lang="en-US" altLang="ko-KR" dirty="0"/>
              <a:t>Aging</a:t>
            </a:r>
            <a:r>
              <a:rPr lang="ko-KR" altLang="en-US" dirty="0"/>
              <a:t>에 의해 활성화 및 비활성화에 영향이 있을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</a:t>
            </a:r>
            <a:r>
              <a:rPr lang="en-US" altLang="ko-KR" dirty="0" err="1"/>
              <a:t>Unclonable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PUF</a:t>
            </a:r>
            <a:r>
              <a:rPr lang="ko-KR" altLang="en-US" dirty="0"/>
              <a:t>의 활용</a:t>
            </a:r>
          </a:p>
        </p:txBody>
      </p:sp>
    </p:spTree>
    <p:extLst>
      <p:ext uri="{BB962C8B-B14F-4D97-AF65-F5344CB8AC3E}">
        <p14:creationId xmlns:p14="http://schemas.microsoft.com/office/powerpoint/2010/main" val="9173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암호 프로토콜</a:t>
            </a:r>
            <a:endParaRPr lang="en-US" altLang="ko-KR" dirty="0"/>
          </a:p>
          <a:p>
            <a:pPr lvl="1"/>
            <a:r>
              <a:rPr lang="en-US" altLang="ko-KR" dirty="0"/>
              <a:t>Oblivious transfer</a:t>
            </a:r>
          </a:p>
          <a:p>
            <a:pPr lvl="2"/>
            <a:r>
              <a:rPr lang="ko-KR" altLang="en-US" dirty="0"/>
              <a:t>송신자가 비밀을 인식하지 못하지만</a:t>
            </a:r>
            <a:r>
              <a:rPr lang="en-US" altLang="ko-KR" dirty="0"/>
              <a:t>,</a:t>
            </a:r>
            <a:r>
              <a:rPr lang="ko-KR" altLang="en-US" dirty="0"/>
              <a:t> 수신자는 원하는 비밀을 요청하고 받아낼 수 있음</a:t>
            </a:r>
            <a:endParaRPr lang="en-US" altLang="ko-KR" dirty="0"/>
          </a:p>
          <a:p>
            <a:pPr lvl="2"/>
            <a:r>
              <a:rPr lang="en-US" altLang="ko-KR" dirty="0"/>
              <a:t>1 to n</a:t>
            </a:r>
            <a:r>
              <a:rPr lang="ko-KR" altLang="en-US" dirty="0"/>
              <a:t>으로 확장하면</a:t>
            </a:r>
            <a:r>
              <a:rPr lang="en-US" altLang="ko-KR" dirty="0"/>
              <a:t>,</a:t>
            </a:r>
            <a:r>
              <a:rPr lang="ko-KR" altLang="en-US" dirty="0"/>
              <a:t> 서버는 요청의 내용을 모르는 상태로 사용자에게 정확한 비밀 내용을 전달해줄 수 있음</a:t>
            </a:r>
            <a:endParaRPr lang="en-US" altLang="ko-KR" dirty="0"/>
          </a:p>
          <a:p>
            <a:pPr lvl="2"/>
            <a:r>
              <a:rPr lang="ko-KR" altLang="en-US" dirty="0"/>
              <a:t>그간</a:t>
            </a:r>
            <a:r>
              <a:rPr lang="en-US" altLang="ko-KR" dirty="0"/>
              <a:t>,</a:t>
            </a:r>
            <a:r>
              <a:rPr lang="ko-KR" altLang="en-US" dirty="0"/>
              <a:t> 공개키 연산의 효율성으로 인해 병목 현상이 발생하고 </a:t>
            </a:r>
            <a:r>
              <a:rPr lang="en-US" altLang="ko-KR" dirty="0"/>
              <a:t>OT</a:t>
            </a:r>
            <a:r>
              <a:rPr lang="ko-KR" altLang="en-US" dirty="0"/>
              <a:t>의 활용성이 낮았음</a:t>
            </a:r>
            <a:endParaRPr lang="en-US" altLang="ko-KR" dirty="0"/>
          </a:p>
          <a:p>
            <a:pPr lvl="2"/>
            <a:r>
              <a:rPr lang="en-US" altLang="ko-KR" dirty="0"/>
              <a:t>PUF</a:t>
            </a:r>
            <a:r>
              <a:rPr lang="ko-KR" altLang="en-US" dirty="0"/>
              <a:t>를 암호프로토콜 중간에 넣어서 효율적으로 계산</a:t>
            </a:r>
            <a:r>
              <a:rPr lang="en-US" altLang="ko-KR" dirty="0"/>
              <a:t>/</a:t>
            </a:r>
            <a:r>
              <a:rPr lang="ko-KR" altLang="en-US" dirty="0"/>
              <a:t>교환할 수 있음</a:t>
            </a:r>
            <a:endParaRPr lang="en-US" altLang="ko-KR" dirty="0"/>
          </a:p>
          <a:p>
            <a:pPr lvl="1"/>
            <a:r>
              <a:rPr lang="en-US" altLang="ko-KR" dirty="0"/>
              <a:t>Bit commitment</a:t>
            </a:r>
          </a:p>
          <a:p>
            <a:pPr lvl="2"/>
            <a:r>
              <a:rPr lang="ko-KR" altLang="en-US" dirty="0"/>
              <a:t>비트의 비밀성을 유지한 채 약속</a:t>
            </a:r>
            <a:r>
              <a:rPr lang="en-US" altLang="ko-KR" dirty="0"/>
              <a:t>.</a:t>
            </a:r>
            <a:r>
              <a:rPr lang="ko-KR" altLang="en-US" dirty="0"/>
              <a:t> 약속된 후에는 추후 공개할 수는 있지만 변경할 수는 없음</a:t>
            </a:r>
            <a:endParaRPr lang="en-US" altLang="ko-KR" dirty="0"/>
          </a:p>
          <a:p>
            <a:pPr lvl="1"/>
            <a:r>
              <a:rPr lang="en-US" altLang="ko-KR" dirty="0"/>
              <a:t>key exchange protocol</a:t>
            </a:r>
          </a:p>
          <a:p>
            <a:pPr lvl="2"/>
            <a:r>
              <a:rPr lang="ko-KR" altLang="en-US" dirty="0"/>
              <a:t>인가된 집단 내에서 안전하게 키를 교환하는 것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</a:t>
            </a:r>
            <a:r>
              <a:rPr lang="en-US" altLang="ko-KR" dirty="0" err="1"/>
              <a:t>Unclonable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PUF</a:t>
            </a:r>
            <a:r>
              <a:rPr lang="ko-KR" altLang="en-US" dirty="0"/>
              <a:t>의 활용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49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공격에 대한 방어 가능</a:t>
            </a:r>
            <a:endParaRPr lang="en-US" altLang="ko-KR" dirty="0"/>
          </a:p>
          <a:p>
            <a:pPr lvl="1"/>
            <a:r>
              <a:rPr lang="ko-KR" altLang="en-US" dirty="0"/>
              <a:t>시크릿 키를 보관할 </a:t>
            </a:r>
            <a:r>
              <a:rPr lang="en-US" altLang="ko-KR" dirty="0"/>
              <a:t>NVM</a:t>
            </a:r>
            <a:r>
              <a:rPr lang="ko-KR" altLang="en-US" dirty="0"/>
              <a:t> 불필요</a:t>
            </a:r>
            <a:endParaRPr lang="en-US" altLang="ko-KR" dirty="0"/>
          </a:p>
          <a:p>
            <a:pPr lvl="1"/>
            <a:r>
              <a:rPr lang="ko-KR" altLang="en-US" dirty="0"/>
              <a:t>챌린지를 넣기 위해 전원 공급 반드시 필요하므로</a:t>
            </a:r>
            <a:r>
              <a:rPr lang="en-US" altLang="ko-KR" dirty="0"/>
              <a:t>,</a:t>
            </a:r>
            <a:r>
              <a:rPr lang="ko-KR" altLang="en-US" dirty="0"/>
              <a:t> 변조할 수 없음</a:t>
            </a:r>
            <a:endParaRPr lang="en-US" altLang="ko-KR" dirty="0"/>
          </a:p>
          <a:p>
            <a:pPr lvl="1"/>
            <a:r>
              <a:rPr lang="ko-KR" altLang="en-US" dirty="0"/>
              <a:t>물리적인 조작 및 침투 공격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CRP </a:t>
            </a:r>
            <a:r>
              <a:rPr lang="ko-KR" altLang="en-US" dirty="0"/>
              <a:t>매핑을 바꾸어놓고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PUF</a:t>
            </a:r>
            <a:r>
              <a:rPr lang="ko-KR" altLang="en-US" dirty="0"/>
              <a:t>를 못쓰게 만들 것</a:t>
            </a:r>
            <a:endParaRPr lang="en-US" altLang="ko-KR" dirty="0"/>
          </a:p>
          <a:p>
            <a:pPr lvl="1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PUF</a:t>
            </a:r>
            <a:r>
              <a:rPr lang="ko-KR" altLang="en-US" dirty="0"/>
              <a:t>를 단독으로 사용하지 않기 때문에 입출력 신호 인터페이스 등으로부터 부채널 공격 위험 있고</a:t>
            </a:r>
            <a:r>
              <a:rPr lang="en-US" altLang="ko-KR" dirty="0"/>
              <a:t>,</a:t>
            </a:r>
            <a:r>
              <a:rPr lang="ko-KR" altLang="en-US" dirty="0"/>
              <a:t> 머신러닝으로 모델링되어 크래킹될 수 있음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</a:t>
            </a:r>
            <a:r>
              <a:rPr lang="en-US" altLang="ko-KR" dirty="0" err="1"/>
              <a:t>Unclonable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PUF</a:t>
            </a:r>
            <a:r>
              <a:rPr lang="ko-KR" altLang="en-US" dirty="0"/>
              <a:t>에 대한 공격</a:t>
            </a:r>
          </a:p>
        </p:txBody>
      </p:sp>
    </p:spTree>
    <p:extLst>
      <p:ext uri="{BB962C8B-B14F-4D97-AF65-F5344CB8AC3E}">
        <p14:creationId xmlns:p14="http://schemas.microsoft.com/office/powerpoint/2010/main" val="41972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머신러닝 기반 모델링</a:t>
            </a:r>
            <a:endParaRPr lang="en-US" altLang="ko-KR" dirty="0"/>
          </a:p>
          <a:p>
            <a:pPr lvl="1"/>
            <a:r>
              <a:rPr lang="en-US" altLang="ko-KR" dirty="0"/>
              <a:t>Strong PUF</a:t>
            </a:r>
            <a:r>
              <a:rPr lang="ko-KR" altLang="en-US" dirty="0"/>
              <a:t>를 주로 타겟팅함</a:t>
            </a:r>
            <a:endParaRPr lang="en-US" altLang="ko-KR" dirty="0"/>
          </a:p>
          <a:p>
            <a:pPr lvl="2"/>
            <a:r>
              <a:rPr lang="en-US" altLang="ko-KR" dirty="0"/>
              <a:t>PUF</a:t>
            </a:r>
            <a:r>
              <a:rPr lang="ko-KR" altLang="en-US" dirty="0"/>
              <a:t>에 대해 숫자 시뮬레이션 모델을 유도하는 것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known CRP</a:t>
            </a:r>
            <a:r>
              <a:rPr lang="ko-KR" altLang="en-US" dirty="0"/>
              <a:t>를 이용해서 학습</a:t>
            </a:r>
            <a:endParaRPr lang="en-US" altLang="ko-KR" dirty="0"/>
          </a:p>
          <a:p>
            <a:pPr lvl="2"/>
            <a:r>
              <a:rPr lang="en-US" altLang="ko-KR" dirty="0"/>
              <a:t>CRP</a:t>
            </a:r>
            <a:r>
              <a:rPr lang="ko-KR" altLang="en-US" dirty="0"/>
              <a:t>의 수집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PUF</a:t>
            </a:r>
            <a:r>
              <a:rPr lang="ko-KR" altLang="en-US" dirty="0"/>
              <a:t>에 직접 접근해서 수집하거나</a:t>
            </a:r>
            <a:r>
              <a:rPr lang="en-US" altLang="ko-KR" dirty="0"/>
              <a:t>,</a:t>
            </a:r>
            <a:r>
              <a:rPr lang="ko-KR" altLang="en-US" dirty="0"/>
              <a:t> 프로토콜 도청을 통해 수집 가능</a:t>
            </a:r>
            <a:endParaRPr lang="en-US" altLang="ko-KR" dirty="0"/>
          </a:p>
          <a:p>
            <a:pPr lvl="1"/>
            <a:r>
              <a:rPr lang="ko-KR" altLang="en-US" dirty="0"/>
              <a:t>예측할 수 없었던 응답을 예측할 수 있게 됨</a:t>
            </a:r>
            <a:endParaRPr lang="en-US" altLang="ko-KR" dirty="0"/>
          </a:p>
          <a:p>
            <a:pPr lvl="2"/>
            <a:r>
              <a:rPr lang="en-US" altLang="ko-KR" dirty="0"/>
              <a:t>Arbiter PUF</a:t>
            </a:r>
            <a:r>
              <a:rPr lang="ko-KR" altLang="en-US" dirty="0"/>
              <a:t>는 </a:t>
            </a:r>
            <a:r>
              <a:rPr lang="en-US" altLang="ko-KR" dirty="0"/>
              <a:t>brute force attack</a:t>
            </a:r>
            <a:r>
              <a:rPr lang="ko-KR" altLang="en-US" dirty="0"/>
              <a:t>에는 </a:t>
            </a:r>
            <a:r>
              <a:rPr lang="ko-KR" altLang="en-US" dirty="0" err="1"/>
              <a:t>면역이지만</a:t>
            </a:r>
            <a:r>
              <a:rPr lang="en-US" altLang="ko-KR" dirty="0"/>
              <a:t>,</a:t>
            </a:r>
            <a:r>
              <a:rPr lang="ko-KR" altLang="en-US" dirty="0"/>
              <a:t> 머신러닝 기반 모델링을 통해 예측됨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개의 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출력 포트</a:t>
            </a:r>
            <a:r>
              <a:rPr lang="en-US" altLang="ko-KR" dirty="0"/>
              <a:t>.</a:t>
            </a:r>
            <a:r>
              <a:rPr lang="ko-KR" altLang="en-US" dirty="0"/>
              <a:t> 중간의 셔플을 확률로 표현</a:t>
            </a:r>
            <a:r>
              <a:rPr lang="en-US" altLang="ko-KR" dirty="0"/>
              <a:t>(n</a:t>
            </a:r>
            <a:r>
              <a:rPr lang="ko-KR" altLang="en-US" dirty="0"/>
              <a:t>개의 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수 백개의 </a:t>
            </a:r>
            <a:r>
              <a:rPr lang="en-US" altLang="ko-KR" dirty="0"/>
              <a:t>CRP </a:t>
            </a:r>
            <a:r>
              <a:rPr lang="ko-KR" altLang="en-US" dirty="0"/>
              <a:t>학습 후 예측 가능</a:t>
            </a:r>
            <a:endParaRPr lang="en-US" altLang="ko-KR" dirty="0"/>
          </a:p>
          <a:p>
            <a:pPr lvl="1"/>
            <a:r>
              <a:rPr lang="ko-KR" altLang="en-US" dirty="0"/>
              <a:t>이에 대응하기 위해서는</a:t>
            </a:r>
            <a:r>
              <a:rPr lang="en-US" altLang="ko-KR" dirty="0"/>
              <a:t>,</a:t>
            </a:r>
            <a:r>
              <a:rPr lang="ko-KR" altLang="en-US" dirty="0"/>
              <a:t> 비선형 효과 추가</a:t>
            </a:r>
            <a:endParaRPr lang="en-US" altLang="ko-KR" dirty="0"/>
          </a:p>
          <a:p>
            <a:pPr lvl="2"/>
            <a:r>
              <a:rPr lang="ko-KR" altLang="en-US" dirty="0"/>
              <a:t>여러 </a:t>
            </a:r>
            <a:r>
              <a:rPr lang="en-US" altLang="ko-KR" dirty="0"/>
              <a:t>arbiter PUF</a:t>
            </a:r>
            <a:r>
              <a:rPr lang="ko-KR" altLang="en-US" dirty="0"/>
              <a:t>의 응답을 </a:t>
            </a:r>
            <a:r>
              <a:rPr lang="en-US" altLang="ko-KR" dirty="0"/>
              <a:t>XOR</a:t>
            </a:r>
            <a:r>
              <a:rPr lang="ko-KR" altLang="en-US" dirty="0"/>
              <a:t>하는 식</a:t>
            </a:r>
            <a:endParaRPr lang="en-US" altLang="ko-KR" dirty="0"/>
          </a:p>
          <a:p>
            <a:pPr lvl="1"/>
            <a:r>
              <a:rPr lang="ko-KR" altLang="en-US" dirty="0"/>
              <a:t>머신러닝으로 </a:t>
            </a:r>
            <a:r>
              <a:rPr lang="en-US" altLang="ko-KR" dirty="0"/>
              <a:t>strong PUF</a:t>
            </a:r>
            <a:r>
              <a:rPr lang="ko-KR" altLang="en-US" dirty="0"/>
              <a:t>도 예측될 수 있지만</a:t>
            </a:r>
            <a:r>
              <a:rPr lang="en-US" altLang="ko-KR" dirty="0"/>
              <a:t>,</a:t>
            </a:r>
            <a:r>
              <a:rPr lang="ko-KR" altLang="en-US" dirty="0"/>
              <a:t> 공격의 복잡도 쉽게 높일 수 있음</a:t>
            </a:r>
            <a:endParaRPr lang="en-US" altLang="ko-KR" dirty="0"/>
          </a:p>
          <a:p>
            <a:pPr lvl="2"/>
            <a:r>
              <a:rPr lang="en-US" altLang="ko-KR" dirty="0"/>
              <a:t>Stage </a:t>
            </a:r>
            <a:r>
              <a:rPr lang="ko-KR" altLang="en-US" dirty="0"/>
              <a:t>수 증가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arbiter chain</a:t>
            </a:r>
            <a:r>
              <a:rPr lang="ko-KR" altLang="en-US" dirty="0"/>
              <a:t> 수 증가</a:t>
            </a:r>
            <a:r>
              <a:rPr lang="en-US" altLang="ko-KR" dirty="0"/>
              <a:t>,</a:t>
            </a:r>
            <a:r>
              <a:rPr lang="ko-KR" altLang="en-US" dirty="0"/>
              <a:t> 비선형 요소 추가 등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</a:t>
            </a:r>
            <a:r>
              <a:rPr lang="en-US" altLang="ko-KR" dirty="0" err="1"/>
              <a:t>Unclonable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PUF</a:t>
            </a:r>
            <a:r>
              <a:rPr lang="ko-KR" altLang="en-US" dirty="0"/>
              <a:t>에 대한 공격</a:t>
            </a:r>
          </a:p>
        </p:txBody>
      </p:sp>
    </p:spTree>
    <p:extLst>
      <p:ext uri="{BB962C8B-B14F-4D97-AF65-F5344CB8AC3E}">
        <p14:creationId xmlns:p14="http://schemas.microsoft.com/office/powerpoint/2010/main" val="46039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부채널 공격</a:t>
            </a:r>
            <a:endParaRPr lang="en-US" altLang="ko-KR" dirty="0"/>
          </a:p>
          <a:p>
            <a:pPr lvl="1"/>
            <a:r>
              <a:rPr lang="ko-KR" altLang="en-US" dirty="0"/>
              <a:t>암호 알고리즘 또는 프로토콜의 물리적 구현에서 측정 가능한 파라미터를 추출하는 것</a:t>
            </a:r>
            <a:endParaRPr lang="en-US" altLang="ko-KR" dirty="0"/>
          </a:p>
          <a:p>
            <a:pPr lvl="2"/>
            <a:r>
              <a:rPr lang="ko-KR" altLang="en-US" dirty="0"/>
              <a:t>비밀 키를 추출하기 위함</a:t>
            </a:r>
            <a:endParaRPr lang="en-US" altLang="ko-KR" dirty="0"/>
          </a:p>
          <a:p>
            <a:pPr lvl="2"/>
            <a:r>
              <a:rPr lang="ko-KR" altLang="en-US" dirty="0"/>
              <a:t>전력 소모</a:t>
            </a:r>
            <a:r>
              <a:rPr lang="en-US" altLang="ko-KR" dirty="0"/>
              <a:t>,</a:t>
            </a:r>
            <a:r>
              <a:rPr lang="ko-KR" altLang="en-US" dirty="0"/>
              <a:t> 타이밍</a:t>
            </a:r>
            <a:r>
              <a:rPr lang="en-US" altLang="ko-KR" dirty="0"/>
              <a:t>,</a:t>
            </a:r>
            <a:r>
              <a:rPr lang="ko-KR" altLang="en-US" dirty="0"/>
              <a:t> 온도</a:t>
            </a:r>
            <a:r>
              <a:rPr lang="en-US" altLang="ko-KR" dirty="0"/>
              <a:t>,</a:t>
            </a:r>
            <a:r>
              <a:rPr lang="ko-KR" altLang="en-US" dirty="0"/>
              <a:t> 전자기 방사</a:t>
            </a:r>
            <a:r>
              <a:rPr lang="en-US" altLang="ko-KR" dirty="0"/>
              <a:t>,</a:t>
            </a:r>
            <a:r>
              <a:rPr lang="ko-KR" altLang="en-US" dirty="0"/>
              <a:t> 광학 신호 배출</a:t>
            </a:r>
            <a:r>
              <a:rPr lang="en-US" altLang="ko-KR" dirty="0"/>
              <a:t>,</a:t>
            </a:r>
            <a:r>
              <a:rPr lang="ko-KR" altLang="en-US" dirty="0"/>
              <a:t> 청각 신호 또는 그 조합 등을 이용</a:t>
            </a:r>
            <a:endParaRPr lang="en-US" altLang="ko-KR" dirty="0"/>
          </a:p>
          <a:p>
            <a:pPr lvl="1"/>
            <a:r>
              <a:rPr lang="en-US" altLang="ko-KR" dirty="0"/>
              <a:t>Arbiter PUF</a:t>
            </a:r>
            <a:r>
              <a:rPr lang="ko-KR" altLang="en-US" dirty="0"/>
              <a:t> 부채널 분석</a:t>
            </a:r>
            <a:endParaRPr lang="en-US" altLang="ko-KR" dirty="0"/>
          </a:p>
          <a:p>
            <a:pPr lvl="2"/>
            <a:r>
              <a:rPr lang="ko-KR" altLang="en-US" dirty="0"/>
              <a:t>아이디어</a:t>
            </a:r>
            <a:r>
              <a:rPr lang="en-US" altLang="ko-KR" dirty="0"/>
              <a:t>:</a:t>
            </a:r>
            <a:r>
              <a:rPr lang="ko-KR" altLang="en-US" dirty="0"/>
              <a:t> 재현 불가능한 일시적인 노이즈가 구조적 변동성의 재현 가능한 측정에 미치는 영향을 알아내는 것 </a:t>
            </a:r>
            <a:r>
              <a:rPr lang="en-US" altLang="ko-KR" dirty="0"/>
              <a:t>-&gt;</a:t>
            </a:r>
            <a:r>
              <a:rPr lang="ko-KR" altLang="en-US" dirty="0"/>
              <a:t> 응답 비트를 생성하는 아날로그 시간 변동성을 특성화함</a:t>
            </a:r>
            <a:endParaRPr lang="en-US" altLang="ko-KR" dirty="0"/>
          </a:p>
          <a:p>
            <a:pPr lvl="2"/>
            <a:r>
              <a:rPr lang="ko-KR" altLang="en-US" dirty="0"/>
              <a:t>반복도</a:t>
            </a:r>
            <a:r>
              <a:rPr lang="en-US" altLang="ko-KR" dirty="0"/>
              <a:t>(repeatability):</a:t>
            </a:r>
            <a:r>
              <a:rPr lang="ko-KR" altLang="en-US" dirty="0"/>
              <a:t> 특정 챌린지를 </a:t>
            </a:r>
            <a:r>
              <a:rPr lang="en-US" altLang="ko-KR" dirty="0"/>
              <a:t>M</a:t>
            </a:r>
            <a:r>
              <a:rPr lang="ko-KR" altLang="en-US" dirty="0"/>
              <a:t>회 적용했을 때 </a:t>
            </a:r>
            <a:r>
              <a:rPr lang="en-US" altLang="ko-KR" dirty="0"/>
              <a:t>1</a:t>
            </a:r>
            <a:r>
              <a:rPr lang="ko-KR" altLang="en-US" dirty="0"/>
              <a:t>로 측정되는 응답의 비율</a:t>
            </a:r>
            <a:endParaRPr lang="en-US" altLang="ko-KR" dirty="0"/>
          </a:p>
          <a:p>
            <a:pPr lvl="3"/>
            <a:r>
              <a:rPr lang="ko-KR" altLang="en-US" dirty="0"/>
              <a:t>모델이 구축되면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unknown </a:t>
            </a:r>
            <a:r>
              <a:rPr lang="ko-KR" altLang="en-US" dirty="0"/>
              <a:t>챌린지에 대한 응답을 예측할 수 있음 </a:t>
            </a:r>
            <a:r>
              <a:rPr lang="en-US" altLang="ko-KR" dirty="0"/>
              <a:t>(95%</a:t>
            </a:r>
            <a:r>
              <a:rPr lang="ko-KR" altLang="en-US" dirty="0"/>
              <a:t> 정확도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일부 </a:t>
            </a:r>
            <a:r>
              <a:rPr lang="en-US" altLang="ko-KR" dirty="0"/>
              <a:t>PUF</a:t>
            </a:r>
            <a:r>
              <a:rPr lang="ko-KR" altLang="en-US" dirty="0"/>
              <a:t>의 블랙박스를 밝힐 </a:t>
            </a:r>
            <a:r>
              <a:rPr lang="ko-KR" altLang="en-US"/>
              <a:t>수 있게 됨</a:t>
            </a:r>
            <a:endParaRPr lang="en-US" altLang="ko-KR"/>
          </a:p>
          <a:p>
            <a:r>
              <a:rPr lang="ko-KR" altLang="en-US"/>
              <a:t>부채널 공격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ML</a:t>
            </a:r>
          </a:p>
          <a:p>
            <a:pPr lvl="1"/>
            <a:r>
              <a:rPr lang="en-US" altLang="ko-KR" dirty="0"/>
              <a:t>ML</a:t>
            </a:r>
            <a:r>
              <a:rPr lang="ko-KR" altLang="en-US" dirty="0"/>
              <a:t>로 계산하기 어려운 경우 보조 </a:t>
            </a:r>
            <a:r>
              <a:rPr lang="en-US" altLang="ko-KR" dirty="0"/>
              <a:t>(</a:t>
            </a:r>
            <a:r>
              <a:rPr lang="ko-KR" altLang="en-US" dirty="0"/>
              <a:t>여러 </a:t>
            </a:r>
            <a:r>
              <a:rPr lang="en-US" altLang="ko-KR" dirty="0"/>
              <a:t>arbiter</a:t>
            </a:r>
            <a:r>
              <a:rPr lang="ko-KR" altLang="en-US" dirty="0"/>
              <a:t>를 </a:t>
            </a:r>
            <a:r>
              <a:rPr lang="en-US" altLang="ko-KR" dirty="0"/>
              <a:t>XOR</a:t>
            </a:r>
            <a:r>
              <a:rPr lang="ko-KR" altLang="en-US" dirty="0"/>
              <a:t>하는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XOR</a:t>
            </a:r>
            <a:r>
              <a:rPr lang="ko-KR" altLang="en-US" dirty="0"/>
              <a:t> </a:t>
            </a:r>
            <a:r>
              <a:rPr lang="en-US" altLang="ko-KR" dirty="0"/>
              <a:t>gate </a:t>
            </a:r>
            <a:r>
              <a:rPr lang="ko-KR" altLang="en-US" dirty="0"/>
              <a:t>이전의 비트 조사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</a:t>
            </a:r>
            <a:r>
              <a:rPr lang="en-US" altLang="ko-KR" dirty="0" err="1"/>
              <a:t>Unclonable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PUF</a:t>
            </a:r>
            <a:r>
              <a:rPr lang="ko-KR" altLang="en-US" dirty="0"/>
              <a:t>에 대한 공격</a:t>
            </a:r>
          </a:p>
        </p:txBody>
      </p:sp>
    </p:spTree>
    <p:extLst>
      <p:ext uri="{BB962C8B-B14F-4D97-AF65-F5344CB8AC3E}">
        <p14:creationId xmlns:p14="http://schemas.microsoft.com/office/powerpoint/2010/main" val="369424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>
          <a:xfrm>
            <a:off x="179512" y="80628"/>
            <a:ext cx="8784976" cy="50584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8196" name="Picture 5" descr="http://fs.textcube.com/blog/1/15337/attach/XKanS9ks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060575"/>
            <a:ext cx="833755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sz="1800" dirty="0">
                <a:solidFill>
                  <a:srgbClr val="222222"/>
                </a:solidFill>
                <a:latin typeface="ArialMT"/>
              </a:rPr>
              <a:t>Chang, Chip-Hong, </a:t>
            </a:r>
            <a:r>
              <a:rPr lang="en-US" altLang="ko-Kore-KR" sz="1800" dirty="0" err="1">
                <a:solidFill>
                  <a:srgbClr val="222222"/>
                </a:solidFill>
                <a:latin typeface="ArialMT"/>
              </a:rPr>
              <a:t>Yue</a:t>
            </a:r>
            <a:r>
              <a:rPr lang="en-US" altLang="ko-Kore-KR" sz="1800" dirty="0">
                <a:solidFill>
                  <a:srgbClr val="222222"/>
                </a:solidFill>
                <a:latin typeface="ArialMT"/>
              </a:rPr>
              <a:t> Zheng, and Le Zhang. "A retrospective and a look forward: Fifteen years of physical </a:t>
            </a:r>
            <a:r>
              <a:rPr lang="en-US" altLang="ko-Kore-KR" sz="1800" dirty="0" err="1">
                <a:solidFill>
                  <a:srgbClr val="222222"/>
                </a:solidFill>
                <a:latin typeface="ArialMT"/>
              </a:rPr>
              <a:t>unclonable</a:t>
            </a:r>
            <a:r>
              <a:rPr lang="en-US" altLang="ko-Kore-KR" sz="1800" dirty="0">
                <a:solidFill>
                  <a:srgbClr val="222222"/>
                </a:solidFill>
                <a:latin typeface="ArialMT"/>
              </a:rPr>
              <a:t> function advancement." </a:t>
            </a:r>
            <a:r>
              <a:rPr lang="en-US" altLang="ko-Kore-KR" sz="1800" i="1" dirty="0">
                <a:solidFill>
                  <a:srgbClr val="222222"/>
                </a:solidFill>
                <a:latin typeface="Arial-ItalicMT"/>
              </a:rPr>
              <a:t>IEEE Circuits and Systems Magazine</a:t>
            </a:r>
            <a:r>
              <a:rPr lang="en-US" altLang="ko-Kore-KR" sz="1800" i="0" dirty="0">
                <a:solidFill>
                  <a:srgbClr val="222222"/>
                </a:solidFill>
                <a:latin typeface="ArialMT"/>
              </a:rPr>
              <a:t> 17.3 (2017): 32-62.</a:t>
            </a:r>
          </a:p>
          <a:p>
            <a:endParaRPr lang="en-US" altLang="ko-Kore-KR" sz="1800" dirty="0">
              <a:solidFill>
                <a:srgbClr val="222222"/>
              </a:solidFill>
              <a:latin typeface="ArialMT"/>
            </a:endParaRPr>
          </a:p>
          <a:p>
            <a:r>
              <a:rPr lang="ko-KR" altLang="en-US" sz="1800" dirty="0">
                <a:solidFill>
                  <a:srgbClr val="222222"/>
                </a:solidFill>
                <a:latin typeface="ArialMT"/>
              </a:rPr>
              <a:t>목차</a:t>
            </a:r>
            <a:endParaRPr lang="en-US" altLang="ko-KR" sz="1800" dirty="0">
              <a:solidFill>
                <a:srgbClr val="222222"/>
              </a:solidFill>
              <a:latin typeface="ArialMT"/>
            </a:endParaRPr>
          </a:p>
          <a:p>
            <a:pPr lvl="1"/>
            <a:r>
              <a:rPr lang="ko-KR" altLang="en-US" sz="1600" dirty="0">
                <a:solidFill>
                  <a:srgbClr val="222222"/>
                </a:solidFill>
                <a:latin typeface="ArialMT"/>
              </a:rPr>
              <a:t>서론 및 기존의 문제점</a:t>
            </a:r>
            <a:endParaRPr lang="en-US" altLang="ko-KR" sz="1600" dirty="0">
              <a:solidFill>
                <a:srgbClr val="222222"/>
              </a:solidFill>
              <a:latin typeface="ArialMT"/>
            </a:endParaRPr>
          </a:p>
          <a:p>
            <a:pPr lvl="1"/>
            <a:r>
              <a:rPr lang="en-US" altLang="ko-Kore-KR" sz="1600" dirty="0">
                <a:solidFill>
                  <a:srgbClr val="222222"/>
                </a:solidFill>
                <a:latin typeface="ArialMT"/>
              </a:rPr>
              <a:t>PUF</a:t>
            </a:r>
            <a:r>
              <a:rPr lang="ko-KR" altLang="en-US" sz="1600" dirty="0">
                <a:solidFill>
                  <a:srgbClr val="222222"/>
                </a:solidFill>
                <a:latin typeface="ArialMT"/>
              </a:rPr>
              <a:t>의 개념</a:t>
            </a:r>
            <a:r>
              <a:rPr lang="en-US" altLang="ko-KR" sz="1600" dirty="0">
                <a:solidFill>
                  <a:srgbClr val="222222"/>
                </a:solidFill>
                <a:latin typeface="ArialMT"/>
              </a:rPr>
              <a:t>,</a:t>
            </a:r>
            <a:r>
              <a:rPr lang="ko-KR" altLang="en-US" sz="1600" dirty="0">
                <a:solidFill>
                  <a:srgbClr val="222222"/>
                </a:solidFill>
                <a:latin typeface="ArialMT"/>
              </a:rPr>
              <a:t> 특징 및 구현</a:t>
            </a:r>
            <a:endParaRPr lang="en-US" altLang="ko-KR" sz="1600" dirty="0">
              <a:solidFill>
                <a:srgbClr val="222222"/>
              </a:solidFill>
              <a:latin typeface="ArialMT"/>
            </a:endParaRPr>
          </a:p>
          <a:p>
            <a:pPr lvl="1"/>
            <a:r>
              <a:rPr lang="en-US" altLang="ko-Kore-KR" sz="1600" i="0" dirty="0">
                <a:solidFill>
                  <a:srgbClr val="222222"/>
                </a:solidFill>
                <a:latin typeface="ArialMT"/>
              </a:rPr>
              <a:t>PUF</a:t>
            </a:r>
            <a:r>
              <a:rPr lang="ko-KR" altLang="en-US" sz="1600" i="0" dirty="0">
                <a:solidFill>
                  <a:srgbClr val="222222"/>
                </a:solidFill>
                <a:latin typeface="ArialMT"/>
              </a:rPr>
              <a:t>의 </a:t>
            </a:r>
            <a:r>
              <a:rPr lang="ko-KR" altLang="en-US" sz="1600" dirty="0">
                <a:solidFill>
                  <a:srgbClr val="222222"/>
                </a:solidFill>
                <a:latin typeface="ArialMT"/>
              </a:rPr>
              <a:t>활용</a:t>
            </a:r>
            <a:endParaRPr lang="en-US" altLang="ko-KR" sz="1600" dirty="0">
              <a:solidFill>
                <a:srgbClr val="222222"/>
              </a:solidFill>
              <a:latin typeface="ArialMT"/>
            </a:endParaRPr>
          </a:p>
          <a:p>
            <a:pPr lvl="1"/>
            <a:r>
              <a:rPr lang="en-US" altLang="ko-Kore-KR" sz="1600" dirty="0">
                <a:solidFill>
                  <a:srgbClr val="222222"/>
                </a:solidFill>
                <a:latin typeface="ArialMT"/>
              </a:rPr>
              <a:t>PUF</a:t>
            </a:r>
            <a:r>
              <a:rPr lang="ko-KR" altLang="en-US" sz="1600" dirty="0">
                <a:solidFill>
                  <a:srgbClr val="222222"/>
                </a:solidFill>
                <a:latin typeface="ArialMT"/>
              </a:rPr>
              <a:t>에 대한 공격</a:t>
            </a:r>
            <a:endParaRPr lang="en-US" altLang="ko-Kore-KR" sz="1600" i="0" dirty="0">
              <a:solidFill>
                <a:srgbClr val="222222"/>
              </a:solidFill>
              <a:latin typeface="ArialM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60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방식으로 여러 번의 인증 요구</a:t>
            </a:r>
            <a:endParaRPr lang="en-US" altLang="ko-KR" dirty="0"/>
          </a:p>
          <a:p>
            <a:pPr lvl="1"/>
            <a:r>
              <a:rPr lang="ko-KR" altLang="en-US" dirty="0"/>
              <a:t>키 관리의 중요성 높아지고</a:t>
            </a:r>
            <a:r>
              <a:rPr lang="en-US" altLang="ko-KR" dirty="0"/>
              <a:t>,</a:t>
            </a:r>
            <a:r>
              <a:rPr lang="ko-KR" altLang="en-US" dirty="0"/>
              <a:t> 이에 여러 보안 솔루션 적용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</a:t>
            </a:r>
            <a:r>
              <a:rPr lang="ko-KR" altLang="en-US" dirty="0"/>
              <a:t> 키는 기기의 </a:t>
            </a:r>
            <a:r>
              <a:rPr lang="ko-KR" altLang="en-US" dirty="0" err="1"/>
              <a:t>비휘발</a:t>
            </a:r>
            <a:r>
              <a:rPr lang="ko-KR" altLang="en-US" dirty="0"/>
              <a:t> 메모리</a:t>
            </a:r>
            <a:r>
              <a:rPr lang="en-US" altLang="ko-KR" dirty="0"/>
              <a:t>(NVM)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/>
            <a:r>
              <a:rPr lang="ko-KR" altLang="en-US" dirty="0"/>
              <a:t>전원이 공급되지 않아도 그 값이 유지되어야 함 </a:t>
            </a:r>
            <a:r>
              <a:rPr lang="en-US" altLang="ko-KR" dirty="0"/>
              <a:t>-&gt;</a:t>
            </a:r>
            <a:r>
              <a:rPr lang="ko-KR" altLang="en-US" dirty="0"/>
              <a:t> 언제든 유출될 수 있음</a:t>
            </a:r>
            <a:endParaRPr lang="en-US" altLang="ko-KR" dirty="0"/>
          </a:p>
          <a:p>
            <a:pPr lvl="2"/>
            <a:r>
              <a:rPr lang="ko-KR" altLang="en-US" dirty="0"/>
              <a:t>따라서 하드웨어 기반 보안 주목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PUF(</a:t>
            </a:r>
            <a:r>
              <a:rPr lang="ko-KR" altLang="en-US" dirty="0" err="1"/>
              <a:t>퍼프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Physical </a:t>
            </a:r>
            <a:r>
              <a:rPr lang="en-US" altLang="ko-KR" dirty="0" err="1"/>
              <a:t>Unclonable</a:t>
            </a:r>
            <a:r>
              <a:rPr lang="en-US" altLang="ko-KR" dirty="0"/>
              <a:t> Function, </a:t>
            </a:r>
            <a:r>
              <a:rPr lang="ko-KR" altLang="en-US" dirty="0"/>
              <a:t>물리적 복제 방지 기술</a:t>
            </a:r>
            <a:r>
              <a:rPr lang="en-US" altLang="ko-KR" dirty="0"/>
              <a:t>)</a:t>
            </a:r>
            <a:r>
              <a:rPr lang="ko-KR" altLang="en-US" dirty="0"/>
              <a:t> 등장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상황</a:t>
            </a:r>
          </a:p>
        </p:txBody>
      </p:sp>
    </p:spTree>
    <p:extLst>
      <p:ext uri="{BB962C8B-B14F-4D97-AF65-F5344CB8AC3E}">
        <p14:creationId xmlns:p14="http://schemas.microsoft.com/office/powerpoint/2010/main" val="143316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PUF</a:t>
            </a:r>
          </a:p>
          <a:p>
            <a:pPr lvl="1"/>
            <a:r>
              <a:rPr lang="ko-KR" altLang="en-US" dirty="0"/>
              <a:t>동일한 제조 공정에서 생산되는 반도체의 미세구조 차이를 이용해 물리적으로 복제가 불가능한 보안 키를 생성하는 기술</a:t>
            </a:r>
            <a:endParaRPr lang="en-US" altLang="ko-KR" dirty="0"/>
          </a:p>
          <a:p>
            <a:pPr lvl="2"/>
            <a:r>
              <a:rPr lang="ko-KR" altLang="en-US" dirty="0"/>
              <a:t>예측 불가능하고 미세한 분자 단위의 차이에 기반함 </a:t>
            </a:r>
            <a:r>
              <a:rPr lang="en-US" altLang="ko-KR" dirty="0"/>
              <a:t>-&gt;</a:t>
            </a:r>
            <a:r>
              <a:rPr lang="ko-KR" altLang="en-US" dirty="0"/>
              <a:t> 차이가 나는 반도체 다이에 고유한 값을 부여</a:t>
            </a:r>
            <a:endParaRPr lang="en-US" altLang="ko-KR" dirty="0"/>
          </a:p>
          <a:p>
            <a:pPr lvl="2"/>
            <a:r>
              <a:rPr lang="ko-KR" altLang="en-US" dirty="0"/>
              <a:t>외부의 난수 값 주입 없이 생산 과정에서 자체적으로 랜덤하게 발생함</a:t>
            </a:r>
            <a:endParaRPr lang="en-US" altLang="ko-KR" dirty="0"/>
          </a:p>
          <a:p>
            <a:pPr lvl="1"/>
            <a:r>
              <a:rPr lang="ko-KR" altLang="en-US" dirty="0"/>
              <a:t>실리콘</a:t>
            </a:r>
            <a:r>
              <a:rPr lang="en-US" altLang="ko-KR" dirty="0"/>
              <a:t>,</a:t>
            </a:r>
            <a:r>
              <a:rPr lang="ko-KR" altLang="en-US" dirty="0"/>
              <a:t> 금속 등의 재료를 복잡한 구조로 조합해 반도체를 만들기 때문에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동일한 </a:t>
            </a:r>
            <a:r>
              <a:rPr lang="ko-KR" altLang="en-US" dirty="0" err="1"/>
              <a:t>챌린지에</a:t>
            </a:r>
            <a:r>
              <a:rPr lang="ko-KR" altLang="en-US" dirty="0"/>
              <a:t> 다른 </a:t>
            </a:r>
            <a:r>
              <a:rPr lang="en-US" altLang="ko-KR" dirty="0"/>
              <a:t>response</a:t>
            </a:r>
            <a:r>
              <a:rPr lang="ko-KR" altLang="en-US" dirty="0"/>
              <a:t> 도출</a:t>
            </a:r>
            <a:endParaRPr lang="en-US" altLang="ko-KR" dirty="0"/>
          </a:p>
          <a:p>
            <a:pPr lvl="2"/>
            <a:r>
              <a:rPr lang="ko-KR" altLang="en-US" dirty="0"/>
              <a:t>지문과 같은 고유 정보로 여겨질 수 있고</a:t>
            </a:r>
            <a:r>
              <a:rPr lang="en-US" altLang="ko-KR" dirty="0"/>
              <a:t>,</a:t>
            </a:r>
            <a:r>
              <a:rPr lang="ko-KR" altLang="en-US" dirty="0"/>
              <a:t> 고유한 보안 키 값이 외부로 유출될 수 없음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메모리나 버스 구조를 사용하지 않기 때문에 칩 내부에서 해당 데이터에 대한 </a:t>
            </a:r>
            <a:r>
              <a:rPr lang="ko-KR" altLang="en-US" dirty="0" err="1"/>
              <a:t>암복호화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</a:t>
            </a:r>
            <a:r>
              <a:rPr lang="en-US" altLang="ko-KR" dirty="0" err="1"/>
              <a:t>Unclonable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개념</a:t>
            </a:r>
          </a:p>
        </p:txBody>
      </p:sp>
    </p:spTree>
    <p:extLst>
      <p:ext uri="{BB962C8B-B14F-4D97-AF65-F5344CB8AC3E}">
        <p14:creationId xmlns:p14="http://schemas.microsoft.com/office/powerpoint/2010/main" val="353792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개 요소</a:t>
            </a:r>
            <a:endParaRPr lang="en-US" altLang="ko-KR" dirty="0"/>
          </a:p>
          <a:p>
            <a:pPr lvl="1"/>
            <a:r>
              <a:rPr lang="en-US" altLang="ko-KR" dirty="0"/>
              <a:t>Reliability, </a:t>
            </a:r>
            <a:r>
              <a:rPr lang="en-US" altLang="ko-KR" dirty="0" err="1"/>
              <a:t>unclonability</a:t>
            </a:r>
            <a:r>
              <a:rPr lang="en-US" altLang="ko-KR" dirty="0"/>
              <a:t>, unpredictability, physical unbreakability</a:t>
            </a:r>
          </a:p>
          <a:p>
            <a:pPr lvl="2"/>
            <a:r>
              <a:rPr lang="ko-KR" altLang="en-US" dirty="0"/>
              <a:t>이 </a:t>
            </a:r>
            <a:r>
              <a:rPr lang="en-US" altLang="ko-KR" dirty="0"/>
              <a:t>4</a:t>
            </a:r>
            <a:r>
              <a:rPr lang="ko-KR" altLang="en-US" dirty="0"/>
              <a:t>가지를 추구하지만</a:t>
            </a:r>
            <a:r>
              <a:rPr lang="en-US" altLang="ko-KR" dirty="0"/>
              <a:t>,</a:t>
            </a:r>
            <a:r>
              <a:rPr lang="ko-KR" altLang="en-US" dirty="0"/>
              <a:t> 이를 정량화하는 것은 어려움</a:t>
            </a:r>
            <a:endParaRPr lang="en-US" altLang="ko-KR" dirty="0"/>
          </a:p>
          <a:p>
            <a:pPr lvl="2"/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CRP(challenge response pair)</a:t>
            </a:r>
            <a:r>
              <a:rPr lang="ko-KR" altLang="en-US" dirty="0"/>
              <a:t>의 </a:t>
            </a:r>
            <a:r>
              <a:rPr lang="en-US" altLang="ko-KR" dirty="0"/>
              <a:t>randomness</a:t>
            </a:r>
            <a:r>
              <a:rPr lang="ko-KR" altLang="en-US" dirty="0"/>
              <a:t>를 통계적으로 평가하게 됨</a:t>
            </a:r>
            <a:endParaRPr lang="en-US" altLang="ko-KR" dirty="0"/>
          </a:p>
          <a:p>
            <a:pPr lvl="1"/>
            <a:r>
              <a:rPr lang="en-US" altLang="ko-KR" dirty="0"/>
              <a:t>CRP</a:t>
            </a:r>
            <a:r>
              <a:rPr lang="ko-KR" altLang="en-US" dirty="0"/>
              <a:t>가 좋은 </a:t>
            </a:r>
            <a:r>
              <a:rPr lang="en-US" altLang="ko-KR" dirty="0"/>
              <a:t>randomness</a:t>
            </a:r>
            <a:r>
              <a:rPr lang="ko-KR" altLang="en-US" dirty="0"/>
              <a:t>와 </a:t>
            </a:r>
            <a:r>
              <a:rPr lang="en-US" altLang="ko-KR" dirty="0"/>
              <a:t>uniqueness, reliability</a:t>
            </a:r>
            <a:r>
              <a:rPr lang="ko-KR" altLang="en-US" dirty="0"/>
              <a:t>를 보이면 </a:t>
            </a:r>
            <a:r>
              <a:rPr lang="en-US" altLang="ko-KR" dirty="0"/>
              <a:t>PUF</a:t>
            </a:r>
            <a:r>
              <a:rPr lang="ko-KR" altLang="en-US" dirty="0"/>
              <a:t>의 </a:t>
            </a:r>
            <a:r>
              <a:rPr lang="ko-KR" altLang="en-US" dirty="0" err="1"/>
              <a:t>건장성</a:t>
            </a:r>
            <a:r>
              <a:rPr lang="en-US" altLang="ko-KR" dirty="0"/>
              <a:t>(robustness)</a:t>
            </a:r>
            <a:r>
              <a:rPr lang="ko-KR" altLang="en-US" dirty="0"/>
              <a:t>이 높다고 평가될 수 있음</a:t>
            </a:r>
            <a:endParaRPr lang="en-US" altLang="ko-KR" dirty="0"/>
          </a:p>
          <a:p>
            <a:r>
              <a:rPr lang="ko-KR" altLang="en-US" dirty="0" err="1"/>
              <a:t>건장성</a:t>
            </a:r>
            <a:endParaRPr lang="en-US" altLang="ko-KR" dirty="0"/>
          </a:p>
          <a:p>
            <a:pPr lvl="1"/>
            <a:r>
              <a:rPr lang="ko-KR" altLang="en-US" dirty="0"/>
              <a:t>그간 온도와 전압 </a:t>
            </a:r>
            <a:r>
              <a:rPr lang="ko-KR" altLang="en-US"/>
              <a:t>변화에 의한</a:t>
            </a:r>
            <a:r>
              <a:rPr lang="en-US" altLang="ko-KR"/>
              <a:t> </a:t>
            </a:r>
            <a:r>
              <a:rPr lang="ko-KR" altLang="en-US"/>
              <a:t>영향</a:t>
            </a:r>
            <a:r>
              <a:rPr lang="en-US" altLang="ko-KR"/>
              <a:t> </a:t>
            </a:r>
            <a:r>
              <a:rPr lang="ko-KR" altLang="en-US"/>
              <a:t>등</a:t>
            </a:r>
            <a:r>
              <a:rPr lang="en-US" altLang="ko-KR"/>
              <a:t> </a:t>
            </a:r>
            <a:r>
              <a:rPr lang="ko-KR" altLang="en-US"/>
              <a:t>연구가</a:t>
            </a:r>
            <a:r>
              <a:rPr lang="en-US" altLang="ko-KR"/>
              <a:t> </a:t>
            </a:r>
            <a:r>
              <a:rPr lang="ko-KR" altLang="en-US"/>
              <a:t>이루어져왔음</a:t>
            </a:r>
            <a:endParaRPr lang="en-US" altLang="ko-KR" dirty="0"/>
          </a:p>
          <a:p>
            <a:pPr lvl="1"/>
            <a:r>
              <a:rPr lang="ko-KR" altLang="en-US" dirty="0"/>
              <a:t>노화</a:t>
            </a:r>
            <a:r>
              <a:rPr lang="en-US" altLang="ko-KR" dirty="0"/>
              <a:t>(aging)</a:t>
            </a:r>
            <a:r>
              <a:rPr lang="ko-KR" altLang="en-US" dirty="0"/>
              <a:t>에 대한 연구는 적었으나</a:t>
            </a:r>
            <a:r>
              <a:rPr lang="en-US" altLang="ko-KR" dirty="0"/>
              <a:t>,</a:t>
            </a:r>
            <a:r>
              <a:rPr lang="ko-KR" altLang="en-US" dirty="0"/>
              <a:t> 비약적인 성능 악화를 초래하기 때문에 연구 진행됨</a:t>
            </a:r>
            <a:endParaRPr lang="en-US" altLang="ko-KR" dirty="0"/>
          </a:p>
          <a:p>
            <a:pPr lvl="2"/>
            <a:r>
              <a:rPr lang="ko-KR" altLang="en-US" dirty="0"/>
              <a:t>노화는 오래 걸리므로 온도 전압 등 스트레스를 주면서 노화를 빠르게 유도하며 테스트</a:t>
            </a:r>
            <a:endParaRPr lang="en-US" altLang="ko-KR" dirty="0"/>
          </a:p>
          <a:p>
            <a:pPr lvl="2"/>
            <a:r>
              <a:rPr lang="ko-KR" altLang="en-US" dirty="0"/>
              <a:t>노화의 효과를 억제할 수 있는 기법도 연구해서 적용하고 있음 </a:t>
            </a:r>
            <a:r>
              <a:rPr lang="en-US" altLang="ko-KR" dirty="0"/>
              <a:t>(ring </a:t>
            </a:r>
            <a:r>
              <a:rPr lang="en-US" altLang="ko-KR" dirty="0" err="1"/>
              <a:t>ocillator</a:t>
            </a:r>
            <a:r>
              <a:rPr lang="en-US" altLang="ko-KR" dirty="0"/>
              <a:t> pair</a:t>
            </a:r>
            <a:r>
              <a:rPr lang="ko-KR" altLang="en-US" dirty="0"/>
              <a:t> 선택 방식</a:t>
            </a:r>
            <a:r>
              <a:rPr lang="en-US" altLang="ko-KR" dirty="0"/>
              <a:t>,</a:t>
            </a:r>
            <a:r>
              <a:rPr lang="ko-KR" altLang="en-US" dirty="0"/>
              <a:t> 안쓸 때는 중지 등</a:t>
            </a:r>
            <a:r>
              <a:rPr lang="en-US" altLang="ko-KR" dirty="0"/>
              <a:t>)</a:t>
            </a:r>
          </a:p>
          <a:p>
            <a:pPr lvl="2"/>
            <a:endParaRPr lang="en-US" altLang="ko-KR" dirty="0" err="1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</a:t>
            </a:r>
            <a:r>
              <a:rPr lang="en-US" altLang="ko-KR" dirty="0" err="1"/>
              <a:t>Unclonable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17044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엔트로피 소스를 통제하는 방식으로</a:t>
            </a:r>
            <a:r>
              <a:rPr lang="en-US" altLang="ko-KR" dirty="0"/>
              <a:t>,</a:t>
            </a:r>
            <a:r>
              <a:rPr lang="ko-KR" altLang="en-US" dirty="0"/>
              <a:t> 다양한 </a:t>
            </a:r>
            <a:r>
              <a:rPr lang="en-US" altLang="ko-KR" dirty="0"/>
              <a:t>PUF</a:t>
            </a:r>
            <a:r>
              <a:rPr lang="ko-KR" altLang="en-US" dirty="0"/>
              <a:t> 구현 방식이 </a:t>
            </a:r>
            <a:r>
              <a:rPr lang="ko-KR" altLang="en-US" dirty="0" err="1"/>
              <a:t>제시되었음</a:t>
            </a:r>
            <a:endParaRPr lang="en-US" altLang="ko-KR" dirty="0"/>
          </a:p>
          <a:p>
            <a:pPr lvl="1"/>
            <a:r>
              <a:rPr lang="ko-KR" altLang="en-US" dirty="0"/>
              <a:t>유형은 크게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2"/>
            <a:r>
              <a:rPr lang="en-US" altLang="ko-KR" dirty="0"/>
              <a:t>Mismatched analog parameters</a:t>
            </a:r>
          </a:p>
          <a:p>
            <a:pPr lvl="3"/>
            <a:r>
              <a:rPr lang="ko-KR" altLang="en-US" dirty="0"/>
              <a:t>소자 또는 </a:t>
            </a:r>
            <a:r>
              <a:rPr lang="ko-KR" altLang="en-US"/>
              <a:t>회로의 편차</a:t>
            </a:r>
            <a:r>
              <a:rPr lang="en-US" altLang="ko-KR"/>
              <a:t>(mismatch)</a:t>
            </a:r>
            <a:r>
              <a:rPr lang="ko-KR" altLang="en-US"/>
              <a:t>를 </a:t>
            </a:r>
            <a:r>
              <a:rPr lang="ko-KR" altLang="en-US" dirty="0"/>
              <a:t>이용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err="1"/>
              <a:t>레이아웃은</a:t>
            </a:r>
            <a:r>
              <a:rPr lang="ko-KR" altLang="en-US" dirty="0"/>
              <a:t> 동일</a:t>
            </a:r>
            <a:endParaRPr lang="en-US" altLang="ko-KR" dirty="0"/>
          </a:p>
          <a:p>
            <a:pPr lvl="4"/>
            <a:r>
              <a:rPr lang="en-US" altLang="ko-KR" dirty="0"/>
              <a:t>Arbiter PUF, Ring-oscillator PUF, </a:t>
            </a:r>
            <a:r>
              <a:rPr lang="en-US" altLang="ko-KR" dirty="0" err="1"/>
              <a:t>SRAMPUF</a:t>
            </a:r>
            <a:r>
              <a:rPr lang="ko-KR" altLang="en-US" dirty="0"/>
              <a:t> 등이 이 공정 편차를 이용</a:t>
            </a:r>
            <a:endParaRPr lang="en-US" altLang="ko-KR" dirty="0"/>
          </a:p>
          <a:p>
            <a:pPr lvl="2"/>
            <a:r>
              <a:rPr lang="en-US" altLang="ko-KR" dirty="0"/>
              <a:t>Circuit topologies (physical </a:t>
            </a:r>
            <a:r>
              <a:rPr lang="ko-KR" altLang="en-US" dirty="0"/>
              <a:t>요소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반도체 공정 진행에 따라 물리적으로 형성되는 요소 이용 </a:t>
            </a:r>
            <a:r>
              <a:rPr lang="en-US" altLang="ko-KR" dirty="0"/>
              <a:t>-&gt;</a:t>
            </a:r>
            <a:r>
              <a:rPr lang="ko-KR" altLang="en-US" dirty="0"/>
              <a:t> 메탈</a:t>
            </a:r>
            <a:r>
              <a:rPr lang="en-US" altLang="ko-KR" dirty="0"/>
              <a:t>,</a:t>
            </a:r>
            <a:r>
              <a:rPr lang="ko-KR" altLang="en-US" dirty="0"/>
              <a:t> 비아</a:t>
            </a:r>
            <a:r>
              <a:rPr lang="en-US" altLang="ko-KR" dirty="0"/>
              <a:t>(VIA), </a:t>
            </a:r>
            <a:r>
              <a:rPr lang="ko-KR" altLang="en-US" dirty="0"/>
              <a:t>폴리실리콘 등의 전도성 </a:t>
            </a:r>
            <a:r>
              <a:rPr lang="ko-KR" altLang="en-US" dirty="0" err="1"/>
              <a:t>레이어가</a:t>
            </a:r>
            <a:r>
              <a:rPr lang="ko-KR" altLang="en-US" dirty="0"/>
              <a:t> 형성되는 상태에 의해 출력값 결정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</a:t>
            </a:r>
            <a:r>
              <a:rPr lang="en-US" altLang="ko-KR" dirty="0" err="1"/>
              <a:t>Unclonable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유형</a:t>
            </a:r>
          </a:p>
        </p:txBody>
      </p:sp>
    </p:spTree>
    <p:extLst>
      <p:ext uri="{BB962C8B-B14F-4D97-AF65-F5344CB8AC3E}">
        <p14:creationId xmlns:p14="http://schemas.microsoft.com/office/powerpoint/2010/main" val="268592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Arbiter PUF</a:t>
            </a:r>
          </a:p>
          <a:p>
            <a:pPr lvl="2"/>
            <a:r>
              <a:rPr lang="ko-KR" altLang="en-US" dirty="0"/>
              <a:t>스위치 셀이 연달아 연결돼있을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배타적인 신호 전달 경로 있음</a:t>
            </a:r>
            <a:endParaRPr lang="en-US" altLang="ko-KR" dirty="0"/>
          </a:p>
          <a:p>
            <a:pPr lvl="2"/>
            <a:r>
              <a:rPr lang="ko-KR" altLang="en-US" dirty="0"/>
              <a:t>공정 편차에 의해 신호 전달의 지연 시간 달라짐 </a:t>
            </a:r>
            <a:r>
              <a:rPr lang="en-US" altLang="ko-KR" dirty="0"/>
              <a:t>-&gt;</a:t>
            </a:r>
            <a:r>
              <a:rPr lang="ko-KR" altLang="en-US" dirty="0"/>
              <a:t> 상승 신호 발생했을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arbiter</a:t>
            </a:r>
            <a:r>
              <a:rPr lang="ko-KR" altLang="en-US" dirty="0"/>
              <a:t>에 도착하는 두 신호는 도착 시간이 각기 다름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en-US" altLang="ko-KR" dirty="0"/>
              <a:t>Arbiter</a:t>
            </a:r>
            <a:r>
              <a:rPr lang="ko-KR" altLang="en-US" dirty="0"/>
              <a:t>는 어떤 신호가 먼저 </a:t>
            </a:r>
            <a:r>
              <a:rPr lang="ko-KR" altLang="en-US" dirty="0" err="1"/>
              <a:t>도착했는지를</a:t>
            </a:r>
            <a:r>
              <a:rPr lang="ko-KR" altLang="en-US" dirty="0"/>
              <a:t> 결정하고</a:t>
            </a:r>
            <a:r>
              <a:rPr lang="en-US" altLang="ko-KR" dirty="0"/>
              <a:t>, PUF</a:t>
            </a:r>
            <a:r>
              <a:rPr lang="ko-KR" altLang="en-US" dirty="0"/>
              <a:t> 응답을 결정함 </a:t>
            </a:r>
            <a:r>
              <a:rPr lang="en-US" altLang="ko-KR" dirty="0"/>
              <a:t>(1,</a:t>
            </a:r>
            <a:r>
              <a:rPr lang="ko-KR" altLang="en-US" dirty="0"/>
              <a:t> </a:t>
            </a:r>
            <a:r>
              <a:rPr lang="en-US" altLang="ko-KR" dirty="0"/>
              <a:t>0)</a:t>
            </a:r>
          </a:p>
          <a:p>
            <a:pPr lvl="2"/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ko-KR" altLang="en-US" dirty="0"/>
              <a:t>제작이 완료된 </a:t>
            </a:r>
            <a:r>
              <a:rPr lang="en-US" altLang="ko-KR" dirty="0"/>
              <a:t>arbiter PUF</a:t>
            </a:r>
            <a:r>
              <a:rPr lang="ko-KR" altLang="en-US" dirty="0"/>
              <a:t>는 전원 전압이나 온도 등 환경에 의해 지연시간이 달라질 수 있음</a:t>
            </a:r>
            <a:endParaRPr lang="en-US" altLang="ko-KR" dirty="0"/>
          </a:p>
          <a:p>
            <a:pPr lvl="4"/>
            <a:r>
              <a:rPr lang="ko-KR" altLang="en-US" dirty="0"/>
              <a:t>공정 편차에 의한 것보다 외부 </a:t>
            </a:r>
            <a:r>
              <a:rPr lang="ko-KR" altLang="en-US" dirty="0" err="1"/>
              <a:t>노이즈에</a:t>
            </a:r>
            <a:r>
              <a:rPr lang="ko-KR" altLang="en-US" dirty="0"/>
              <a:t> 의한 영향이 더 크면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PUF </a:t>
            </a:r>
            <a:r>
              <a:rPr lang="ko-KR" altLang="en-US" dirty="0"/>
              <a:t>값이 변할 수 있음</a:t>
            </a:r>
            <a:endParaRPr lang="en-US" altLang="ko-KR" dirty="0"/>
          </a:p>
          <a:p>
            <a:pPr lvl="4"/>
            <a:r>
              <a:rPr lang="en-US" altLang="ko-KR" dirty="0"/>
              <a:t>PUF</a:t>
            </a:r>
            <a:r>
              <a:rPr lang="ko-KR" altLang="en-US" dirty="0"/>
              <a:t>의 신뢰도에 문제가 생김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ECC(Error Correction Code)</a:t>
            </a:r>
            <a:r>
              <a:rPr lang="ko-KR" altLang="en-US" dirty="0"/>
              <a:t>와 같이 별도의 데이터 후처리 작업이 필요함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</a:t>
            </a:r>
            <a:r>
              <a:rPr lang="en-US" altLang="ko-KR" dirty="0" err="1"/>
              <a:t>Unclonable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유형</a:t>
            </a:r>
          </a:p>
        </p:txBody>
      </p:sp>
    </p:spTree>
    <p:extLst>
      <p:ext uri="{BB962C8B-B14F-4D97-AF65-F5344CB8AC3E}">
        <p14:creationId xmlns:p14="http://schemas.microsoft.com/office/powerpoint/2010/main" val="407023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74" y="1450731"/>
            <a:ext cx="8784976" cy="5028234"/>
          </a:xfrm>
        </p:spPr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VIA PUF</a:t>
            </a:r>
          </a:p>
          <a:p>
            <a:pPr lvl="2"/>
            <a:r>
              <a:rPr lang="ko-KR" altLang="en-US" dirty="0"/>
              <a:t>반도체 공정 중 </a:t>
            </a:r>
            <a:r>
              <a:rPr lang="en-US" altLang="ko-KR" dirty="0"/>
              <a:t>via hole(</a:t>
            </a:r>
            <a:r>
              <a:rPr lang="ko-KR" altLang="en-US" dirty="0"/>
              <a:t>적층 연결 반도체 홀</a:t>
            </a:r>
            <a:r>
              <a:rPr lang="en-US" altLang="ko-KR" dirty="0"/>
              <a:t>)</a:t>
            </a:r>
            <a:r>
              <a:rPr lang="ko-KR" altLang="en-US" dirty="0"/>
              <a:t>이 랜덤하게 생성되는 조건을 이용해 구현</a:t>
            </a:r>
            <a:endParaRPr lang="en-US" altLang="ko-KR" dirty="0"/>
          </a:p>
          <a:p>
            <a:pPr lvl="2"/>
            <a:r>
              <a:rPr lang="en-US" altLang="ko-KR" dirty="0"/>
              <a:t>Via hole</a:t>
            </a:r>
            <a:r>
              <a:rPr lang="ko-KR" altLang="en-US" dirty="0"/>
              <a:t>이 생성된 후에는 온도 및 습도 등의 환경이나 시간 경과에 따라 </a:t>
            </a:r>
            <a:r>
              <a:rPr lang="ko-KR" altLang="en-US" dirty="0" err="1"/>
              <a:t>변하지</a:t>
            </a:r>
            <a:r>
              <a:rPr lang="ko-KR" altLang="en-US" dirty="0"/>
              <a:t> 않음</a:t>
            </a:r>
            <a:endParaRPr lang="en-US" altLang="ko-KR" dirty="0"/>
          </a:p>
          <a:p>
            <a:pPr lvl="2"/>
            <a:r>
              <a:rPr lang="ko-KR" altLang="en-US" dirty="0"/>
              <a:t>회로가 뚫려있는지</a:t>
            </a:r>
            <a:r>
              <a:rPr lang="en-US" altLang="ko-KR" dirty="0"/>
              <a:t>,</a:t>
            </a:r>
            <a:r>
              <a:rPr lang="ko-KR" altLang="en-US" dirty="0"/>
              <a:t> 뚫리지 않았는지에 따라 </a:t>
            </a:r>
            <a:r>
              <a:rPr lang="ko-KR" altLang="en-US" dirty="0" err="1"/>
              <a:t>고유값이</a:t>
            </a:r>
            <a:r>
              <a:rPr lang="ko-KR" altLang="en-US" dirty="0"/>
              <a:t> 갈림</a:t>
            </a:r>
            <a:endParaRPr lang="en-US" altLang="ko-KR" dirty="0"/>
          </a:p>
          <a:p>
            <a:pPr lvl="2"/>
            <a:r>
              <a:rPr lang="ko-KR" altLang="en-US" dirty="0"/>
              <a:t>비아 생성할 때의 디자인 룰이 있음 </a:t>
            </a:r>
            <a:r>
              <a:rPr lang="en-US" altLang="ko-KR" dirty="0"/>
              <a:t>-&gt;</a:t>
            </a:r>
            <a:r>
              <a:rPr lang="ko-KR" altLang="en-US" dirty="0"/>
              <a:t> 공정에서 항상 형성될 수 있도록</a:t>
            </a:r>
            <a:endParaRPr lang="en-US" altLang="ko-KR" dirty="0"/>
          </a:p>
          <a:p>
            <a:pPr lvl="3"/>
            <a:r>
              <a:rPr lang="ko-KR" altLang="en-US" dirty="0" err="1"/>
              <a:t>비아의</a:t>
            </a:r>
            <a:r>
              <a:rPr lang="ko-KR" altLang="en-US" dirty="0"/>
              <a:t> 크기가 룰보다 작아지면 비아 형성이 안돼 연결 여부가 불확실함</a:t>
            </a:r>
            <a:endParaRPr lang="en-US" altLang="ko-KR" dirty="0"/>
          </a:p>
          <a:p>
            <a:pPr lvl="3"/>
            <a:r>
              <a:rPr lang="ko-KR" altLang="en-US" dirty="0"/>
              <a:t>이 크기를 적당하게 작게 만들면</a:t>
            </a:r>
            <a:r>
              <a:rPr lang="en-US" altLang="ko-KR" dirty="0"/>
              <a:t>,</a:t>
            </a:r>
            <a:r>
              <a:rPr lang="ko-KR" altLang="en-US" dirty="0"/>
              <a:t> 연결 확률이 약 </a:t>
            </a:r>
            <a:r>
              <a:rPr lang="en-US" altLang="ko-KR" dirty="0"/>
              <a:t>50%</a:t>
            </a:r>
            <a:r>
              <a:rPr lang="ko-KR" altLang="en-US" dirty="0"/>
              <a:t>가 됨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en-US" altLang="ko-KR" dirty="0"/>
              <a:t>via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이렇게만 보면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circuit topology</a:t>
            </a:r>
            <a:r>
              <a:rPr lang="ko-KR" altLang="en-US" dirty="0"/>
              <a:t>를 이용한 </a:t>
            </a:r>
            <a:r>
              <a:rPr lang="en-US" altLang="ko-KR" dirty="0"/>
              <a:t>PUF</a:t>
            </a:r>
            <a:r>
              <a:rPr lang="ko-KR" altLang="en-US" dirty="0"/>
              <a:t>가 항상 더 좋은 것으로 보이지만</a:t>
            </a:r>
            <a:r>
              <a:rPr lang="en-US" altLang="ko-KR" dirty="0"/>
              <a:t>..</a:t>
            </a:r>
          </a:p>
          <a:p>
            <a:pPr lvl="3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</a:t>
            </a:r>
            <a:r>
              <a:rPr lang="en-US" altLang="ko-KR" dirty="0" err="1"/>
              <a:t>Unclonable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유형</a:t>
            </a:r>
          </a:p>
        </p:txBody>
      </p:sp>
    </p:spTree>
    <p:extLst>
      <p:ext uri="{BB962C8B-B14F-4D97-AF65-F5344CB8AC3E}">
        <p14:creationId xmlns:p14="http://schemas.microsoft.com/office/powerpoint/2010/main" val="173035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강도</a:t>
            </a:r>
            <a:endParaRPr lang="en-US" altLang="ko-KR" dirty="0"/>
          </a:p>
          <a:p>
            <a:pPr lvl="1"/>
            <a:r>
              <a:rPr lang="en-US" altLang="ko-KR" dirty="0"/>
              <a:t>CRP</a:t>
            </a:r>
            <a:r>
              <a:rPr lang="ko-KR" altLang="en-US" dirty="0"/>
              <a:t>의 수에 따라 </a:t>
            </a:r>
            <a:r>
              <a:rPr lang="en-US" altLang="ko-KR" dirty="0"/>
              <a:t>PUF</a:t>
            </a:r>
            <a:r>
              <a:rPr lang="ko-KR" altLang="en-US" dirty="0"/>
              <a:t>의 용도가 달라짐</a:t>
            </a:r>
            <a:endParaRPr lang="en-US" altLang="ko-KR" dirty="0"/>
          </a:p>
          <a:p>
            <a:pPr lvl="1"/>
            <a:r>
              <a:rPr lang="en-US" altLang="ko-KR" dirty="0"/>
              <a:t>Weak PUF: </a:t>
            </a:r>
            <a:r>
              <a:rPr lang="ko-KR" altLang="en-US" dirty="0"/>
              <a:t>셀의 수에 따라 </a:t>
            </a:r>
            <a:r>
              <a:rPr lang="en-US" altLang="ko-KR" dirty="0"/>
              <a:t>CRP</a:t>
            </a:r>
            <a:r>
              <a:rPr lang="ko-KR" altLang="en-US" dirty="0"/>
              <a:t>가 선형</a:t>
            </a:r>
            <a:r>
              <a:rPr lang="en-US" altLang="ko-KR" dirty="0"/>
              <a:t>/</a:t>
            </a:r>
            <a:r>
              <a:rPr lang="ko-KR" altLang="en-US" dirty="0"/>
              <a:t>다항으로 증가</a:t>
            </a:r>
            <a:endParaRPr lang="en-US" altLang="ko-KR" dirty="0"/>
          </a:p>
          <a:p>
            <a:pPr lvl="2"/>
            <a:r>
              <a:rPr lang="ko-KR" altLang="en-US" dirty="0"/>
              <a:t>유한한 </a:t>
            </a:r>
            <a:r>
              <a:rPr lang="en-US" altLang="ko-KR" dirty="0"/>
              <a:t>CRP</a:t>
            </a:r>
            <a:r>
              <a:rPr lang="ko-KR" altLang="en-US" dirty="0"/>
              <a:t>가 있으면 다항 시간 내에 모두 탐색하는 것도 가능함</a:t>
            </a:r>
            <a:endParaRPr lang="en-US" altLang="ko-KR" dirty="0"/>
          </a:p>
          <a:p>
            <a:pPr lvl="2"/>
            <a:r>
              <a:rPr lang="ko-KR" altLang="en-US" dirty="0"/>
              <a:t>반드시 주변 장치를 보호해서</a:t>
            </a:r>
            <a:r>
              <a:rPr lang="en-US" altLang="ko-KR" dirty="0"/>
              <a:t>,</a:t>
            </a:r>
            <a:r>
              <a:rPr lang="ko-KR" altLang="en-US" dirty="0"/>
              <a:t> 공격자가 바로 응답에 접근하지 못하도록 해야 함</a:t>
            </a:r>
            <a:endParaRPr lang="en-US" altLang="ko-KR" dirty="0"/>
          </a:p>
          <a:p>
            <a:pPr lvl="1"/>
            <a:r>
              <a:rPr lang="en-US" altLang="ko-KR" dirty="0"/>
              <a:t>Strong PUF: </a:t>
            </a:r>
            <a:r>
              <a:rPr lang="ko-KR" altLang="en-US" dirty="0"/>
              <a:t>셀의 수에 따라 </a:t>
            </a:r>
            <a:r>
              <a:rPr lang="en-US" altLang="ko-KR" dirty="0"/>
              <a:t>CRP</a:t>
            </a:r>
            <a:r>
              <a:rPr lang="ko-KR" altLang="en-US" dirty="0"/>
              <a:t>가 </a:t>
            </a:r>
            <a:r>
              <a:rPr lang="ko-KR" altLang="en-US" dirty="0" err="1"/>
              <a:t>기하급수적으로</a:t>
            </a:r>
            <a:r>
              <a:rPr lang="ko-KR" altLang="en-US" dirty="0"/>
              <a:t> 증가</a:t>
            </a:r>
            <a:endParaRPr lang="en-US" altLang="ko-KR" dirty="0"/>
          </a:p>
          <a:p>
            <a:pPr lvl="2"/>
            <a:r>
              <a:rPr lang="ko-KR" altLang="en-US" dirty="0"/>
              <a:t>모든 </a:t>
            </a:r>
            <a:r>
              <a:rPr lang="en-US" altLang="ko-KR" dirty="0"/>
              <a:t>CRP</a:t>
            </a:r>
            <a:r>
              <a:rPr lang="ko-KR" altLang="en-US" dirty="0"/>
              <a:t>를 실제 시간 내에 탐색 불가하므로</a:t>
            </a:r>
            <a:r>
              <a:rPr lang="en-US" altLang="ko-KR" dirty="0"/>
              <a:t>,</a:t>
            </a:r>
            <a:r>
              <a:rPr lang="ko-KR" altLang="en-US" dirty="0"/>
              <a:t> 모듈을 감출 필요 없음</a:t>
            </a:r>
            <a:endParaRPr lang="en-US" altLang="ko-KR" dirty="0"/>
          </a:p>
          <a:p>
            <a:pPr lvl="2"/>
            <a:r>
              <a:rPr lang="en-US" altLang="ko-KR" dirty="0"/>
              <a:t>Arbiter PUF</a:t>
            </a:r>
            <a:r>
              <a:rPr lang="ko-KR" altLang="en-US" dirty="0"/>
              <a:t>는 </a:t>
            </a:r>
            <a:r>
              <a:rPr lang="en-US" altLang="ko-KR" dirty="0"/>
              <a:t>strong PUF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강도에 따른 용도</a:t>
            </a:r>
            <a:endParaRPr lang="en-US" altLang="ko-KR" dirty="0"/>
          </a:p>
          <a:p>
            <a:pPr lvl="1"/>
            <a:r>
              <a:rPr lang="en-US" altLang="ko-KR" dirty="0"/>
              <a:t>Weak PUF: </a:t>
            </a:r>
            <a:r>
              <a:rPr lang="ko-KR" altLang="en-US" dirty="0"/>
              <a:t>암호키 저장</a:t>
            </a:r>
            <a:r>
              <a:rPr lang="en-US" altLang="ko-KR" dirty="0"/>
              <a:t>/</a:t>
            </a:r>
            <a:r>
              <a:rPr lang="ko-KR" altLang="en-US" dirty="0"/>
              <a:t>생성</a:t>
            </a:r>
            <a:r>
              <a:rPr lang="en-US" altLang="ko-KR" dirty="0"/>
              <a:t>,</a:t>
            </a:r>
            <a:r>
              <a:rPr lang="ko-KR" altLang="en-US" dirty="0"/>
              <a:t> 기기 인증</a:t>
            </a:r>
            <a:r>
              <a:rPr lang="en-US" altLang="ko-KR" dirty="0"/>
              <a:t>,</a:t>
            </a:r>
            <a:r>
              <a:rPr lang="ko-KR" altLang="en-US" dirty="0"/>
              <a:t> 지적 재산 보호 등에 사용</a:t>
            </a:r>
            <a:endParaRPr lang="en-US" altLang="ko-KR" dirty="0"/>
          </a:p>
          <a:p>
            <a:pPr lvl="1"/>
            <a:r>
              <a:rPr lang="en-US" altLang="ko-KR" dirty="0"/>
              <a:t>Strong PUF: </a:t>
            </a:r>
            <a:r>
              <a:rPr lang="ko-KR" altLang="en-US" dirty="0"/>
              <a:t>더 많은 인증 </a:t>
            </a:r>
            <a:r>
              <a:rPr lang="ko-KR" altLang="en-US" dirty="0" err="1"/>
              <a:t>프로토콜에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</a:t>
            </a:r>
            <a:r>
              <a:rPr lang="en-US" altLang="ko-KR" dirty="0" err="1"/>
              <a:t>Unclonable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Strong vs. Weak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755736"/>
      </p:ext>
    </p:extLst>
  </p:cSld>
  <p:clrMapOvr>
    <a:masterClrMapping/>
  </p:clrMapOvr>
</p:sld>
</file>

<file path=ppt/theme/theme1.xml><?xml version="1.0" encoding="utf-8"?>
<a:theme xmlns:a="http://schemas.openxmlformats.org/drawingml/2006/main" name="Junghe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ungheum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화면 슬라이드 쇼(4:3)</PresentationFormat>
  <Paragraphs>35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Jungheum</vt:lpstr>
      <vt:lpstr>PUF의 원리 및 보안 분야 적용 방안 정리</vt:lpstr>
      <vt:lpstr>Overview</vt:lpstr>
      <vt:lpstr>Introduction</vt:lpstr>
      <vt:lpstr>Physical Unclonable Function</vt:lpstr>
      <vt:lpstr>Physical Unclonable Function</vt:lpstr>
      <vt:lpstr>Physical Unclonable Function</vt:lpstr>
      <vt:lpstr>Physical Unclonable Function</vt:lpstr>
      <vt:lpstr>Physical Unclonable Function</vt:lpstr>
      <vt:lpstr>Physical Unclonable Function</vt:lpstr>
      <vt:lpstr>Physical Unclonable Function</vt:lpstr>
      <vt:lpstr>Physical Unclonable Function</vt:lpstr>
      <vt:lpstr>Physical Unclonable Function</vt:lpstr>
      <vt:lpstr>Physical Unclonable Function</vt:lpstr>
      <vt:lpstr>Physical Unclonable Function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정두원</dc:title>
  <dc:creator/>
  <dc:description>고려대학교 디지털 포렌식 연구 센터</dc:description>
  <cp:lastModifiedBy>강홍구[ 정보보호대학원석·박사통합과정휴학 / 정보보호학과 ]</cp:lastModifiedBy>
  <cp:revision>14</cp:revision>
  <cp:lastPrinted>2019-07-17T13:38:56Z</cp:lastPrinted>
  <dcterms:created xsi:type="dcterms:W3CDTF">2008-05-17T05:36:45Z</dcterms:created>
  <dcterms:modified xsi:type="dcterms:W3CDTF">2020-06-22T01:19:41Z</dcterms:modified>
</cp:coreProperties>
</file>