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8" r:id="rId1"/>
  </p:sldMasterIdLst>
  <p:notesMasterIdLst>
    <p:notesMasterId r:id="rId15"/>
  </p:notesMasterIdLst>
  <p:handoutMasterIdLst>
    <p:handoutMasterId r:id="rId16"/>
  </p:handoutMasterIdLst>
  <p:sldIdLst>
    <p:sldId id="355" r:id="rId2"/>
    <p:sldId id="749" r:id="rId3"/>
    <p:sldId id="707" r:id="rId4"/>
    <p:sldId id="756" r:id="rId5"/>
    <p:sldId id="751" r:id="rId6"/>
    <p:sldId id="757" r:id="rId7"/>
    <p:sldId id="758" r:id="rId8"/>
    <p:sldId id="759" r:id="rId9"/>
    <p:sldId id="760" r:id="rId10"/>
    <p:sldId id="761" r:id="rId11"/>
    <p:sldId id="762" r:id="rId12"/>
    <p:sldId id="753" r:id="rId13"/>
    <p:sldId id="388" r:id="rId14"/>
  </p:sldIdLst>
  <p:sldSz cx="9144000" cy="6858000" type="screen4x3"/>
  <p:notesSz cx="6788150" cy="9923463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FFCC66"/>
    <a:srgbClr val="D7E4BD"/>
    <a:srgbClr val="E6B9B8"/>
    <a:srgbClr val="4F81BD"/>
    <a:srgbClr val="002060"/>
    <a:srgbClr val="8B8B8B"/>
    <a:srgbClr val="3333CC"/>
    <a:srgbClr val="376092"/>
    <a:srgbClr val="F96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8" autoAdjust="0"/>
    <p:restoredTop sz="84362" autoAdjust="0"/>
  </p:normalViewPr>
  <p:slideViewPr>
    <p:cSldViewPr>
      <p:cViewPr varScale="1">
        <p:scale>
          <a:sx n="106" d="100"/>
          <a:sy n="106" d="100"/>
        </p:scale>
        <p:origin x="19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4062" y="90"/>
      </p:cViewPr>
      <p:guideLst>
        <p:guide orient="horz" pos="3126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handoutMaster" Target="handoutMasters/handoutMaster1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5049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5049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4BEAB96-E72C-48F9-8BC2-D3F45319DBF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736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5049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5" y="4713647"/>
            <a:ext cx="5430520" cy="446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5049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09EEEEC-CE94-4A0C-A294-80D27D9A246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215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375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-17463" y="1825625"/>
            <a:ext cx="9170988" cy="2101850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2684"/>
            <a:ext cx="9144000" cy="115256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Font typeface="Wingdings" pitchFamily="2" charset="2"/>
              <a:buNone/>
              <a:defRPr sz="20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itchFamily="50" charset="-127"/>
                <a:cs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555" y="2347912"/>
            <a:ext cx="8845717" cy="1081088"/>
          </a:xfrm>
        </p:spPr>
        <p:txBody>
          <a:bodyPr/>
          <a:lstStyle>
            <a:lvl1pPr algn="ctr">
              <a:defRPr sz="3800" i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82945" y="638272"/>
            <a:ext cx="8961522" cy="6220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9525" y="6600893"/>
            <a:ext cx="9170988" cy="265113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6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7555" y="2347912"/>
            <a:ext cx="8845717" cy="1081088"/>
          </a:xfrm>
        </p:spPr>
        <p:txBody>
          <a:bodyPr/>
          <a:lstStyle>
            <a:lvl1pPr algn="ctr">
              <a:defRPr sz="3800" i="0">
                <a:solidFill>
                  <a:schemeClr val="tx1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  <a:cs typeface="서울남산체 EB" panose="02020603020101020101" pitchFamily="18" charset="-127"/>
              </a:defRPr>
            </a:lvl1pPr>
          </a:lstStyle>
          <a:p>
            <a:r>
              <a:rPr lang="ko-KR" altLang="en-US" dirty="0"/>
              <a:t>제목 스타일 편집</a:t>
            </a:r>
          </a:p>
        </p:txBody>
      </p:sp>
      <p:sp>
        <p:nvSpPr>
          <p:cNvPr id="8" name="부제목 4"/>
          <p:cNvSpPr>
            <a:spLocks noGrp="1"/>
          </p:cNvSpPr>
          <p:nvPr>
            <p:ph type="subTitle" idx="1" hasCustomPrompt="1"/>
          </p:nvPr>
        </p:nvSpPr>
        <p:spPr>
          <a:xfrm>
            <a:off x="2369285" y="4302466"/>
            <a:ext cx="4397492" cy="18272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marL="895350" indent="-180975" algn="l">
              <a:buFontTx/>
              <a:buChar char="-"/>
              <a:tabLst>
                <a:tab pos="895350" algn="l"/>
              </a:tabLst>
            </a:pPr>
            <a:r>
              <a:rPr lang="ko-KR" altLang="en-US" sz="1800" dirty="0" err="1"/>
              <a:t>ㅁㅁㅁ</a:t>
            </a:r>
            <a:endParaRPr lang="ko-KR" altLang="en-US" sz="1800" dirty="0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2406946" y="3430523"/>
            <a:ext cx="4317287" cy="62325"/>
          </a:xfrm>
          <a:prstGeom prst="rect">
            <a:avLst/>
          </a:prstGeom>
          <a:gradFill rotWithShape="1">
            <a:gsLst>
              <a:gs pos="0">
                <a:srgbClr val="00284C">
                  <a:alpha val="75000"/>
                </a:srgbClr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82945" y="638272"/>
            <a:ext cx="8961522" cy="6220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pPr lvl="0"/>
            <a:endParaRPr lang="ko-KR" altLang="en-US" dirty="0"/>
          </a:p>
        </p:txBody>
      </p:sp>
      <p:sp>
        <p:nvSpPr>
          <p:cNvPr id="13" name="Text Box 28"/>
          <p:cNvSpPr txBox="1">
            <a:spLocks noChangeArrowheads="1"/>
          </p:cNvSpPr>
          <p:nvPr userDrawn="1"/>
        </p:nvSpPr>
        <p:spPr bwMode="auto">
          <a:xfrm>
            <a:off x="1165033" y="6611472"/>
            <a:ext cx="68056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1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8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5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50731"/>
            <a:ext cx="8784976" cy="502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0" hasCustomPrompt="1"/>
          </p:nvPr>
        </p:nvSpPr>
        <p:spPr bwMode="auto">
          <a:xfrm>
            <a:off x="179512" y="809688"/>
            <a:ext cx="8784976" cy="53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033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8784976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5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4248472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809500"/>
            <a:ext cx="4248472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1026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12776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1421568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1" hasCustomPrompt="1"/>
          </p:nvPr>
        </p:nvSpPr>
        <p:spPr bwMode="auto">
          <a:xfrm>
            <a:off x="179512" y="809688"/>
            <a:ext cx="8784976" cy="53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208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12776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1421568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1" hasCustomPrompt="1"/>
          </p:nvPr>
        </p:nvSpPr>
        <p:spPr bwMode="auto">
          <a:xfrm>
            <a:off x="179513" y="809688"/>
            <a:ext cx="4248472" cy="55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2" hasCustomPrompt="1"/>
          </p:nvPr>
        </p:nvSpPr>
        <p:spPr bwMode="auto">
          <a:xfrm>
            <a:off x="4707224" y="809687"/>
            <a:ext cx="4248472" cy="55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</a:t>
            </a:r>
            <a:r>
              <a:rPr lang="ko-KR" altLang="en-US" noProof="0"/>
              <a:t>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9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3185774" y="800708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6165141" y="809673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1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1"/>
            <a:ext cx="9144000" cy="69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  <p:sp>
        <p:nvSpPr>
          <p:cNvPr id="13" name="Text Box 28"/>
          <p:cNvSpPr txBox="1">
            <a:spLocks noChangeArrowheads="1"/>
          </p:cNvSpPr>
          <p:nvPr userDrawn="1"/>
        </p:nvSpPr>
        <p:spPr bwMode="auto">
          <a:xfrm>
            <a:off x="4178300" y="6623050"/>
            <a:ext cx="787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fld id="{22C792E2-231C-478B-B402-C73E5368C625}" type="slidenum">
              <a:rPr lang="en-US" altLang="ko-KR" sz="1000" b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pPr algn="ctr" eaLnBrk="1" hangingPunct="1">
                <a:lnSpc>
                  <a:spcPct val="100000"/>
                </a:lnSpc>
                <a:spcBef>
                  <a:spcPct val="20000"/>
                </a:spcBef>
                <a:buSzPct val="75000"/>
                <a:buFont typeface="Wingdings" pitchFamily="2" charset="2"/>
                <a:buNone/>
                <a:defRPr/>
              </a:pPr>
              <a:t>‹#›</a:t>
            </a:fld>
            <a:endParaRPr lang="en-US" altLang="ko-KR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-61656" y="6600347"/>
            <a:ext cx="9254490" cy="19859"/>
          </a:xfrm>
          <a:prstGeom prst="rect">
            <a:avLst/>
          </a:prstGeom>
          <a:gradFill rotWithShape="1">
            <a:gsLst>
              <a:gs pos="0">
                <a:srgbClr val="00284C">
                  <a:alpha val="75000"/>
                </a:srgbClr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6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3" r:id="rId2"/>
    <p:sldLayoutId id="2147484062" r:id="rId3"/>
    <p:sldLayoutId id="2147484060" r:id="rId4"/>
    <p:sldLayoutId id="2147484061" r:id="rId5"/>
    <p:sldLayoutId id="2147484065" r:id="rId6"/>
    <p:sldLayoutId id="2147484066" r:id="rId7"/>
    <p:sldLayoutId id="2147484064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나눔고딕 ExtraBold" pitchFamily="50" charset="-127"/>
          <a:cs typeface="Calibri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9pPr>
    </p:titleStyle>
    <p:bodyStyle>
      <a:lvl1pPr marL="266700" indent="-26670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Calibri" pitchFamily="34" charset="0"/>
          <a:ea typeface="나눔고딕 ExtraBold" pitchFamily="50" charset="-127"/>
          <a:cs typeface="Calibri" pitchFamily="34" charset="0"/>
        </a:defRPr>
      </a:lvl1pPr>
      <a:lvl2pPr marL="577850" indent="-22225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002060"/>
        </a:buClr>
        <a:buFont typeface="Wingdings" pitchFamily="2" charset="2"/>
        <a:buChar char="§"/>
        <a:defRPr kumimoji="1" sz="14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2pPr>
      <a:lvl3pPr marL="854075" indent="-225425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002060"/>
        </a:buClr>
        <a:buChar char="•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3pPr>
      <a:lvl4pPr marL="1077913" indent="-182563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Font typeface="Arial" charset="0"/>
        <a:buChar char="◦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4pPr>
      <a:lvl5pPr marL="1346200" indent="-18415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Font typeface="Arial" charset="0"/>
        <a:buChar char="◦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5pPr>
      <a:lvl6pPr marL="25146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Deobfuscation</a:t>
            </a:r>
            <a:r>
              <a:rPr lang="ko-KR" altLang="en-US" sz="2800" dirty="0"/>
              <a:t> </a:t>
            </a:r>
            <a:r>
              <a:rPr lang="en-US" altLang="ko-KR" sz="2800" dirty="0"/>
              <a:t>of</a:t>
            </a:r>
            <a:r>
              <a:rPr lang="ko-KR" altLang="en-US" sz="2800" dirty="0"/>
              <a:t> </a:t>
            </a:r>
            <a:r>
              <a:rPr lang="en-US" altLang="ko-KR" sz="2800" dirty="0"/>
              <a:t>Virtualization-obfuscated</a:t>
            </a:r>
            <a:r>
              <a:rPr lang="ko-KR" altLang="en-US" sz="2800" dirty="0"/>
              <a:t> </a:t>
            </a:r>
            <a:r>
              <a:rPr lang="en-US" altLang="ko-KR" sz="2800" dirty="0"/>
              <a:t>Code</a:t>
            </a:r>
            <a:r>
              <a:rPr lang="ko-KR" altLang="en-US" sz="2800" dirty="0"/>
              <a:t> </a:t>
            </a:r>
            <a:r>
              <a:rPr lang="en-US" altLang="ko-KR" sz="2800" dirty="0"/>
              <a:t>through</a:t>
            </a:r>
            <a:r>
              <a:rPr lang="ko-KR" altLang="en-US" sz="2800" dirty="0"/>
              <a:t> </a:t>
            </a:r>
            <a:r>
              <a:rPr lang="en-US" altLang="ko-KR" sz="2800" dirty="0"/>
              <a:t>Symbolic</a:t>
            </a:r>
            <a:r>
              <a:rPr lang="ko-KR" altLang="en-US" sz="2800" dirty="0"/>
              <a:t> </a:t>
            </a:r>
            <a:r>
              <a:rPr lang="en-US" altLang="ko-KR" sz="2800" dirty="0"/>
              <a:t>Execution</a:t>
            </a:r>
            <a:r>
              <a:rPr lang="ko-KR" altLang="en-US" sz="2800" dirty="0"/>
              <a:t> </a:t>
            </a:r>
            <a:r>
              <a:rPr lang="en-US" altLang="ko-KR" sz="2800" dirty="0"/>
              <a:t>and</a:t>
            </a:r>
            <a:r>
              <a:rPr lang="ko-KR" altLang="en-US" sz="2800" dirty="0"/>
              <a:t> </a:t>
            </a:r>
            <a:r>
              <a:rPr lang="en-US" altLang="ko-KR" sz="2800" dirty="0"/>
              <a:t>Compilation</a:t>
            </a:r>
            <a:r>
              <a:rPr lang="ko-KR" altLang="en-US" sz="2800" dirty="0"/>
              <a:t> </a:t>
            </a:r>
            <a:r>
              <a:rPr lang="en-US" altLang="ko-KR" sz="2800" dirty="0"/>
              <a:t>Optimization</a:t>
            </a:r>
            <a:endParaRPr lang="ko-KR" altLang="en-US" sz="28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sz="2000" dirty="0"/>
          </a:p>
        </p:txBody>
      </p:sp>
      <p:sp>
        <p:nvSpPr>
          <p:cNvPr id="7" name="부제목 4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1152560"/>
          </a:xfrm>
        </p:spPr>
        <p:txBody>
          <a:bodyPr/>
          <a:lstStyle/>
          <a:p>
            <a:pPr lvl="0"/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</a:p>
          <a:p>
            <a:pPr lvl="0"/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 홍 구</a:t>
            </a:r>
            <a:endParaRPr lang="en-US" altLang="ko-KR" sz="2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3.</a:t>
            </a:r>
            <a:r>
              <a:rPr lang="ko-KR" altLang="en-US" sz="1800" dirty="0"/>
              <a:t> </a:t>
            </a:r>
            <a:r>
              <a:rPr lang="en-US" altLang="ko-KR" sz="1800" dirty="0"/>
              <a:t>Deobfuscation</a:t>
            </a:r>
            <a:r>
              <a:rPr lang="ko-KR" altLang="en-US" sz="1800" dirty="0"/>
              <a:t> </a:t>
            </a:r>
            <a:r>
              <a:rPr lang="en-US" altLang="ko-KR" sz="1800" dirty="0"/>
              <a:t>through</a:t>
            </a:r>
            <a:r>
              <a:rPr lang="ko-KR" altLang="en-US" sz="1800" dirty="0"/>
              <a:t> </a:t>
            </a:r>
            <a:r>
              <a:rPr lang="en-US" altLang="ko-KR" sz="1800" dirty="0"/>
              <a:t>Symbolic</a:t>
            </a:r>
            <a:r>
              <a:rPr lang="ko-KR" altLang="en-US" sz="1800" dirty="0"/>
              <a:t> </a:t>
            </a:r>
            <a:r>
              <a:rPr lang="en-US" altLang="ko-KR" sz="1800" dirty="0"/>
              <a:t>Execution</a:t>
            </a:r>
            <a:r>
              <a:rPr lang="ko-KR" altLang="en-US" sz="1800" dirty="0"/>
              <a:t> </a:t>
            </a:r>
            <a:r>
              <a:rPr lang="en-US" altLang="ko-KR" sz="1800" dirty="0"/>
              <a:t>and</a:t>
            </a:r>
            <a:r>
              <a:rPr lang="ko-KR" altLang="en-US" sz="1800" dirty="0"/>
              <a:t> </a:t>
            </a:r>
            <a:r>
              <a:rPr lang="en-US" altLang="ko-KR" sz="1800" dirty="0"/>
              <a:t>Compilation</a:t>
            </a:r>
            <a:r>
              <a:rPr lang="ko-KR" altLang="en-US" sz="1800" dirty="0"/>
              <a:t> </a:t>
            </a:r>
            <a:r>
              <a:rPr lang="en-US" altLang="ko-KR" sz="1800" dirty="0"/>
              <a:t>Optimization</a:t>
            </a:r>
            <a:endParaRPr lang="ko-KR" altLang="en-US" sz="18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 명령어 간의 난독화</a:t>
            </a:r>
            <a:endParaRPr lang="en-US" altLang="ko-KR" dirty="0"/>
          </a:p>
          <a:p>
            <a:pPr lvl="1"/>
            <a:r>
              <a:rPr lang="ko-KR" altLang="en-US" dirty="0"/>
              <a:t>기호 실행을 통한 함수 요약이 핸들러 내부의 </a:t>
            </a:r>
            <a:r>
              <a:rPr lang="en-US" altLang="ko-KR" dirty="0"/>
              <a:t>dead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제거에는 효과적이나</a:t>
            </a:r>
            <a:r>
              <a:rPr lang="en-US" altLang="ko-KR" dirty="0"/>
              <a:t>,</a:t>
            </a:r>
            <a:r>
              <a:rPr lang="ko-KR" altLang="en-US" dirty="0"/>
              <a:t> 가상 명령어 사이의 난독화 처리는 비효과적</a:t>
            </a:r>
            <a:endParaRPr lang="en-US" altLang="ko-KR" dirty="0"/>
          </a:p>
          <a:p>
            <a:pPr lvl="2"/>
            <a:r>
              <a:rPr lang="en-US" altLang="ko-KR" dirty="0"/>
              <a:t>CISC</a:t>
            </a:r>
            <a:r>
              <a:rPr lang="ko-KR" altLang="en-US" dirty="0"/>
              <a:t>가 </a:t>
            </a:r>
            <a:r>
              <a:rPr lang="en-US" altLang="ko-KR" dirty="0"/>
              <a:t>RISC</a:t>
            </a:r>
            <a:r>
              <a:rPr lang="ko-KR" altLang="en-US" dirty="0"/>
              <a:t>로 변환될 경우</a:t>
            </a:r>
            <a:r>
              <a:rPr lang="en-US" altLang="ko-KR" dirty="0"/>
              <a:t>,</a:t>
            </a:r>
            <a:r>
              <a:rPr lang="ko-KR" altLang="en-US" dirty="0"/>
              <a:t> 가상 명령어 수가 늘어나서 더 심각</a:t>
            </a:r>
            <a:endParaRPr lang="en-US" altLang="ko-KR" dirty="0"/>
          </a:p>
          <a:p>
            <a:pPr lvl="2"/>
            <a:r>
              <a:rPr lang="ko-KR" altLang="en-US" dirty="0"/>
              <a:t>직관적으로는</a:t>
            </a:r>
            <a:r>
              <a:rPr lang="en-US" altLang="ko-KR" dirty="0"/>
              <a:t>,</a:t>
            </a:r>
            <a:r>
              <a:rPr lang="ko-KR" altLang="en-US" dirty="0"/>
              <a:t> 특정 시퀀스의 </a:t>
            </a:r>
            <a:r>
              <a:rPr lang="en-US" altLang="ko-KR" dirty="0"/>
              <a:t>RISC</a:t>
            </a:r>
            <a:r>
              <a:rPr lang="ko-KR" altLang="en-US" dirty="0"/>
              <a:t>를 </a:t>
            </a:r>
            <a:r>
              <a:rPr lang="en-US" altLang="ko-KR" dirty="0"/>
              <a:t>CISC</a:t>
            </a:r>
            <a:r>
              <a:rPr lang="ko-KR" altLang="en-US" dirty="0"/>
              <a:t>로 변환하는 템플릿을 갖추면 될 것</a:t>
            </a:r>
            <a:endParaRPr lang="en-US" altLang="ko-KR" dirty="0"/>
          </a:p>
          <a:p>
            <a:pPr lvl="1"/>
            <a:r>
              <a:rPr lang="ko-KR" altLang="en-US" dirty="0"/>
              <a:t>템플릿 기반 변환의 한계</a:t>
            </a:r>
            <a:endParaRPr lang="en-US" altLang="ko-KR" dirty="0"/>
          </a:p>
          <a:p>
            <a:pPr lvl="2"/>
            <a:r>
              <a:rPr lang="ko-KR" altLang="en-US" dirty="0"/>
              <a:t>변환 템플릿을 준비하기 위해 지루한 작업 수행 필요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VM</a:t>
            </a:r>
            <a:r>
              <a:rPr lang="ko-KR" altLang="en-US" dirty="0"/>
              <a:t>이 달라지면 새로 해야 함 </a:t>
            </a:r>
            <a:r>
              <a:rPr lang="en-US" altLang="ko-KR" dirty="0"/>
              <a:t>(</a:t>
            </a:r>
            <a:r>
              <a:rPr lang="ko-KR" altLang="en-US" dirty="0"/>
              <a:t>시퀀스 달라짐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변환 중에 레지스터 정보가 손실되며</a:t>
            </a:r>
            <a:r>
              <a:rPr lang="en-US" altLang="ko-KR" dirty="0"/>
              <a:t>,</a:t>
            </a:r>
            <a:r>
              <a:rPr lang="ko-KR" altLang="en-US" dirty="0"/>
              <a:t> 이를 복구하기 위해 많은 추론 필요</a:t>
            </a:r>
            <a:endParaRPr lang="en-US" altLang="ko-KR" dirty="0"/>
          </a:p>
          <a:p>
            <a:pPr lvl="2"/>
            <a:r>
              <a:rPr lang="ko-KR" altLang="en-US" dirty="0"/>
              <a:t>여러 난독화 도구는</a:t>
            </a:r>
            <a:r>
              <a:rPr lang="en-US" altLang="ko-KR" dirty="0"/>
              <a:t>,</a:t>
            </a:r>
            <a:r>
              <a:rPr lang="ko-KR" altLang="en-US" dirty="0"/>
              <a:t> 가상 명령어 계층에서 추가 난독화 수행하므로 템플릿 일치율이 나쁠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난독화</a:t>
            </a:r>
            <a:r>
              <a:rPr lang="en-US" altLang="ko-KR" dirty="0"/>
              <a:t>:</a:t>
            </a:r>
            <a:r>
              <a:rPr lang="ko-KR" altLang="en-US" dirty="0"/>
              <a:t> 최적화의 반대 프로세스 </a:t>
            </a:r>
            <a:r>
              <a:rPr lang="en-US" altLang="ko-KR" dirty="0"/>
              <a:t>-&gt;</a:t>
            </a:r>
            <a:r>
              <a:rPr lang="ko-KR" altLang="en-US" dirty="0"/>
              <a:t> 역난독화를 위해서는 최적화를 사용해도 될 것</a:t>
            </a:r>
            <a:endParaRPr lang="en-US" altLang="ko-KR" dirty="0"/>
          </a:p>
          <a:p>
            <a:pPr lvl="2"/>
            <a:r>
              <a:rPr lang="ko-KR" altLang="en-US" dirty="0"/>
              <a:t>기능성이 증명된 최신 컴파일러 사용할 것</a:t>
            </a:r>
            <a:r>
              <a:rPr lang="en-US" altLang="ko-KR" dirty="0"/>
              <a:t>(gcc,</a:t>
            </a:r>
            <a:r>
              <a:rPr lang="ko-KR" altLang="en-US" dirty="0"/>
              <a:t> </a:t>
            </a:r>
            <a:r>
              <a:rPr lang="en-US" altLang="ko-KR" dirty="0"/>
              <a:t>clang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3.4</a:t>
            </a:r>
            <a:r>
              <a:rPr lang="ko-KR" altLang="en-US" dirty="0"/>
              <a:t> </a:t>
            </a:r>
            <a:r>
              <a:rPr lang="en-US" altLang="ko-KR" dirty="0"/>
              <a:t>Compilation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Recovery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26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3.</a:t>
            </a:r>
            <a:r>
              <a:rPr lang="ko-KR" altLang="en-US" sz="1800" dirty="0"/>
              <a:t> </a:t>
            </a:r>
            <a:r>
              <a:rPr lang="en-US" altLang="ko-KR" sz="1800" dirty="0"/>
              <a:t>Deobfuscation</a:t>
            </a:r>
            <a:r>
              <a:rPr lang="ko-KR" altLang="en-US" sz="1800" dirty="0"/>
              <a:t> </a:t>
            </a:r>
            <a:r>
              <a:rPr lang="en-US" altLang="ko-KR" sz="1800" dirty="0"/>
              <a:t>through</a:t>
            </a:r>
            <a:r>
              <a:rPr lang="ko-KR" altLang="en-US" sz="1800" dirty="0"/>
              <a:t> </a:t>
            </a:r>
            <a:r>
              <a:rPr lang="en-US" altLang="ko-KR" sz="1800" dirty="0"/>
              <a:t>Symbolic</a:t>
            </a:r>
            <a:r>
              <a:rPr lang="ko-KR" altLang="en-US" sz="1800" dirty="0"/>
              <a:t> </a:t>
            </a:r>
            <a:r>
              <a:rPr lang="en-US" altLang="ko-KR" sz="1800" dirty="0"/>
              <a:t>Execution</a:t>
            </a:r>
            <a:r>
              <a:rPr lang="ko-KR" altLang="en-US" sz="1800" dirty="0"/>
              <a:t> </a:t>
            </a:r>
            <a:r>
              <a:rPr lang="en-US" altLang="ko-KR" sz="1800" dirty="0"/>
              <a:t>and</a:t>
            </a:r>
            <a:r>
              <a:rPr lang="ko-KR" altLang="en-US" sz="1800" dirty="0"/>
              <a:t> </a:t>
            </a:r>
            <a:r>
              <a:rPr lang="en-US" altLang="ko-KR" sz="1800" dirty="0"/>
              <a:t>Compilation</a:t>
            </a:r>
            <a:r>
              <a:rPr lang="ko-KR" altLang="en-US" sz="1800" dirty="0"/>
              <a:t> </a:t>
            </a:r>
            <a:r>
              <a:rPr lang="en-US" altLang="ko-KR" sz="1800" dirty="0"/>
              <a:t>Optimization</a:t>
            </a:r>
            <a:endParaRPr lang="ko-KR" altLang="en-US" sz="18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기호 식의 번역</a:t>
            </a:r>
            <a:endParaRPr lang="en-US" altLang="ko-KR" dirty="0"/>
          </a:p>
          <a:p>
            <a:pPr lvl="1"/>
            <a:r>
              <a:rPr lang="ko-KR" altLang="en-US" dirty="0"/>
              <a:t>각 가상 명령어 핸들러마다 자동으로 생성된 기호 식 확보한 상태</a:t>
            </a:r>
            <a:endParaRPr lang="en-US" altLang="ko-KR" dirty="0"/>
          </a:p>
          <a:p>
            <a:pPr lvl="2"/>
            <a:r>
              <a:rPr lang="en-US" altLang="ko-KR" dirty="0"/>
              <a:t>Miasm</a:t>
            </a:r>
            <a:r>
              <a:rPr lang="ko-KR" altLang="en-US" dirty="0"/>
              <a:t> </a:t>
            </a:r>
            <a:r>
              <a:rPr lang="en-US" altLang="ko-KR" dirty="0"/>
              <a:t>translator</a:t>
            </a:r>
            <a:r>
              <a:rPr lang="ko-KR" altLang="en-US" dirty="0"/>
              <a:t>를 구현하여 이를 </a:t>
            </a:r>
            <a:r>
              <a:rPr lang="en-US" altLang="ko-KR" dirty="0"/>
              <a:t>C</a:t>
            </a:r>
            <a:r>
              <a:rPr lang="ko-KR" altLang="en-US" dirty="0"/>
              <a:t> 코드로 변환</a:t>
            </a:r>
            <a:endParaRPr lang="en-US" altLang="ko-KR" dirty="0"/>
          </a:p>
          <a:p>
            <a:pPr lvl="3"/>
            <a:r>
              <a:rPr lang="ko-KR" altLang="en-US" dirty="0"/>
              <a:t>레지스터를 </a:t>
            </a:r>
            <a:r>
              <a:rPr lang="en-US" altLang="ko-KR" dirty="0"/>
              <a:t>unsigned</a:t>
            </a:r>
            <a:r>
              <a:rPr lang="ko-KR" altLang="en-US" dirty="0"/>
              <a:t> </a:t>
            </a:r>
            <a:r>
              <a:rPr lang="en-US" altLang="ko-KR" dirty="0"/>
              <a:t>integer</a:t>
            </a:r>
            <a:r>
              <a:rPr lang="ko-KR" altLang="en-US" dirty="0"/>
              <a:t> 변수로 다루고</a:t>
            </a:r>
            <a:r>
              <a:rPr lang="en-US" altLang="ko-KR" dirty="0"/>
              <a:t>,</a:t>
            </a:r>
            <a:r>
              <a:rPr lang="ko-KR" altLang="en-US" dirty="0"/>
              <a:t> 주소로 쓰였을 때는 포인터로 변환됨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 컴파일 최적화</a:t>
            </a:r>
            <a:endParaRPr lang="en-US" altLang="ko-KR" dirty="0"/>
          </a:p>
          <a:p>
            <a:pPr lvl="1"/>
            <a:r>
              <a:rPr lang="ko-KR" altLang="en-US" dirty="0"/>
              <a:t>최적화 요소</a:t>
            </a:r>
            <a:endParaRPr lang="en-US" altLang="ko-KR" dirty="0"/>
          </a:p>
          <a:p>
            <a:pPr lvl="2"/>
            <a:r>
              <a:rPr lang="ko-KR" altLang="en-US" dirty="0"/>
              <a:t>가능하면</a:t>
            </a:r>
            <a:r>
              <a:rPr lang="en-US" altLang="ko-KR" dirty="0"/>
              <a:t>,</a:t>
            </a:r>
            <a:r>
              <a:rPr lang="ko-KR" altLang="en-US" dirty="0"/>
              <a:t> 기호 변수를 지역 변수로 변환</a:t>
            </a:r>
            <a:endParaRPr lang="en-US" altLang="ko-KR" dirty="0"/>
          </a:p>
          <a:p>
            <a:pPr lvl="2"/>
            <a:r>
              <a:rPr lang="ko-KR" altLang="en-US" dirty="0"/>
              <a:t>가상 머신 내의 가상 스택을 지역 배열 변수로 변환하고</a:t>
            </a:r>
            <a:r>
              <a:rPr lang="en-US" altLang="ko-KR" dirty="0"/>
              <a:t>,</a:t>
            </a:r>
            <a:r>
              <a:rPr lang="ko-KR" altLang="en-US" dirty="0"/>
              <a:t> 스택 포인터는 배열 원소를 지시</a:t>
            </a:r>
            <a:endParaRPr lang="en-US" altLang="ko-KR" dirty="0"/>
          </a:p>
          <a:p>
            <a:pPr lvl="2"/>
            <a:r>
              <a:rPr lang="ko-KR" altLang="en-US" dirty="0"/>
              <a:t>모든 가상 명령어 핸들러는 </a:t>
            </a:r>
            <a:r>
              <a:rPr lang="en-US" altLang="ko-KR" dirty="0"/>
              <a:t>C</a:t>
            </a:r>
            <a:r>
              <a:rPr lang="ko-KR" altLang="en-US" dirty="0"/>
              <a:t> </a:t>
            </a:r>
            <a:r>
              <a:rPr lang="en-US" altLang="ko-KR" dirty="0"/>
              <a:t>macro</a:t>
            </a:r>
            <a:r>
              <a:rPr lang="ko-KR" altLang="en-US" dirty="0"/>
              <a:t>나 </a:t>
            </a:r>
            <a:r>
              <a:rPr lang="en-US" altLang="ko-KR" dirty="0"/>
              <a:t>inline</a:t>
            </a:r>
            <a:r>
              <a:rPr lang="ko-KR" altLang="en-US" dirty="0"/>
              <a:t> 함수로 정의함</a:t>
            </a:r>
            <a:r>
              <a:rPr lang="en-US" altLang="ko-KR" dirty="0"/>
              <a:t>.</a:t>
            </a:r>
            <a:r>
              <a:rPr lang="ko-KR" altLang="en-US" dirty="0"/>
              <a:t> 모든 바이트코드 시퀀스는 </a:t>
            </a:r>
            <a:r>
              <a:rPr lang="en-US" altLang="ko-KR" dirty="0"/>
              <a:t>inline</a:t>
            </a:r>
            <a:r>
              <a:rPr lang="ko-KR" altLang="en-US" dirty="0"/>
              <a:t> 함수 호출의 시퀀스로 변환됨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3.4</a:t>
            </a:r>
            <a:r>
              <a:rPr lang="ko-KR" altLang="en-US" dirty="0"/>
              <a:t> </a:t>
            </a:r>
            <a:r>
              <a:rPr lang="en-US" altLang="ko-KR" dirty="0"/>
              <a:t>Compilation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Recovery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34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f-ZA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Wang, Zheng, and Michael O’Boyle. "Machine learning in compiler optimization." </a:t>
            </a:r>
            <a:r>
              <a:rPr lang="af-ZA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</a:t>
            </a:r>
            <a:r>
              <a:rPr lang="af-ZA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106.11 (2018): 1879-1901.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지난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년간 머신러닝 기반 컴파일의 중요성 높아졌음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이 논문에서는 머신러닝과 컴파일러 최적화의 관계를 설명하고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주요 개념을 소개함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전반적인 서베이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+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잠재적인 연구 방향을 제시함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af-ZA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López, Jorge, Natalia Kushik, and Nina Yevtushenko. "Source code optimization using equivalent mutants." </a:t>
            </a:r>
            <a:r>
              <a:rPr lang="af-ZA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Information and Software Technology</a:t>
            </a:r>
            <a:r>
              <a:rPr lang="af-ZA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103 (2018): 138-141.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Mutant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는 소스 코드를 구문론적으로 변경한 것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Equivalent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mutant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는 원래 프로그램과 기능이 같은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mutant.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Equivalent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mutation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을 통한 소스코드 최적화 알고리즘 제시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altLang="ko-KR" dirty="0"/>
          </a:p>
          <a:p>
            <a:r>
              <a:rPr lang="af-ZA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Palaniappan, S. "Recent trends and challenges in source code optimization." </a:t>
            </a:r>
            <a:r>
              <a:rPr lang="af-ZA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Journal of Trend in Research and Development</a:t>
            </a:r>
            <a:r>
              <a:rPr lang="af-ZA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3.6 (2016): 603-607.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코드 최적화 관련 어려움 및 최신 </a:t>
            </a:r>
            <a:r>
              <a:rPr lang="ko-KR" altLang="en-US">
                <a:solidFill>
                  <a:srgbClr val="222222"/>
                </a:solidFill>
                <a:latin typeface="Arial" panose="020B0604020202020204" pitchFamily="34" charset="0"/>
              </a:rPr>
              <a:t>기술을 정리한 논문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컴파일러의 최적화 기법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관련 논문</a:t>
            </a:r>
          </a:p>
        </p:txBody>
      </p:sp>
    </p:spTree>
    <p:extLst>
      <p:ext uri="{BB962C8B-B14F-4D97-AF65-F5344CB8AC3E}">
        <p14:creationId xmlns:p14="http://schemas.microsoft.com/office/powerpoint/2010/main" val="19499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>
          <a:xfrm>
            <a:off x="179512" y="80628"/>
            <a:ext cx="8784976" cy="505841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8196" name="Picture 5" descr="http://fs.textcube.com/blog/1/15337/attach/XKanS9ksC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060575"/>
            <a:ext cx="833755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f-ZA" altLang="ko-KR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Liang, Mingyue, et al. "Deobfuscation of virtualization-obfuscated code through symbolic execution and compilation optimization." </a:t>
            </a:r>
            <a:r>
              <a:rPr lang="af-ZA" altLang="ko-KR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Information and Communications Security</a:t>
            </a:r>
            <a:r>
              <a:rPr lang="af-ZA" altLang="ko-KR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Springer, Cham, 2017.</a:t>
            </a:r>
            <a:endParaRPr lang="en-US" altLang="ko-KR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초록</a:t>
            </a:r>
            <a:endParaRPr lang="en-US" altLang="ko-KR" b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r>
              <a:rPr lang="ko-KR" altLang="en-US" b="0">
                <a:solidFill>
                  <a:srgbClr val="222222"/>
                </a:solidFill>
                <a:latin typeface="Arial" panose="020B0604020202020204" pitchFamily="34" charset="0"/>
              </a:rPr>
              <a:t>가상화 난독화</a:t>
            </a:r>
            <a:r>
              <a:rPr lang="en-US" altLang="ko-KR" b="0">
                <a:solidFill>
                  <a:srgbClr val="222222"/>
                </a:solidFill>
                <a:latin typeface="Arial" panose="020B0604020202020204" pitchFamily="34" charset="0"/>
              </a:rPr>
              <a:t>(virtualization-obfuscation)</a:t>
            </a:r>
            <a:r>
              <a:rPr lang="ko-KR" altLang="en-US" b="0">
                <a:solidFill>
                  <a:srgbClr val="222222"/>
                </a:solidFill>
                <a:latin typeface="Arial" panose="020B0604020202020204" pitchFamily="34" charset="0"/>
              </a:rPr>
              <a:t>는 </a:t>
            </a:r>
            <a:r>
              <a:rPr lang="en-US" altLang="ko-KR" b="0">
                <a:solidFill>
                  <a:srgbClr val="222222"/>
                </a:solidFill>
                <a:latin typeface="Arial" panose="020B0604020202020204" pitchFamily="34" charset="0"/>
              </a:rPr>
              <a:t>native</a:t>
            </a:r>
            <a:r>
              <a:rPr lang="ko-KR" altLang="en-US" b="0">
                <a:solidFill>
                  <a:srgbClr val="222222"/>
                </a:solidFill>
                <a:latin typeface="Arial" panose="020B0604020202020204" pitchFamily="34" charset="0"/>
              </a:rPr>
              <a:t> 코드를 의미가 동일한 바이트코드로 치환</a:t>
            </a:r>
            <a:endParaRPr lang="en-US" altLang="ko-KR" b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r>
              <a:rPr lang="ko-KR" altLang="en-US">
                <a:solidFill>
                  <a:srgbClr val="222222"/>
                </a:solidFill>
                <a:latin typeface="Arial" panose="020B0604020202020204" pitchFamily="34" charset="0"/>
              </a:rPr>
              <a:t>분석이 어려운 이 난독화 방식을 다루기 위해 이를 컴파일 최적화 문제로 변환함</a:t>
            </a:r>
            <a:endParaRPr lang="en-US" altLang="ko-KR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r>
              <a:rPr lang="ko-KR" altLang="en-US" b="0">
                <a:solidFill>
                  <a:srgbClr val="222222"/>
                </a:solidFill>
                <a:latin typeface="Arial" panose="020B0604020202020204" pitchFamily="34" charset="0"/>
              </a:rPr>
              <a:t>기록 분석</a:t>
            </a:r>
            <a:r>
              <a:rPr lang="en-US" altLang="ko-KR" b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ko-KR" altLang="en-US" b="0">
                <a:solidFill>
                  <a:srgbClr val="222222"/>
                </a:solidFill>
                <a:latin typeface="Arial" panose="020B0604020202020204" pitchFamily="34" charset="0"/>
              </a:rPr>
              <a:t> 기호 실행 및 컴파일 최적화를 이용해 역난독화 시도하였음</a:t>
            </a:r>
            <a:endParaRPr lang="en-US" altLang="ko-KR" b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altLang="ko-KR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63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가상화 난독화 분석</a:t>
            </a:r>
            <a:endParaRPr lang="en-US" altLang="ko-KR" dirty="0"/>
          </a:p>
          <a:p>
            <a:pPr lvl="1"/>
            <a:r>
              <a:rPr lang="ko-KR" altLang="en-US" dirty="0"/>
              <a:t>기존의 동적</a:t>
            </a:r>
            <a:r>
              <a:rPr lang="en-US" altLang="ko-KR" dirty="0"/>
              <a:t>,</a:t>
            </a:r>
            <a:r>
              <a:rPr lang="ko-KR" altLang="en-US" dirty="0"/>
              <a:t> 정적 분석기 곧바로 적용 어려움</a:t>
            </a:r>
            <a:endParaRPr lang="en-US" altLang="ko-KR" dirty="0"/>
          </a:p>
          <a:p>
            <a:pPr lvl="2"/>
            <a:r>
              <a:rPr lang="ko-KR" altLang="en-US" dirty="0"/>
              <a:t>실행이 </a:t>
            </a:r>
            <a:r>
              <a:rPr lang="en-US" altLang="ko-KR" dirty="0"/>
              <a:t>VM</a:t>
            </a:r>
            <a:r>
              <a:rPr lang="ko-KR" altLang="en-US" dirty="0"/>
              <a:t> 인터프리터에 잡혀 있어 코드의 전체 로직을 보기 어려움</a:t>
            </a:r>
            <a:endParaRPr lang="en-US" altLang="ko-KR" dirty="0"/>
          </a:p>
          <a:p>
            <a:pPr lvl="2"/>
            <a:r>
              <a:rPr lang="ko-KR" altLang="en-US" dirty="0"/>
              <a:t>적용 가능한 방식</a:t>
            </a:r>
            <a:endParaRPr lang="en-US" altLang="ko-KR" dirty="0"/>
          </a:p>
          <a:p>
            <a:pPr lvl="3"/>
            <a:r>
              <a:rPr lang="ko-KR" altLang="en-US" dirty="0"/>
              <a:t>가상 머신 리버싱을 통해 바이트코드에 숨은 로직을 추론하거나</a:t>
            </a:r>
            <a:r>
              <a:rPr lang="en-US" altLang="ko-KR" dirty="0"/>
              <a:t>,</a:t>
            </a:r>
            <a:r>
              <a:rPr lang="ko-KR" altLang="en-US" dirty="0"/>
              <a:t> 바이트코드를 실행하며 명령어 기록을 분석함</a:t>
            </a:r>
            <a:endParaRPr lang="en-US" altLang="ko-KR" dirty="0"/>
          </a:p>
          <a:p>
            <a:pPr lvl="4"/>
            <a:r>
              <a:rPr lang="en-US" altLang="ko-KR" dirty="0"/>
              <a:t>VM</a:t>
            </a:r>
            <a:r>
              <a:rPr lang="ko-KR" altLang="en-US" dirty="0"/>
              <a:t>을 완전히 리버싱하는 것은 어렵고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lvl="4"/>
            <a:r>
              <a:rPr lang="ko-KR" altLang="en-US" dirty="0"/>
              <a:t>명령어 실행 기록을 분석하기 위해서는 제어 흐름 및 데이터 흐름 분석 필요 </a:t>
            </a:r>
            <a:r>
              <a:rPr lang="en-US" altLang="ko-KR" dirty="0"/>
              <a:t>(</a:t>
            </a:r>
            <a:r>
              <a:rPr lang="ko-KR" altLang="en-US" dirty="0"/>
              <a:t>불필요 코드 제거 목적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불필요 코드를 제거하는 것 </a:t>
            </a:r>
            <a:r>
              <a:rPr lang="en-US" altLang="ko-KR" dirty="0"/>
              <a:t>-&gt;</a:t>
            </a:r>
            <a:r>
              <a:rPr lang="ko-KR" altLang="en-US" dirty="0"/>
              <a:t> 가장 중요한 목표</a:t>
            </a:r>
            <a:endParaRPr lang="en-US" altLang="ko-KR" dirty="0"/>
          </a:p>
          <a:p>
            <a:pPr lvl="3"/>
            <a:r>
              <a:rPr lang="ko-KR" altLang="en-US" dirty="0"/>
              <a:t>컴파일 최적화를 하면 불필요 코드 축소 가능할 것</a:t>
            </a:r>
            <a:endParaRPr lang="en-US" altLang="ko-KR" dirty="0"/>
          </a:p>
          <a:p>
            <a:pPr lvl="2"/>
            <a:r>
              <a:rPr lang="ko-KR" altLang="en-US" dirty="0"/>
              <a:t>각 바이트코드 핸들러의 의미</a:t>
            </a:r>
            <a:r>
              <a:rPr lang="en-US" altLang="ko-KR" dirty="0"/>
              <a:t>(</a:t>
            </a:r>
            <a:r>
              <a:rPr lang="ko-KR" altLang="en-US" dirty="0"/>
              <a:t>시맨틱</a:t>
            </a:r>
            <a:r>
              <a:rPr lang="en-US" altLang="ko-KR" dirty="0"/>
              <a:t>)</a:t>
            </a:r>
            <a:r>
              <a:rPr lang="ko-KR" altLang="en-US" dirty="0"/>
              <a:t> 분석</a:t>
            </a:r>
            <a:r>
              <a:rPr lang="en-US" altLang="ko-KR" dirty="0"/>
              <a:t>/</a:t>
            </a:r>
            <a:r>
              <a:rPr lang="ko-KR" altLang="en-US" dirty="0"/>
              <a:t>요약 위해 기호 실행 수행 </a:t>
            </a:r>
            <a:r>
              <a:rPr lang="en-US" altLang="ko-KR" dirty="0"/>
              <a:t>-&gt;</a:t>
            </a:r>
            <a:r>
              <a:rPr lang="ko-KR" altLang="en-US" dirty="0"/>
              <a:t> 각 핸들러 의미를 고수준 프로그래밍 언어로 변환 </a:t>
            </a:r>
            <a:r>
              <a:rPr lang="en-US" altLang="ko-KR" dirty="0"/>
              <a:t>-&gt;</a:t>
            </a:r>
            <a:r>
              <a:rPr lang="ko-KR" altLang="en-US" dirty="0"/>
              <a:t> 컴파일러로 최적화하며 소스코드 컴파일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39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중 메모리에 코드 노출 안됨</a:t>
            </a:r>
            <a:endParaRPr lang="en-US" altLang="ko-KR" dirty="0"/>
          </a:p>
          <a:p>
            <a:pPr lvl="1"/>
            <a:r>
              <a:rPr lang="ko-KR" altLang="en-US" dirty="0"/>
              <a:t>일반적으로</a:t>
            </a:r>
            <a:r>
              <a:rPr lang="en-US" altLang="ko-KR" dirty="0"/>
              <a:t>,</a:t>
            </a:r>
            <a:r>
              <a:rPr lang="ko-KR" altLang="en-US" dirty="0"/>
              <a:t> 실행 압축된 코드는 실행되고 언팩된 후에는 메모리에 코드가 올라옴</a:t>
            </a:r>
            <a:endParaRPr lang="en-US" altLang="ko-KR" dirty="0"/>
          </a:p>
          <a:p>
            <a:r>
              <a:rPr lang="ko-KR" altLang="en-US" dirty="0"/>
              <a:t>바이트 코드 레벨에서 추가 난독화 가능</a:t>
            </a:r>
            <a:endParaRPr lang="en-US" altLang="ko-KR" dirty="0"/>
          </a:p>
          <a:p>
            <a:pPr lvl="1"/>
            <a:r>
              <a:rPr lang="ko-KR" altLang="en-US" dirty="0"/>
              <a:t>추출한 바이트코드 조차 분석 어려울 수 있음</a:t>
            </a:r>
            <a:endParaRPr lang="en-US" altLang="ko-KR" dirty="0"/>
          </a:p>
          <a:p>
            <a:r>
              <a:rPr lang="ko-KR" altLang="en-US" dirty="0"/>
              <a:t>가상 난독화할 때 가상 머신의 아키텍처가 다양함</a:t>
            </a:r>
            <a:endParaRPr lang="en-US" altLang="ko-KR" dirty="0"/>
          </a:p>
          <a:p>
            <a:pPr lvl="1"/>
            <a:r>
              <a:rPr lang="ko-KR" altLang="en-US" dirty="0"/>
              <a:t>일반적인 난독화 도구는 보편적인 아키텍처</a:t>
            </a:r>
            <a:r>
              <a:rPr lang="en-US" altLang="ko-KR" dirty="0"/>
              <a:t>(Intel,</a:t>
            </a:r>
            <a:r>
              <a:rPr lang="ko-KR" altLang="en-US" dirty="0"/>
              <a:t> </a:t>
            </a:r>
            <a:r>
              <a:rPr lang="en-US" altLang="ko-KR" dirty="0"/>
              <a:t>ARM,</a:t>
            </a:r>
            <a:r>
              <a:rPr lang="ko-KR" altLang="en-US" dirty="0"/>
              <a:t> </a:t>
            </a:r>
            <a:r>
              <a:rPr lang="en-US" altLang="ko-KR" dirty="0"/>
              <a:t>MIPS)</a:t>
            </a:r>
            <a:r>
              <a:rPr lang="ko-KR" altLang="en-US" dirty="0"/>
              <a:t>에서는 동작했으나</a:t>
            </a:r>
            <a:r>
              <a:rPr lang="en-US" altLang="ko-KR" dirty="0"/>
              <a:t>,</a:t>
            </a:r>
            <a:r>
              <a:rPr lang="ko-KR" altLang="en-US" dirty="0"/>
              <a:t> 커스텀 </a:t>
            </a:r>
            <a:r>
              <a:rPr lang="en-US" altLang="ko-KR" dirty="0"/>
              <a:t>VM</a:t>
            </a:r>
            <a:r>
              <a:rPr lang="ko-KR" altLang="en-US" dirty="0"/>
              <a:t> 아키텍처에서는 동작 안함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Background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Challenges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2.2</a:t>
            </a:r>
            <a:r>
              <a:rPr lang="ko-KR" altLang="en-US" dirty="0"/>
              <a:t> </a:t>
            </a:r>
            <a:r>
              <a:rPr lang="en-US" altLang="ko-KR" dirty="0"/>
              <a:t>Challenges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Deobfuscation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87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3.</a:t>
            </a:r>
            <a:r>
              <a:rPr lang="ko-KR" altLang="en-US" sz="1800" dirty="0"/>
              <a:t> </a:t>
            </a:r>
            <a:r>
              <a:rPr lang="en-US" altLang="ko-KR" sz="1800" dirty="0"/>
              <a:t>Deobfuscation</a:t>
            </a:r>
            <a:r>
              <a:rPr lang="ko-KR" altLang="en-US" sz="1800" dirty="0"/>
              <a:t> </a:t>
            </a:r>
            <a:r>
              <a:rPr lang="en-US" altLang="ko-KR" sz="1800" dirty="0"/>
              <a:t>through</a:t>
            </a:r>
            <a:r>
              <a:rPr lang="ko-KR" altLang="en-US" sz="1800" dirty="0"/>
              <a:t> </a:t>
            </a:r>
            <a:r>
              <a:rPr lang="en-US" altLang="ko-KR" sz="1800" dirty="0"/>
              <a:t>Symbolic</a:t>
            </a:r>
            <a:r>
              <a:rPr lang="ko-KR" altLang="en-US" sz="1800" dirty="0"/>
              <a:t> </a:t>
            </a:r>
            <a:r>
              <a:rPr lang="en-US" altLang="ko-KR" sz="1800" dirty="0"/>
              <a:t>Execution</a:t>
            </a:r>
            <a:r>
              <a:rPr lang="ko-KR" altLang="en-US" sz="1800" dirty="0"/>
              <a:t> </a:t>
            </a:r>
            <a:r>
              <a:rPr lang="en-US" altLang="ko-KR" sz="1800" dirty="0"/>
              <a:t>and</a:t>
            </a:r>
            <a:r>
              <a:rPr lang="ko-KR" altLang="en-US" sz="1800" dirty="0"/>
              <a:t> </a:t>
            </a:r>
            <a:r>
              <a:rPr lang="en-US" altLang="ko-KR" sz="1800" dirty="0"/>
              <a:t>Compilation</a:t>
            </a:r>
            <a:r>
              <a:rPr lang="ko-KR" altLang="en-US" sz="1800" dirty="0"/>
              <a:t> </a:t>
            </a:r>
            <a:r>
              <a:rPr lang="en-US" altLang="ko-KR" sz="1800" dirty="0"/>
              <a:t>Optimization</a:t>
            </a:r>
            <a:endParaRPr lang="ko-KR" altLang="en-US" sz="18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컴파일러의 최적화 접근법을 최대한 적용할 것</a:t>
            </a:r>
            <a:endParaRPr lang="en-US" altLang="ko-KR" dirty="0"/>
          </a:p>
          <a:p>
            <a:pPr lvl="1"/>
            <a:r>
              <a:rPr lang="en-US" altLang="ko-KR" dirty="0"/>
              <a:t>But,</a:t>
            </a:r>
            <a:r>
              <a:rPr lang="ko-KR" altLang="en-US" dirty="0"/>
              <a:t> 일반적인 컴파일러가 커스텀 가상 명령어를 직접 처리할 수 없음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각각의 가상 명령어 핸들러를 고수준 프로그래밍 언어로 코딩된 함수로 변환할 것</a:t>
            </a:r>
            <a:endParaRPr lang="en-US" altLang="ko-KR" dirty="0"/>
          </a:p>
          <a:p>
            <a:pPr lvl="2"/>
            <a:r>
              <a:rPr lang="ko-KR" altLang="en-US" dirty="0"/>
              <a:t>기호 실행을 통해 핸들러의 의미를 요약할 것</a:t>
            </a:r>
            <a:endParaRPr lang="en-US" altLang="ko-KR" dirty="0"/>
          </a:p>
          <a:p>
            <a:pPr lvl="2"/>
            <a:r>
              <a:rPr lang="ko-KR" altLang="en-US" dirty="0"/>
              <a:t>가상 명령여의 시퀀스가 이러한 함수 호출 시퀀스로 표현될 수 있을 것 </a:t>
            </a:r>
            <a:r>
              <a:rPr lang="en-US" altLang="ko-KR" dirty="0"/>
              <a:t>-&gt;</a:t>
            </a:r>
            <a:r>
              <a:rPr lang="ko-KR" altLang="en-US" dirty="0"/>
              <a:t> 컴파일러가 쓰레기 코드를 제거할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시스템 구성</a:t>
            </a:r>
            <a:endParaRPr lang="en-US" altLang="ko-KR" dirty="0"/>
          </a:p>
          <a:p>
            <a:pPr lvl="1"/>
            <a:r>
              <a:rPr lang="ko-KR" altLang="en-US" dirty="0"/>
              <a:t>기록 분석 모듈</a:t>
            </a:r>
            <a:r>
              <a:rPr lang="en-US" altLang="ko-KR" dirty="0"/>
              <a:t>(trace</a:t>
            </a:r>
            <a:r>
              <a:rPr lang="ko-KR" altLang="en-US" dirty="0"/>
              <a:t> </a:t>
            </a:r>
            <a:r>
              <a:rPr lang="en-US" altLang="ko-KR" dirty="0"/>
              <a:t>analysis):</a:t>
            </a:r>
            <a:r>
              <a:rPr lang="ko-KR" altLang="en-US" dirty="0"/>
              <a:t> 난독화된 바이너리에서 실행 중에 정보를 기록하고</a:t>
            </a:r>
            <a:r>
              <a:rPr lang="en-US" altLang="ko-KR" dirty="0"/>
              <a:t>,</a:t>
            </a:r>
            <a:r>
              <a:rPr lang="ko-KR" altLang="en-US" dirty="0"/>
              <a:t> 핸들러 함수를 식별 및 추출하는 오프라인 분석 수행</a:t>
            </a:r>
            <a:endParaRPr lang="en-US" altLang="ko-KR" dirty="0"/>
          </a:p>
          <a:p>
            <a:pPr lvl="1"/>
            <a:r>
              <a:rPr lang="ko-KR" altLang="en-US" dirty="0"/>
              <a:t>기호 실행 모듈</a:t>
            </a:r>
            <a:r>
              <a:rPr lang="en-US" altLang="ko-KR" dirty="0"/>
              <a:t>:</a:t>
            </a:r>
            <a:r>
              <a:rPr lang="ko-KR" altLang="en-US" dirty="0"/>
              <a:t> 각 핸들러 함수에서 시맨틱 정보를 분석하고</a:t>
            </a:r>
            <a:r>
              <a:rPr lang="en-US" altLang="ko-KR" dirty="0"/>
              <a:t>,</a:t>
            </a:r>
            <a:r>
              <a:rPr lang="ko-KR" altLang="en-US" dirty="0"/>
              <a:t> 함수를 요약하는 기호 식을 출력</a:t>
            </a:r>
            <a:endParaRPr lang="en-US" altLang="ko-KR" dirty="0"/>
          </a:p>
          <a:p>
            <a:pPr lvl="1"/>
            <a:r>
              <a:rPr lang="ko-KR" altLang="en-US" dirty="0"/>
              <a:t>컴파일 모듈</a:t>
            </a:r>
            <a:r>
              <a:rPr lang="en-US" altLang="ko-KR" dirty="0"/>
              <a:t>:</a:t>
            </a:r>
            <a:r>
              <a:rPr lang="ko-KR" altLang="en-US" dirty="0"/>
              <a:t> 각 기호 식을 </a:t>
            </a:r>
            <a:r>
              <a:rPr lang="en-US" altLang="ko-KR" dirty="0"/>
              <a:t>C</a:t>
            </a:r>
            <a:r>
              <a:rPr lang="ko-KR" altLang="en-US" dirty="0"/>
              <a:t> 코드로 변환하고</a:t>
            </a:r>
            <a:r>
              <a:rPr lang="en-US" altLang="ko-KR" dirty="0"/>
              <a:t>,</a:t>
            </a:r>
            <a:r>
              <a:rPr lang="ko-KR" altLang="en-US" dirty="0"/>
              <a:t> 컴파일 최적화를 수행해 역난독화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Idea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36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3.</a:t>
            </a:r>
            <a:r>
              <a:rPr lang="ko-KR" altLang="en-US" sz="1800" dirty="0"/>
              <a:t> </a:t>
            </a:r>
            <a:r>
              <a:rPr lang="en-US" altLang="ko-KR" sz="1800" dirty="0"/>
              <a:t>Deobfuscation</a:t>
            </a:r>
            <a:r>
              <a:rPr lang="ko-KR" altLang="en-US" sz="1800" dirty="0"/>
              <a:t> </a:t>
            </a:r>
            <a:r>
              <a:rPr lang="en-US" altLang="ko-KR" sz="1800" dirty="0"/>
              <a:t>through</a:t>
            </a:r>
            <a:r>
              <a:rPr lang="ko-KR" altLang="en-US" sz="1800" dirty="0"/>
              <a:t> </a:t>
            </a:r>
            <a:r>
              <a:rPr lang="en-US" altLang="ko-KR" sz="1800" dirty="0"/>
              <a:t>Symbolic</a:t>
            </a:r>
            <a:r>
              <a:rPr lang="ko-KR" altLang="en-US" sz="1800" dirty="0"/>
              <a:t> </a:t>
            </a:r>
            <a:r>
              <a:rPr lang="en-US" altLang="ko-KR" sz="1800" dirty="0"/>
              <a:t>Execution</a:t>
            </a:r>
            <a:r>
              <a:rPr lang="ko-KR" altLang="en-US" sz="1800" dirty="0"/>
              <a:t> </a:t>
            </a:r>
            <a:r>
              <a:rPr lang="en-US" altLang="ko-KR" sz="1800" dirty="0"/>
              <a:t>and</a:t>
            </a:r>
            <a:r>
              <a:rPr lang="ko-KR" altLang="en-US" sz="1800" dirty="0"/>
              <a:t> </a:t>
            </a:r>
            <a:r>
              <a:rPr lang="en-US" altLang="ko-KR" sz="1800" dirty="0"/>
              <a:t>Compilation</a:t>
            </a:r>
            <a:r>
              <a:rPr lang="ko-KR" altLang="en-US" sz="1800" dirty="0"/>
              <a:t> </a:t>
            </a:r>
            <a:r>
              <a:rPr lang="en-US" altLang="ko-KR" sz="1800" dirty="0"/>
              <a:t>Optimization</a:t>
            </a:r>
            <a:endParaRPr lang="ko-KR" altLang="en-US" sz="18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도구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Pin</a:t>
            </a:r>
          </a:p>
          <a:p>
            <a:pPr lvl="1"/>
            <a:r>
              <a:rPr lang="ko-KR" altLang="en-US" dirty="0"/>
              <a:t>인텔이 개발한 바이너리 조정</a:t>
            </a:r>
            <a:r>
              <a:rPr lang="en-US" altLang="ko-KR" dirty="0"/>
              <a:t>(instrument)</a:t>
            </a:r>
            <a:r>
              <a:rPr lang="ko-KR" altLang="en-US" dirty="0"/>
              <a:t> 도구</a:t>
            </a:r>
            <a:endParaRPr lang="en-US" altLang="ko-KR" dirty="0"/>
          </a:p>
          <a:p>
            <a:pPr lvl="2"/>
            <a:r>
              <a:rPr lang="ko-KR" altLang="en-US" dirty="0"/>
              <a:t>명령어 레벨에서 사용자가 콜백 함수를 명령어 실행 전후에 삽입할 수 있도록 조정 인터페이스를 제공</a:t>
            </a:r>
            <a:endParaRPr lang="en-US" altLang="ko-KR" dirty="0"/>
          </a:p>
          <a:p>
            <a:pPr lvl="2"/>
            <a:r>
              <a:rPr lang="ko-KR" altLang="en-US" dirty="0"/>
              <a:t>실행 중에 분석하는 루틴 제공 </a:t>
            </a:r>
            <a:r>
              <a:rPr lang="en-US" altLang="ko-KR" dirty="0"/>
              <a:t>-&gt;</a:t>
            </a:r>
            <a:r>
              <a:rPr lang="ko-KR" altLang="en-US" dirty="0"/>
              <a:t> 하지만 모든 정보를 기록하고 따로 분석할 것</a:t>
            </a:r>
            <a:endParaRPr lang="en-US" altLang="ko-KR" dirty="0"/>
          </a:p>
          <a:p>
            <a:pPr lvl="3"/>
            <a:r>
              <a:rPr lang="ko-KR" altLang="en-US" dirty="0"/>
              <a:t>실행하지 않고도 반복적인 분석 가능 </a:t>
            </a:r>
            <a:r>
              <a:rPr lang="en-US" altLang="ko-KR" dirty="0"/>
              <a:t>(</a:t>
            </a:r>
            <a:r>
              <a:rPr lang="ko-KR" altLang="en-US" dirty="0"/>
              <a:t>유리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CFG</a:t>
            </a:r>
            <a:r>
              <a:rPr lang="ko-KR" altLang="en-US" dirty="0"/>
              <a:t> 구축</a:t>
            </a:r>
            <a:endParaRPr lang="en-US" altLang="ko-KR" dirty="0"/>
          </a:p>
          <a:p>
            <a:pPr lvl="1"/>
            <a:r>
              <a:rPr lang="ko-KR" altLang="en-US" dirty="0"/>
              <a:t>정적으로 </a:t>
            </a:r>
            <a:r>
              <a:rPr lang="en-US" altLang="ko-KR" dirty="0"/>
              <a:t>CFG</a:t>
            </a:r>
            <a:r>
              <a:rPr lang="ko-KR" altLang="en-US" dirty="0"/>
              <a:t> 구축하는 것은 어려움</a:t>
            </a:r>
            <a:endParaRPr lang="en-US" altLang="ko-KR" dirty="0"/>
          </a:p>
          <a:p>
            <a:pPr lvl="2"/>
            <a:r>
              <a:rPr lang="en-US" altLang="ko-KR" dirty="0"/>
              <a:t>Why?</a:t>
            </a:r>
            <a:r>
              <a:rPr lang="ko-KR" altLang="en-US" dirty="0"/>
              <a:t> 난독화되어 간접 점프가 굉장히 많음</a:t>
            </a:r>
            <a:endParaRPr lang="en-US" altLang="ko-KR" dirty="0"/>
          </a:p>
          <a:p>
            <a:pPr lvl="2"/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동적 분석 필요</a:t>
            </a:r>
            <a:endParaRPr lang="en-US" altLang="ko-KR" dirty="0"/>
          </a:p>
          <a:p>
            <a:pPr lvl="3"/>
            <a:r>
              <a:rPr lang="ko-KR" altLang="en-US" dirty="0"/>
              <a:t>가상 프로그램 카운터</a:t>
            </a:r>
            <a:r>
              <a:rPr lang="en-US" altLang="ko-KR" dirty="0"/>
              <a:t>(VPC)</a:t>
            </a:r>
            <a:r>
              <a:rPr lang="ko-KR" altLang="en-US" dirty="0"/>
              <a:t>가 가리키는 명령어 </a:t>
            </a:r>
            <a:r>
              <a:rPr lang="en-US" altLang="ko-KR" dirty="0"/>
              <a:t>Opcode</a:t>
            </a:r>
            <a:r>
              <a:rPr lang="ko-KR" altLang="en-US" dirty="0"/>
              <a:t> </a:t>
            </a:r>
            <a:r>
              <a:rPr lang="en-US" altLang="ko-KR" dirty="0"/>
              <a:t>fetch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opcode</a:t>
            </a:r>
            <a:r>
              <a:rPr lang="ko-KR" altLang="en-US" dirty="0"/>
              <a:t>에 따라 관련 핸들러로 점프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3.2</a:t>
            </a:r>
            <a:r>
              <a:rPr lang="ko-KR" altLang="en-US" dirty="0"/>
              <a:t> </a:t>
            </a:r>
            <a:r>
              <a:rPr lang="en-US" altLang="ko-KR" dirty="0"/>
              <a:t>Trace</a:t>
            </a:r>
            <a:r>
              <a:rPr lang="ko-KR" altLang="en-US" dirty="0"/>
              <a:t> </a:t>
            </a:r>
            <a:r>
              <a:rPr lang="en-US" altLang="ko-KR" dirty="0"/>
              <a:t>Record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Offline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86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3.</a:t>
            </a:r>
            <a:r>
              <a:rPr lang="ko-KR" altLang="en-US" sz="1800" dirty="0"/>
              <a:t> </a:t>
            </a:r>
            <a:r>
              <a:rPr lang="en-US" altLang="ko-KR" sz="1800" dirty="0"/>
              <a:t>Deobfuscation</a:t>
            </a:r>
            <a:r>
              <a:rPr lang="ko-KR" altLang="en-US" sz="1800" dirty="0"/>
              <a:t> </a:t>
            </a:r>
            <a:r>
              <a:rPr lang="en-US" altLang="ko-KR" sz="1800" dirty="0"/>
              <a:t>through</a:t>
            </a:r>
            <a:r>
              <a:rPr lang="ko-KR" altLang="en-US" sz="1800" dirty="0"/>
              <a:t> </a:t>
            </a:r>
            <a:r>
              <a:rPr lang="en-US" altLang="ko-KR" sz="1800" dirty="0"/>
              <a:t>Symbolic</a:t>
            </a:r>
            <a:r>
              <a:rPr lang="ko-KR" altLang="en-US" sz="1800" dirty="0"/>
              <a:t> </a:t>
            </a:r>
            <a:r>
              <a:rPr lang="en-US" altLang="ko-KR" sz="1800" dirty="0"/>
              <a:t>Execution</a:t>
            </a:r>
            <a:r>
              <a:rPr lang="ko-KR" altLang="en-US" sz="1800" dirty="0"/>
              <a:t> </a:t>
            </a:r>
            <a:r>
              <a:rPr lang="en-US" altLang="ko-KR" sz="1800" dirty="0"/>
              <a:t>and</a:t>
            </a:r>
            <a:r>
              <a:rPr lang="ko-KR" altLang="en-US" sz="1800" dirty="0"/>
              <a:t> </a:t>
            </a:r>
            <a:r>
              <a:rPr lang="en-US" altLang="ko-KR" sz="1800" dirty="0"/>
              <a:t>Compilation</a:t>
            </a:r>
            <a:r>
              <a:rPr lang="ko-KR" altLang="en-US" sz="1800" dirty="0"/>
              <a:t> </a:t>
            </a:r>
            <a:r>
              <a:rPr lang="en-US" altLang="ko-KR" sz="1800" dirty="0"/>
              <a:t>Optimization</a:t>
            </a:r>
            <a:endParaRPr lang="ko-KR" altLang="en-US" sz="18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CFG</a:t>
            </a:r>
            <a:r>
              <a:rPr lang="ko-KR" altLang="en-US" dirty="0"/>
              <a:t> 구축</a:t>
            </a:r>
            <a:endParaRPr lang="en-US" altLang="ko-KR" dirty="0"/>
          </a:p>
          <a:p>
            <a:pPr lvl="1"/>
            <a:r>
              <a:rPr lang="en-US" altLang="ko-KR" dirty="0"/>
              <a:t>CFG</a:t>
            </a:r>
            <a:r>
              <a:rPr lang="ko-KR" altLang="en-US" dirty="0"/>
              <a:t> 구축 절차</a:t>
            </a:r>
            <a:endParaRPr lang="en-US" altLang="ko-KR" dirty="0"/>
          </a:p>
          <a:p>
            <a:pPr lvl="2"/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1:</a:t>
            </a:r>
            <a:r>
              <a:rPr lang="ko-KR" altLang="en-US" dirty="0"/>
              <a:t> 기본 블록 초기화</a:t>
            </a:r>
            <a:r>
              <a:rPr lang="en-US" altLang="ko-KR" dirty="0"/>
              <a:t>.</a:t>
            </a:r>
            <a:r>
              <a:rPr lang="ko-KR" altLang="en-US" dirty="0"/>
              <a:t> 기록 내의 각 명령어를 기본 블록으로 초기화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명령어의 시퀀스가 기본 블록의 시퀀스로 초기화될 것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각 기본 블록 사이에는 순서에 따라 </a:t>
            </a:r>
            <a:r>
              <a:rPr lang="en-US" altLang="ko-KR" dirty="0"/>
              <a:t>directed</a:t>
            </a:r>
            <a:r>
              <a:rPr lang="ko-KR" altLang="en-US" dirty="0"/>
              <a:t> </a:t>
            </a:r>
            <a:r>
              <a:rPr lang="en-US" altLang="ko-KR" dirty="0"/>
              <a:t>edge</a:t>
            </a:r>
            <a:r>
              <a:rPr lang="ko-KR" altLang="en-US" dirty="0"/>
              <a:t> 추가 </a:t>
            </a:r>
            <a:r>
              <a:rPr lang="en-US" altLang="ko-KR" dirty="0"/>
              <a:t>(</a:t>
            </a:r>
            <a:r>
              <a:rPr lang="ko-KR" altLang="en-US" dirty="0"/>
              <a:t>지향성 그래프 구조 확보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2:</a:t>
            </a:r>
            <a:r>
              <a:rPr lang="ko-KR" altLang="en-US" dirty="0"/>
              <a:t> 기본 블록 병합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개의 기본 블록이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</a:t>
            </a:r>
            <a:r>
              <a:rPr lang="ko-KR" altLang="en-US" dirty="0"/>
              <a:t>로 연결된 경우 </a:t>
            </a:r>
            <a:r>
              <a:rPr lang="en-US" altLang="ko-KR" dirty="0"/>
              <a:t>(</a:t>
            </a:r>
            <a:r>
              <a:rPr lang="ko-KR" altLang="en-US" dirty="0"/>
              <a:t>입출력 채널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 병합</a:t>
            </a:r>
            <a:endParaRPr lang="en-US" altLang="ko-KR" dirty="0"/>
          </a:p>
          <a:p>
            <a:pPr lvl="2"/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3:</a:t>
            </a:r>
            <a:r>
              <a:rPr lang="ko-KR" altLang="en-US" dirty="0"/>
              <a:t> 반복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단계로 돌아가서 더 이상 병합될 기본 블록이 없을 때까지 반복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3.2</a:t>
            </a:r>
            <a:r>
              <a:rPr lang="ko-KR" altLang="en-US" dirty="0"/>
              <a:t> </a:t>
            </a:r>
            <a:r>
              <a:rPr lang="en-US" altLang="ko-KR" dirty="0"/>
              <a:t>Trace</a:t>
            </a:r>
            <a:r>
              <a:rPr lang="ko-KR" altLang="en-US" dirty="0"/>
              <a:t> </a:t>
            </a:r>
            <a:r>
              <a:rPr lang="en-US" altLang="ko-KR" dirty="0"/>
              <a:t>Record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Offline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36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3.</a:t>
            </a:r>
            <a:r>
              <a:rPr lang="ko-KR" altLang="en-US" sz="1800" dirty="0"/>
              <a:t> </a:t>
            </a:r>
            <a:r>
              <a:rPr lang="en-US" altLang="ko-KR" sz="1800" dirty="0"/>
              <a:t>Deobfuscation</a:t>
            </a:r>
            <a:r>
              <a:rPr lang="ko-KR" altLang="en-US" sz="1800" dirty="0"/>
              <a:t> </a:t>
            </a:r>
            <a:r>
              <a:rPr lang="en-US" altLang="ko-KR" sz="1800" dirty="0"/>
              <a:t>through</a:t>
            </a:r>
            <a:r>
              <a:rPr lang="ko-KR" altLang="en-US" sz="1800" dirty="0"/>
              <a:t> </a:t>
            </a:r>
            <a:r>
              <a:rPr lang="en-US" altLang="ko-KR" sz="1800" dirty="0"/>
              <a:t>Symbolic</a:t>
            </a:r>
            <a:r>
              <a:rPr lang="ko-KR" altLang="en-US" sz="1800" dirty="0"/>
              <a:t> </a:t>
            </a:r>
            <a:r>
              <a:rPr lang="en-US" altLang="ko-KR" sz="1800" dirty="0"/>
              <a:t>Execution</a:t>
            </a:r>
            <a:r>
              <a:rPr lang="ko-KR" altLang="en-US" sz="1800" dirty="0"/>
              <a:t> </a:t>
            </a:r>
            <a:r>
              <a:rPr lang="en-US" altLang="ko-KR" sz="1800" dirty="0"/>
              <a:t>and</a:t>
            </a:r>
            <a:r>
              <a:rPr lang="ko-KR" altLang="en-US" sz="1800" dirty="0"/>
              <a:t> </a:t>
            </a:r>
            <a:r>
              <a:rPr lang="en-US" altLang="ko-KR" sz="1800" dirty="0"/>
              <a:t>Compilation</a:t>
            </a:r>
            <a:r>
              <a:rPr lang="ko-KR" altLang="en-US" sz="1800" dirty="0"/>
              <a:t> </a:t>
            </a:r>
            <a:r>
              <a:rPr lang="en-US" altLang="ko-KR" sz="1800" dirty="0"/>
              <a:t>Optimization</a:t>
            </a:r>
            <a:endParaRPr lang="ko-KR" altLang="en-US" sz="18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핸들러 식별</a:t>
            </a:r>
            <a:endParaRPr lang="en-US" altLang="ko-KR" dirty="0"/>
          </a:p>
          <a:p>
            <a:pPr lvl="1"/>
            <a:r>
              <a:rPr lang="ko-KR" altLang="en-US" dirty="0"/>
              <a:t>대부분의 가상화 난독화 바이너리로 구축한 </a:t>
            </a:r>
            <a:r>
              <a:rPr lang="en-US" altLang="ko-KR" dirty="0"/>
              <a:t>CFG</a:t>
            </a:r>
            <a:r>
              <a:rPr lang="ko-KR" altLang="en-US" dirty="0"/>
              <a:t>는 유사한 특성 보임</a:t>
            </a:r>
            <a:endParaRPr lang="en-US" altLang="ko-KR" dirty="0"/>
          </a:p>
          <a:p>
            <a:pPr lvl="2"/>
            <a:r>
              <a:rPr lang="en-US" altLang="ko-KR" dirty="0"/>
              <a:t>Dispatch-based</a:t>
            </a:r>
            <a:r>
              <a:rPr lang="ko-KR" altLang="en-US" dirty="0"/>
              <a:t> 가상 명령어 핸들링 때문</a:t>
            </a:r>
            <a:endParaRPr lang="en-US" altLang="ko-KR" dirty="0"/>
          </a:p>
          <a:p>
            <a:pPr lvl="3"/>
            <a:r>
              <a:rPr lang="ko-KR" altLang="en-US" dirty="0"/>
              <a:t>대부분 난독화 도구는 가상 머신이 </a:t>
            </a:r>
            <a:r>
              <a:rPr lang="en-US" altLang="ko-KR" dirty="0"/>
              <a:t>fetch-decode-dispatch(execute)</a:t>
            </a:r>
            <a:r>
              <a:rPr lang="ko-KR" altLang="en-US" dirty="0"/>
              <a:t> 루프를 반복하도록 구현했음</a:t>
            </a:r>
            <a:endParaRPr lang="en-US" altLang="ko-KR" dirty="0"/>
          </a:p>
          <a:p>
            <a:pPr lvl="4"/>
            <a:r>
              <a:rPr lang="en-US" altLang="ko-KR" dirty="0"/>
              <a:t>Dispatch</a:t>
            </a:r>
            <a:r>
              <a:rPr lang="ko-KR" altLang="en-US" dirty="0"/>
              <a:t> 노드</a:t>
            </a:r>
            <a:r>
              <a:rPr lang="en-US" altLang="ko-KR" dirty="0"/>
              <a:t>(</a:t>
            </a:r>
            <a:r>
              <a:rPr lang="ko-KR" altLang="en-US" dirty="0"/>
              <a:t>디스패처</a:t>
            </a:r>
            <a:r>
              <a:rPr lang="en-US" altLang="ko-KR" dirty="0"/>
              <a:t>)</a:t>
            </a:r>
            <a:r>
              <a:rPr lang="ko-KR" altLang="en-US" dirty="0"/>
              <a:t>에서 나가는 분기가 많을 수 밖에 없음</a:t>
            </a:r>
            <a:endParaRPr lang="en-US" altLang="ko-KR" dirty="0"/>
          </a:p>
          <a:p>
            <a:pPr lvl="2"/>
            <a:r>
              <a:rPr lang="en-US" altLang="ko-KR" dirty="0"/>
              <a:t>CFG</a:t>
            </a:r>
            <a:r>
              <a:rPr lang="ko-KR" altLang="en-US" dirty="0"/>
              <a:t>를 분석하면 디스패처와 핸들러를 추출할 수 있음</a:t>
            </a:r>
            <a:endParaRPr lang="en-US" altLang="ko-KR" dirty="0"/>
          </a:p>
          <a:p>
            <a:pPr lvl="3"/>
            <a:r>
              <a:rPr lang="en-US" altLang="ko-KR" dirty="0"/>
              <a:t>1.</a:t>
            </a:r>
            <a:r>
              <a:rPr lang="ko-KR" altLang="en-US" dirty="0"/>
              <a:t> 그래프에서 모든 원</a:t>
            </a:r>
            <a:r>
              <a:rPr lang="en-US" altLang="ko-KR" dirty="0"/>
              <a:t>(</a:t>
            </a:r>
            <a:r>
              <a:rPr lang="ko-KR" altLang="en-US" dirty="0"/>
              <a:t>순환</a:t>
            </a:r>
            <a:r>
              <a:rPr lang="en-US" altLang="ko-KR" dirty="0"/>
              <a:t>)</a:t>
            </a:r>
            <a:r>
              <a:rPr lang="ko-KR" altLang="en-US" dirty="0"/>
              <a:t>을 탐지</a:t>
            </a:r>
            <a:endParaRPr lang="en-US" altLang="ko-KR" dirty="0"/>
          </a:p>
          <a:p>
            <a:pPr lvl="4"/>
            <a:r>
              <a:rPr lang="ko-KR" altLang="en-US" dirty="0"/>
              <a:t>각 순환은 각각의 해독 루프와 관련된 실행 경로를 표현함</a:t>
            </a:r>
            <a:endParaRPr lang="en-US" altLang="ko-KR" dirty="0"/>
          </a:p>
          <a:p>
            <a:pPr lvl="3"/>
            <a:r>
              <a:rPr lang="en-US" altLang="ko-KR" dirty="0"/>
              <a:t>2.</a:t>
            </a:r>
            <a:r>
              <a:rPr lang="ko-KR" altLang="en-US" dirty="0"/>
              <a:t> 모든 순환에서 교차지점을 확인 </a:t>
            </a:r>
            <a:r>
              <a:rPr lang="en-US" altLang="ko-KR" dirty="0"/>
              <a:t>-&gt;</a:t>
            </a:r>
            <a:r>
              <a:rPr lang="ko-KR" altLang="en-US" dirty="0"/>
              <a:t> 인터프리터의 디스패처로 간주</a:t>
            </a:r>
            <a:endParaRPr lang="en-US" altLang="ko-KR" dirty="0"/>
          </a:p>
          <a:p>
            <a:pPr lvl="4"/>
            <a:r>
              <a:rPr lang="ko-KR" altLang="en-US" dirty="0"/>
              <a:t>각 순환에서</a:t>
            </a:r>
            <a:r>
              <a:rPr lang="en-US" altLang="ko-KR" dirty="0"/>
              <a:t>,</a:t>
            </a:r>
            <a:r>
              <a:rPr lang="ko-KR" altLang="en-US" dirty="0"/>
              <a:t> 디스패처가 아닌 노드는 핸들러로 식별될 수 있음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3.2</a:t>
            </a:r>
            <a:r>
              <a:rPr lang="ko-KR" altLang="en-US" dirty="0"/>
              <a:t> </a:t>
            </a:r>
            <a:r>
              <a:rPr lang="en-US" altLang="ko-KR" dirty="0"/>
              <a:t>Trace</a:t>
            </a:r>
            <a:r>
              <a:rPr lang="ko-KR" altLang="en-US" dirty="0"/>
              <a:t> </a:t>
            </a:r>
            <a:r>
              <a:rPr lang="en-US" altLang="ko-KR" dirty="0"/>
              <a:t>Record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Offline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14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3.</a:t>
            </a:r>
            <a:r>
              <a:rPr lang="ko-KR" altLang="en-US" sz="1800" dirty="0"/>
              <a:t> </a:t>
            </a:r>
            <a:r>
              <a:rPr lang="en-US" altLang="ko-KR" sz="1800" dirty="0"/>
              <a:t>Deobfuscation</a:t>
            </a:r>
            <a:r>
              <a:rPr lang="ko-KR" altLang="en-US" sz="1800" dirty="0"/>
              <a:t> </a:t>
            </a:r>
            <a:r>
              <a:rPr lang="en-US" altLang="ko-KR" sz="1800" dirty="0"/>
              <a:t>through</a:t>
            </a:r>
            <a:r>
              <a:rPr lang="ko-KR" altLang="en-US" sz="1800" dirty="0"/>
              <a:t> </a:t>
            </a:r>
            <a:r>
              <a:rPr lang="en-US" altLang="ko-KR" sz="1800" dirty="0"/>
              <a:t>Symbolic</a:t>
            </a:r>
            <a:r>
              <a:rPr lang="ko-KR" altLang="en-US" sz="1800" dirty="0"/>
              <a:t> </a:t>
            </a:r>
            <a:r>
              <a:rPr lang="en-US" altLang="ko-KR" sz="1800" dirty="0"/>
              <a:t>Execution</a:t>
            </a:r>
            <a:r>
              <a:rPr lang="ko-KR" altLang="en-US" sz="1800" dirty="0"/>
              <a:t> </a:t>
            </a:r>
            <a:r>
              <a:rPr lang="en-US" altLang="ko-KR" sz="1800" dirty="0"/>
              <a:t>and</a:t>
            </a:r>
            <a:r>
              <a:rPr lang="ko-KR" altLang="en-US" sz="1800" dirty="0"/>
              <a:t> </a:t>
            </a:r>
            <a:r>
              <a:rPr lang="en-US" altLang="ko-KR" sz="1800" dirty="0"/>
              <a:t>Compilation</a:t>
            </a:r>
            <a:r>
              <a:rPr lang="ko-KR" altLang="en-US" sz="1800" dirty="0"/>
              <a:t> </a:t>
            </a:r>
            <a:r>
              <a:rPr lang="en-US" altLang="ko-KR" sz="1800" dirty="0"/>
              <a:t>Optimization</a:t>
            </a:r>
            <a:endParaRPr lang="ko-KR" altLang="en-US" sz="1800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핸들러 분석</a:t>
            </a:r>
            <a:endParaRPr lang="en-US" altLang="ko-KR" dirty="0"/>
          </a:p>
          <a:p>
            <a:pPr lvl="1"/>
            <a:r>
              <a:rPr lang="ko-KR" altLang="en-US" dirty="0"/>
              <a:t>핸들러</a:t>
            </a:r>
            <a:r>
              <a:rPr lang="en-US" altLang="ko-KR" dirty="0"/>
              <a:t>:</a:t>
            </a:r>
            <a:r>
              <a:rPr lang="ko-KR" altLang="en-US" dirty="0"/>
              <a:t> 가상 머신이 가상 명령어를 해석하기 위해 사용하는 함수</a:t>
            </a:r>
            <a:endParaRPr lang="en-US" altLang="ko-KR" dirty="0"/>
          </a:p>
          <a:p>
            <a:pPr lvl="2"/>
            <a:r>
              <a:rPr lang="ko-KR" altLang="en-US" dirty="0"/>
              <a:t>가상 명령어와 관련된 핸들러 함수를 분석하면 의미 정보를 추출할 수 있음 </a:t>
            </a:r>
            <a:r>
              <a:rPr lang="en-US" altLang="ko-KR" dirty="0"/>
              <a:t>-&gt;</a:t>
            </a:r>
            <a:r>
              <a:rPr lang="ko-KR" altLang="en-US" dirty="0"/>
              <a:t> 기호 실행 활용</a:t>
            </a:r>
            <a:endParaRPr lang="en-US" altLang="ko-KR" dirty="0"/>
          </a:p>
          <a:p>
            <a:pPr lvl="1"/>
            <a:r>
              <a:rPr lang="ko-KR" altLang="en-US" dirty="0"/>
              <a:t>기호 실행 분석</a:t>
            </a:r>
            <a:endParaRPr lang="en-US" altLang="ko-KR" dirty="0"/>
          </a:p>
          <a:p>
            <a:pPr lvl="2"/>
            <a:r>
              <a:rPr lang="ko-KR" altLang="en-US" dirty="0"/>
              <a:t>가상 머신이 수행하는 모든 해석 로직을 기호 실행하는 것은 </a:t>
            </a:r>
            <a:r>
              <a:rPr lang="en-US" altLang="ko-KR" dirty="0"/>
              <a:t>X</a:t>
            </a:r>
          </a:p>
          <a:p>
            <a:pPr lvl="3"/>
            <a:r>
              <a:rPr lang="en-US" altLang="ko-KR" dirty="0"/>
              <a:t>Why?</a:t>
            </a:r>
            <a:r>
              <a:rPr lang="ko-KR" altLang="en-US" dirty="0"/>
              <a:t> 시간</a:t>
            </a:r>
            <a:r>
              <a:rPr lang="en-US" altLang="ko-KR" dirty="0"/>
              <a:t>,</a:t>
            </a:r>
            <a:r>
              <a:rPr lang="ko-KR" altLang="en-US" dirty="0"/>
              <a:t> 메모리 오버헤드 너무 큼</a:t>
            </a:r>
            <a:endParaRPr lang="en-US" altLang="ko-KR" dirty="0"/>
          </a:p>
          <a:p>
            <a:pPr lvl="2"/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각각의 핸들러 함수에 개별적으로 기호 실행 수행</a:t>
            </a:r>
            <a:endParaRPr lang="en-US" altLang="ko-KR" dirty="0"/>
          </a:p>
          <a:p>
            <a:pPr lvl="3"/>
            <a:r>
              <a:rPr lang="ko-KR" altLang="en-US" dirty="0"/>
              <a:t>각 핸들러는 단일 가상 명령어를 처리하므로 단순하고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explosion</a:t>
            </a:r>
            <a:r>
              <a:rPr lang="ko-KR" altLang="en-US" dirty="0"/>
              <a:t> 우려가 없음</a:t>
            </a:r>
            <a:endParaRPr lang="en-US" altLang="ko-KR" dirty="0"/>
          </a:p>
          <a:p>
            <a:pPr lvl="2"/>
            <a:r>
              <a:rPr lang="ko-KR" altLang="en-US" dirty="0"/>
              <a:t>기호 실행 수행 과정에서 </a:t>
            </a:r>
            <a:r>
              <a:rPr lang="en-US" altLang="ko-KR" dirty="0"/>
              <a:t>junk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삽입과 명령어 대체 기법은 자동으로 처리됨</a:t>
            </a:r>
            <a:endParaRPr lang="en-US" altLang="ko-KR" dirty="0"/>
          </a:p>
          <a:p>
            <a:pPr lvl="2"/>
            <a:r>
              <a:rPr lang="ko-KR" altLang="en-US" dirty="0"/>
              <a:t>핸들러 함수 내부의 모든 레지스터</a:t>
            </a:r>
            <a:r>
              <a:rPr lang="en-US" altLang="ko-KR" dirty="0"/>
              <a:t>,</a:t>
            </a:r>
            <a:r>
              <a:rPr lang="ko-KR" altLang="en-US" dirty="0"/>
              <a:t> 메모리를 기호 값으로 초기화 </a:t>
            </a:r>
            <a:r>
              <a:rPr lang="en-US" altLang="ko-KR" dirty="0"/>
              <a:t>-&gt;</a:t>
            </a:r>
            <a:r>
              <a:rPr lang="ko-KR" altLang="en-US" dirty="0"/>
              <a:t> 기호 식을 몇 개 출력하게 됨</a:t>
            </a:r>
            <a:endParaRPr lang="en-US" altLang="ko-KR" dirty="0"/>
          </a:p>
          <a:p>
            <a:pPr lvl="2"/>
            <a:r>
              <a:rPr lang="ko-KR" altLang="en-US" dirty="0"/>
              <a:t>기호식은 핸들러 함수의 모든 작업을 포함하게 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3.3</a:t>
            </a:r>
            <a:r>
              <a:rPr lang="ko-KR" altLang="en-US" dirty="0"/>
              <a:t> </a:t>
            </a:r>
            <a:r>
              <a:rPr lang="en-US" altLang="ko-KR" dirty="0"/>
              <a:t>Semantic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Handlers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703830"/>
      </p:ext>
    </p:extLst>
  </p:cSld>
  <p:clrMapOvr>
    <a:masterClrMapping/>
  </p:clrMapOvr>
</p:sld>
</file>

<file path=ppt/theme/theme1.xml><?xml version="1.0" encoding="utf-8"?>
<a:theme xmlns:a="http://schemas.openxmlformats.org/drawingml/2006/main" name="Junghe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ungheum">
      <a:majorFont>
        <a:latin typeface="Calibri"/>
        <a:ea typeface="나눔고딕"/>
        <a:cs typeface=""/>
      </a:majorFont>
      <a:minorFont>
        <a:latin typeface="Calibr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20000"/>
          </a:lnSpc>
          <a:spcBef>
            <a:spcPct val="3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Char char="ü"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696D79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20000"/>
          </a:lnSpc>
          <a:spcBef>
            <a:spcPct val="3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Char char="ü"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696D79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Office PowerPoint</Application>
  <PresentationFormat>화면 슬라이드 쇼(4:3)</PresentationFormat>
  <Paragraphs>35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Jungheum</vt:lpstr>
      <vt:lpstr>Deobfuscation of Virtualization-obfuscated Code through Symbolic Execution and Compilation Optimization</vt:lpstr>
      <vt:lpstr>Overview</vt:lpstr>
      <vt:lpstr>1. Introduction</vt:lpstr>
      <vt:lpstr>2. Background and Challenges</vt:lpstr>
      <vt:lpstr>3. Deobfuscation through Symbolic Execution and Compilation Optimization</vt:lpstr>
      <vt:lpstr>3. Deobfuscation through Symbolic Execution and Compilation Optimization</vt:lpstr>
      <vt:lpstr>3. Deobfuscation through Symbolic Execution and Compilation Optimization</vt:lpstr>
      <vt:lpstr>3. Deobfuscation through Symbolic Execution and Compilation Optimization</vt:lpstr>
      <vt:lpstr>3. Deobfuscation through Symbolic Execution and Compilation Optimization</vt:lpstr>
      <vt:lpstr>3. Deobfuscation through Symbolic Execution and Compilation Optimization</vt:lpstr>
      <vt:lpstr>3. Deobfuscation through Symbolic Execution and Compilation Optimization</vt:lpstr>
      <vt:lpstr>컴파일러의 최적화 기법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정두원</dc:title>
  <dc:creator/>
  <dc:description>고려대학교 디지털 포렌식 연구 센터</dc:description>
  <cp:lastModifiedBy>강홍구[ 정보보호대학원석·박사통합과정휴학 / 정보보호학과 ]</cp:lastModifiedBy>
  <cp:revision>36</cp:revision>
  <cp:lastPrinted>2019-07-17T13:38:56Z</cp:lastPrinted>
  <dcterms:created xsi:type="dcterms:W3CDTF">2008-05-17T05:36:45Z</dcterms:created>
  <dcterms:modified xsi:type="dcterms:W3CDTF">2020-06-22T01:20:19Z</dcterms:modified>
</cp:coreProperties>
</file>