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11"/>
  </p:notesMasterIdLst>
  <p:handoutMasterIdLst>
    <p:handoutMasterId r:id="rId12"/>
  </p:handoutMasterIdLst>
  <p:sldIdLst>
    <p:sldId id="355" r:id="rId2"/>
    <p:sldId id="692" r:id="rId3"/>
    <p:sldId id="693" r:id="rId4"/>
    <p:sldId id="694" r:id="rId5"/>
    <p:sldId id="696" r:id="rId6"/>
    <p:sldId id="695" r:id="rId7"/>
    <p:sldId id="697" r:id="rId8"/>
    <p:sldId id="699" r:id="rId9"/>
    <p:sldId id="388" r:id="rId10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97" autoAdjust="0"/>
    <p:restoredTop sz="84394" autoAdjust="0"/>
  </p:normalViewPr>
  <p:slideViewPr>
    <p:cSldViewPr>
      <p:cViewPr varScale="1">
        <p:scale>
          <a:sx n="95" d="100"/>
          <a:sy n="95" d="100"/>
        </p:scale>
        <p:origin x="1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handoutMaster" Target="handoutMasters/handout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94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417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8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651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812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19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55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7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Hardware reverse engineering: </a:t>
            </a:r>
            <a:br>
              <a:rPr lang="en-US" altLang="ko-KR" sz="2800" dirty="0"/>
            </a:br>
            <a:r>
              <a:rPr lang="en-US" altLang="ko-KR" sz="2800" dirty="0"/>
              <a:t>Overview and open challenges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en-US" altLang="ko-KR" dirty="0"/>
              <a:t>Hardware Reverse Engineering</a:t>
            </a:r>
          </a:p>
          <a:p>
            <a:pPr lvl="1"/>
            <a:r>
              <a:rPr lang="ko-KR" altLang="en-US" dirty="0" err="1"/>
              <a:t>리버싱</a:t>
            </a:r>
            <a:r>
              <a:rPr lang="en-US" altLang="ko-KR" dirty="0"/>
              <a:t>:</a:t>
            </a:r>
            <a:r>
              <a:rPr lang="ko-KR" altLang="en-US" dirty="0"/>
              <a:t> 제품으로부터 정보</a:t>
            </a:r>
            <a:r>
              <a:rPr lang="en-US" altLang="ko-KR" dirty="0"/>
              <a:t>(</a:t>
            </a:r>
            <a:r>
              <a:rPr lang="ko-KR" altLang="en-US" dirty="0"/>
              <a:t>구성 및 내부 동작 방식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수집하는 절차</a:t>
            </a:r>
            <a:endParaRPr lang="en-US" altLang="ko-KR" dirty="0"/>
          </a:p>
          <a:p>
            <a:pPr lvl="2"/>
            <a:r>
              <a:rPr lang="ko-KR" altLang="en-US" dirty="0"/>
              <a:t>보안에서는 상용 바이너리 프로그램 분석</a:t>
            </a:r>
            <a:r>
              <a:rPr lang="en-US" altLang="ko-KR" dirty="0"/>
              <a:t>/</a:t>
            </a:r>
            <a:r>
              <a:rPr lang="ko-KR" altLang="en-US" dirty="0"/>
              <a:t>하드웨어 칩 분석</a:t>
            </a:r>
            <a:endParaRPr lang="en-US" altLang="ko-KR" dirty="0"/>
          </a:p>
          <a:p>
            <a:pPr lvl="1"/>
            <a:r>
              <a:rPr lang="ko-KR" altLang="en-US" dirty="0"/>
              <a:t>하드웨어 칩 </a:t>
            </a:r>
            <a:r>
              <a:rPr lang="ko-KR" altLang="en-US" dirty="0" err="1"/>
              <a:t>리버싱</a:t>
            </a:r>
            <a:r>
              <a:rPr lang="en-US" altLang="ko-KR" dirty="0"/>
              <a:t>:</a:t>
            </a:r>
            <a:r>
              <a:rPr lang="ko-KR" altLang="en-US" dirty="0"/>
              <a:t> 피막 제거</a:t>
            </a:r>
            <a:r>
              <a:rPr lang="en-US" altLang="ko-KR" dirty="0"/>
              <a:t>,</a:t>
            </a:r>
            <a:r>
              <a:rPr lang="ko-KR" altLang="en-US" dirty="0"/>
              <a:t> 층 제거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이미징</a:t>
            </a:r>
            <a:r>
              <a:rPr lang="en-US" altLang="ko-KR" dirty="0"/>
              <a:t>,</a:t>
            </a:r>
            <a:r>
              <a:rPr lang="ko-KR" altLang="en-US" dirty="0"/>
              <a:t> 후처리 등 절차</a:t>
            </a:r>
            <a:endParaRPr lang="en-US" altLang="ko-KR" dirty="0"/>
          </a:p>
          <a:p>
            <a:pPr lvl="2"/>
            <a:r>
              <a:rPr lang="en-US" altLang="ko-KR" dirty="0"/>
              <a:t>Decapsulation, delayering, imaging, post-processing</a:t>
            </a:r>
          </a:p>
          <a:p>
            <a:pPr lvl="1"/>
            <a:r>
              <a:rPr lang="ko-KR" altLang="en-US" dirty="0"/>
              <a:t>실질적인 문제</a:t>
            </a:r>
            <a:endParaRPr lang="en-US" altLang="ko-KR" dirty="0"/>
          </a:p>
          <a:p>
            <a:pPr lvl="2"/>
            <a:r>
              <a:rPr lang="ko-KR" altLang="en-US" dirty="0"/>
              <a:t>설계 내역에서 주요 정보를 </a:t>
            </a:r>
            <a:r>
              <a:rPr lang="ko-KR" altLang="en-US" dirty="0" err="1"/>
              <a:t>뽑아내기까지</a:t>
            </a:r>
            <a:r>
              <a:rPr lang="ko-KR" altLang="en-US" dirty="0"/>
              <a:t> 시간과 비용이 얼마나 소모되는가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이를 </a:t>
            </a:r>
            <a:r>
              <a:rPr lang="ko-KR" altLang="en-US" dirty="0" err="1"/>
              <a:t>정량화해야</a:t>
            </a:r>
            <a:r>
              <a:rPr lang="ko-KR" altLang="en-US" dirty="0"/>
              <a:t> 위협을 예상하고</a:t>
            </a:r>
            <a:r>
              <a:rPr lang="en-US" altLang="ko-KR" dirty="0"/>
              <a:t>,</a:t>
            </a:r>
            <a:r>
              <a:rPr lang="ko-KR" altLang="en-US" dirty="0"/>
              <a:t> 위험 완화를 위해 대응책을 개발할 수 있음</a:t>
            </a:r>
            <a:endParaRPr lang="en-US" altLang="ko-KR" dirty="0"/>
          </a:p>
          <a:p>
            <a:pPr lvl="3"/>
            <a:r>
              <a:rPr lang="ko-KR" altLang="en-US" dirty="0"/>
              <a:t>필요에 따라 </a:t>
            </a:r>
            <a:r>
              <a:rPr lang="ko-KR" altLang="en-US" dirty="0" err="1"/>
              <a:t>난독화</a:t>
            </a:r>
            <a:r>
              <a:rPr lang="ko-KR" altLang="en-US" dirty="0"/>
              <a:t> 추가 등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하드웨어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Introduction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3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ko-KR" altLang="en-US" dirty="0"/>
              <a:t>절차</a:t>
            </a:r>
            <a:endParaRPr lang="en-US" altLang="ko-KR" dirty="0"/>
          </a:p>
          <a:p>
            <a:pPr lvl="1"/>
            <a:r>
              <a:rPr lang="ko-KR" altLang="en-US" dirty="0"/>
              <a:t>게이트 레벨 </a:t>
            </a:r>
            <a:r>
              <a:rPr lang="ko-KR" altLang="en-US" dirty="0" err="1"/>
              <a:t>넷리스트</a:t>
            </a:r>
            <a:r>
              <a:rPr lang="ko-KR" altLang="en-US" dirty="0"/>
              <a:t> 수집 </a:t>
            </a:r>
            <a:r>
              <a:rPr lang="en-US" altLang="ko-KR" dirty="0"/>
              <a:t>-&gt;</a:t>
            </a:r>
            <a:r>
              <a:rPr lang="ko-KR" altLang="en-US" dirty="0"/>
              <a:t> 고 수준의 정보 탐색</a:t>
            </a:r>
            <a:endParaRPr lang="en-US" altLang="ko-KR" dirty="0"/>
          </a:p>
          <a:p>
            <a:pPr lvl="2"/>
            <a:r>
              <a:rPr lang="en-US" altLang="ko-KR" dirty="0"/>
              <a:t>Gate level: </a:t>
            </a:r>
            <a:r>
              <a:rPr lang="ko-KR" altLang="en-US" dirty="0"/>
              <a:t>초음파 에코가 반사된 것 중 필요한 일부 </a:t>
            </a:r>
            <a:r>
              <a:rPr lang="ko-KR" altLang="en-US" dirty="0" err="1"/>
              <a:t>진폭만을</a:t>
            </a:r>
            <a:r>
              <a:rPr lang="ko-KR" altLang="en-US" dirty="0"/>
              <a:t> 확인하는 것</a:t>
            </a:r>
            <a:endParaRPr lang="en-US" altLang="ko-KR" dirty="0"/>
          </a:p>
          <a:p>
            <a:pPr lvl="2"/>
            <a:r>
              <a:rPr lang="en-US" altLang="ko-KR" dirty="0"/>
              <a:t>Netlist: </a:t>
            </a:r>
            <a:r>
              <a:rPr lang="ko-KR" altLang="en-US" dirty="0"/>
              <a:t>전자회로간의 연결성에 대한 설명</a:t>
            </a:r>
            <a:endParaRPr lang="en-US" altLang="ko-KR" dirty="0"/>
          </a:p>
          <a:p>
            <a:pPr lvl="1"/>
            <a:r>
              <a:rPr lang="ko-KR" altLang="en-US" dirty="0"/>
              <a:t>게이트 레벨 </a:t>
            </a:r>
            <a:r>
              <a:rPr lang="ko-KR" altLang="en-US" dirty="0" err="1"/>
              <a:t>넷리스트</a:t>
            </a:r>
            <a:r>
              <a:rPr lang="ko-KR" altLang="en-US" dirty="0"/>
              <a:t> 획득 방식</a:t>
            </a:r>
            <a:endParaRPr lang="en-US" altLang="ko-KR" dirty="0"/>
          </a:p>
          <a:p>
            <a:pPr lvl="2"/>
            <a:r>
              <a:rPr lang="ko-KR" altLang="en-US" dirty="0"/>
              <a:t>칩</a:t>
            </a:r>
            <a:r>
              <a:rPr lang="en-US" altLang="ko-KR" dirty="0"/>
              <a:t> </a:t>
            </a:r>
            <a:r>
              <a:rPr lang="ko-KR" altLang="en-US" dirty="0" err="1"/>
              <a:t>리버싱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비트스트림</a:t>
            </a:r>
            <a:r>
              <a:rPr lang="ko-KR" altLang="en-US" dirty="0"/>
              <a:t> </a:t>
            </a:r>
            <a:r>
              <a:rPr lang="ko-KR" altLang="en-US" dirty="0" err="1"/>
              <a:t>리버싱</a:t>
            </a:r>
            <a:r>
              <a:rPr lang="en-US" altLang="ko-KR" dirty="0"/>
              <a:t>,</a:t>
            </a:r>
            <a:r>
              <a:rPr lang="ko-KR" altLang="en-US" dirty="0"/>
              <a:t> 취약한 생산 공장에서 정보 유출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칩 레벨 </a:t>
            </a:r>
            <a:r>
              <a:rPr lang="ko-KR" altLang="en-US" dirty="0" err="1"/>
              <a:t>리버싱</a:t>
            </a:r>
            <a:r>
              <a:rPr lang="en-US" altLang="ko-KR" dirty="0"/>
              <a:t>(ASICs, </a:t>
            </a:r>
            <a:r>
              <a:rPr lang="ko-KR" altLang="en-US" dirty="0"/>
              <a:t>주문형 반도체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비트스트림</a:t>
            </a:r>
            <a:r>
              <a:rPr lang="ko-KR" altLang="en-US" dirty="0"/>
              <a:t> </a:t>
            </a:r>
            <a:r>
              <a:rPr lang="ko-KR" altLang="en-US" dirty="0" err="1"/>
              <a:t>리버싱</a:t>
            </a:r>
            <a:r>
              <a:rPr lang="en-US" altLang="ko-KR" dirty="0"/>
              <a:t>(FPGAs,</a:t>
            </a:r>
            <a:r>
              <a:rPr lang="ko-KR" altLang="en-US" dirty="0"/>
              <a:t> </a:t>
            </a:r>
            <a:r>
              <a:rPr lang="en-US" altLang="ko-KR" dirty="0"/>
              <a:t>Field Programmable </a:t>
            </a:r>
            <a:r>
              <a:rPr lang="ko-KR" altLang="en-US" dirty="0"/>
              <a:t>반도체</a:t>
            </a:r>
            <a:r>
              <a:rPr lang="en-US" altLang="ko-KR" dirty="0"/>
              <a:t>)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하드웨어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Hardware Revere Engineering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1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ko-KR" altLang="en-US" dirty="0"/>
              <a:t>칩 레벨 </a:t>
            </a:r>
            <a:r>
              <a:rPr lang="ko-KR" altLang="en-US" dirty="0" err="1"/>
              <a:t>리버싱</a:t>
            </a:r>
            <a:r>
              <a:rPr lang="en-US" altLang="ko-KR" dirty="0"/>
              <a:t>(ASICs) (1/2)</a:t>
            </a:r>
          </a:p>
          <a:p>
            <a:pPr lvl="1"/>
            <a:r>
              <a:rPr lang="ko-KR" altLang="en-US" dirty="0" err="1"/>
              <a:t>디패키징</a:t>
            </a:r>
            <a:r>
              <a:rPr lang="ko-KR" altLang="en-US" dirty="0"/>
              <a:t> 및 기계적 전처리</a:t>
            </a:r>
            <a:endParaRPr lang="en-US" altLang="ko-KR" dirty="0"/>
          </a:p>
          <a:p>
            <a:pPr lvl="2"/>
            <a:r>
              <a:rPr lang="ko-KR" altLang="en-US" dirty="0"/>
              <a:t>습식 화학물질</a:t>
            </a:r>
            <a:r>
              <a:rPr lang="en-US" altLang="ko-KR" dirty="0"/>
              <a:t>(wet-chemical) </a:t>
            </a:r>
            <a:r>
              <a:rPr lang="ko-KR" altLang="en-US" dirty="0"/>
              <a:t>및 기계적 수단으로 진행</a:t>
            </a:r>
            <a:endParaRPr lang="en-US" altLang="ko-KR" dirty="0"/>
          </a:p>
          <a:p>
            <a:pPr lvl="2"/>
            <a:r>
              <a:rPr lang="ko-KR" altLang="en-US" dirty="0"/>
              <a:t>실리콘</a:t>
            </a:r>
            <a:r>
              <a:rPr lang="en-US" altLang="ko-KR" dirty="0"/>
              <a:t>(SiO2) </a:t>
            </a:r>
            <a:r>
              <a:rPr lang="ko-KR" altLang="en-US" dirty="0"/>
              <a:t>보호막의 씌워진 경우가 많으므로 화학물질 필요</a:t>
            </a:r>
            <a:endParaRPr lang="en-US" altLang="ko-KR" dirty="0"/>
          </a:p>
          <a:p>
            <a:pPr lvl="2"/>
            <a:r>
              <a:rPr lang="ko-KR" altLang="en-US" dirty="0"/>
              <a:t>다이</a:t>
            </a:r>
            <a:r>
              <a:rPr lang="en-US" altLang="ko-KR" dirty="0"/>
              <a:t>(die, </a:t>
            </a:r>
            <a:r>
              <a:rPr lang="ko-KR" altLang="en-US" dirty="0"/>
              <a:t>전자회로가 집적되어 있는 </a:t>
            </a:r>
            <a:r>
              <a:rPr lang="en-US" altLang="ko-KR" dirty="0"/>
              <a:t>IC</a:t>
            </a:r>
            <a:r>
              <a:rPr lang="ko-KR" altLang="en-US" dirty="0"/>
              <a:t>칩</a:t>
            </a:r>
            <a:r>
              <a:rPr lang="en-US" altLang="ko-KR" dirty="0"/>
              <a:t>)</a:t>
            </a:r>
            <a:r>
              <a:rPr lang="ko-KR" altLang="en-US" dirty="0"/>
              <a:t>가 손상되지 않아야 함</a:t>
            </a:r>
            <a:endParaRPr lang="en-US" altLang="ko-KR" dirty="0"/>
          </a:p>
          <a:p>
            <a:pPr lvl="1"/>
            <a:r>
              <a:rPr lang="ko-KR" altLang="en-US" dirty="0" err="1"/>
              <a:t>디레이어링</a:t>
            </a:r>
            <a:r>
              <a:rPr lang="ko-KR" altLang="en-US" dirty="0"/>
              <a:t> 및 </a:t>
            </a:r>
            <a:r>
              <a:rPr lang="ko-KR" altLang="en-US" dirty="0" err="1"/>
              <a:t>이미징</a:t>
            </a:r>
            <a:endParaRPr lang="en-US" altLang="ko-KR" dirty="0"/>
          </a:p>
          <a:p>
            <a:pPr lvl="2"/>
            <a:r>
              <a:rPr lang="ko-KR" altLang="en-US" dirty="0"/>
              <a:t>다이 복구 후</a:t>
            </a:r>
            <a:r>
              <a:rPr lang="en-US" altLang="ko-KR" dirty="0"/>
              <a:t>,</a:t>
            </a:r>
            <a:r>
              <a:rPr lang="ko-KR" altLang="en-US" dirty="0"/>
              <a:t> 집적회로를 </a:t>
            </a:r>
            <a:r>
              <a:rPr lang="ko-KR" altLang="en-US" dirty="0" err="1"/>
              <a:t>디레이어링</a:t>
            </a:r>
            <a:r>
              <a:rPr lang="ko-KR" altLang="en-US" dirty="0"/>
              <a:t> 및 디지털화 필요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SEM </a:t>
            </a:r>
            <a:r>
              <a:rPr lang="ko-KR" altLang="en-US" dirty="0"/>
              <a:t>전자 현미경과 </a:t>
            </a:r>
            <a:r>
              <a:rPr lang="en-US" altLang="ko-KR" dirty="0"/>
              <a:t>FIB </a:t>
            </a:r>
            <a:r>
              <a:rPr lang="ko-KR" altLang="en-US" dirty="0" err="1"/>
              <a:t>집속이온빔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3"/>
            <a:r>
              <a:rPr lang="ko-KR" altLang="en-US" dirty="0"/>
              <a:t>구조물의 크기가 광학적 현미경의 회절 한계를 돌파</a:t>
            </a:r>
            <a:r>
              <a:rPr lang="en-US" altLang="ko-KR" dirty="0"/>
              <a:t>,</a:t>
            </a:r>
            <a:r>
              <a:rPr lang="ko-KR" altLang="en-US" dirty="0"/>
              <a:t> 전자 현미경 수준 장비 필수</a:t>
            </a:r>
            <a:endParaRPr lang="en-US" altLang="ko-KR" dirty="0"/>
          </a:p>
          <a:p>
            <a:pPr lvl="2"/>
            <a:r>
              <a:rPr lang="en-US" altLang="ko-KR" dirty="0"/>
              <a:t>IC</a:t>
            </a:r>
            <a:r>
              <a:rPr lang="ko-KR" altLang="en-US" dirty="0"/>
              <a:t>칩 기능에 손상을 주지 않도록 층을 선택적으로 제거 </a:t>
            </a:r>
            <a:r>
              <a:rPr lang="en-US" altLang="ko-KR" dirty="0"/>
              <a:t>(</a:t>
            </a:r>
            <a:r>
              <a:rPr lang="ko-KR" altLang="en-US" dirty="0"/>
              <a:t>다양한 방식으로 </a:t>
            </a:r>
            <a:r>
              <a:rPr lang="ko-KR" altLang="en-US" dirty="0" err="1"/>
              <a:t>깎아냄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 단계의 수준에 따라 결과의 퀄리티가 달라짐</a:t>
            </a:r>
            <a:endParaRPr lang="en-US" altLang="ko-KR" dirty="0"/>
          </a:p>
          <a:p>
            <a:pPr lvl="2"/>
            <a:r>
              <a:rPr lang="ko-KR" altLang="en-US" dirty="0"/>
              <a:t>관심 영역</a:t>
            </a:r>
            <a:r>
              <a:rPr lang="en-US" altLang="ko-KR" dirty="0"/>
              <a:t>(ROI, Region of Interest)</a:t>
            </a:r>
            <a:r>
              <a:rPr lang="ko-KR" altLang="en-US" dirty="0"/>
              <a:t>을 특정할 수 있다면 작업 필요 면적이 비약적으로 줄어들 수 있음</a:t>
            </a:r>
            <a:endParaRPr lang="en-US" altLang="ko-KR" dirty="0"/>
          </a:p>
          <a:p>
            <a:pPr lvl="2"/>
            <a:r>
              <a:rPr lang="ko-KR" altLang="en-US" dirty="0"/>
              <a:t>물질 간의 밝기 차이로 인해 이미지 확보 및 후처리 가능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하드웨어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Hardware Revere Engineering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91957A-AC15-E449-9E0D-D9799BD57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34" b="21917"/>
          <a:stretch/>
        </p:blipFill>
        <p:spPr>
          <a:xfrm>
            <a:off x="5179350" y="1150673"/>
            <a:ext cx="3780420" cy="24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ko-KR" altLang="en-US" dirty="0"/>
              <a:t>칩 레벨 </a:t>
            </a:r>
            <a:r>
              <a:rPr lang="ko-KR" altLang="en-US" dirty="0" err="1"/>
              <a:t>리버싱</a:t>
            </a:r>
            <a:r>
              <a:rPr lang="en-US" altLang="ko-KR" dirty="0"/>
              <a:t>(ASICs)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  <a:p>
            <a:pPr lvl="1"/>
            <a:r>
              <a:rPr lang="ko-KR" altLang="en-US" dirty="0"/>
              <a:t>소프트웨어 후처리</a:t>
            </a:r>
            <a:endParaRPr lang="en-US" altLang="ko-KR" dirty="0"/>
          </a:p>
          <a:p>
            <a:pPr lvl="2"/>
            <a:r>
              <a:rPr lang="ko-KR" altLang="en-US" dirty="0"/>
              <a:t>확보한 디지털 타일 이미지를 서로 연결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벡터화</a:t>
            </a:r>
            <a:endParaRPr lang="en-US" altLang="ko-KR" dirty="0"/>
          </a:p>
          <a:p>
            <a:pPr lvl="2"/>
            <a:r>
              <a:rPr lang="ko-KR" altLang="en-US" dirty="0"/>
              <a:t>모든 셀이 </a:t>
            </a:r>
            <a:r>
              <a:rPr lang="ko-KR" altLang="en-US" dirty="0" err="1"/>
              <a:t>표준셀</a:t>
            </a:r>
            <a:r>
              <a:rPr lang="ko-KR" altLang="en-US" dirty="0"/>
              <a:t> 라이브러리로부터 구축되므로</a:t>
            </a:r>
            <a:r>
              <a:rPr lang="en-US" altLang="ko-KR" dirty="0"/>
              <a:t>,</a:t>
            </a:r>
            <a:r>
              <a:rPr lang="ko-KR" altLang="en-US" dirty="0"/>
              <a:t> 라이브러리의 모든 셀 기능을 추출 필요</a:t>
            </a:r>
            <a:endParaRPr lang="en-US" altLang="ko-KR" dirty="0"/>
          </a:p>
          <a:p>
            <a:pPr lvl="3"/>
            <a:r>
              <a:rPr lang="ko-KR" altLang="en-US" dirty="0" err="1"/>
              <a:t>표준셀</a:t>
            </a:r>
            <a:r>
              <a:rPr lang="en-US" altLang="ko-KR" dirty="0"/>
              <a:t>:</a:t>
            </a:r>
            <a:r>
              <a:rPr lang="ko-KR" altLang="en-US" dirty="0"/>
              <a:t> 설계 속도 향상을 위해 미리 만들어 놓은 논리 소자</a:t>
            </a:r>
            <a:endParaRPr lang="en-US" altLang="ko-KR" dirty="0"/>
          </a:p>
          <a:p>
            <a:pPr lvl="3"/>
            <a:r>
              <a:rPr lang="ko-KR" altLang="en-US" dirty="0"/>
              <a:t>셀이 식별되면 이미지 처리 기법을 통해 셀 및 기능 자동 탐지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하드웨어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Hardware Revere Engineering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33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ko-KR" altLang="en-US" dirty="0" err="1"/>
              <a:t>비트스트림</a:t>
            </a:r>
            <a:r>
              <a:rPr lang="ko-KR" altLang="en-US" dirty="0"/>
              <a:t> </a:t>
            </a:r>
            <a:r>
              <a:rPr lang="ko-KR" altLang="en-US" dirty="0" err="1"/>
              <a:t>리버싱</a:t>
            </a:r>
            <a:r>
              <a:rPr lang="en-US" altLang="ko-KR" dirty="0"/>
              <a:t>(FPGAs)</a:t>
            </a:r>
          </a:p>
          <a:p>
            <a:pPr lvl="1"/>
            <a:r>
              <a:rPr lang="ko-KR" altLang="en-US" dirty="0"/>
              <a:t>게이트 레벨 </a:t>
            </a:r>
            <a:r>
              <a:rPr lang="ko-KR" altLang="en-US" dirty="0" err="1"/>
              <a:t>넷리스트</a:t>
            </a:r>
            <a:r>
              <a:rPr lang="ko-KR" altLang="en-US" dirty="0"/>
              <a:t> 접근하기 위해서는 </a:t>
            </a:r>
            <a:r>
              <a:rPr lang="en-US" altLang="ko-KR" dirty="0"/>
              <a:t>configuration bitstream </a:t>
            </a:r>
            <a:r>
              <a:rPr lang="ko-KR" altLang="en-US" dirty="0"/>
              <a:t>분석 필요</a:t>
            </a:r>
            <a:endParaRPr lang="en-US" altLang="ko-KR" dirty="0"/>
          </a:p>
          <a:p>
            <a:pPr lvl="2"/>
            <a:r>
              <a:rPr lang="ko-KR" altLang="en-US" dirty="0"/>
              <a:t>절차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비트스트림</a:t>
            </a:r>
            <a:r>
              <a:rPr lang="ko-KR" altLang="en-US" dirty="0"/>
              <a:t> 접근</a:t>
            </a:r>
            <a:r>
              <a:rPr lang="en-US" altLang="ko-KR" dirty="0"/>
              <a:t>,</a:t>
            </a:r>
            <a:r>
              <a:rPr lang="ko-KR" altLang="en-US" dirty="0"/>
              <a:t> 암호화된 경우 </a:t>
            </a:r>
            <a:r>
              <a:rPr lang="ko-KR" altLang="en-US" dirty="0" err="1"/>
              <a:t>복호화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넷리스트</a:t>
            </a:r>
            <a:r>
              <a:rPr lang="ko-KR" altLang="en-US" dirty="0"/>
              <a:t> 탐색을 위한 </a:t>
            </a:r>
            <a:r>
              <a:rPr lang="ko-KR" altLang="en-US" dirty="0" err="1"/>
              <a:t>비트스트림</a:t>
            </a:r>
            <a:r>
              <a:rPr lang="ko-KR" altLang="en-US" dirty="0"/>
              <a:t> 파일 </a:t>
            </a:r>
            <a:r>
              <a:rPr lang="ko-KR" altLang="en-US" dirty="0" err="1"/>
              <a:t>리버싱</a:t>
            </a:r>
            <a:endParaRPr lang="en-US" altLang="ko-KR" dirty="0"/>
          </a:p>
          <a:p>
            <a:pPr lvl="1"/>
            <a:r>
              <a:rPr lang="ko-KR" altLang="en-US" dirty="0" err="1"/>
              <a:t>비트스트림</a:t>
            </a:r>
            <a:r>
              <a:rPr lang="ko-KR" altLang="en-US" dirty="0"/>
              <a:t> 접근</a:t>
            </a:r>
            <a:endParaRPr lang="en-US" altLang="ko-KR" dirty="0"/>
          </a:p>
          <a:p>
            <a:pPr lvl="2"/>
            <a:r>
              <a:rPr lang="en-US" altLang="ko-KR" dirty="0"/>
              <a:t>SRAM</a:t>
            </a:r>
            <a:r>
              <a:rPr lang="ko-KR" altLang="en-US" dirty="0"/>
              <a:t>이 비트스트림을 저장하는 외부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</a:t>
            </a:r>
            <a:r>
              <a:rPr lang="en-US" altLang="ko-KR" dirty="0"/>
              <a:t>(</a:t>
            </a:r>
            <a:r>
              <a:rPr lang="ko-KR" altLang="en-US" dirty="0"/>
              <a:t>플래시 메모리 등</a:t>
            </a:r>
            <a:r>
              <a:rPr lang="en-US" altLang="ko-KR" dirty="0"/>
              <a:t>)</a:t>
            </a:r>
            <a:r>
              <a:rPr lang="ko-KR" altLang="en-US" dirty="0"/>
              <a:t>에 접근해 콘텐츠 덤프 또는 </a:t>
            </a:r>
            <a:r>
              <a:rPr lang="en-US" altLang="ko-KR" dirty="0"/>
              <a:t>FPGA</a:t>
            </a:r>
            <a:r>
              <a:rPr lang="ko-KR" altLang="en-US" dirty="0"/>
              <a:t>와 메모리가 부팅 시에 통신하는 내용을 수집</a:t>
            </a:r>
            <a:endParaRPr lang="en-US" altLang="ko-KR" dirty="0"/>
          </a:p>
          <a:p>
            <a:pPr lvl="1"/>
            <a:r>
              <a:rPr lang="ko-KR" altLang="en-US" dirty="0" err="1"/>
              <a:t>비트스트림</a:t>
            </a:r>
            <a:r>
              <a:rPr lang="ko-KR" altLang="en-US" dirty="0"/>
              <a:t> </a:t>
            </a:r>
            <a:r>
              <a:rPr lang="ko-KR" altLang="en-US" dirty="0" err="1"/>
              <a:t>복호화</a:t>
            </a:r>
            <a:endParaRPr lang="en-US" altLang="ko-KR" dirty="0"/>
          </a:p>
          <a:p>
            <a:pPr lvl="2"/>
            <a:r>
              <a:rPr lang="ko-KR" altLang="en-US" dirty="0" err="1"/>
              <a:t>부채널</a:t>
            </a:r>
            <a:r>
              <a:rPr lang="ko-KR" altLang="en-US" dirty="0"/>
              <a:t> 공격을 이용해 비밀 </a:t>
            </a:r>
            <a:r>
              <a:rPr lang="ko-KR" altLang="en-US" dirty="0" err="1"/>
              <a:t>암호키</a:t>
            </a:r>
            <a:r>
              <a:rPr lang="ko-KR" altLang="en-US" dirty="0"/>
              <a:t> 복구</a:t>
            </a:r>
            <a:r>
              <a:rPr lang="en-US" altLang="ko-KR" dirty="0"/>
              <a:t> (</a:t>
            </a:r>
            <a:r>
              <a:rPr lang="ko-KR" altLang="en-US" dirty="0"/>
              <a:t>저가형 모델에서는 암호화 제공 </a:t>
            </a:r>
            <a:r>
              <a:rPr lang="en-US" altLang="ko-KR" dirty="0"/>
              <a:t>X)</a:t>
            </a:r>
          </a:p>
          <a:p>
            <a:pPr lvl="1"/>
            <a:r>
              <a:rPr lang="ko-KR" altLang="en-US" dirty="0" err="1"/>
              <a:t>비트스트림</a:t>
            </a:r>
            <a:r>
              <a:rPr lang="ko-KR" altLang="en-US" dirty="0"/>
              <a:t> </a:t>
            </a:r>
            <a:r>
              <a:rPr lang="ko-KR" altLang="en-US" dirty="0" err="1"/>
              <a:t>리버싱</a:t>
            </a:r>
            <a:endParaRPr lang="en-US" altLang="ko-KR" dirty="0"/>
          </a:p>
          <a:p>
            <a:pPr lvl="2"/>
            <a:r>
              <a:rPr lang="ko-KR" altLang="en-US" dirty="0" err="1"/>
              <a:t>비트스트림</a:t>
            </a:r>
            <a:r>
              <a:rPr lang="ko-KR" altLang="en-US" dirty="0"/>
              <a:t> 파일을 분석해서 게이트 레벨 </a:t>
            </a:r>
            <a:r>
              <a:rPr lang="ko-KR" altLang="en-US" dirty="0" err="1"/>
              <a:t>넷리스트</a:t>
            </a:r>
            <a:r>
              <a:rPr lang="ko-KR" altLang="en-US" dirty="0"/>
              <a:t> 정보로 변환 필요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하드웨어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Hardware Revere Engineering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3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ko-KR" altLang="en-US" dirty="0"/>
              <a:t>게이트 레벨 </a:t>
            </a:r>
            <a:r>
              <a:rPr lang="ko-KR" altLang="en-US" dirty="0" err="1"/>
              <a:t>넷리스트</a:t>
            </a:r>
            <a:r>
              <a:rPr lang="ko-KR" altLang="en-US" dirty="0"/>
              <a:t> </a:t>
            </a:r>
            <a:r>
              <a:rPr lang="ko-KR" altLang="en-US" dirty="0" err="1"/>
              <a:t>리버싱</a:t>
            </a:r>
            <a:endParaRPr lang="en-US" altLang="ko-KR" dirty="0"/>
          </a:p>
          <a:p>
            <a:pPr lvl="1"/>
            <a:r>
              <a:rPr lang="ko-KR" altLang="en-US" dirty="0"/>
              <a:t>다양한 최신 연구 동향 소개했음</a:t>
            </a:r>
            <a:endParaRPr lang="en-US" altLang="ko-KR" dirty="0"/>
          </a:p>
          <a:p>
            <a:pPr lvl="1"/>
            <a:r>
              <a:rPr lang="en-US" altLang="ko-KR" dirty="0"/>
              <a:t>Chisholm </a:t>
            </a:r>
            <a:r>
              <a:rPr lang="ko-KR" altLang="en-US" dirty="0"/>
              <a:t>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넷리스트</a:t>
            </a:r>
            <a:r>
              <a:rPr lang="ko-KR" altLang="en-US" dirty="0"/>
              <a:t> </a:t>
            </a:r>
            <a:r>
              <a:rPr lang="ko-KR" altLang="en-US" dirty="0" err="1"/>
              <a:t>리버싱</a:t>
            </a:r>
            <a:r>
              <a:rPr lang="ko-KR" altLang="en-US" dirty="0"/>
              <a:t> </a:t>
            </a:r>
            <a:r>
              <a:rPr lang="ko-KR" altLang="en-US" u="sng" dirty="0"/>
              <a:t>워크 </a:t>
            </a:r>
            <a:r>
              <a:rPr lang="ko-KR" altLang="en-US" u="sng" dirty="0" err="1"/>
              <a:t>플로우</a:t>
            </a:r>
            <a:r>
              <a:rPr lang="ko-KR" altLang="en-US" u="sng" dirty="0"/>
              <a:t> 발표 </a:t>
            </a:r>
            <a:r>
              <a:rPr lang="en-US" altLang="ko-KR" dirty="0"/>
              <a:t>(</a:t>
            </a:r>
            <a:r>
              <a:rPr lang="ko-KR" altLang="en-US" dirty="0"/>
              <a:t>인간 분석자의 창의성과 컴퓨터의 반복적인 문제 해결 능력 간의 시너지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Shi: </a:t>
            </a:r>
            <a:r>
              <a:rPr lang="ko-KR" altLang="en-US" dirty="0"/>
              <a:t>게이트 레벨 넷리스트에서 유닛을 제어하는 전기회로망을 </a:t>
            </a:r>
            <a:r>
              <a:rPr lang="ko-KR" altLang="en-US" u="sng" dirty="0"/>
              <a:t>자동으로 </a:t>
            </a:r>
            <a:r>
              <a:rPr lang="ko-KR" altLang="en-US" u="sng" dirty="0" err="1"/>
              <a:t>리버싱하는</a:t>
            </a:r>
            <a:r>
              <a:rPr lang="ko-KR" altLang="en-US" u="sng" dirty="0"/>
              <a:t> 기술</a:t>
            </a:r>
            <a:r>
              <a:rPr lang="ko-KR" altLang="en-US" dirty="0"/>
              <a:t>을 제안했음 </a:t>
            </a:r>
            <a:r>
              <a:rPr lang="en-US" altLang="ko-KR" dirty="0"/>
              <a:t>(FSM)</a:t>
            </a:r>
          </a:p>
          <a:p>
            <a:pPr lvl="1"/>
            <a:r>
              <a:rPr lang="ko-KR" altLang="en-US" dirty="0"/>
              <a:t>큰 하드웨어 설계에서 </a:t>
            </a:r>
            <a:r>
              <a:rPr lang="ko-KR" altLang="en-US" u="sng" dirty="0"/>
              <a:t>자동으로 기능 </a:t>
            </a:r>
            <a:r>
              <a:rPr lang="ko-KR" altLang="en-US" u="sng" dirty="0" err="1"/>
              <a:t>서브모듈을</a:t>
            </a:r>
            <a:r>
              <a:rPr lang="ko-KR" altLang="en-US" u="sng" dirty="0"/>
              <a:t> </a:t>
            </a:r>
            <a:r>
              <a:rPr lang="ko-KR" altLang="en-US" u="sng" dirty="0" err="1"/>
              <a:t>리버싱</a:t>
            </a:r>
            <a:r>
              <a:rPr lang="ko-KR" altLang="en-US" dirty="0" err="1"/>
              <a:t>하기</a:t>
            </a:r>
            <a:r>
              <a:rPr lang="ko-KR" altLang="en-US" dirty="0"/>
              <a:t> 위해서는 불린 함수 분석</a:t>
            </a:r>
            <a:r>
              <a:rPr lang="en-US" altLang="ko-KR" dirty="0"/>
              <a:t>, </a:t>
            </a:r>
            <a:r>
              <a:rPr lang="ko-KR" altLang="en-US" dirty="0"/>
              <a:t>패턴 </a:t>
            </a:r>
            <a:r>
              <a:rPr lang="ko-KR" altLang="en-US" dirty="0" err="1"/>
              <a:t>마이닝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체킹</a:t>
            </a:r>
            <a:r>
              <a:rPr lang="en-US" altLang="ko-KR" dirty="0"/>
              <a:t>, </a:t>
            </a:r>
            <a:r>
              <a:rPr lang="ko-KR" altLang="en-US" dirty="0"/>
              <a:t>모듈 경계 식별</a:t>
            </a:r>
            <a:r>
              <a:rPr lang="en-US" altLang="ko-KR" dirty="0"/>
              <a:t>, word </a:t>
            </a:r>
            <a:r>
              <a:rPr lang="ko-KR" altLang="en-US" dirty="0"/>
              <a:t>레벨 구조 식별에 기반해 별개의 기술이 개발되었음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Gascon: </a:t>
            </a:r>
            <a:r>
              <a:rPr lang="ko-KR" altLang="en-US" dirty="0"/>
              <a:t>계산 비용이 많이 필요한 작업을 피하기 위해서 </a:t>
            </a:r>
            <a:r>
              <a:rPr lang="ko-KR" altLang="en-US" u="sng" dirty="0"/>
              <a:t>템플릿 기반 솔루션</a:t>
            </a:r>
            <a:r>
              <a:rPr lang="ko-KR" altLang="en-US" dirty="0"/>
              <a:t>을 제시했다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하드웨어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Hardware Revere Engineering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60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347701"/>
            <a:ext cx="8784976" cy="5131264"/>
          </a:xfrm>
        </p:spPr>
        <p:txBody>
          <a:bodyPr/>
          <a:lstStyle/>
          <a:p>
            <a:r>
              <a:rPr lang="ko-KR" altLang="en-US" dirty="0"/>
              <a:t>복잡도 </a:t>
            </a:r>
            <a:r>
              <a:rPr lang="ko-KR" altLang="en-US" dirty="0" err="1"/>
              <a:t>정량화를</a:t>
            </a:r>
            <a:r>
              <a:rPr lang="ko-KR" altLang="en-US" dirty="0"/>
              <a:t> 위한 연구</a:t>
            </a:r>
          </a:p>
          <a:p>
            <a:pPr lvl="1"/>
            <a:r>
              <a:rPr lang="ko-KR" altLang="en-US" dirty="0"/>
              <a:t>자동화 기법</a:t>
            </a:r>
            <a:r>
              <a:rPr lang="en-US" altLang="ko-KR" dirty="0"/>
              <a:t>, </a:t>
            </a:r>
            <a:r>
              <a:rPr lang="ko-KR" altLang="en-US" dirty="0"/>
              <a:t>인간 분석자의 사례가 잘 묘사되었지만 </a:t>
            </a:r>
            <a:r>
              <a:rPr lang="ko-KR" altLang="en-US" dirty="0" err="1"/>
              <a:t>리버싱</a:t>
            </a:r>
            <a:r>
              <a:rPr lang="ko-KR" altLang="en-US" dirty="0"/>
              <a:t> 절차에 대한 </a:t>
            </a:r>
            <a:r>
              <a:rPr lang="ko-KR" altLang="en-US" dirty="0" err="1"/>
              <a:t>정량화는</a:t>
            </a:r>
            <a:r>
              <a:rPr lang="ko-KR" altLang="en-US" dirty="0"/>
              <a:t> 여전히 문제이다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리버싱</a:t>
            </a:r>
            <a:r>
              <a:rPr lang="ko-KR" altLang="en-US" dirty="0"/>
              <a:t> 기술 자동화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ko-KR" altLang="en-US" dirty="0" err="1"/>
              <a:t>자동화되지</a:t>
            </a:r>
            <a:r>
              <a:rPr lang="ko-KR" altLang="en-US" dirty="0"/>
              <a:t> 않고 남아있는 요소의 정량화</a:t>
            </a:r>
          </a:p>
          <a:p>
            <a:pPr lvl="1"/>
            <a:endParaRPr lang="ko-KR" altLang="en-US" dirty="0"/>
          </a:p>
          <a:p>
            <a:pPr lvl="1"/>
            <a:r>
              <a:rPr lang="ko-KR" altLang="en-US" dirty="0" err="1"/>
              <a:t>리버싱</a:t>
            </a:r>
            <a:r>
              <a:rPr lang="ko-KR" altLang="en-US" dirty="0"/>
              <a:t> 기술 자동화</a:t>
            </a:r>
          </a:p>
          <a:p>
            <a:pPr lvl="2"/>
            <a:r>
              <a:rPr lang="ko-KR" altLang="en-US" dirty="0"/>
              <a:t>미래 연구는 게이트 레벨 넷리스트에서 고수준 정보를 탐색할 수 있도록 자동화 기술에 집중해야 함</a:t>
            </a:r>
          </a:p>
          <a:p>
            <a:pPr lvl="2"/>
            <a:r>
              <a:rPr lang="ko-KR" altLang="en-US" dirty="0"/>
              <a:t>새로운 자동화 기술은 어떤 정보가 </a:t>
            </a:r>
            <a:r>
              <a:rPr lang="ko-KR" altLang="en-US" dirty="0" err="1"/>
              <a:t>알고리즘상</a:t>
            </a:r>
            <a:r>
              <a:rPr lang="ko-KR" altLang="en-US" dirty="0"/>
              <a:t> 추출될 수 있는지 알아내며</a:t>
            </a:r>
            <a:r>
              <a:rPr lang="en-US" altLang="ko-KR" dirty="0"/>
              <a:t>, </a:t>
            </a:r>
            <a:r>
              <a:rPr lang="ko-KR" altLang="en-US" dirty="0"/>
              <a:t>이는 시간 복잡도에 대한 정량화가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인적 요소의 정량화</a:t>
            </a:r>
          </a:p>
          <a:p>
            <a:pPr lvl="2"/>
            <a:r>
              <a:rPr lang="ko-KR" altLang="en-US" dirty="0" err="1"/>
              <a:t>리버싱은</a:t>
            </a:r>
            <a:r>
              <a:rPr lang="ko-KR" altLang="en-US" dirty="0"/>
              <a:t> 기술적 요소만으로 해결하기 부적절한 데 인간 </a:t>
            </a:r>
            <a:r>
              <a:rPr lang="ko-KR" altLang="en-US" dirty="0" err="1"/>
              <a:t>분석자를</a:t>
            </a:r>
            <a:r>
              <a:rPr lang="ko-KR" altLang="en-US" dirty="0"/>
              <a:t> 포함시킨다</a:t>
            </a:r>
            <a:r>
              <a:rPr lang="en-US" altLang="ko-KR" dirty="0"/>
              <a:t>. </a:t>
            </a:r>
            <a:r>
              <a:rPr lang="ko-KR" altLang="en-US" dirty="0"/>
              <a:t>따라서 인적 요소에 대한 정량화가 필요함</a:t>
            </a:r>
          </a:p>
          <a:p>
            <a:pPr lvl="2"/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하드웨어 </a:t>
            </a:r>
            <a:r>
              <a:rPr lang="ko-KR" altLang="en-US" sz="2400" dirty="0" err="1"/>
              <a:t>리버싱</a:t>
            </a:r>
            <a:r>
              <a:rPr lang="ko-KR" altLang="en-US" sz="2400" dirty="0"/>
              <a:t> 관련 최근 연구 개요</a:t>
            </a:r>
            <a:endParaRPr lang="ko-KR" altLang="en-US" sz="2400" dirty="0"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Hardware Revere Engineering</a:t>
            </a:r>
            <a:endParaRPr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12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179512" y="80628"/>
            <a:ext cx="8784976" cy="50584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6" name="Picture 5" descr="http://fs.textcube.com/blog/1/15337/attach/XKanS9ks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60575"/>
            <a:ext cx="833755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1139</Words>
  <Application>Microsoft Office PowerPoint</Application>
  <PresentationFormat>화면 슬라이드 쇼(4:3)</PresentationFormat>
  <Paragraphs>132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Jungheum</vt:lpstr>
      <vt:lpstr>Hardware reverse engineering:  Overview and open challenges</vt:lpstr>
      <vt:lpstr>하드웨어 리버싱 관련 최근 연구 개요</vt:lpstr>
      <vt:lpstr>하드웨어 리버싱 관련 최근 연구 개요</vt:lpstr>
      <vt:lpstr>하드웨어 리버싱 관련 최근 연구 개요</vt:lpstr>
      <vt:lpstr>하드웨어 리버싱 관련 최근 연구 개요</vt:lpstr>
      <vt:lpstr>하드웨어 리버싱 관련 최근 연구 개요</vt:lpstr>
      <vt:lpstr>하드웨어 리버싱 관련 최근 연구 개요</vt:lpstr>
      <vt:lpstr>하드웨어 리버싱 관련 최근 연구 개요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4</cp:revision>
  <cp:lastPrinted>2019-07-17T13:38:56Z</cp:lastPrinted>
  <dcterms:created xsi:type="dcterms:W3CDTF">2008-05-17T05:36:45Z</dcterms:created>
  <dcterms:modified xsi:type="dcterms:W3CDTF">2020-06-22T01:20:41Z</dcterms:modified>
</cp:coreProperties>
</file>