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8288000" cy="10287000"/>
  <p:notesSz cx="6858000" cy="9144000"/>
  <p:embeddedFontLst>
    <p:embeddedFont>
      <p:font typeface="Calibri (MS) Bold" charset="1" panose="020F0702030404030204"/>
      <p:regular r:id="rId54"/>
    </p:embeddedFont>
    <p:embeddedFont>
      <p:font typeface="Calibri (MS)" charset="1" panose="020F0502020204030204"/>
      <p:regular r:id="rId55"/>
    </p:embeddedFont>
    <p:embeddedFont>
      <p:font typeface="Noto Serif Display" charset="1" panose="02020502080505020204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5981" y="5710050"/>
            <a:ext cx="6503276" cy="4114800"/>
          </a:xfrm>
          <a:custGeom>
            <a:avLst/>
            <a:gdLst/>
            <a:ahLst/>
            <a:cxnLst/>
            <a:rect r="r" b="b" t="t" l="l"/>
            <a:pathLst>
              <a:path h="4114800" w="6503276">
                <a:moveTo>
                  <a:pt x="0" y="0"/>
                </a:moveTo>
                <a:lnTo>
                  <a:pt x="6503276" y="0"/>
                </a:lnTo>
                <a:lnTo>
                  <a:pt x="6503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8" r="0" b="-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1411" y="1257300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0586" y="1704975"/>
            <a:ext cx="10078173" cy="24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35"/>
              </a:lnSpc>
            </a:pPr>
            <a:r>
              <a:rPr lang="en-US" b="true" sz="17427" spc="-109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64036" y="4136099"/>
            <a:ext cx="2814723" cy="626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b="true" sz="4399" spc="12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 </a:t>
            </a:r>
            <a:r>
              <a:rPr lang="en-US" b="true" sz="4399" spc="12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44531" y="5498828"/>
            <a:ext cx="608820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Instruct</a:t>
            </a:r>
            <a:r>
              <a:rPr lang="en-US" sz="32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or: Th.S Vũ Đình Bảo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Students: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439400" y="6091050"/>
          <a:ext cx="7581900" cy="3073400"/>
        </p:xfrm>
        <a:graphic>
          <a:graphicData uri="http://schemas.openxmlformats.org/drawingml/2006/table">
            <a:tbl>
              <a:tblPr/>
              <a:tblGrid>
                <a:gridCol w="4820466"/>
                <a:gridCol w="2761434"/>
              </a:tblGrid>
              <a:tr h="5920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Nguyễn Hùng Dũng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22134002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Trần Như Hoàng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22134006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Trần Nguyên Phương Bình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24133006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Phạm Ngọc Phúc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22134010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8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Võ Hồng Quân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22134012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8878" y="3991280"/>
            <a:ext cx="5267922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Example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Before: [A, B] (Top = B)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Push(C)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After: [A, B, C] (Top = C)</a:t>
            </a: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4896" y="3580636"/>
            <a:ext cx="9136414" cy="622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Add a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new element to the top of the stack.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Action: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The stack size increases by 1.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Note: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May cause Stack Overflow if the stack is implemented using a fixed-size array and is already full.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56835" y="8440598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62622"/>
            <a:ext cx="14231525" cy="139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8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Push (Insert)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21977" y="3991280"/>
            <a:ext cx="5737224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Example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Before: [A, B, C] (Top = C)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Pop() → Returns C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After: [A, B] (Top = B)</a:t>
            </a: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5502" y="3991280"/>
            <a:ext cx="9203982" cy="533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Purpose: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Retrieve and remove the top element of the stack.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Action: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The stack size decreases by 1.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Note: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May cause Stack Underflow if the stack is empty.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835625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62622"/>
            <a:ext cx="14231525" cy="139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8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Pop (Remove)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30000" y="4229100"/>
            <a:ext cx="5807999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Example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Stack: [A, B, C] (Top = C)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Peek() → Returns C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 remains: [A, B, C]</a:t>
            </a: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38100" y="4286250"/>
            <a:ext cx="11254498" cy="356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Purpose: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View the value of the top element without removing it.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Action: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Does not modify the stack.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65644" y="739552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62622"/>
            <a:ext cx="14231525" cy="139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8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Peek / Top (View Top)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1870" y="8171942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75435" y="5293849"/>
            <a:ext cx="4100910" cy="2878093"/>
          </a:xfrm>
          <a:custGeom>
            <a:avLst/>
            <a:gdLst/>
            <a:ahLst/>
            <a:cxnLst/>
            <a:rect r="r" b="b" t="t" l="l"/>
            <a:pathLst>
              <a:path h="2878093" w="4100910">
                <a:moveTo>
                  <a:pt x="0" y="0"/>
                </a:moveTo>
                <a:lnTo>
                  <a:pt x="4100910" y="0"/>
                </a:lnTo>
                <a:lnTo>
                  <a:pt x="4100910" y="2878093"/>
                </a:lnTo>
                <a:lnTo>
                  <a:pt x="0" y="2878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0" r="0" b="-25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1799" y="3942526"/>
            <a:ext cx="9422802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Che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ck whether the stack has no elements.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Application: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Must be checked before calling Pop() or Peek() to avoid errors.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14997"/>
            <a:ext cx="14231525" cy="1447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8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isEmpty (Check Empty)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375659" y="2804691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4645" y="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05977" y="6957737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273" y="3942526"/>
            <a:ext cx="8529710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</a:t>
            </a: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Check whether the stack (using a fixed-size array) has no remaining space.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Application: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Must be checked before calling Push() to avoid overflow.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502" y="862622"/>
            <a:ext cx="14231525" cy="139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28466"/>
            <a:ext cx="6846854" cy="8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isFull (Check Full)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13371" y="2385591"/>
            <a:ext cx="6846854" cy="103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</a:pPr>
            <a:r>
              <a:rPr lang="en-US" b="true" sz="4700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size (Stack Size)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00894" y="3910824"/>
            <a:ext cx="6579558" cy="267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</a:t>
            </a:r>
            <a:r>
              <a:rPr lang="en-US" b="true" sz="4100" spc="-25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  <a:r>
              <a:rPr lang="en-US" sz="4100" spc="-2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Return the current number of elements in the stack.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502" y="814997"/>
            <a:ext cx="14231525" cy="275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Basic Operations with Stack</a:t>
            </a:r>
          </a:p>
          <a:p>
            <a:pPr algn="ctr">
              <a:lnSpc>
                <a:spcPts val="10094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505200" y="2781300"/>
            <a:ext cx="10294905" cy="6096000"/>
            <a:chOff x="0" y="0"/>
            <a:chExt cx="13726540" cy="812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26540" cy="8128000"/>
            </a:xfrm>
            <a:custGeom>
              <a:avLst/>
              <a:gdLst/>
              <a:ahLst/>
              <a:cxnLst/>
              <a:rect r="r" b="b" t="t" l="l"/>
              <a:pathLst>
                <a:path h="8128000" w="13726540">
                  <a:moveTo>
                    <a:pt x="0" y="0"/>
                  </a:moveTo>
                  <a:lnTo>
                    <a:pt x="13726540" y="0"/>
                  </a:lnTo>
                  <a:lnTo>
                    <a:pt x="13726540" y="8128000"/>
                  </a:lnTo>
                  <a:lnTo>
                    <a:pt x="0" y="812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7789"/>
            <a:ext cx="12694547" cy="710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Pri</a:t>
            </a: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nciple: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Use a one-dimensional array + a top variable to manage the top element.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Push: Assign new value → increment top.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Pop: Take array[top] → decrement top.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Peek:</a:t>
            </a: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Access array[top].</a:t>
            </a:r>
          </a:p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Advantages:</a:t>
            </a: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Simple, fast.</a:t>
            </a:r>
          </a:p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Disadvantages: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Fixed size, prone to overflow.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Stack Implementation Methods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51329"/>
            <a:ext cx="8598521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Array-based Implementation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83912" y="5020049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Stack Implementation Methods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1329"/>
            <a:ext cx="8598521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Array-based Implementation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130908" y="3418740"/>
            <a:ext cx="12889879" cy="6444940"/>
            <a:chOff x="0" y="0"/>
            <a:chExt cx="17186505" cy="8593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86529" cy="8593201"/>
            </a:xfrm>
            <a:custGeom>
              <a:avLst/>
              <a:gdLst/>
              <a:ahLst/>
              <a:cxnLst/>
              <a:rect r="r" b="b" t="t" l="l"/>
              <a:pathLst>
                <a:path h="8593201" w="17186529">
                  <a:moveTo>
                    <a:pt x="0" y="0"/>
                  </a:moveTo>
                  <a:lnTo>
                    <a:pt x="17186529" y="0"/>
                  </a:lnTo>
                  <a:lnTo>
                    <a:pt x="17186529" y="8593201"/>
                  </a:lnTo>
                  <a:lnTo>
                    <a:pt x="0" y="8593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59126"/>
            <a:ext cx="12910542" cy="799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Pri</a:t>
            </a: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nciple: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Each element is a node consisting of: data + next pointer (top = null initially).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Push: Create a new node → point to current top → update top.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Pop: Update top = top → next.</a:t>
            </a:r>
          </a:p>
          <a:p>
            <a:pPr algn="l" marL="885190" indent="-442595" lvl="1">
              <a:lnSpc>
                <a:spcPts val="7011"/>
              </a:lnSpc>
              <a:buFont typeface="Arial"/>
              <a:buChar char="•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Peek: Return top.data.</a:t>
            </a:r>
          </a:p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Advantages</a:t>
            </a: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Flexible, dynamic size.</a:t>
            </a:r>
          </a:p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Disadvantages: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Extra memory for pointers, poor locality.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Stack Implementation Methods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63191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Linked List-based Implementation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91909" y="5143500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Stack Implementation Methods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63884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Linked List-based Implementation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95850" y="4921413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4" y="0"/>
                </a:lnTo>
                <a:lnTo>
                  <a:pt x="2814724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590800" y="3670089"/>
            <a:ext cx="10956324" cy="5791200"/>
            <a:chOff x="0" y="0"/>
            <a:chExt cx="14608432" cy="7721600"/>
          </a:xfrm>
        </p:grpSpPr>
        <p:sp>
          <p:nvSpPr>
            <p:cNvPr name="Freeform 7" id="7" descr="Stack Using Linked List in C - GeeksforGeeks"/>
            <p:cNvSpPr/>
            <p:nvPr/>
          </p:nvSpPr>
          <p:spPr>
            <a:xfrm flipH="false" flipV="false" rot="0">
              <a:off x="0" y="0"/>
              <a:ext cx="14608429" cy="7721600"/>
            </a:xfrm>
            <a:custGeom>
              <a:avLst/>
              <a:gdLst/>
              <a:ahLst/>
              <a:cxnLst/>
              <a:rect r="r" b="b" t="t" l="l"/>
              <a:pathLst>
                <a:path h="7721600" w="14608429">
                  <a:moveTo>
                    <a:pt x="0" y="0"/>
                  </a:moveTo>
                  <a:lnTo>
                    <a:pt x="14608429" y="0"/>
                  </a:lnTo>
                  <a:lnTo>
                    <a:pt x="14608429" y="7721600"/>
                  </a:lnTo>
                  <a:lnTo>
                    <a:pt x="0" y="772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9818" y="4059475"/>
            <a:ext cx="2612695" cy="1347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6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</a:t>
            </a:r>
            <a:r>
              <a:rPr lang="en-US" sz="36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troduction to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5834" y="4170085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05198" y="4919979"/>
            <a:ext cx="629920" cy="260985"/>
            <a:chOff x="0" y="0"/>
            <a:chExt cx="839893" cy="347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995020" y="3956367"/>
            <a:ext cx="3650410" cy="148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0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Theoretica</a:t>
            </a:r>
            <a:r>
              <a:rPr lang="en-US" sz="40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 Background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5800" y="4065548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02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10400" y="4947643"/>
            <a:ext cx="629920" cy="260985"/>
            <a:chOff x="0" y="0"/>
            <a:chExt cx="839893" cy="347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962400" y="301387"/>
            <a:ext cx="9934781" cy="3664744"/>
            <a:chOff x="0" y="0"/>
            <a:chExt cx="13246375" cy="48863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246374" cy="4886325"/>
            </a:xfrm>
            <a:custGeom>
              <a:avLst/>
              <a:gdLst/>
              <a:ahLst/>
              <a:cxnLst/>
              <a:rect r="r" b="b" t="t" l="l"/>
              <a:pathLst>
                <a:path h="4886325" w="13246374">
                  <a:moveTo>
                    <a:pt x="0" y="0"/>
                  </a:moveTo>
                  <a:lnTo>
                    <a:pt x="13246374" y="0"/>
                  </a:lnTo>
                  <a:lnTo>
                    <a:pt x="13246374" y="4886325"/>
                  </a:lnTo>
                  <a:lnTo>
                    <a:pt x="0" y="488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04800"/>
              <a:ext cx="13246375" cy="5191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779"/>
                </a:lnSpc>
              </a:pPr>
              <a:r>
                <a:rPr lang="en-US" sz="76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Conte</a:t>
              </a:r>
              <a:r>
                <a:rPr lang="en-US" sz="76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nt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44756" y="3984030"/>
            <a:ext cx="3069590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0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50965" y="4027407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280661" y="4909543"/>
            <a:ext cx="629920" cy="260985"/>
            <a:chOff x="0" y="0"/>
            <a:chExt cx="839893" cy="3479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325360" y="5611416"/>
            <a:ext cx="3967850" cy="3089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Basic concepts of Stack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 methods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Complexity analysis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Practical applications</a:t>
            </a:r>
          </a:p>
          <a:p>
            <a:pPr algn="l">
              <a:lnSpc>
                <a:spcPts val="3456"/>
              </a:lnSpc>
            </a:pPr>
          </a:p>
          <a:p>
            <a:pPr algn="l">
              <a:lnSpc>
                <a:spcPts val="3456"/>
              </a:lnSpc>
            </a:pPr>
          </a:p>
          <a:p>
            <a:pPr algn="l">
              <a:lnSpc>
                <a:spcPts val="3456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372101" y="5611416"/>
            <a:ext cx="4191370" cy="133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Resu</a:t>
            </a: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lts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Trends</a:t>
            </a:r>
          </a:p>
          <a:p>
            <a:pPr algn="l">
              <a:lnSpc>
                <a:spcPts val="345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E437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42360" y="1953146"/>
          <a:ext cx="17602200" cy="8065826"/>
        </p:xfrm>
        <a:graphic>
          <a:graphicData uri="http://schemas.openxmlformats.org/drawingml/2006/table">
            <a:tbl>
              <a:tblPr/>
              <a:tblGrid>
                <a:gridCol w="3122102"/>
                <a:gridCol w="6393574"/>
                <a:gridCol w="8086524"/>
              </a:tblGrid>
              <a:tr h="13845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Cr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iteria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00AB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Array-based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00AB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Linked List-based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55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S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imple implementation. Fast top access (good cache locality).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Dynami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 size, flexible. No stack overflow (except when system memory is exhausted).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94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</a:t>
                      </a: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Fixe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 size, risk of overflow or waste. Resizing is costly.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Extra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 memory needed for pointers. Poor locality, possibly slower access.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7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Best</a:t>
                      </a: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Use Cases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When t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he maximum number of elements is known in advance and high access speed is required.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W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hen the number of elements changes frequently and can be large, requiring flexibility while accepting extra memory cost.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99587" y="579896"/>
            <a:ext cx="18886095" cy="121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b="true" sz="6310" spc="-39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2.1.4.3 Comparison of Two Stack Implementation Methods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336" y="3855911"/>
            <a:ext cx="17179695" cy="444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ush, Pop, Peek, isEmpty: O(1) (directly at the top).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Dynamic Array: Push is usually O(1), but resizing → O(n) (amortized O(1)).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Linked List: Also O(1), but practically slower due to memory overhead and poor locality.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61583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2.1.5.1 Time Complexity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18461" y="3619468"/>
          <a:ext cx="13208000" cy="5981700"/>
        </p:xfrm>
        <a:graphic>
          <a:graphicData uri="http://schemas.openxmlformats.org/drawingml/2006/table">
            <a:tbl>
              <a:tblPr/>
              <a:tblGrid>
                <a:gridCol w="3302000"/>
                <a:gridCol w="3302000"/>
                <a:gridCol w="3302000"/>
                <a:gridCol w="3302000"/>
              </a:tblGrid>
              <a:tr h="16348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Oper</a:t>
                      </a: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Fixed-size</a:t>
                      </a:r>
                      <a:r>
                        <a:rPr lang="en-US" sz="32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Dy</a:t>
                      </a: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namic 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L</a:t>
                      </a: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inked 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Push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O(1)/O(n)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Peek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isEmpty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655" y="2306065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</a:t>
            </a: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ime Complexity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163951"/>
          <a:ext cx="16573500" cy="6800582"/>
        </p:xfrm>
        <a:graphic>
          <a:graphicData uri="http://schemas.openxmlformats.org/drawingml/2006/table">
            <a:tbl>
              <a:tblPr/>
              <a:tblGrid>
                <a:gridCol w="2903569"/>
                <a:gridCol w="4126602"/>
                <a:gridCol w="4622922"/>
                <a:gridCol w="4920407"/>
              </a:tblGrid>
              <a:tr h="1049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Fixed-size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Dy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namic 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L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inked 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Memory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Allocation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Pre-allo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cated array with size = maxSize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Allocated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proportional to the number of elements, with extra “buffer”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Eac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 element is a node consisting of: data + next pointer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5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Storage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Complexity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Θ(maxSize) (reserves all memory in advance)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Θ(n), resizing when 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Θ(n) for data + Θ(n) for pointer overhead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9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Capacity L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imit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Fixed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 by maxSize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Flex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ible, no need for isFull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U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nlimited, only limited by available 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009775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2.1.5.2 Space Usage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85800" y="2791435"/>
          <a:ext cx="17061042" cy="7411108"/>
        </p:xfrm>
        <a:graphic>
          <a:graphicData uri="http://schemas.openxmlformats.org/drawingml/2006/table">
            <a:tbl>
              <a:tblPr/>
              <a:tblGrid>
                <a:gridCol w="2903378"/>
                <a:gridCol w="4321784"/>
                <a:gridCol w="4573754"/>
                <a:gridCol w="5262126"/>
              </a:tblGrid>
              <a:tr h="10493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Approa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Exper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imental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Implemen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 and run programs, measure execution time on different datasets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Concre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te and practical results. Reflects actual runtime.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Dependen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 on hardware and programming language. Hard to choose fully representative datasets. Costly in time and resources.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Asymp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totic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Theoretical analysis u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sing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Big-O notation to express complexity as input size grows large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Independent of hardware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 and language. Easy to compare algorithms. No implementation needed. Good for large datasets.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Does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not provide exact runtime. Ignores constants. Less accurate for small datasets.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009775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2.1.5.2 Evaluation Methods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748894" y="3001715"/>
            <a:ext cx="6152654" cy="5838284"/>
            <a:chOff x="0" y="0"/>
            <a:chExt cx="9207016" cy="8736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6992" cy="8736584"/>
            </a:xfrm>
            <a:custGeom>
              <a:avLst/>
              <a:gdLst/>
              <a:ahLst/>
              <a:cxnLst/>
              <a:rect r="r" b="b" t="t" l="l"/>
              <a:pathLst>
                <a:path h="8736584" w="9206992">
                  <a:moveTo>
                    <a:pt x="0" y="0"/>
                  </a:moveTo>
                  <a:lnTo>
                    <a:pt x="9206992" y="0"/>
                  </a:lnTo>
                  <a:lnTo>
                    <a:pt x="9206992" y="8736584"/>
                  </a:lnTo>
                  <a:lnTo>
                    <a:pt x="0" y="873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" y="2309622"/>
            <a:ext cx="11517424" cy="797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5068" indent="-308356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</a:t>
            </a: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hen a function is called → a new frame is pushed onto the Call Stack </a:t>
            </a: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(parameters, variables, return address).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the function ends → the frame is popped   → execution returns to the previous position.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Recursion works by using multiple independent frames.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Too deep recursion → Stack Overflow.</a:t>
            </a:r>
          </a:p>
          <a:p>
            <a:pPr algn="l" marL="925196" indent="-308399" lvl="2">
              <a:lnSpc>
                <a:spcPts val="70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" y="-66421"/>
            <a:ext cx="4724400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2.2.1 Recursive Function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Expression Conversion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5596" y="2314770"/>
            <a:ext cx="11741908" cy="729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6"/>
              </a:lnSpc>
              <a:spcBef>
                <a:spcPct val="0"/>
              </a:spcBef>
            </a:pPr>
            <a:r>
              <a:rPr lang="en-US" b="true" sz="5090" spc="-31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Concepts</a:t>
            </a:r>
          </a:p>
          <a:p>
            <a:pPr algn="l">
              <a:lnSpc>
                <a:spcPts val="7126"/>
              </a:lnSpc>
              <a:spcBef>
                <a:spcPct val="0"/>
              </a:spcBef>
            </a:pPr>
            <a:r>
              <a:rPr lang="en-US" b="true" sz="5090" spc="-31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Infix: </a:t>
            </a: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Operator is placed between operands.</a:t>
            </a:r>
          </a:p>
          <a:p>
            <a:pPr algn="l" marL="1098944" indent="-549472" lvl="1">
              <a:lnSpc>
                <a:spcPts val="7126"/>
              </a:lnSpc>
              <a:buFont typeface="Arial"/>
              <a:buChar char="•"/>
            </a:pP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Example: A + B * C</a:t>
            </a:r>
          </a:p>
          <a:p>
            <a:pPr algn="l">
              <a:lnSpc>
                <a:spcPts val="7126"/>
              </a:lnSpc>
              <a:spcBef>
                <a:spcPct val="0"/>
              </a:spcBef>
            </a:pPr>
            <a:r>
              <a:rPr lang="en-US" b="true" sz="5090" spc="-31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Postfix: </a:t>
            </a: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Operator comes after operands.</a:t>
            </a:r>
          </a:p>
          <a:p>
            <a:pPr algn="l" marL="1098944" indent="-549472" lvl="1">
              <a:lnSpc>
                <a:spcPts val="7126"/>
              </a:lnSpc>
              <a:buFont typeface="Arial"/>
              <a:buChar char="•"/>
            </a:pP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Example: A B C * +</a:t>
            </a:r>
          </a:p>
          <a:p>
            <a:pPr algn="l">
              <a:lnSpc>
                <a:spcPts val="7126"/>
              </a:lnSpc>
              <a:spcBef>
                <a:spcPct val="0"/>
              </a:spcBef>
            </a:pPr>
            <a:r>
              <a:rPr lang="en-US" b="true" sz="5090" spc="-31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Prefix: </a:t>
            </a: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Operator comes before operands.</a:t>
            </a:r>
          </a:p>
          <a:p>
            <a:pPr algn="l" marL="1098944" indent="-549472" lvl="1">
              <a:lnSpc>
                <a:spcPts val="7126"/>
              </a:lnSpc>
              <a:buFont typeface="Arial"/>
              <a:buChar char="•"/>
            </a:pP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</a:t>
            </a:r>
            <a:r>
              <a:rPr lang="en-US" sz="5090" spc="-3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xample: + A * B C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Expression Conversion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8182" y="2325727"/>
            <a:ext cx="12005205" cy="796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b="true" sz="4937" spc="-30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Problem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Infix expressions depend on operator precedence and parentheses.</a:t>
            </a:r>
          </a:p>
          <a:p>
            <a:pPr algn="l" marL="2131885" indent="-710628" lvl="2">
              <a:lnSpc>
                <a:spcPts val="6912"/>
              </a:lnSpc>
              <a:spcBef>
                <a:spcPct val="0"/>
              </a:spcBef>
              <a:buFont typeface="Arial"/>
              <a:buChar char="⚬"/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 + B * C → B * C must be evaluated first.</a:t>
            </a:r>
          </a:p>
          <a:p>
            <a:pPr algn="l" marL="2131885" indent="-710628" lvl="2">
              <a:lnSpc>
                <a:spcPts val="6912"/>
              </a:lnSpc>
              <a:spcBef>
                <a:spcPct val="0"/>
              </a:spcBef>
              <a:buFont typeface="Arial"/>
              <a:buChar char="⚬"/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(A + B) * C → A + B must be evaluated first.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b="true" sz="4937" spc="-30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Computers find infix expressions difficult to process </a:t>
            </a: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→ need to convert to Postfix/Prefix for simpler and consistent evaluation.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Expression Conversion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6804" y="2172716"/>
            <a:ext cx="11377877" cy="73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9"/>
              </a:lnSpc>
              <a:spcBef>
                <a:spcPct val="0"/>
              </a:spcBef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Solution: Using t</a:t>
            </a: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 Shunting-yard Algorithm (Edsger Dijkstra)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6804" y="2570263"/>
            <a:ext cx="16086499" cy="840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1"/>
              </a:lnSpc>
            </a:pPr>
          </a:p>
          <a:p>
            <a:pPr algn="l" marL="851560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Read the infix expression from left to right.</a:t>
            </a:r>
          </a:p>
          <a:p>
            <a:pPr algn="l" marL="851560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an operand is encountered → append it to the result.</a:t>
            </a:r>
          </a:p>
          <a:p>
            <a:pPr algn="l" marL="851560" indent="-425780" lvl="1">
              <a:lnSpc>
                <a:spcPts val="5521"/>
              </a:lnSpc>
              <a:buFont typeface="Arial"/>
              <a:buChar char="•"/>
            </a:pPr>
            <a:r>
              <a:rPr lang="en-US" sz="3944" spc="-24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an operator is encountered:</a:t>
            </a:r>
          </a:p>
          <a:p>
            <a:pPr algn="l">
              <a:lnSpc>
                <a:spcPts val="5521"/>
              </a:lnSpc>
            </a:pPr>
            <a:r>
              <a:rPr lang="en-US" sz="3944" spc="-24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- C</a:t>
            </a:r>
            <a:r>
              <a:rPr lang="en-US" sz="3944" spc="-24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ompare its precedence with operators in the stack.</a:t>
            </a:r>
          </a:p>
          <a:p>
            <a:pPr algn="l">
              <a:lnSpc>
                <a:spcPts val="5522"/>
              </a:lnSpc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- </a:t>
            </a: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</a:t>
            </a: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higher precedence → push it onto the stack.</a:t>
            </a:r>
          </a:p>
          <a:p>
            <a:pPr algn="l" marL="851560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an opening </a:t>
            </a: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parenthesis is encountered → push onto the stack.</a:t>
            </a:r>
          </a:p>
          <a:p>
            <a:pPr algn="l" marL="851560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a closing parenthesis is encountered → pop operators to the result until an opening parenthesis is found.</a:t>
            </a:r>
          </a:p>
          <a:p>
            <a:pPr algn="l" marL="851560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After reading the entire expression → pop all remaining operators in the stack to the result.</a:t>
            </a:r>
          </a:p>
          <a:p>
            <a:pPr algn="l">
              <a:lnSpc>
                <a:spcPts val="55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04561" y="2692564"/>
            <a:ext cx="4739470" cy="6565736"/>
            <a:chOff x="0" y="0"/>
            <a:chExt cx="5439325" cy="753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283" cy="7535291"/>
            </a:xfrm>
            <a:custGeom>
              <a:avLst/>
              <a:gdLst/>
              <a:ahLst/>
              <a:cxnLst/>
              <a:rect r="r" b="b" t="t" l="l"/>
              <a:pathLst>
                <a:path h="7535291" w="5439283">
                  <a:moveTo>
                    <a:pt x="0" y="0"/>
                  </a:moveTo>
                  <a:lnTo>
                    <a:pt x="5439283" y="0"/>
                  </a:lnTo>
                  <a:lnTo>
                    <a:pt x="5439283" y="7535291"/>
                  </a:lnTo>
                  <a:lnTo>
                    <a:pt x="0" y="7535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65" t="0" r="-46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81394" y="4269336"/>
            <a:ext cx="10806900" cy="572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6365" indent="-335455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Traverse</a:t>
            </a: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deepest first, then backtrack.</a:t>
            </a:r>
          </a:p>
          <a:p>
            <a:pPr algn="l" marL="1006363" indent="-335454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Can be implemented using rec</a:t>
            </a: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ursion or a stack.</a:t>
            </a:r>
          </a:p>
          <a:p>
            <a:pPr algn="l" marL="1006363" indent="-335454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Mainly</a:t>
            </a: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used for graph or tree traversal/search.</a:t>
            </a:r>
          </a:p>
          <a:p>
            <a:pPr algn="l">
              <a:lnSpc>
                <a:spcPts val="752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2.2.3 DFS &amp; Backtracking 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54439"/>
            <a:ext cx="8829613" cy="115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-37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DFS (Depth-First Search):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189433" y="2980429"/>
            <a:ext cx="9993030" cy="3389514"/>
            <a:chOff x="0" y="0"/>
            <a:chExt cx="11225163" cy="38074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5212" cy="3807460"/>
            </a:xfrm>
            <a:custGeom>
              <a:avLst/>
              <a:gdLst/>
              <a:ahLst/>
              <a:cxnLst/>
              <a:rect r="r" b="b" t="t" l="l"/>
              <a:pathLst>
                <a:path h="3807460" w="11225212">
                  <a:moveTo>
                    <a:pt x="264311" y="0"/>
                  </a:moveTo>
                  <a:lnTo>
                    <a:pt x="10960771" y="0"/>
                  </a:lnTo>
                  <a:cubicBezTo>
                    <a:pt x="11030850" y="0"/>
                    <a:pt x="11098105" y="26289"/>
                    <a:pt x="11147739" y="73152"/>
                  </a:cubicBezTo>
                  <a:cubicBezTo>
                    <a:pt x="11197373" y="120015"/>
                    <a:pt x="11225212" y="183515"/>
                    <a:pt x="11225212" y="249682"/>
                  </a:cubicBezTo>
                  <a:lnTo>
                    <a:pt x="11225212" y="3557778"/>
                  </a:lnTo>
                  <a:cubicBezTo>
                    <a:pt x="11225212" y="3623945"/>
                    <a:pt x="11197373" y="3687445"/>
                    <a:pt x="11147739" y="3734308"/>
                  </a:cubicBezTo>
                  <a:cubicBezTo>
                    <a:pt x="11098105" y="3781171"/>
                    <a:pt x="11030850" y="3807460"/>
                    <a:pt x="10960771" y="3807460"/>
                  </a:cubicBezTo>
                  <a:lnTo>
                    <a:pt x="264311" y="3807460"/>
                  </a:lnTo>
                  <a:cubicBezTo>
                    <a:pt x="194232" y="3807460"/>
                    <a:pt x="126977" y="3781171"/>
                    <a:pt x="77343" y="3734308"/>
                  </a:cubicBezTo>
                  <a:cubicBezTo>
                    <a:pt x="27709" y="3687445"/>
                    <a:pt x="0" y="3624072"/>
                    <a:pt x="0" y="3557778"/>
                  </a:cubicBezTo>
                  <a:lnTo>
                    <a:pt x="0" y="249555"/>
                  </a:lnTo>
                  <a:cubicBezTo>
                    <a:pt x="0" y="183388"/>
                    <a:pt x="27843" y="119888"/>
                    <a:pt x="77477" y="73152"/>
                  </a:cubicBezTo>
                  <a:cubicBezTo>
                    <a:pt x="127111" y="26416"/>
                    <a:pt x="194232" y="0"/>
                    <a:pt x="264311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434529" y="2813414"/>
            <a:ext cx="9927266" cy="3723544"/>
            <a:chOff x="0" y="0"/>
            <a:chExt cx="13236354" cy="49647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36353" cy="4964726"/>
            </a:xfrm>
            <a:custGeom>
              <a:avLst/>
              <a:gdLst/>
              <a:ahLst/>
              <a:cxnLst/>
              <a:rect r="r" b="b" t="t" l="l"/>
              <a:pathLst>
                <a:path h="4964726" w="13236353">
                  <a:moveTo>
                    <a:pt x="0" y="0"/>
                  </a:moveTo>
                  <a:lnTo>
                    <a:pt x="13236353" y="0"/>
                  </a:lnTo>
                  <a:lnTo>
                    <a:pt x="13236353" y="4964726"/>
                  </a:lnTo>
                  <a:lnTo>
                    <a:pt x="0" y="49647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47675"/>
              <a:ext cx="13236354" cy="5412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5538"/>
                </a:lnSpc>
              </a:pPr>
              <a:r>
                <a:rPr lang="en-US" sz="110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INTRODUCTION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87935">
            <a:off x="8744226" y="825198"/>
            <a:ext cx="9307872" cy="2318506"/>
          </a:xfrm>
          <a:custGeom>
            <a:avLst/>
            <a:gdLst/>
            <a:ahLst/>
            <a:cxnLst/>
            <a:rect r="r" b="b" t="t" l="l"/>
            <a:pathLst>
              <a:path h="2318506" w="9307872">
                <a:moveTo>
                  <a:pt x="0" y="0"/>
                </a:moveTo>
                <a:lnTo>
                  <a:pt x="9307872" y="0"/>
                </a:lnTo>
                <a:lnTo>
                  <a:pt x="9307872" y="2318506"/>
                </a:lnTo>
                <a:lnTo>
                  <a:pt x="0" y="2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26" t="0" r="-22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385223">
            <a:off x="8740532" y="6039834"/>
            <a:ext cx="8563657" cy="2133129"/>
          </a:xfrm>
          <a:custGeom>
            <a:avLst/>
            <a:gdLst/>
            <a:ahLst/>
            <a:cxnLst/>
            <a:rect r="r" b="b" t="t" l="l"/>
            <a:pathLst>
              <a:path h="2133129" w="8563657">
                <a:moveTo>
                  <a:pt x="0" y="0"/>
                </a:moveTo>
                <a:lnTo>
                  <a:pt x="8563657" y="0"/>
                </a:lnTo>
                <a:lnTo>
                  <a:pt x="8563657" y="2133129"/>
                </a:lnTo>
                <a:lnTo>
                  <a:pt x="0" y="2133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74" t="0" r="-374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94975" y="4202775"/>
            <a:ext cx="5062876" cy="4556149"/>
            <a:chOff x="0" y="0"/>
            <a:chExt cx="5615543" cy="505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15559" cy="5053457"/>
            </a:xfrm>
            <a:custGeom>
              <a:avLst/>
              <a:gdLst/>
              <a:ahLst/>
              <a:cxnLst/>
              <a:rect r="r" b="b" t="t" l="l"/>
              <a:pathLst>
                <a:path h="5053457" w="5615559">
                  <a:moveTo>
                    <a:pt x="0" y="0"/>
                  </a:moveTo>
                  <a:lnTo>
                    <a:pt x="5615559" y="0"/>
                  </a:lnTo>
                  <a:lnTo>
                    <a:pt x="5615559" y="5053457"/>
                  </a:lnTo>
                  <a:lnTo>
                    <a:pt x="0" y="5053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3" t="0" r="-423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2.2.3 DFS &amp; Backtracking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1798" y="3798466"/>
            <a:ext cx="10960483" cy="648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16395" indent="-558198" lvl="1">
              <a:lnSpc>
                <a:spcPts val="7239"/>
              </a:lnSpc>
              <a:buFont typeface="Arial"/>
              <a:buChar char="•"/>
            </a:pPr>
            <a:r>
              <a:rPr lang="en-US" sz="5170" spc="-32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</a:t>
            </a:r>
            <a:r>
              <a:rPr lang="en-US" sz="5170" spc="-32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ased on DFS but includes constraint checking.</a:t>
            </a:r>
          </a:p>
          <a:p>
            <a:pPr algn="just" marL="1116395" indent="-558198" lvl="1">
              <a:lnSpc>
                <a:spcPts val="7240"/>
              </a:lnSpc>
              <a:buFont typeface="Arial"/>
              <a:buChar char="•"/>
            </a:pPr>
            <a:r>
              <a:rPr lang="en-US" sz="5170" spc="-32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 a wrong path is taken → backtrack and try another branch.</a:t>
            </a:r>
          </a:p>
          <a:p>
            <a:pPr algn="just" marL="1116395" indent="-558198" lvl="1">
              <a:lnSpc>
                <a:spcPts val="7240"/>
              </a:lnSpc>
              <a:buFont typeface="Arial"/>
              <a:buChar char="•"/>
            </a:pPr>
            <a:r>
              <a:rPr lang="en-US" sz="5170" spc="-32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Commonly used for: Sudoku, mazes, combinations, permutations.</a:t>
            </a:r>
          </a:p>
          <a:p>
            <a:pPr algn="just">
              <a:lnSpc>
                <a:spcPts val="72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84780" y="2337607"/>
            <a:ext cx="3609023" cy="115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-37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Backtracking: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1475" y="2733764"/>
            <a:ext cx="9610044" cy="6402692"/>
          </a:xfrm>
          <a:custGeom>
            <a:avLst/>
            <a:gdLst/>
            <a:ahLst/>
            <a:cxnLst/>
            <a:rect r="r" b="b" t="t" l="l"/>
            <a:pathLst>
              <a:path h="6402692" w="9610044">
                <a:moveTo>
                  <a:pt x="0" y="0"/>
                </a:moveTo>
                <a:lnTo>
                  <a:pt x="9610044" y="0"/>
                </a:lnTo>
                <a:lnTo>
                  <a:pt x="9610044" y="6402692"/>
                </a:lnTo>
                <a:lnTo>
                  <a:pt x="0" y="64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12522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5" y="613479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8873" y="3740431"/>
            <a:ext cx="8545127" cy="539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9"/>
              </a:lnSpc>
              <a:spcBef>
                <a:spcPct val="0"/>
              </a:spcBef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</a:t>
            </a: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 text editors, image editors, IDEs… systems often use two stacks:</a:t>
            </a:r>
          </a:p>
          <a:p>
            <a:pPr algn="l" marL="929767" indent="-464883" lvl="1">
              <a:lnSpc>
                <a:spcPts val="6029"/>
              </a:lnSpc>
              <a:buFont typeface="Arial"/>
              <a:buChar char="•"/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Undo Stack: stores recent actions (each new action is pushed here).</a:t>
            </a:r>
          </a:p>
          <a:p>
            <a:pPr algn="l" marL="929767" indent="-464883" lvl="1">
              <a:lnSpc>
                <a:spcPts val="6029"/>
              </a:lnSpc>
              <a:buFont typeface="Arial"/>
              <a:buChar char="•"/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Redo Stack: stores actions that have been undone.</a:t>
            </a:r>
          </a:p>
          <a:p>
            <a:pPr algn="l">
              <a:lnSpc>
                <a:spcPts val="602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88600"/>
            <a:ext cx="3268556" cy="100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0"/>
              </a:lnSpc>
              <a:spcBef>
                <a:spcPct val="0"/>
              </a:spcBef>
            </a:pPr>
            <a:r>
              <a:rPr lang="en-US" b="true" sz="5170" spc="-324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Undo/Redo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1076" y="3202709"/>
            <a:ext cx="6030312" cy="4537901"/>
          </a:xfrm>
          <a:custGeom>
            <a:avLst/>
            <a:gdLst/>
            <a:ahLst/>
            <a:cxnLst/>
            <a:rect r="r" b="b" t="t" l="l"/>
            <a:pathLst>
              <a:path h="4537901" w="6030312">
                <a:moveTo>
                  <a:pt x="0" y="0"/>
                </a:moveTo>
                <a:lnTo>
                  <a:pt x="6030311" y="0"/>
                </a:lnTo>
                <a:lnTo>
                  <a:pt x="6030311" y="4537901"/>
                </a:lnTo>
                <a:lnTo>
                  <a:pt x="0" y="453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04" t="0" r="-243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0169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0788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0665" y="2901042"/>
            <a:ext cx="10711072" cy="759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4009" indent="-382005" lvl="1">
              <a:lnSpc>
                <a:spcPts val="4954"/>
              </a:lnSpc>
              <a:spcBef>
                <a:spcPct val="0"/>
              </a:spcBef>
              <a:buFont typeface="Arial"/>
              <a:buChar char="•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</a:t>
            </a: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rowsers use two stacks to manage Back and Forward buttons:</a:t>
            </a:r>
          </a:p>
          <a:p>
            <a:pPr algn="l" marL="1528018" indent="-509339" lvl="2">
              <a:lnSpc>
                <a:spcPts val="4954"/>
              </a:lnSpc>
              <a:buFont typeface="Arial"/>
              <a:buChar char="⚬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Back Stack: stores previously visited pages.</a:t>
            </a:r>
          </a:p>
          <a:p>
            <a:pPr algn="l" marL="1528018" indent="-509339" lvl="2">
              <a:lnSpc>
                <a:spcPts val="4954"/>
              </a:lnSpc>
              <a:buFont typeface="Arial"/>
              <a:buChar char="⚬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Forward Stack: stores pages navigated back from the Back Stack.</a:t>
            </a:r>
          </a:p>
          <a:p>
            <a:pPr algn="l" marL="764009" indent="-382005" lvl="1">
              <a:lnSpc>
                <a:spcPts val="4954"/>
              </a:lnSpc>
              <a:buFont typeface="Arial"/>
              <a:buChar char="•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528018" indent="-509339" lvl="2">
              <a:lnSpc>
                <a:spcPts val="4954"/>
              </a:lnSpc>
              <a:buFont typeface="Arial"/>
              <a:buChar char="⚬"/>
            </a:pPr>
            <a:r>
              <a:rPr lang="en-US" sz="3538" spc="-22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</a:t>
            </a:r>
            <a:r>
              <a:rPr lang="en-US" sz="3538" spc="-22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hen opening a new page → current URL is pushed onto the Back Stack.</a:t>
            </a:r>
          </a:p>
          <a:p>
            <a:pPr algn="l" marL="1528018" indent="-509339" lvl="2">
              <a:lnSpc>
                <a:spcPts val="4954"/>
              </a:lnSpc>
              <a:buFont typeface="Arial"/>
              <a:buChar char="⚬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</a:t>
            </a: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hen pressing Back → URL is popped from Back Stack and pushed to Forward Stack.</a:t>
            </a:r>
          </a:p>
          <a:p>
            <a:pPr algn="l" marL="1528018" indent="-509339" lvl="2">
              <a:lnSpc>
                <a:spcPts val="4954"/>
              </a:lnSpc>
              <a:buFont typeface="Arial"/>
              <a:buChar char="⚬"/>
            </a:pP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</a:t>
            </a:r>
            <a:r>
              <a:rPr lang="en-US" sz="3538" spc="-21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hen pressing Forward → URL is popped from Forward Stack and reopened.</a:t>
            </a:r>
          </a:p>
          <a:p>
            <a:pPr algn="l">
              <a:lnSpc>
                <a:spcPts val="49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9074" y="1901504"/>
            <a:ext cx="4398053" cy="782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b="true" sz="4070" spc="-25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Web Browsing</a:t>
            </a:r>
            <a:r>
              <a:rPr lang="en-US" b="true" sz="4070" spc="-25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63382" y="5143500"/>
            <a:ext cx="7895918" cy="2832661"/>
          </a:xfrm>
          <a:custGeom>
            <a:avLst/>
            <a:gdLst/>
            <a:ahLst/>
            <a:cxnLst/>
            <a:rect r="r" b="b" t="t" l="l"/>
            <a:pathLst>
              <a:path h="2832661" w="7895918">
                <a:moveTo>
                  <a:pt x="0" y="0"/>
                </a:moveTo>
                <a:lnTo>
                  <a:pt x="7895918" y="0"/>
                </a:lnTo>
                <a:lnTo>
                  <a:pt x="7895918" y="2832661"/>
                </a:lnTo>
                <a:lnTo>
                  <a:pt x="0" y="2832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140320"/>
            <a:ext cx="7866722" cy="2753353"/>
          </a:xfrm>
          <a:custGeom>
            <a:avLst/>
            <a:gdLst/>
            <a:ahLst/>
            <a:cxnLst/>
            <a:rect r="r" b="b" t="t" l="l"/>
            <a:pathLst>
              <a:path h="2753353" w="7866722">
                <a:moveTo>
                  <a:pt x="0" y="0"/>
                </a:moveTo>
                <a:lnTo>
                  <a:pt x="7866722" y="0"/>
                </a:lnTo>
                <a:lnTo>
                  <a:pt x="7866722" y="2753353"/>
                </a:lnTo>
                <a:lnTo>
                  <a:pt x="0" y="2753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8327" y="5087196"/>
            <a:ext cx="7943338" cy="2859602"/>
          </a:xfrm>
          <a:custGeom>
            <a:avLst/>
            <a:gdLst/>
            <a:ahLst/>
            <a:cxnLst/>
            <a:rect r="r" b="b" t="t" l="l"/>
            <a:pathLst>
              <a:path h="2859602" w="7943338">
                <a:moveTo>
                  <a:pt x="0" y="0"/>
                </a:moveTo>
                <a:lnTo>
                  <a:pt x="7943338" y="0"/>
                </a:lnTo>
                <a:lnTo>
                  <a:pt x="7943338" y="2859601"/>
                </a:lnTo>
                <a:lnTo>
                  <a:pt x="0" y="2859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26754" y="5325655"/>
            <a:ext cx="7275366" cy="2382682"/>
          </a:xfrm>
          <a:custGeom>
            <a:avLst/>
            <a:gdLst/>
            <a:ahLst/>
            <a:cxnLst/>
            <a:rect r="r" b="b" t="t" l="l"/>
            <a:pathLst>
              <a:path h="2382682" w="7275366">
                <a:moveTo>
                  <a:pt x="0" y="0"/>
                </a:moveTo>
                <a:lnTo>
                  <a:pt x="7275366" y="0"/>
                </a:lnTo>
                <a:lnTo>
                  <a:pt x="7275366" y="2382683"/>
                </a:lnTo>
                <a:lnTo>
                  <a:pt x="0" y="2382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5897" y="5229921"/>
            <a:ext cx="7515768" cy="2574150"/>
          </a:xfrm>
          <a:custGeom>
            <a:avLst/>
            <a:gdLst/>
            <a:ahLst/>
            <a:cxnLst/>
            <a:rect r="r" b="b" t="t" l="l"/>
            <a:pathLst>
              <a:path h="2574150" w="7515768">
                <a:moveTo>
                  <a:pt x="0" y="0"/>
                </a:moveTo>
                <a:lnTo>
                  <a:pt x="7515768" y="0"/>
                </a:lnTo>
                <a:lnTo>
                  <a:pt x="7515768" y="2574151"/>
                </a:lnTo>
                <a:lnTo>
                  <a:pt x="0" y="2574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22347" y="5099447"/>
            <a:ext cx="8129318" cy="2835100"/>
          </a:xfrm>
          <a:custGeom>
            <a:avLst/>
            <a:gdLst/>
            <a:ahLst/>
            <a:cxnLst/>
            <a:rect r="r" b="b" t="t" l="l"/>
            <a:pathLst>
              <a:path h="2835100" w="8129318">
                <a:moveTo>
                  <a:pt x="0" y="0"/>
                </a:moveTo>
                <a:lnTo>
                  <a:pt x="8129318" y="0"/>
                </a:lnTo>
                <a:lnTo>
                  <a:pt x="8129318" y="2835099"/>
                </a:lnTo>
                <a:lnTo>
                  <a:pt x="0" y="2835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0769" y="5253967"/>
            <a:ext cx="7512443" cy="2526059"/>
          </a:xfrm>
          <a:custGeom>
            <a:avLst/>
            <a:gdLst/>
            <a:ahLst/>
            <a:cxnLst/>
            <a:rect r="r" b="b" t="t" l="l"/>
            <a:pathLst>
              <a:path h="2526059" w="7512443">
                <a:moveTo>
                  <a:pt x="0" y="0"/>
                </a:moveTo>
                <a:lnTo>
                  <a:pt x="7512442" y="0"/>
                </a:lnTo>
                <a:lnTo>
                  <a:pt x="7512442" y="2526059"/>
                </a:lnTo>
                <a:lnTo>
                  <a:pt x="0" y="2526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90022" y="2782316"/>
            <a:ext cx="9265874" cy="80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an opening bracket (, {, [ → push into the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When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encountering a closing bracket ), }, ]    → pop from the Stack and check if it matches the most recent opening bracket.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If it matc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hes → continue; if it does not match or the Stack is empty → the expression is invalid.</a:t>
            </a:r>
          </a:p>
          <a:p>
            <a:pPr algn="l">
              <a:lnSpc>
                <a:spcPts val="5303"/>
              </a:lnSpc>
            </a:pP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4808" y="2355587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cket Checking in Expressions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0909" y="3494517"/>
            <a:ext cx="3354861" cy="6147344"/>
          </a:xfrm>
          <a:custGeom>
            <a:avLst/>
            <a:gdLst/>
            <a:ahLst/>
            <a:cxnLst/>
            <a:rect r="r" b="b" t="t" l="l"/>
            <a:pathLst>
              <a:path h="6147344" w="3354861">
                <a:moveTo>
                  <a:pt x="0" y="0"/>
                </a:moveTo>
                <a:lnTo>
                  <a:pt x="3354861" y="0"/>
                </a:lnTo>
                <a:lnTo>
                  <a:pt x="3354861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8658" y="3494517"/>
            <a:ext cx="3357149" cy="6147344"/>
          </a:xfrm>
          <a:custGeom>
            <a:avLst/>
            <a:gdLst/>
            <a:ahLst/>
            <a:cxnLst/>
            <a:rect r="r" b="b" t="t" l="l"/>
            <a:pathLst>
              <a:path h="6147344" w="3357149">
                <a:moveTo>
                  <a:pt x="0" y="0"/>
                </a:moveTo>
                <a:lnTo>
                  <a:pt x="3357149" y="0"/>
                </a:lnTo>
                <a:lnTo>
                  <a:pt x="3357149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36406" y="3494517"/>
            <a:ext cx="3354861" cy="6147344"/>
          </a:xfrm>
          <a:custGeom>
            <a:avLst/>
            <a:gdLst/>
            <a:ahLst/>
            <a:cxnLst/>
            <a:rect r="r" b="b" t="t" l="l"/>
            <a:pathLst>
              <a:path h="6147344" w="3354861">
                <a:moveTo>
                  <a:pt x="0" y="0"/>
                </a:moveTo>
                <a:lnTo>
                  <a:pt x="3354861" y="0"/>
                </a:lnTo>
                <a:lnTo>
                  <a:pt x="3354861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81868" y="3494517"/>
            <a:ext cx="3525504" cy="6147344"/>
          </a:xfrm>
          <a:custGeom>
            <a:avLst/>
            <a:gdLst/>
            <a:ahLst/>
            <a:cxnLst/>
            <a:rect r="r" b="b" t="t" l="l"/>
            <a:pathLst>
              <a:path h="6147344" w="3525504">
                <a:moveTo>
                  <a:pt x="0" y="0"/>
                </a:moveTo>
                <a:lnTo>
                  <a:pt x="3525504" y="0"/>
                </a:lnTo>
                <a:lnTo>
                  <a:pt x="3525504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7923" y="-1257149"/>
            <a:ext cx="4106217" cy="4571699"/>
          </a:xfrm>
          <a:custGeom>
            <a:avLst/>
            <a:gdLst/>
            <a:ahLst/>
            <a:cxnLst/>
            <a:rect r="r" b="b" t="t" l="l"/>
            <a:pathLst>
              <a:path h="4571699" w="4106217">
                <a:moveTo>
                  <a:pt x="0" y="0"/>
                </a:moveTo>
                <a:lnTo>
                  <a:pt x="4106217" y="0"/>
                </a:lnTo>
                <a:lnTo>
                  <a:pt x="4106217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1" t="0" r="-10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200587" y="-2810600"/>
            <a:ext cx="3898412" cy="4571699"/>
          </a:xfrm>
          <a:custGeom>
            <a:avLst/>
            <a:gdLst/>
            <a:ahLst/>
            <a:cxnLst/>
            <a:rect r="r" b="b" t="t" l="l"/>
            <a:pathLst>
              <a:path h="4571699" w="3898412">
                <a:moveTo>
                  <a:pt x="0" y="0"/>
                </a:moveTo>
                <a:lnTo>
                  <a:pt x="3898412" y="0"/>
                </a:lnTo>
                <a:lnTo>
                  <a:pt x="3898412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581587" y="7651422"/>
            <a:ext cx="3341496" cy="4571699"/>
          </a:xfrm>
          <a:custGeom>
            <a:avLst/>
            <a:gdLst/>
            <a:ahLst/>
            <a:cxnLst/>
            <a:rect r="r" b="b" t="t" l="l"/>
            <a:pathLst>
              <a:path h="4571699" w="3341496">
                <a:moveTo>
                  <a:pt x="0" y="0"/>
                </a:moveTo>
                <a:lnTo>
                  <a:pt x="3341496" y="0"/>
                </a:lnTo>
                <a:lnTo>
                  <a:pt x="3341496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184" r="0" b="-18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4334" y="3134857"/>
            <a:ext cx="2644244" cy="4516565"/>
          </a:xfrm>
          <a:custGeom>
            <a:avLst/>
            <a:gdLst/>
            <a:ahLst/>
            <a:cxnLst/>
            <a:rect r="r" b="b" t="t" l="l"/>
            <a:pathLst>
              <a:path h="4516565" w="2644244">
                <a:moveTo>
                  <a:pt x="0" y="0"/>
                </a:moveTo>
                <a:lnTo>
                  <a:pt x="2644244" y="0"/>
                </a:lnTo>
                <a:lnTo>
                  <a:pt x="2644244" y="4516565"/>
                </a:lnTo>
                <a:lnTo>
                  <a:pt x="0" y="45165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16" r="0" b="-1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546447" y="-360596"/>
            <a:ext cx="9934781" cy="3664744"/>
            <a:chOff x="0" y="0"/>
            <a:chExt cx="13246375" cy="48863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246374" cy="4886325"/>
            </a:xfrm>
            <a:custGeom>
              <a:avLst/>
              <a:gdLst/>
              <a:ahLst/>
              <a:cxnLst/>
              <a:rect r="r" b="b" t="t" l="l"/>
              <a:pathLst>
                <a:path h="4886325" w="13246374">
                  <a:moveTo>
                    <a:pt x="0" y="0"/>
                  </a:moveTo>
                  <a:lnTo>
                    <a:pt x="13246374" y="0"/>
                  </a:lnTo>
                  <a:lnTo>
                    <a:pt x="13246374" y="4886325"/>
                  </a:lnTo>
                  <a:lnTo>
                    <a:pt x="0" y="488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04800"/>
              <a:ext cx="13246375" cy="5191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779"/>
                </a:lnSpc>
              </a:pPr>
              <a:r>
                <a:rPr lang="en-US" sz="76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1.1 Context of the Topic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42919" y="4243248"/>
            <a:ext cx="3072983" cy="62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b="true" sz="4456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</a:t>
            </a:r>
            <a:r>
              <a:rPr lang="en-US" b="true" sz="4456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rogramming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37371" y="5705422"/>
            <a:ext cx="2834238" cy="292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It</a:t>
            </a: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is the “backbone” and “foundation” for building complex and efficient software: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07708" y="4019169"/>
            <a:ext cx="3402777" cy="112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</a:t>
            </a: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Structures and Algorithms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17407" y="5711600"/>
            <a:ext cx="2745261" cy="350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Includes: List, Stack, Queue, Deque, Priority Queue, Set, Map/Dictionary, Disjoint Set.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18284" y="4061992"/>
            <a:ext cx="2791104" cy="112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Abstract Data Type (ADT)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14665" y="5604965"/>
            <a:ext cx="3059905" cy="1758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Plays a core role in algorithm design and modern systems.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68196" y="4243248"/>
            <a:ext cx="2791104" cy="49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Stack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826757" y="6617631"/>
            <a:ext cx="1028700" cy="38100"/>
            <a:chOff x="0" y="0"/>
            <a:chExt cx="1371600" cy="50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5400" y="0"/>
              <a:ext cx="1320800" cy="50800"/>
            </a:xfrm>
            <a:custGeom>
              <a:avLst/>
              <a:gdLst/>
              <a:ahLst/>
              <a:cxnLst/>
              <a:rect r="r" b="b" t="t" l="l"/>
              <a:pathLst>
                <a:path h="50800" w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476720" y="6617631"/>
            <a:ext cx="1030988" cy="38100"/>
            <a:chOff x="0" y="0"/>
            <a:chExt cx="1374651" cy="50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0"/>
              <a:ext cx="1323848" cy="50800"/>
            </a:xfrm>
            <a:custGeom>
              <a:avLst/>
              <a:gdLst/>
              <a:ahLst/>
              <a:cxnLst/>
              <a:rect r="r" b="b" t="t" l="l"/>
              <a:pathLst>
                <a:path h="50800" w="1323848">
                  <a:moveTo>
                    <a:pt x="0" y="0"/>
                  </a:moveTo>
                  <a:lnTo>
                    <a:pt x="1323848" y="0"/>
                  </a:lnTo>
                  <a:lnTo>
                    <a:pt x="132384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172218" y="6617631"/>
            <a:ext cx="1028700" cy="38100"/>
            <a:chOff x="0" y="0"/>
            <a:chExt cx="1371600" cy="50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0"/>
              <a:ext cx="1320800" cy="50800"/>
            </a:xfrm>
            <a:custGeom>
              <a:avLst/>
              <a:gdLst/>
              <a:ahLst/>
              <a:cxnLst/>
              <a:rect r="r" b="b" t="t" l="l"/>
              <a:pathLst>
                <a:path h="50800" w="1320800">
                  <a:moveTo>
                    <a:pt x="1320800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91652" y="5771596"/>
            <a:ext cx="2775518" cy="204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8"/>
              </a:lnSpc>
            </a:pPr>
            <a:r>
              <a:rPr lang="en-US" sz="285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It</a:t>
            </a:r>
            <a:r>
              <a:rPr lang="en-US" sz="285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is a key field that supports and benefits many other tasks.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8884" y="3140090"/>
            <a:ext cx="10946430" cy="5133875"/>
          </a:xfrm>
          <a:custGeom>
            <a:avLst/>
            <a:gdLst/>
            <a:ahLst/>
            <a:cxnLst/>
            <a:rect r="r" b="b" t="t" l="l"/>
            <a:pathLst>
              <a:path h="5133875" w="10946430">
                <a:moveTo>
                  <a:pt x="0" y="0"/>
                </a:moveTo>
                <a:lnTo>
                  <a:pt x="10946430" y="0"/>
                </a:lnTo>
                <a:lnTo>
                  <a:pt x="10946430" y="5133874"/>
                </a:lnTo>
                <a:lnTo>
                  <a:pt x="0" y="5133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Real-life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821121"/>
            <a:ext cx="9218462" cy="5465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1820" indent="-410910" lvl="1">
              <a:lnSpc>
                <a:spcPts val="5329"/>
              </a:lnSpc>
              <a:buFont typeface="Arial"/>
              <a:buChar char="•"/>
            </a:pP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ow it works: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6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Repeatedly divide the number by the new base, taking the remainder each time.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Each</a:t>
            </a: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remainder is pushed onto the Stack.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6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After</a:t>
            </a:r>
            <a:r>
              <a:rPr lang="en-US" sz="3806" spc="-236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the division reaches 0, pop the elements from the Stack in reverse order to form the number in the new base.</a:t>
            </a:r>
          </a:p>
          <a:p>
            <a:pPr algn="l">
              <a:lnSpc>
                <a:spcPts val="532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19084" y="3379015"/>
            <a:ext cx="6134368" cy="80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b="true" sz="4270" spc="-26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Base</a:t>
            </a:r>
            <a:r>
              <a:rPr lang="en-US" b="true" sz="4270" spc="-26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conversion: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2000" y="3277034"/>
            <a:ext cx="15849600" cy="710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Natural Language Processing (NLP):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The Shift-reduce parsing algorithm uses a stack to construct syntax trees.</a:t>
            </a:r>
          </a:p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Machine Learning: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Reverse-mode differentiation and backpropagation rely on stacks to store computations and traverse backward to compute gradients.</a:t>
            </a:r>
          </a:p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Machine Vision: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Algorithms such as flood-fill and region-growing utilize stacks in image processing tasks.</a:t>
            </a:r>
          </a:p>
          <a:p>
            <a:pPr algn="just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2.2.5 Advanced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71550"/>
            <a:ext cx="5748081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Applica</a:t>
            </a:r>
            <a:r>
              <a:rPr lang="en-US" b="true" sz="4099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tions in Research: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423" y="1225451"/>
            <a:ext cx="6646908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 spc="-48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Implementation Examples in Programming Languages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2882" y="4387751"/>
            <a:ext cx="4093319" cy="222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C++ with array-based implementation and the std::stack library.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12250" y="330200"/>
            <a:ext cx="9655657" cy="9432323"/>
            <a:chOff x="0" y="0"/>
            <a:chExt cx="13529400" cy="1321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6498" y="16891"/>
              <a:ext cx="13496320" cy="13182599"/>
            </a:xfrm>
            <a:custGeom>
              <a:avLst/>
              <a:gdLst/>
              <a:ahLst/>
              <a:cxnLst/>
              <a:rect r="r" b="b" t="t" l="l"/>
              <a:pathLst>
                <a:path h="13182599" w="13496320">
                  <a:moveTo>
                    <a:pt x="0" y="0"/>
                  </a:moveTo>
                  <a:lnTo>
                    <a:pt x="13496321" y="0"/>
                  </a:lnTo>
                  <a:lnTo>
                    <a:pt x="13496321" y="13182599"/>
                  </a:lnTo>
                  <a:lnTo>
                    <a:pt x="0" y="131825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29318" cy="13216382"/>
            </a:xfrm>
            <a:custGeom>
              <a:avLst/>
              <a:gdLst/>
              <a:ahLst/>
              <a:cxnLst/>
              <a:rect r="r" b="b" t="t" l="l"/>
              <a:pathLst>
                <a:path h="13216382" w="13529318">
                  <a:moveTo>
                    <a:pt x="16498" y="0"/>
                  </a:moveTo>
                  <a:lnTo>
                    <a:pt x="13512819" y="0"/>
                  </a:lnTo>
                  <a:cubicBezTo>
                    <a:pt x="13521999" y="0"/>
                    <a:pt x="13529318" y="7620"/>
                    <a:pt x="13529318" y="16891"/>
                  </a:cubicBezTo>
                  <a:lnTo>
                    <a:pt x="13529318" y="13199490"/>
                  </a:lnTo>
                  <a:cubicBezTo>
                    <a:pt x="13529318" y="13208890"/>
                    <a:pt x="13521875" y="13216382"/>
                    <a:pt x="13512819" y="13216382"/>
                  </a:cubicBezTo>
                  <a:lnTo>
                    <a:pt x="16498" y="13216382"/>
                  </a:lnTo>
                  <a:cubicBezTo>
                    <a:pt x="7319" y="13216382"/>
                    <a:pt x="0" y="13208763"/>
                    <a:pt x="0" y="13199490"/>
                  </a:cubicBezTo>
                  <a:lnTo>
                    <a:pt x="0" y="16891"/>
                  </a:lnTo>
                  <a:cubicBezTo>
                    <a:pt x="0" y="7620"/>
                    <a:pt x="7443" y="0"/>
                    <a:pt x="16498" y="0"/>
                  </a:cubicBezTo>
                  <a:moveTo>
                    <a:pt x="16498" y="33909"/>
                  </a:moveTo>
                  <a:lnTo>
                    <a:pt x="16498" y="16891"/>
                  </a:lnTo>
                  <a:lnTo>
                    <a:pt x="33121" y="16891"/>
                  </a:lnTo>
                  <a:lnTo>
                    <a:pt x="33121" y="13199490"/>
                  </a:lnTo>
                  <a:lnTo>
                    <a:pt x="16498" y="13199490"/>
                  </a:lnTo>
                  <a:lnTo>
                    <a:pt x="16498" y="13182600"/>
                  </a:lnTo>
                  <a:lnTo>
                    <a:pt x="13512819" y="13182600"/>
                  </a:lnTo>
                  <a:lnTo>
                    <a:pt x="13512819" y="13199490"/>
                  </a:lnTo>
                  <a:lnTo>
                    <a:pt x="13496320" y="13199490"/>
                  </a:lnTo>
                  <a:lnTo>
                    <a:pt x="13496320" y="16891"/>
                  </a:lnTo>
                  <a:lnTo>
                    <a:pt x="13512819" y="16891"/>
                  </a:lnTo>
                  <a:lnTo>
                    <a:pt x="13512819" y="33909"/>
                  </a:lnTo>
                  <a:lnTo>
                    <a:pt x="16498" y="33909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529400" cy="13264092"/>
            </a:xfrm>
            <a:prstGeom prst="rect">
              <a:avLst/>
            </a:prstGeom>
          </p:spPr>
          <p:txBody>
            <a:bodyPr anchor="ctr" rtlCol="false" tIns="48340" lIns="48340" bIns="48340" rIns="48340"/>
            <a:lstStyle/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</a:t>
              </a:r>
              <a:r>
                <a:rPr lang="en-US" sz="2474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include </a:t>
              </a:r>
              <a:r>
                <a:rPr lang="en-US" sz="2474">
                  <a:solidFill>
                    <a:srgbClr val="318D92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&lt;iostream&gt;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</a:t>
              </a:r>
              <a:r>
                <a:rPr lang="en-US" sz="2474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include </a:t>
              </a:r>
              <a:r>
                <a:rPr lang="en-US" sz="2474">
                  <a:solidFill>
                    <a:srgbClr val="318D92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&lt;stack&gt;</a:t>
              </a:r>
            </a:p>
            <a:p>
              <a:pPr algn="l">
                <a:lnSpc>
                  <a:spcPts val="2968"/>
                </a:lnSpc>
              </a:pP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 main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 {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stack&lt;</a:t>
              </a:r>
              <a:r>
                <a:rPr lang="en-US" sz="2474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int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&gt; s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              // Initialize an empty stack of integers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74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10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Push element 10 onto the top of the stack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74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20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Push element 20 onto the top of the stack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74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30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Push element 30 onto the top of the stack</a:t>
              </a:r>
            </a:p>
            <a:p>
              <a:pPr algn="l">
                <a:lnSpc>
                  <a:spcPts val="2968"/>
                </a:lnSpc>
              </a:pPr>
            </a:p>
            <a:p>
              <a:pPr algn="l">
                <a:lnSpc>
                  <a:spcPts val="2968"/>
                </a:lnSpc>
              </a:pP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cout &lt;&lt;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s.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</a:t>
              </a:r>
              <a:r>
                <a:rPr lang="en-US" sz="2474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 popped\n"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// Print the top element (30)</a:t>
              </a:r>
            </a:p>
            <a:p>
              <a:pPr algn="l">
                <a:lnSpc>
                  <a:spcPts val="2968"/>
                </a:lnSpc>
              </a:pP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s.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();                    		      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// Pop the top element (30)</a:t>
              </a:r>
            </a:p>
            <a:p>
              <a:pPr algn="l">
                <a:lnSpc>
                  <a:spcPts val="2968"/>
                </a:lnSpc>
              </a:pP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cout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</a:t>
              </a:r>
              <a:r>
                <a:rPr lang="en-US" sz="2474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"Top element is: "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&lt;&lt;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"\n"; // Peek the current top element (20) without removing it</a:t>
              </a:r>
            </a:p>
            <a:p>
              <a:pPr algn="l">
                <a:lnSpc>
                  <a:spcPts val="2968"/>
                </a:lnSpc>
              </a:pP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cout &lt;&lt; </a:t>
              </a:r>
              <a:r>
                <a:rPr lang="en-US" sz="2474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"Elements present in stack: "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 b="true">
                  <a:solidFill>
                    <a:srgbClr val="38B6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while</a:t>
              </a:r>
              <a:r>
                <a:rPr lang="en-US" sz="2474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is.empty()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 {        	// Traverse and print the remaining elements in the stack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cout &lt;&lt;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" ";	// Print the top element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74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474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               		// Pop the printed element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}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cout &lt;&lt; </a:t>
              </a:r>
              <a:r>
                <a:rPr lang="en-US" sz="2474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"\n"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74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474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0</a:t>
              </a: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68"/>
                </a:lnSpc>
              </a:pPr>
              <a:r>
                <a:rPr lang="en-US" sz="2474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}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394" y="1093218"/>
            <a:ext cx="6771668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b="true" sz="5900" spc="-50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Implementation Examples in Programming Languages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48375" y="4594698"/>
            <a:ext cx="2913706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Python with list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226300" y="422182"/>
            <a:ext cx="10388600" cy="8668882"/>
            <a:chOff x="0" y="0"/>
            <a:chExt cx="13851467" cy="115585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6891" y="16874"/>
              <a:ext cx="13817599" cy="11524684"/>
            </a:xfrm>
            <a:custGeom>
              <a:avLst/>
              <a:gdLst/>
              <a:ahLst/>
              <a:cxnLst/>
              <a:rect r="r" b="b" t="t" l="l"/>
              <a:pathLst>
                <a:path h="11524684" w="13817599">
                  <a:moveTo>
                    <a:pt x="0" y="0"/>
                  </a:moveTo>
                  <a:lnTo>
                    <a:pt x="13817599" y="0"/>
                  </a:lnTo>
                  <a:lnTo>
                    <a:pt x="13817599" y="11524684"/>
                  </a:lnTo>
                  <a:lnTo>
                    <a:pt x="0" y="115246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51382" cy="11558432"/>
            </a:xfrm>
            <a:custGeom>
              <a:avLst/>
              <a:gdLst/>
              <a:ahLst/>
              <a:cxnLst/>
              <a:rect r="r" b="b" t="t" l="l"/>
              <a:pathLst>
                <a:path h="11558432" w="13851382">
                  <a:moveTo>
                    <a:pt x="16891" y="0"/>
                  </a:moveTo>
                  <a:lnTo>
                    <a:pt x="13834490" y="0"/>
                  </a:lnTo>
                  <a:cubicBezTo>
                    <a:pt x="13843890" y="0"/>
                    <a:pt x="13851382" y="7612"/>
                    <a:pt x="13851382" y="16874"/>
                  </a:cubicBezTo>
                  <a:lnTo>
                    <a:pt x="13851382" y="11541558"/>
                  </a:lnTo>
                  <a:cubicBezTo>
                    <a:pt x="13851382" y="11550946"/>
                    <a:pt x="13843763" y="11558432"/>
                    <a:pt x="13834490" y="11558432"/>
                  </a:cubicBezTo>
                  <a:lnTo>
                    <a:pt x="16891" y="11558432"/>
                  </a:lnTo>
                  <a:cubicBezTo>
                    <a:pt x="7493" y="11558432"/>
                    <a:pt x="0" y="11550819"/>
                    <a:pt x="0" y="11541558"/>
                  </a:cubicBezTo>
                  <a:lnTo>
                    <a:pt x="0" y="16874"/>
                  </a:lnTo>
                  <a:cubicBezTo>
                    <a:pt x="0" y="7612"/>
                    <a:pt x="7620" y="0"/>
                    <a:pt x="16891" y="0"/>
                  </a:cubicBezTo>
                  <a:moveTo>
                    <a:pt x="16891" y="33874"/>
                  </a:moveTo>
                  <a:lnTo>
                    <a:pt x="16891" y="16874"/>
                  </a:lnTo>
                  <a:lnTo>
                    <a:pt x="33909" y="16874"/>
                  </a:lnTo>
                  <a:lnTo>
                    <a:pt x="33909" y="11541558"/>
                  </a:lnTo>
                  <a:lnTo>
                    <a:pt x="16891" y="11541558"/>
                  </a:lnTo>
                  <a:lnTo>
                    <a:pt x="16891" y="11524684"/>
                  </a:lnTo>
                  <a:lnTo>
                    <a:pt x="13834490" y="11524684"/>
                  </a:lnTo>
                  <a:lnTo>
                    <a:pt x="13834490" y="11541558"/>
                  </a:lnTo>
                  <a:lnTo>
                    <a:pt x="13817600" y="11541558"/>
                  </a:lnTo>
                  <a:lnTo>
                    <a:pt x="13817600" y="16874"/>
                  </a:lnTo>
                  <a:lnTo>
                    <a:pt x="13834490" y="16874"/>
                  </a:lnTo>
                  <a:lnTo>
                    <a:pt x="13834490" y="33874"/>
                  </a:lnTo>
                  <a:lnTo>
                    <a:pt x="16891" y="33874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851467" cy="11615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[]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len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 == 0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item):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</a:t>
              </a:r>
              <a:r>
                <a:rPr lang="en-US" sz="2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append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item)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"pushed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item)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is empty"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</a:t>
              </a:r>
              <a:r>
                <a:rPr lang="en-US" sz="2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 Test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stack =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"popped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pop(stack)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after popping:"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stack)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Practical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56440" y="1198134"/>
            <a:ext cx="7192502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b="true" sz="5900" spc="-50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Implementation Examples in Programming Languages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335" y="4671708"/>
            <a:ext cx="5692951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Python with collections.deque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36062" y="558800"/>
            <a:ext cx="9593690" cy="8830114"/>
            <a:chOff x="0" y="0"/>
            <a:chExt cx="12791587" cy="117734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599" y="16891"/>
              <a:ext cx="12760311" cy="11739626"/>
            </a:xfrm>
            <a:custGeom>
              <a:avLst/>
              <a:gdLst/>
              <a:ahLst/>
              <a:cxnLst/>
              <a:rect r="r" b="b" t="t" l="l"/>
              <a:pathLst>
                <a:path h="11739626" w="12760311">
                  <a:moveTo>
                    <a:pt x="0" y="0"/>
                  </a:moveTo>
                  <a:lnTo>
                    <a:pt x="12760310" y="0"/>
                  </a:lnTo>
                  <a:lnTo>
                    <a:pt x="12760310" y="11739626"/>
                  </a:lnTo>
                  <a:lnTo>
                    <a:pt x="0" y="117396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91509" cy="11773408"/>
            </a:xfrm>
            <a:custGeom>
              <a:avLst/>
              <a:gdLst/>
              <a:ahLst/>
              <a:cxnLst/>
              <a:rect r="r" b="b" t="t" l="l"/>
              <a:pathLst>
                <a:path h="11773408" w="12791509">
                  <a:moveTo>
                    <a:pt x="15599" y="0"/>
                  </a:moveTo>
                  <a:lnTo>
                    <a:pt x="12775909" y="0"/>
                  </a:lnTo>
                  <a:cubicBezTo>
                    <a:pt x="12784589" y="0"/>
                    <a:pt x="12791509" y="7620"/>
                    <a:pt x="12791509" y="16891"/>
                  </a:cubicBezTo>
                  <a:lnTo>
                    <a:pt x="12791509" y="11756517"/>
                  </a:lnTo>
                  <a:cubicBezTo>
                    <a:pt x="12791509" y="11765915"/>
                    <a:pt x="12784472" y="11773408"/>
                    <a:pt x="12775909" y="11773408"/>
                  </a:cubicBezTo>
                  <a:lnTo>
                    <a:pt x="15599" y="11773408"/>
                  </a:lnTo>
                  <a:cubicBezTo>
                    <a:pt x="6920" y="11773408"/>
                    <a:pt x="0" y="11765788"/>
                    <a:pt x="0" y="11756517"/>
                  </a:cubicBezTo>
                  <a:lnTo>
                    <a:pt x="0" y="16891"/>
                  </a:lnTo>
                  <a:cubicBezTo>
                    <a:pt x="0" y="7620"/>
                    <a:pt x="7037" y="0"/>
                    <a:pt x="15599" y="0"/>
                  </a:cubicBezTo>
                  <a:moveTo>
                    <a:pt x="15599" y="33909"/>
                  </a:moveTo>
                  <a:lnTo>
                    <a:pt x="15599" y="16891"/>
                  </a:lnTo>
                  <a:lnTo>
                    <a:pt x="31314" y="16891"/>
                  </a:lnTo>
                  <a:lnTo>
                    <a:pt x="31314" y="11756517"/>
                  </a:lnTo>
                  <a:lnTo>
                    <a:pt x="15599" y="11756517"/>
                  </a:lnTo>
                  <a:lnTo>
                    <a:pt x="15599" y="11739626"/>
                  </a:lnTo>
                  <a:lnTo>
                    <a:pt x="12775909" y="11739626"/>
                  </a:lnTo>
                  <a:lnTo>
                    <a:pt x="12775909" y="11756517"/>
                  </a:lnTo>
                  <a:lnTo>
                    <a:pt x="12760311" y="11756517"/>
                  </a:lnTo>
                  <a:lnTo>
                    <a:pt x="12760311" y="16891"/>
                  </a:lnTo>
                  <a:lnTo>
                    <a:pt x="12775909" y="16891"/>
                  </a:lnTo>
                  <a:lnTo>
                    <a:pt x="12775909" y="33909"/>
                  </a:lnTo>
                  <a:lnTo>
                    <a:pt x="15599" y="33909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791587" cy="11830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from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collections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import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deque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deque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len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 == 0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item):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stack.append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(item)  # append to end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"pushed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item)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is empty"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  # pop from end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 Teststack =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"popped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after popping:"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stack)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6515" y="5807652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84" r="0" b="-8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2624911"/>
            <a:ext cx="7644616" cy="3086100"/>
            <a:chOff x="0" y="0"/>
            <a:chExt cx="10192821" cy="411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92893" cy="4114800"/>
            </a:xfrm>
            <a:custGeom>
              <a:avLst/>
              <a:gdLst/>
              <a:ahLst/>
              <a:cxnLst/>
              <a:rect r="r" b="b" t="t" l="l"/>
              <a:pathLst>
                <a:path h="4114800" w="10192893">
                  <a:moveTo>
                    <a:pt x="259588" y="0"/>
                  </a:moveTo>
                  <a:lnTo>
                    <a:pt x="9933305" y="0"/>
                  </a:lnTo>
                  <a:cubicBezTo>
                    <a:pt x="10002139" y="0"/>
                    <a:pt x="10068179" y="27305"/>
                    <a:pt x="10116820" y="76073"/>
                  </a:cubicBezTo>
                  <a:cubicBezTo>
                    <a:pt x="10165462" y="124841"/>
                    <a:pt x="10192893" y="190754"/>
                    <a:pt x="10192893" y="259588"/>
                  </a:cubicBezTo>
                  <a:lnTo>
                    <a:pt x="10192893" y="3855212"/>
                  </a:lnTo>
                  <a:cubicBezTo>
                    <a:pt x="10192893" y="3998595"/>
                    <a:pt x="10076688" y="4114800"/>
                    <a:pt x="9933305" y="4114800"/>
                  </a:cubicBezTo>
                  <a:lnTo>
                    <a:pt x="259588" y="4114800"/>
                  </a:lnTo>
                  <a:cubicBezTo>
                    <a:pt x="116205" y="4114800"/>
                    <a:pt x="0" y="3998595"/>
                    <a:pt x="0" y="3855212"/>
                  </a:cubicBezTo>
                  <a:lnTo>
                    <a:pt x="0" y="259588"/>
                  </a:lnTo>
                  <a:cubicBezTo>
                    <a:pt x="0" y="116205"/>
                    <a:pt x="116205" y="0"/>
                    <a:pt x="259588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144000" y="2263259"/>
            <a:ext cx="7644616" cy="3809405"/>
            <a:chOff x="0" y="0"/>
            <a:chExt cx="10192821" cy="5079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92821" cy="5079207"/>
            </a:xfrm>
            <a:custGeom>
              <a:avLst/>
              <a:gdLst/>
              <a:ahLst/>
              <a:cxnLst/>
              <a:rect r="r" b="b" t="t" l="l"/>
              <a:pathLst>
                <a:path h="5079207" w="10192821">
                  <a:moveTo>
                    <a:pt x="0" y="0"/>
                  </a:moveTo>
                  <a:lnTo>
                    <a:pt x="10192821" y="0"/>
                  </a:lnTo>
                  <a:lnTo>
                    <a:pt x="10192821" y="5079207"/>
                  </a:lnTo>
                  <a:lnTo>
                    <a:pt x="0" y="50792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71475"/>
              <a:ext cx="10192821" cy="54506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018"/>
                </a:lnSpc>
              </a:pP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CONC</a:t>
              </a: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LUSION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34140" y="1955335"/>
            <a:ext cx="8718403" cy="164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31"/>
              </a:lnSpc>
            </a:pPr>
            <a:r>
              <a:rPr lang="en-US" b="true" sz="11513" spc="-72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</a:t>
            </a:r>
            <a:r>
              <a:rPr lang="en-US" b="true" sz="11513" spc="-72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chieved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64311" y="3834746"/>
            <a:ext cx="9359377" cy="321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5350" indent="-281783" lvl="2">
              <a:lnSpc>
                <a:spcPts val="6326"/>
              </a:lnSpc>
              <a:buFont typeface="Arial"/>
              <a:buChar char="⚬"/>
            </a:pPr>
            <a:r>
              <a:rPr lang="en-US" sz="36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Unde</a:t>
            </a:r>
            <a:r>
              <a:rPr lang="en-US" sz="36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rstand the theory of stack and the LIFO principle.</a:t>
            </a:r>
          </a:p>
          <a:p>
            <a:pPr algn="just" marL="845350" indent="-281783" lvl="2">
              <a:lnSpc>
                <a:spcPts val="6326"/>
              </a:lnSpc>
              <a:buFont typeface="Arial"/>
              <a:buChar char="⚬"/>
            </a:pPr>
            <a:r>
              <a:rPr lang="en-US" sz="36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Be proficie</a:t>
            </a:r>
            <a:r>
              <a:rPr lang="en-US" sz="36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nt in operations such as: push, pop, peek/top, IsEmpty, and IsFull.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38139" y="4091921"/>
            <a:ext cx="4106217" cy="4571699"/>
          </a:xfrm>
          <a:custGeom>
            <a:avLst/>
            <a:gdLst/>
            <a:ahLst/>
            <a:cxnLst/>
            <a:rect r="r" b="b" t="t" l="l"/>
            <a:pathLst>
              <a:path h="4571699" w="4106217">
                <a:moveTo>
                  <a:pt x="0" y="0"/>
                </a:moveTo>
                <a:lnTo>
                  <a:pt x="4106217" y="0"/>
                </a:lnTo>
                <a:lnTo>
                  <a:pt x="4106217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1" t="0" r="-10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1908" y="297717"/>
            <a:ext cx="2644244" cy="4516565"/>
          </a:xfrm>
          <a:custGeom>
            <a:avLst/>
            <a:gdLst/>
            <a:ahLst/>
            <a:cxnLst/>
            <a:rect r="r" b="b" t="t" l="l"/>
            <a:pathLst>
              <a:path h="4516565" w="2644244">
                <a:moveTo>
                  <a:pt x="0" y="0"/>
                </a:moveTo>
                <a:lnTo>
                  <a:pt x="2644244" y="0"/>
                </a:lnTo>
                <a:lnTo>
                  <a:pt x="2644244" y="4516565"/>
                </a:lnTo>
                <a:lnTo>
                  <a:pt x="0" y="4516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" r="0" b="-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98363" y="6366111"/>
            <a:ext cx="5089637" cy="3572000"/>
          </a:xfrm>
          <a:custGeom>
            <a:avLst/>
            <a:gdLst/>
            <a:ahLst/>
            <a:cxnLst/>
            <a:rect r="r" b="b" t="t" l="l"/>
            <a:pathLst>
              <a:path h="3572000" w="5089637">
                <a:moveTo>
                  <a:pt x="0" y="0"/>
                </a:moveTo>
                <a:lnTo>
                  <a:pt x="5089637" y="0"/>
                </a:lnTo>
                <a:lnTo>
                  <a:pt x="5089637" y="3572000"/>
                </a:lnTo>
                <a:lnTo>
                  <a:pt x="0" y="3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66640" y="187044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4" r="0" b="-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99596" y="2071546"/>
            <a:ext cx="9732879" cy="2540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1"/>
              </a:lnSpc>
            </a:pPr>
            <a:r>
              <a:rPr lang="en-US" b="true" sz="10013" spc="-63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Future</a:t>
            </a:r>
            <a:r>
              <a:rPr lang="en-US" b="true" sz="10013" spc="-63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development directions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17486" y="4924425"/>
            <a:ext cx="9850611" cy="212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2492" indent="-247497" lvl="2">
              <a:lnSpc>
                <a:spcPts val="5554"/>
              </a:lnSpc>
              <a:buFont typeface="Arial"/>
              <a:buChar char="⚬"/>
            </a:pPr>
            <a:r>
              <a:rPr lang="en-US" sz="3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Applica</a:t>
            </a:r>
            <a:r>
              <a:rPr lang="en-US" sz="3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tions in embedded systems</a:t>
            </a:r>
          </a:p>
          <a:p>
            <a:pPr algn="just" marL="742492" indent="-247497" lvl="2">
              <a:lnSpc>
                <a:spcPts val="5554"/>
              </a:lnSpc>
              <a:buFont typeface="Arial"/>
              <a:buChar char="⚬"/>
            </a:pPr>
            <a:r>
              <a:rPr lang="en-US" sz="3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Effec</a:t>
            </a:r>
            <a:r>
              <a:rPr lang="en-US" sz="3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tively supports artificial intelligence applications, big data processing, and parallel programming.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8661" y="247951"/>
            <a:ext cx="3898412" cy="4571699"/>
          </a:xfrm>
          <a:custGeom>
            <a:avLst/>
            <a:gdLst/>
            <a:ahLst/>
            <a:cxnLst/>
            <a:rect r="r" b="b" t="t" l="l"/>
            <a:pathLst>
              <a:path h="4571699" w="3898412">
                <a:moveTo>
                  <a:pt x="0" y="0"/>
                </a:moveTo>
                <a:lnTo>
                  <a:pt x="3898412" y="0"/>
                </a:lnTo>
                <a:lnTo>
                  <a:pt x="3898412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92000" y="6409243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0411" y="247951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4" r="0" b="-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70031" y="2339694"/>
            <a:ext cx="10585020" cy="1090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1"/>
              </a:lnSpc>
            </a:pPr>
            <a:r>
              <a:rPr lang="en-US" b="true" sz="10013" spc="-63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Hướng phát triển mới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6600" y="3729495"/>
            <a:ext cx="8987603" cy="270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3971" indent="-224657" lvl="2">
              <a:lnSpc>
                <a:spcPts val="5041"/>
              </a:lnSpc>
              <a:buFont typeface="Arial"/>
              <a:buChar char="⚬"/>
            </a:pPr>
            <a:r>
              <a:rPr lang="en-US" sz="29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Ứng dụng trong hệ thống nhúng</a:t>
            </a:r>
          </a:p>
          <a:p>
            <a:pPr algn="just" marL="673971" indent="-224657" lvl="2">
              <a:lnSpc>
                <a:spcPts val="5041"/>
              </a:lnSpc>
              <a:buFont typeface="Arial"/>
              <a:buChar char="⚬"/>
            </a:pPr>
            <a:r>
              <a:rPr lang="en-US" sz="29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Hỗ trợ hiệu quả cho các ứng dụng trí tuệ nhân tạo, xử lý dữ liệu lớn và lập trình song song.</a:t>
            </a:r>
          </a:p>
          <a:p>
            <a:pPr algn="l" marL="673971" indent="-224657" lvl="2">
              <a:lnSpc>
                <a:spcPts val="504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8661" y="247951"/>
            <a:ext cx="3898412" cy="4571699"/>
          </a:xfrm>
          <a:custGeom>
            <a:avLst/>
            <a:gdLst/>
            <a:ahLst/>
            <a:cxnLst/>
            <a:rect r="r" b="b" t="t" l="l"/>
            <a:pathLst>
              <a:path h="4571699" w="3898412">
                <a:moveTo>
                  <a:pt x="0" y="0"/>
                </a:moveTo>
                <a:lnTo>
                  <a:pt x="3898412" y="0"/>
                </a:lnTo>
                <a:lnTo>
                  <a:pt x="3898412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292387"/>
            <a:ext cx="18288000" cy="10579387"/>
          </a:xfrm>
          <a:custGeom>
            <a:avLst/>
            <a:gdLst/>
            <a:ahLst/>
            <a:cxnLst/>
            <a:rect r="r" b="b" t="t" l="l"/>
            <a:pathLst>
              <a:path h="10579387" w="18288000">
                <a:moveTo>
                  <a:pt x="0" y="0"/>
                </a:moveTo>
                <a:lnTo>
                  <a:pt x="18288000" y="0"/>
                </a:lnTo>
                <a:lnTo>
                  <a:pt x="18288000" y="10579387"/>
                </a:lnTo>
                <a:lnTo>
                  <a:pt x="0" y="105793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539" r="0" b="-753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0480" y="3742682"/>
            <a:ext cx="4881562" cy="4766179"/>
          </a:xfrm>
          <a:custGeom>
            <a:avLst/>
            <a:gdLst/>
            <a:ahLst/>
            <a:cxnLst/>
            <a:rect r="r" b="b" t="t" l="l"/>
            <a:pathLst>
              <a:path h="4766179" w="4881562">
                <a:moveTo>
                  <a:pt x="0" y="0"/>
                </a:moveTo>
                <a:lnTo>
                  <a:pt x="4881562" y="0"/>
                </a:lnTo>
                <a:lnTo>
                  <a:pt x="4881562" y="4766179"/>
                </a:lnTo>
                <a:lnTo>
                  <a:pt x="0" y="4766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" r="0" b="-11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532460" y="562820"/>
            <a:ext cx="3375401" cy="4618087"/>
          </a:xfrm>
          <a:custGeom>
            <a:avLst/>
            <a:gdLst/>
            <a:ahLst/>
            <a:cxnLst/>
            <a:rect r="r" b="b" t="t" l="l"/>
            <a:pathLst>
              <a:path h="4618087" w="3375401">
                <a:moveTo>
                  <a:pt x="3375401" y="0"/>
                </a:moveTo>
                <a:lnTo>
                  <a:pt x="0" y="0"/>
                </a:lnTo>
                <a:lnTo>
                  <a:pt x="0" y="4618087"/>
                </a:lnTo>
                <a:lnTo>
                  <a:pt x="3375401" y="4618087"/>
                </a:lnTo>
                <a:lnTo>
                  <a:pt x="3375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4" r="0" b="-13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53386" y="8833352"/>
            <a:ext cx="4142521" cy="2907297"/>
          </a:xfrm>
          <a:custGeom>
            <a:avLst/>
            <a:gdLst/>
            <a:ahLst/>
            <a:cxnLst/>
            <a:rect r="r" b="b" t="t" l="l"/>
            <a:pathLst>
              <a:path h="2907297" w="4142521">
                <a:moveTo>
                  <a:pt x="0" y="0"/>
                </a:moveTo>
                <a:lnTo>
                  <a:pt x="4142521" y="0"/>
                </a:lnTo>
                <a:lnTo>
                  <a:pt x="4142521" y="2907297"/>
                </a:lnTo>
                <a:lnTo>
                  <a:pt x="0" y="2907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79" r="0" b="-2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883" y="7908885"/>
            <a:ext cx="4900719" cy="3154281"/>
          </a:xfrm>
          <a:custGeom>
            <a:avLst/>
            <a:gdLst/>
            <a:ahLst/>
            <a:cxnLst/>
            <a:rect r="r" b="b" t="t" l="l"/>
            <a:pathLst>
              <a:path h="3154281" w="4900719">
                <a:moveTo>
                  <a:pt x="0" y="0"/>
                </a:moveTo>
                <a:lnTo>
                  <a:pt x="4900719" y="0"/>
                </a:lnTo>
                <a:lnTo>
                  <a:pt x="4900719" y="3154281"/>
                </a:lnTo>
                <a:lnTo>
                  <a:pt x="0" y="31542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651543" y="353403"/>
            <a:ext cx="2640678" cy="3752902"/>
          </a:xfrm>
          <a:custGeom>
            <a:avLst/>
            <a:gdLst/>
            <a:ahLst/>
            <a:cxnLst/>
            <a:rect r="r" b="b" t="t" l="l"/>
            <a:pathLst>
              <a:path h="3752902" w="2640678">
                <a:moveTo>
                  <a:pt x="2640678" y="0"/>
                </a:moveTo>
                <a:lnTo>
                  <a:pt x="0" y="0"/>
                </a:lnTo>
                <a:lnTo>
                  <a:pt x="0" y="3752902"/>
                </a:lnTo>
                <a:lnTo>
                  <a:pt x="2640678" y="3752902"/>
                </a:lnTo>
                <a:lnTo>
                  <a:pt x="26406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91" t="0" r="-191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4220161" y="5662462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59609" y="8495398"/>
            <a:ext cx="11484888" cy="117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Scope L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tatio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</a:t>
            </a:r>
            <a:r>
              <a:rPr lang="en-US" sz="33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Excludes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ot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er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stru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tures (exce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basi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 Queue), D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oes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ot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hardware-le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stack 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leme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tatio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</a:t>
            </a:r>
            <a:r>
              <a:rPr lang="en-US" sz="33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>
              <a:lnSpc>
                <a:spcPts val="564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88901" y="692958"/>
            <a:ext cx="12655596" cy="225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3"/>
              </a:lnSpc>
            </a:pPr>
            <a:r>
              <a:rPr lang="en-US" b="true" sz="8913" spc="-56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1.2 &amp; 1.3 Objectives a</a:t>
            </a:r>
            <a:r>
              <a:rPr lang="en-US" b="true" sz="8913" spc="-56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nd Scope of Study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59609" y="4548189"/>
            <a:ext cx="11266540" cy="215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3"/>
              </a:lnSpc>
            </a:pP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Performance Analysis &amp; Implementation: </a:t>
            </a:r>
            <a:r>
              <a:rPr lang="en-US" sz="33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Array-based and linked-list-based implementations; source code in multiple programming languages.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9609" y="3092314"/>
            <a:ext cx="11628391" cy="144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3"/>
              </a:lnSpc>
            </a:pP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Clar</a:t>
            </a: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ify Fundamental Concepts: </a:t>
            </a:r>
            <a:r>
              <a:rPr lang="en-US" sz="33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 (LIFO principle, basic operations).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59609" y="6718440"/>
            <a:ext cx="11266540" cy="144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3"/>
              </a:lnSpc>
            </a:pP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Illustrate Pract</a:t>
            </a: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ical Applications: </a:t>
            </a:r>
            <a:r>
              <a:rPr lang="en-US" sz="33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Call Stack, expression evaluation, DFS, Undo/Redo.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0480" y="3742682"/>
            <a:ext cx="4881562" cy="4766179"/>
          </a:xfrm>
          <a:custGeom>
            <a:avLst/>
            <a:gdLst/>
            <a:ahLst/>
            <a:cxnLst/>
            <a:rect r="r" b="b" t="t" l="l"/>
            <a:pathLst>
              <a:path h="4766179" w="4881562">
                <a:moveTo>
                  <a:pt x="0" y="0"/>
                </a:moveTo>
                <a:lnTo>
                  <a:pt x="4881562" y="0"/>
                </a:lnTo>
                <a:lnTo>
                  <a:pt x="4881562" y="4766179"/>
                </a:lnTo>
                <a:lnTo>
                  <a:pt x="0" y="4766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" r="0" b="-1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53386" y="8833352"/>
            <a:ext cx="4142521" cy="2907297"/>
          </a:xfrm>
          <a:custGeom>
            <a:avLst/>
            <a:gdLst/>
            <a:ahLst/>
            <a:cxnLst/>
            <a:rect r="r" b="b" t="t" l="l"/>
            <a:pathLst>
              <a:path h="2907297" w="4142521">
                <a:moveTo>
                  <a:pt x="0" y="0"/>
                </a:moveTo>
                <a:lnTo>
                  <a:pt x="4142521" y="0"/>
                </a:lnTo>
                <a:lnTo>
                  <a:pt x="4142521" y="2907297"/>
                </a:lnTo>
                <a:lnTo>
                  <a:pt x="0" y="2907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79" r="0" b="-2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883" y="7908885"/>
            <a:ext cx="4900719" cy="3154281"/>
          </a:xfrm>
          <a:custGeom>
            <a:avLst/>
            <a:gdLst/>
            <a:ahLst/>
            <a:cxnLst/>
            <a:rect r="r" b="b" t="t" l="l"/>
            <a:pathLst>
              <a:path h="3154281" w="4900719">
                <a:moveTo>
                  <a:pt x="0" y="0"/>
                </a:moveTo>
                <a:lnTo>
                  <a:pt x="4900719" y="0"/>
                </a:lnTo>
                <a:lnTo>
                  <a:pt x="4900719" y="3154281"/>
                </a:lnTo>
                <a:lnTo>
                  <a:pt x="0" y="31542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651543" y="353403"/>
            <a:ext cx="2640678" cy="3752902"/>
          </a:xfrm>
          <a:custGeom>
            <a:avLst/>
            <a:gdLst/>
            <a:ahLst/>
            <a:cxnLst/>
            <a:rect r="r" b="b" t="t" l="l"/>
            <a:pathLst>
              <a:path h="3752902" w="2640678">
                <a:moveTo>
                  <a:pt x="2640678" y="0"/>
                </a:moveTo>
                <a:lnTo>
                  <a:pt x="0" y="0"/>
                </a:lnTo>
                <a:lnTo>
                  <a:pt x="0" y="3752902"/>
                </a:lnTo>
                <a:lnTo>
                  <a:pt x="2640678" y="3752902"/>
                </a:lnTo>
                <a:lnTo>
                  <a:pt x="26406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91" t="0" r="-191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220161" y="5662462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03112" y="7063296"/>
            <a:ext cx="11484888" cy="98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Grou</a:t>
            </a: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 collaboration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5936" y="1251680"/>
            <a:ext cx="13952064" cy="118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5"/>
              </a:lnSpc>
            </a:pPr>
            <a:r>
              <a:rPr lang="en-US" b="true" sz="8313" spc="-52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1.4 Research Methods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03112" y="4505825"/>
            <a:ext cx="11266540" cy="98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</a:t>
            </a: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heoretical analysis &amp; synthesis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03112" y="3199757"/>
            <a:ext cx="11266540" cy="98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</a:t>
            </a: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iterature review method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03112" y="5757224"/>
            <a:ext cx="11266540" cy="98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Ex</a:t>
            </a: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perimental method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6515" y="5807652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84" r="0" b="-8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028081" y="1984451"/>
            <a:ext cx="8738040" cy="3646773"/>
            <a:chOff x="0" y="0"/>
            <a:chExt cx="11650720" cy="48623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50726" cy="4862364"/>
            </a:xfrm>
            <a:custGeom>
              <a:avLst/>
              <a:gdLst/>
              <a:ahLst/>
              <a:cxnLst/>
              <a:rect r="r" b="b" t="t" l="l"/>
              <a:pathLst>
                <a:path h="4862364" w="11650726">
                  <a:moveTo>
                    <a:pt x="296672" y="0"/>
                  </a:moveTo>
                  <a:lnTo>
                    <a:pt x="11354054" y="0"/>
                  </a:lnTo>
                  <a:cubicBezTo>
                    <a:pt x="11432794" y="0"/>
                    <a:pt x="11508232" y="32266"/>
                    <a:pt x="11563858" y="89894"/>
                  </a:cubicBezTo>
                  <a:cubicBezTo>
                    <a:pt x="11619485" y="147522"/>
                    <a:pt x="11650726" y="225410"/>
                    <a:pt x="11650726" y="306749"/>
                  </a:cubicBezTo>
                  <a:lnTo>
                    <a:pt x="11650726" y="4555615"/>
                  </a:lnTo>
                  <a:cubicBezTo>
                    <a:pt x="11650726" y="4725047"/>
                    <a:pt x="11517885" y="4862364"/>
                    <a:pt x="11354054" y="4862364"/>
                  </a:cubicBezTo>
                  <a:lnTo>
                    <a:pt x="296672" y="4862364"/>
                  </a:lnTo>
                  <a:cubicBezTo>
                    <a:pt x="132842" y="4862364"/>
                    <a:pt x="0" y="4725047"/>
                    <a:pt x="0" y="4555615"/>
                  </a:cubicBezTo>
                  <a:lnTo>
                    <a:pt x="0" y="306749"/>
                  </a:lnTo>
                  <a:cubicBezTo>
                    <a:pt x="0" y="137317"/>
                    <a:pt x="132842" y="0"/>
                    <a:pt x="296672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825102" y="2041214"/>
            <a:ext cx="9143999" cy="3590011"/>
            <a:chOff x="0" y="0"/>
            <a:chExt cx="12191999" cy="47866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1998" cy="4786681"/>
            </a:xfrm>
            <a:custGeom>
              <a:avLst/>
              <a:gdLst/>
              <a:ahLst/>
              <a:cxnLst/>
              <a:rect r="r" b="b" t="t" l="l"/>
              <a:pathLst>
                <a:path h="4786681" w="12191998">
                  <a:moveTo>
                    <a:pt x="0" y="0"/>
                  </a:moveTo>
                  <a:lnTo>
                    <a:pt x="12191998" y="0"/>
                  </a:lnTo>
                  <a:lnTo>
                    <a:pt x="12191998" y="4786681"/>
                  </a:lnTo>
                  <a:lnTo>
                    <a:pt x="0" y="47866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71475"/>
              <a:ext cx="12191999" cy="51581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018"/>
                </a:lnSpc>
              </a:pP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Theoretica</a:t>
              </a: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 Background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6552" y="3752513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0839" y="5826816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6552" y="7677519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100" y="476737"/>
            <a:ext cx="16687800" cy="143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6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2.1.1 Definition and Basic Characteristics of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9000" y="3095625"/>
            <a:ext cx="844994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 stack is a data structure that follows the LIFO (Last In, First Out) principle: the last element inserted is the first to be removed.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9000" y="5900431"/>
            <a:ext cx="8113354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Main</a:t>
            </a: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 operations: push, pop, peek...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9000" y="7916723"/>
            <a:ext cx="811335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Time</a:t>
            </a: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 complexity: O(1) for these operations.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440949" y="2552043"/>
            <a:ext cx="5070763" cy="5974280"/>
            <a:chOff x="0" y="0"/>
            <a:chExt cx="6761017" cy="79657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60972" cy="7965694"/>
            </a:xfrm>
            <a:custGeom>
              <a:avLst/>
              <a:gdLst/>
              <a:ahLst/>
              <a:cxnLst/>
              <a:rect r="r" b="b" t="t" l="l"/>
              <a:pathLst>
                <a:path h="7965694" w="6760972">
                  <a:moveTo>
                    <a:pt x="0" y="0"/>
                  </a:moveTo>
                  <a:lnTo>
                    <a:pt x="6760972" y="0"/>
                  </a:lnTo>
                  <a:lnTo>
                    <a:pt x="6760972" y="7965694"/>
                  </a:lnTo>
                  <a:lnTo>
                    <a:pt x="0" y="796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125471" y="673379"/>
            <a:ext cx="9248288" cy="4025725"/>
            <a:chOff x="0" y="0"/>
            <a:chExt cx="10165435" cy="4424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65461" cy="4424934"/>
            </a:xfrm>
            <a:custGeom>
              <a:avLst/>
              <a:gdLst/>
              <a:ahLst/>
              <a:cxnLst/>
              <a:rect r="r" b="b" t="t" l="l"/>
              <a:pathLst>
                <a:path h="4424934" w="10165461">
                  <a:moveTo>
                    <a:pt x="0" y="0"/>
                  </a:moveTo>
                  <a:lnTo>
                    <a:pt x="10165461" y="0"/>
                  </a:lnTo>
                  <a:lnTo>
                    <a:pt x="10165461" y="4424934"/>
                  </a:lnTo>
                  <a:lnTo>
                    <a:pt x="0" y="4424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524240" y="2392542"/>
          <a:ext cx="13192391" cy="6202449"/>
        </p:xfrm>
        <a:graphic>
          <a:graphicData uri="http://schemas.openxmlformats.org/drawingml/2006/table">
            <a:tbl>
              <a:tblPr/>
              <a:tblGrid>
                <a:gridCol w="3511812"/>
                <a:gridCol w="4406096"/>
                <a:gridCol w="5274483"/>
              </a:tblGrid>
              <a:tr h="13550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Feature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Stack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Queue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1742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Operating Principle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LIFO (Last In, First Out)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FIFO (First In, First Out)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2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Operations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push, pop, peek, isEmpty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enqueue, dequeue, front, isEmpty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7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Management Pointer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One</a:t>
                      </a: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 pointer: top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Two</a:t>
                      </a: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 pointers: front (head), rear (tail)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82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Applications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Recurs</a:t>
                      </a: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ive calls, backtracking, undo/redo, stack frame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CPU scheduling, BFS, I/O buffering, producer-consumer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4125471" y="5143500"/>
            <a:ext cx="3799904" cy="4429835"/>
          </a:xfrm>
          <a:custGeom>
            <a:avLst/>
            <a:gdLst/>
            <a:ahLst/>
            <a:cxnLst/>
            <a:rect r="r" b="b" t="t" l="l"/>
            <a:pathLst>
              <a:path h="4429835" w="3799904">
                <a:moveTo>
                  <a:pt x="0" y="0"/>
                </a:moveTo>
                <a:lnTo>
                  <a:pt x="3799904" y="0"/>
                </a:lnTo>
                <a:lnTo>
                  <a:pt x="3799904" y="4429835"/>
                </a:lnTo>
                <a:lnTo>
                  <a:pt x="0" y="4429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7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Concept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024" y="-122925"/>
            <a:ext cx="13548967" cy="143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2.1.2 Comparison with Queue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DAGzB2yFfQI</dc:identifier>
  <dcterms:modified xsi:type="dcterms:W3CDTF">2011-08-01T06:04:30Z</dcterms:modified>
  <cp:revision>1</cp:revision>
  <dc:title>STACK.ENG</dc:title>
</cp:coreProperties>
</file>