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x="18288000" cy="10287000"/>
  <p:notesSz cx="6858000" cy="9144000"/>
  <p:embeddedFontLst>
    <p:embeddedFont>
      <p:font typeface="Calibri (MS) Bold" charset="1" panose="020F0702030404030204"/>
      <p:regular r:id="rId54"/>
    </p:embeddedFont>
    <p:embeddedFont>
      <p:font typeface="Calibri (MS)" charset="1" panose="020F0502020204030204"/>
      <p:regular r:id="rId55"/>
    </p:embeddedFont>
    <p:embeddedFont>
      <p:font typeface="Noto Serif Display" charset="1" panose="02020502080505020204"/>
      <p:regular r:id="rId5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fonts/font54.fntdata" Type="http://schemas.openxmlformats.org/officeDocument/2006/relationships/font"/><Relationship Id="rId55" Target="fonts/font55.fntdata" Type="http://schemas.openxmlformats.org/officeDocument/2006/relationships/font"/><Relationship Id="rId56" Target="fonts/font56.fntdata" Type="http://schemas.openxmlformats.org/officeDocument/2006/relationships/font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4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8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9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0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1.pn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2.pn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3.pn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14" Target="../media/image5.png" Type="http://schemas.openxmlformats.org/officeDocument/2006/relationships/image"/><Relationship Id="rId15" Target="../media/image6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5.pn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4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4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/Relationships>
</file>

<file path=ppt/slides/_rels/slide4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svg" Type="http://schemas.openxmlformats.org/officeDocument/2006/relationships/image"/><Relationship Id="rId12" Target="../media/image33.png" Type="http://schemas.openxmlformats.org/officeDocument/2006/relationships/image"/><Relationship Id="rId13" Target="../media/image34.svg" Type="http://schemas.openxmlformats.org/officeDocument/2006/relationships/image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11" Target="../media/image34.svg" Type="http://schemas.openxmlformats.org/officeDocument/2006/relationships/image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45981" y="5710050"/>
            <a:ext cx="6503276" cy="4114800"/>
          </a:xfrm>
          <a:custGeom>
            <a:avLst/>
            <a:gdLst/>
            <a:ahLst/>
            <a:cxnLst/>
            <a:rect r="r" b="b" t="t" l="l"/>
            <a:pathLst>
              <a:path h="4114800" w="6503276">
                <a:moveTo>
                  <a:pt x="0" y="0"/>
                </a:moveTo>
                <a:lnTo>
                  <a:pt x="6503276" y="0"/>
                </a:lnTo>
                <a:lnTo>
                  <a:pt x="65032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98" r="0" b="-9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21411" y="1257300"/>
            <a:ext cx="2814723" cy="4539876"/>
          </a:xfrm>
          <a:custGeom>
            <a:avLst/>
            <a:gdLst/>
            <a:ahLst/>
            <a:cxnLst/>
            <a:rect r="r" b="b" t="t" l="l"/>
            <a:pathLst>
              <a:path h="4539876" w="2814723">
                <a:moveTo>
                  <a:pt x="0" y="0"/>
                </a:moveTo>
                <a:lnTo>
                  <a:pt x="2814723" y="0"/>
                </a:lnTo>
                <a:lnTo>
                  <a:pt x="2814723" y="4539876"/>
                </a:lnTo>
                <a:lnTo>
                  <a:pt x="0" y="45398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3" t="0" r="-43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800586" y="1704975"/>
            <a:ext cx="10078173" cy="1972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35"/>
              </a:lnSpc>
            </a:pPr>
            <a:r>
              <a:rPr lang="en-US" b="true" sz="17427" spc="-1097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Ngăn xếp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64036" y="4136099"/>
            <a:ext cx="2814723" cy="485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b="true" sz="4399" spc="127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NHÓM 9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144531" y="5498828"/>
            <a:ext cx="6088201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D0D0D"/>
                </a:solidFill>
                <a:latin typeface="Calibri (MS)"/>
                <a:ea typeface="Calibri (MS)"/>
                <a:cs typeface="Calibri (MS)"/>
                <a:sym typeface="Calibri (MS)"/>
              </a:rPr>
              <a:t>Giáo viên HD: Th.S Vũ Đình Bảo</a:t>
            </a: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D0D0D"/>
                </a:solidFill>
                <a:latin typeface="Calibri (MS)"/>
                <a:ea typeface="Calibri (MS)"/>
                <a:cs typeface="Calibri (MS)"/>
                <a:sym typeface="Calibri (MS)"/>
              </a:rPr>
              <a:t>Sinh viên:</a:t>
            </a:r>
          </a:p>
        </p:txBody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0439400" y="6091050"/>
          <a:ext cx="7581900" cy="3073400"/>
        </p:xfrm>
        <a:graphic>
          <a:graphicData uri="http://schemas.openxmlformats.org/drawingml/2006/table">
            <a:tbl>
              <a:tblPr/>
              <a:tblGrid>
                <a:gridCol w="4820466"/>
                <a:gridCol w="2761434"/>
              </a:tblGrid>
              <a:tr h="59208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40"/>
                        </a:lnSpc>
                        <a:defRPr/>
                      </a:pPr>
                      <a:r>
                        <a:rPr lang="en-US" sz="3200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Nguyễn Hùng Dũng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40"/>
                        </a:lnSpc>
                        <a:defRPr/>
                      </a:pPr>
                      <a:r>
                        <a:rPr lang="en-US" sz="3200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22134002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81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40"/>
                        </a:lnSpc>
                        <a:defRPr/>
                      </a:pPr>
                      <a:r>
                        <a:rPr lang="en-US" sz="3200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Trần Như Hoàng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40"/>
                        </a:lnSpc>
                        <a:defRPr/>
                      </a:pPr>
                      <a:r>
                        <a:rPr lang="en-US" sz="3200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22134006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81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40"/>
                        </a:lnSpc>
                        <a:defRPr/>
                      </a:pPr>
                      <a:r>
                        <a:rPr lang="en-US" sz="3200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Trần Nguyên Phương Bình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40"/>
                        </a:lnSpc>
                        <a:defRPr/>
                      </a:pPr>
                      <a:r>
                        <a:rPr lang="en-US" sz="3200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24133006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81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40"/>
                        </a:lnSpc>
                        <a:defRPr/>
                      </a:pPr>
                      <a:r>
                        <a:rPr lang="en-US" sz="3200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Phạm Ngọc Phúc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40"/>
                        </a:lnSpc>
                        <a:defRPr/>
                      </a:pPr>
                      <a:r>
                        <a:rPr lang="en-US" sz="3200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22134010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85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40"/>
                        </a:lnSpc>
                        <a:defRPr/>
                      </a:pPr>
                      <a:r>
                        <a:rPr lang="en-US" sz="3200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Võ Hồng Quân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40"/>
                        </a:lnSpc>
                        <a:defRPr/>
                      </a:pPr>
                      <a:r>
                        <a:rPr lang="en-US" sz="3200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22134012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096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038878" y="3991280"/>
            <a:ext cx="5267922" cy="4649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11"/>
              </a:lnSpc>
            </a:pPr>
            <a:r>
              <a:rPr lang="en-US" b="true" sz="4100" spc="-25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Ví dụ:</a:t>
            </a:r>
          </a:p>
          <a:p>
            <a:pPr algn="l">
              <a:lnSpc>
                <a:spcPts val="7011"/>
              </a:lnSpc>
            </a:pPr>
            <a:r>
              <a:rPr lang="en-US" sz="4100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Trước: [A, B] (Top = B)</a:t>
            </a:r>
          </a:p>
          <a:p>
            <a:pPr algn="l">
              <a:lnSpc>
                <a:spcPts val="7011"/>
              </a:lnSpc>
            </a:pPr>
            <a:r>
              <a:rPr lang="en-US" sz="4100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Push(C)</a:t>
            </a:r>
          </a:p>
          <a:p>
            <a:pPr algn="l">
              <a:lnSpc>
                <a:spcPts val="7011"/>
              </a:lnSpc>
            </a:pPr>
            <a:r>
              <a:rPr lang="en-US" sz="4100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Sau: [A, B, C] (Top = C)</a:t>
            </a:r>
          </a:p>
          <a:p>
            <a:pPr algn="l">
              <a:lnSpc>
                <a:spcPts val="7011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75502" y="3991280"/>
            <a:ext cx="10111498" cy="4688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7261" indent="-312420" lvl="2">
              <a:lnSpc>
                <a:spcPts val="7011"/>
              </a:lnSpc>
              <a:buFont typeface="Arial"/>
              <a:buChar char="⚬"/>
            </a:pPr>
            <a:r>
              <a:rPr lang="en-US" b="true" sz="4100" spc="-25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Mục đích: </a:t>
            </a:r>
            <a:r>
              <a:rPr lang="en-US" sz="4100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Thêm một phần tử mới vào đỉnh Stack.</a:t>
            </a:r>
          </a:p>
          <a:p>
            <a:pPr algn="l" marL="937261" indent="-312420" lvl="2">
              <a:lnSpc>
                <a:spcPts val="7011"/>
              </a:lnSpc>
              <a:buFont typeface="Arial"/>
              <a:buChar char="⚬"/>
            </a:pPr>
            <a:r>
              <a:rPr lang="en-US" b="true" sz="4100" spc="-25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Hành động: </a:t>
            </a:r>
            <a:r>
              <a:rPr lang="en-US" sz="4100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Kích thước Stack tăng lên 1.</a:t>
            </a:r>
          </a:p>
          <a:p>
            <a:pPr algn="l" marL="937261" indent="-312420" lvl="2">
              <a:lnSpc>
                <a:spcPts val="7011"/>
              </a:lnSpc>
              <a:buFont typeface="Arial"/>
              <a:buChar char="⚬"/>
            </a:pPr>
            <a:r>
              <a:rPr lang="en-US" b="true" sz="4100" spc="-25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Lưu ý: </a:t>
            </a:r>
            <a:r>
              <a:rPr lang="en-US" sz="4100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Có thể gây lỗi Stack Overflow nếu Stack dùng mảng cố định và đã đầy.</a:t>
            </a:r>
          </a:p>
          <a:p>
            <a:pPr algn="l" marL="937261" indent="-312420" lvl="2">
              <a:lnSpc>
                <a:spcPts val="7011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925891" y="171704"/>
            <a:ext cx="3841974" cy="4902751"/>
          </a:xfrm>
          <a:custGeom>
            <a:avLst/>
            <a:gdLst/>
            <a:ahLst/>
            <a:cxnLst/>
            <a:rect r="r" b="b" t="t" l="l"/>
            <a:pathLst>
              <a:path h="4902751" w="3841974">
                <a:moveTo>
                  <a:pt x="0" y="0"/>
                </a:moveTo>
                <a:lnTo>
                  <a:pt x="3841974" y="0"/>
                </a:lnTo>
                <a:lnTo>
                  <a:pt x="3841974" y="4902751"/>
                </a:lnTo>
                <a:lnTo>
                  <a:pt x="0" y="4902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2" t="0" r="-52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524962" y="8059689"/>
            <a:ext cx="7574475" cy="4902751"/>
          </a:xfrm>
          <a:custGeom>
            <a:avLst/>
            <a:gdLst/>
            <a:ahLst/>
            <a:cxnLst/>
            <a:rect r="r" b="b" t="t" l="l"/>
            <a:pathLst>
              <a:path h="4902751" w="7574475">
                <a:moveTo>
                  <a:pt x="0" y="0"/>
                </a:moveTo>
                <a:lnTo>
                  <a:pt x="7574475" y="0"/>
                </a:lnTo>
                <a:lnTo>
                  <a:pt x="7574475" y="4902751"/>
                </a:lnTo>
                <a:lnTo>
                  <a:pt x="0" y="49027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71" r="0" b="-17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258976" y="-66421"/>
            <a:ext cx="3423222" cy="82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 Khái niệm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5502" y="814997"/>
            <a:ext cx="14231525" cy="2880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13"/>
              </a:lnSpc>
            </a:pPr>
            <a:r>
              <a:rPr lang="en-US" b="true" sz="7510" spc="-473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2.1.3 Các thao tác cơ bản với Stack</a:t>
            </a:r>
          </a:p>
          <a:p>
            <a:pPr algn="ctr">
              <a:lnSpc>
                <a:spcPts val="10094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528466"/>
            <a:ext cx="6846854" cy="985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78"/>
              </a:lnSpc>
            </a:pPr>
            <a:r>
              <a:rPr lang="en-US" b="true" sz="4699" spc="-296">
                <a:solidFill>
                  <a:srgbClr val="FF00AB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Push (Đẩy vào)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721977" y="3991280"/>
            <a:ext cx="5737224" cy="5535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11"/>
              </a:lnSpc>
            </a:pPr>
            <a:r>
              <a:rPr lang="en-US" b="true" sz="4100" spc="-25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Ví dụ:</a:t>
            </a:r>
          </a:p>
          <a:p>
            <a:pPr algn="l">
              <a:lnSpc>
                <a:spcPts val="7011"/>
              </a:lnSpc>
            </a:pPr>
            <a:r>
              <a:rPr lang="en-US" sz="4100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Trước: [A, B, C] (Top = C)</a:t>
            </a:r>
          </a:p>
          <a:p>
            <a:pPr algn="l">
              <a:lnSpc>
                <a:spcPts val="7011"/>
              </a:lnSpc>
            </a:pPr>
            <a:r>
              <a:rPr lang="en-US" sz="4100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Pop() → Trả về C</a:t>
            </a:r>
          </a:p>
          <a:p>
            <a:pPr algn="l">
              <a:lnSpc>
                <a:spcPts val="7011"/>
              </a:lnSpc>
            </a:pPr>
            <a:r>
              <a:rPr lang="en-US" sz="4100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Sau: [A, B] (Top = B)</a:t>
            </a:r>
          </a:p>
          <a:p>
            <a:pPr algn="l">
              <a:lnSpc>
                <a:spcPts val="7011"/>
              </a:lnSpc>
            </a:pPr>
          </a:p>
          <a:p>
            <a:pPr algn="l">
              <a:lnSpc>
                <a:spcPts val="7011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75502" y="3991280"/>
            <a:ext cx="9667147" cy="4649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7261" indent="-312420" lvl="2">
              <a:lnSpc>
                <a:spcPts val="7011"/>
              </a:lnSpc>
              <a:buFont typeface="Arial"/>
              <a:buChar char="⚬"/>
            </a:pPr>
            <a:r>
              <a:rPr lang="en-US" b="true" sz="4100" spc="-25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Mục đích:</a:t>
            </a:r>
            <a:r>
              <a:rPr lang="en-US" sz="4100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Lấy và xóa phần tử ở đỉnh Stack.</a:t>
            </a:r>
          </a:p>
          <a:p>
            <a:pPr algn="l" marL="937261" indent="-312420" lvl="2">
              <a:lnSpc>
                <a:spcPts val="7011"/>
              </a:lnSpc>
              <a:buFont typeface="Arial"/>
              <a:buChar char="⚬"/>
            </a:pPr>
            <a:r>
              <a:rPr lang="en-US" b="true" sz="4100" spc="-25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Hành động: </a:t>
            </a:r>
            <a:r>
              <a:rPr lang="en-US" sz="4100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Kích thước Stack giảm đi 1.</a:t>
            </a:r>
          </a:p>
          <a:p>
            <a:pPr algn="l" marL="937261" indent="-312420" lvl="2">
              <a:lnSpc>
                <a:spcPts val="7011"/>
              </a:lnSpc>
              <a:buFont typeface="Arial"/>
              <a:buChar char="⚬"/>
            </a:pPr>
            <a:r>
              <a:rPr lang="en-US" b="true" sz="4100" spc="-25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Lưu ý: </a:t>
            </a:r>
            <a:r>
              <a:rPr lang="en-US" sz="4100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Có thể gây lỗi Stack Underflow nếu Stack rỗng.</a:t>
            </a:r>
          </a:p>
          <a:p>
            <a:pPr algn="l" marL="937261" indent="-312420" lvl="2">
              <a:lnSpc>
                <a:spcPts val="7011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925891" y="171704"/>
            <a:ext cx="3841974" cy="4902751"/>
          </a:xfrm>
          <a:custGeom>
            <a:avLst/>
            <a:gdLst/>
            <a:ahLst/>
            <a:cxnLst/>
            <a:rect r="r" b="b" t="t" l="l"/>
            <a:pathLst>
              <a:path h="4902751" w="3841974">
                <a:moveTo>
                  <a:pt x="0" y="0"/>
                </a:moveTo>
                <a:lnTo>
                  <a:pt x="3841974" y="0"/>
                </a:lnTo>
                <a:lnTo>
                  <a:pt x="3841974" y="4902751"/>
                </a:lnTo>
                <a:lnTo>
                  <a:pt x="0" y="4902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2" t="0" r="-52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214453" y="7835624"/>
            <a:ext cx="7574475" cy="4902751"/>
          </a:xfrm>
          <a:custGeom>
            <a:avLst/>
            <a:gdLst/>
            <a:ahLst/>
            <a:cxnLst/>
            <a:rect r="r" b="b" t="t" l="l"/>
            <a:pathLst>
              <a:path h="4902751" w="7574475">
                <a:moveTo>
                  <a:pt x="0" y="0"/>
                </a:moveTo>
                <a:lnTo>
                  <a:pt x="7574475" y="0"/>
                </a:lnTo>
                <a:lnTo>
                  <a:pt x="7574475" y="4902752"/>
                </a:lnTo>
                <a:lnTo>
                  <a:pt x="0" y="49027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71" r="0" b="-17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258976" y="-66421"/>
            <a:ext cx="3423222" cy="82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 Khái niệm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5502" y="814997"/>
            <a:ext cx="14231525" cy="2880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13"/>
              </a:lnSpc>
            </a:pPr>
            <a:r>
              <a:rPr lang="en-US" b="true" sz="7510" spc="-473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2.1.3 Các thao tác cơ bản với Stack</a:t>
            </a:r>
          </a:p>
          <a:p>
            <a:pPr algn="ctr">
              <a:lnSpc>
                <a:spcPts val="10094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528466"/>
            <a:ext cx="6846854" cy="985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78"/>
              </a:lnSpc>
            </a:pPr>
            <a:r>
              <a:rPr lang="en-US" b="true" sz="4699" spc="-296">
                <a:solidFill>
                  <a:srgbClr val="FF00AB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Pop (Lấy ra)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430000" y="4229100"/>
            <a:ext cx="5807999" cy="5535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11"/>
              </a:lnSpc>
            </a:pPr>
            <a:r>
              <a:rPr lang="en-US" b="true" sz="4100" spc="-25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Ví dụ:</a:t>
            </a:r>
          </a:p>
          <a:p>
            <a:pPr algn="l">
              <a:lnSpc>
                <a:spcPts val="7011"/>
              </a:lnSpc>
            </a:pPr>
            <a:r>
              <a:rPr lang="en-US" sz="4100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Stack: [A, B, C] (Top = C)</a:t>
            </a:r>
          </a:p>
          <a:p>
            <a:pPr algn="l">
              <a:lnSpc>
                <a:spcPts val="7011"/>
              </a:lnSpc>
            </a:pPr>
            <a:r>
              <a:rPr lang="en-US" sz="4100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Peek() → Trả về C</a:t>
            </a:r>
          </a:p>
          <a:p>
            <a:pPr algn="l">
              <a:lnSpc>
                <a:spcPts val="7011"/>
              </a:lnSpc>
            </a:pPr>
            <a:r>
              <a:rPr lang="en-US" sz="4100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Stack vẫn là: [A, B, C]</a:t>
            </a:r>
          </a:p>
          <a:p>
            <a:pPr algn="l">
              <a:lnSpc>
                <a:spcPts val="7011"/>
              </a:lnSpc>
            </a:pPr>
          </a:p>
          <a:p>
            <a:pPr algn="l">
              <a:lnSpc>
                <a:spcPts val="7011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-38100" y="4286250"/>
            <a:ext cx="11254498" cy="2893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7261" indent="-312420" lvl="2">
              <a:lnSpc>
                <a:spcPts val="7011"/>
              </a:lnSpc>
              <a:buFont typeface="Arial"/>
              <a:buChar char="⚬"/>
            </a:pPr>
            <a:r>
              <a:rPr lang="en-US" b="true" sz="4100" spc="-25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Mục đích: </a:t>
            </a:r>
            <a:r>
              <a:rPr lang="en-US" sz="4100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Xem giá trị phần tử ở đỉnh mà không xóa nó.</a:t>
            </a:r>
          </a:p>
          <a:p>
            <a:pPr algn="l" marL="937261" indent="-312420" lvl="2">
              <a:lnSpc>
                <a:spcPts val="7011"/>
              </a:lnSpc>
              <a:buFont typeface="Arial"/>
              <a:buChar char="⚬"/>
            </a:pPr>
            <a:r>
              <a:rPr lang="en-US" b="true" sz="4100" spc="-25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Hành động: </a:t>
            </a:r>
            <a:r>
              <a:rPr lang="en-US" sz="4100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Không làm thay đổi Stack.</a:t>
            </a:r>
          </a:p>
          <a:p>
            <a:pPr algn="l" marL="937261" indent="-312420" lvl="2">
              <a:lnSpc>
                <a:spcPts val="7011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925891" y="171704"/>
            <a:ext cx="3841974" cy="4902751"/>
          </a:xfrm>
          <a:custGeom>
            <a:avLst/>
            <a:gdLst/>
            <a:ahLst/>
            <a:cxnLst/>
            <a:rect r="r" b="b" t="t" l="l"/>
            <a:pathLst>
              <a:path h="4902751" w="3841974">
                <a:moveTo>
                  <a:pt x="0" y="0"/>
                </a:moveTo>
                <a:lnTo>
                  <a:pt x="3841974" y="0"/>
                </a:lnTo>
                <a:lnTo>
                  <a:pt x="3841974" y="4902751"/>
                </a:lnTo>
                <a:lnTo>
                  <a:pt x="0" y="4902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2" t="0" r="-52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476208" y="8205952"/>
            <a:ext cx="7574475" cy="4902751"/>
          </a:xfrm>
          <a:custGeom>
            <a:avLst/>
            <a:gdLst/>
            <a:ahLst/>
            <a:cxnLst/>
            <a:rect r="r" b="b" t="t" l="l"/>
            <a:pathLst>
              <a:path h="4902751" w="7574475">
                <a:moveTo>
                  <a:pt x="0" y="0"/>
                </a:moveTo>
                <a:lnTo>
                  <a:pt x="7574475" y="0"/>
                </a:lnTo>
                <a:lnTo>
                  <a:pt x="7574475" y="4902751"/>
                </a:lnTo>
                <a:lnTo>
                  <a:pt x="0" y="49027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71" r="0" b="-17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258976" y="-66421"/>
            <a:ext cx="3423222" cy="82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 Khái niệm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5502" y="814997"/>
            <a:ext cx="14231525" cy="2880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13"/>
              </a:lnSpc>
            </a:pPr>
            <a:r>
              <a:rPr lang="en-US" b="true" sz="7510" spc="-473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2.1.3 Các thao tác cơ bản với Stack</a:t>
            </a:r>
          </a:p>
          <a:p>
            <a:pPr algn="ctr">
              <a:lnSpc>
                <a:spcPts val="10094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528466"/>
            <a:ext cx="6846854" cy="985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78"/>
              </a:lnSpc>
            </a:pPr>
            <a:r>
              <a:rPr lang="en-US" b="true" sz="4699" spc="-296">
                <a:solidFill>
                  <a:srgbClr val="FF00AB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Peek / Top (Xem đỉnh)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25891" y="171704"/>
            <a:ext cx="3841974" cy="4902751"/>
          </a:xfrm>
          <a:custGeom>
            <a:avLst/>
            <a:gdLst/>
            <a:ahLst/>
            <a:cxnLst/>
            <a:rect r="r" b="b" t="t" l="l"/>
            <a:pathLst>
              <a:path h="4902751" w="3841974">
                <a:moveTo>
                  <a:pt x="0" y="0"/>
                </a:moveTo>
                <a:lnTo>
                  <a:pt x="3841974" y="0"/>
                </a:lnTo>
                <a:lnTo>
                  <a:pt x="3841974" y="4902751"/>
                </a:lnTo>
                <a:lnTo>
                  <a:pt x="0" y="4902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2" t="0" r="-5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34602" y="7835624"/>
            <a:ext cx="7574475" cy="4902751"/>
          </a:xfrm>
          <a:custGeom>
            <a:avLst/>
            <a:gdLst/>
            <a:ahLst/>
            <a:cxnLst/>
            <a:rect r="r" b="b" t="t" l="l"/>
            <a:pathLst>
              <a:path h="4902751" w="7574475">
                <a:moveTo>
                  <a:pt x="0" y="0"/>
                </a:moveTo>
                <a:lnTo>
                  <a:pt x="7574474" y="0"/>
                </a:lnTo>
                <a:lnTo>
                  <a:pt x="7574474" y="4902751"/>
                </a:lnTo>
                <a:lnTo>
                  <a:pt x="0" y="49027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71" r="0" b="-17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75435" y="5293849"/>
            <a:ext cx="4100910" cy="2878093"/>
          </a:xfrm>
          <a:custGeom>
            <a:avLst/>
            <a:gdLst/>
            <a:ahLst/>
            <a:cxnLst/>
            <a:rect r="r" b="b" t="t" l="l"/>
            <a:pathLst>
              <a:path h="2878093" w="4100910">
                <a:moveTo>
                  <a:pt x="0" y="0"/>
                </a:moveTo>
                <a:lnTo>
                  <a:pt x="4100910" y="0"/>
                </a:lnTo>
                <a:lnTo>
                  <a:pt x="4100910" y="2878093"/>
                </a:lnTo>
                <a:lnTo>
                  <a:pt x="0" y="28780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250" r="0" b="-25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11799" y="3942526"/>
            <a:ext cx="9422802" cy="4649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7261" indent="-312420" lvl="2">
              <a:lnSpc>
                <a:spcPts val="7011"/>
              </a:lnSpc>
              <a:buFont typeface="Arial"/>
              <a:buChar char="⚬"/>
            </a:pPr>
            <a:r>
              <a:rPr lang="en-US" b="true" sz="4100" spc="-25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Mục đích: </a:t>
            </a:r>
            <a:r>
              <a:rPr lang="en-US" sz="4100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Kiểm tra Stack có không có phần tử nào không.</a:t>
            </a:r>
          </a:p>
          <a:p>
            <a:pPr algn="l" marL="937261" indent="-312420" lvl="2">
              <a:lnSpc>
                <a:spcPts val="7011"/>
              </a:lnSpc>
              <a:buFont typeface="Arial"/>
              <a:buChar char="⚬"/>
            </a:pPr>
            <a:r>
              <a:rPr lang="en-US" b="true" sz="4100" spc="-25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Ứng dụng:</a:t>
            </a:r>
            <a:r>
              <a:rPr lang="en-US" sz="4100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Bắt buộc kiểm tra trước khi Pop() hoặc Peek() để tránh lỗi.</a:t>
            </a:r>
          </a:p>
          <a:p>
            <a:pPr algn="l" marL="937261" indent="-312420" lvl="2">
              <a:lnSpc>
                <a:spcPts val="7011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-258976" y="-66421"/>
            <a:ext cx="3423222" cy="82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 Khái niệm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5502" y="814997"/>
            <a:ext cx="14231525" cy="1568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13"/>
              </a:lnSpc>
            </a:pPr>
            <a:r>
              <a:rPr lang="en-US" b="true" sz="7510" spc="-473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2.1.3 Các thao tác cơ bản với Stack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528466"/>
            <a:ext cx="6846854" cy="985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78"/>
              </a:lnSpc>
            </a:pPr>
            <a:r>
              <a:rPr lang="en-US" b="true" sz="4699" spc="-296">
                <a:solidFill>
                  <a:srgbClr val="FF00AB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isEmpty (Kiểm tra rỗng)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3375659" y="2804691"/>
            <a:ext cx="1302078" cy="2819460"/>
          </a:xfrm>
          <a:custGeom>
            <a:avLst/>
            <a:gdLst/>
            <a:ahLst/>
            <a:cxnLst/>
            <a:rect r="r" b="b" t="t" l="l"/>
            <a:pathLst>
              <a:path h="2819460" w="1302078">
                <a:moveTo>
                  <a:pt x="1302078" y="0"/>
                </a:moveTo>
                <a:lnTo>
                  <a:pt x="0" y="0"/>
                </a:lnTo>
                <a:lnTo>
                  <a:pt x="0" y="2819460"/>
                </a:lnTo>
                <a:lnTo>
                  <a:pt x="1302078" y="2819460"/>
                </a:lnTo>
                <a:lnTo>
                  <a:pt x="130207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58" r="0" b="-58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74645" y="0"/>
            <a:ext cx="3841974" cy="4902751"/>
          </a:xfrm>
          <a:custGeom>
            <a:avLst/>
            <a:gdLst/>
            <a:ahLst/>
            <a:cxnLst/>
            <a:rect r="r" b="b" t="t" l="l"/>
            <a:pathLst>
              <a:path h="4902751" w="3841974">
                <a:moveTo>
                  <a:pt x="0" y="0"/>
                </a:moveTo>
                <a:lnTo>
                  <a:pt x="3841974" y="0"/>
                </a:lnTo>
                <a:lnTo>
                  <a:pt x="3841974" y="4902751"/>
                </a:lnTo>
                <a:lnTo>
                  <a:pt x="0" y="4902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2" t="0" r="-5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03435" y="7108549"/>
            <a:ext cx="7574475" cy="4902751"/>
          </a:xfrm>
          <a:custGeom>
            <a:avLst/>
            <a:gdLst/>
            <a:ahLst/>
            <a:cxnLst/>
            <a:rect r="r" b="b" t="t" l="l"/>
            <a:pathLst>
              <a:path h="4902751" w="7574475">
                <a:moveTo>
                  <a:pt x="0" y="0"/>
                </a:moveTo>
                <a:lnTo>
                  <a:pt x="7574475" y="0"/>
                </a:lnTo>
                <a:lnTo>
                  <a:pt x="7574475" y="4902751"/>
                </a:lnTo>
                <a:lnTo>
                  <a:pt x="0" y="49027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71" r="0" b="-17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19273" y="3942526"/>
            <a:ext cx="8432202" cy="4649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7261" indent="-312420" lvl="2">
              <a:lnSpc>
                <a:spcPts val="7011"/>
              </a:lnSpc>
              <a:buFont typeface="Arial"/>
              <a:buChar char="⚬"/>
            </a:pPr>
            <a:r>
              <a:rPr lang="en-US" b="true" sz="4100" spc="-25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Mục đích: </a:t>
            </a:r>
            <a:r>
              <a:rPr lang="en-US" sz="4100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Kiểm tra Stack (dùng mảng cố định) đã hết chỗ trống chưa.</a:t>
            </a:r>
          </a:p>
          <a:p>
            <a:pPr algn="l" marL="937261" indent="-312420" lvl="2">
              <a:lnSpc>
                <a:spcPts val="7011"/>
              </a:lnSpc>
              <a:buFont typeface="Arial"/>
              <a:buChar char="⚬"/>
            </a:pPr>
            <a:r>
              <a:rPr lang="en-US" b="true" sz="4100" spc="-25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Ứng dụng:</a:t>
            </a:r>
            <a:r>
              <a:rPr lang="en-US" sz="4100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Kiểm tra trước khi Push() để tránh tràn.</a:t>
            </a:r>
          </a:p>
          <a:p>
            <a:pPr algn="l" marL="937261" indent="-312420" lvl="2">
              <a:lnSpc>
                <a:spcPts val="7011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-258976" y="-66421"/>
            <a:ext cx="3423222" cy="82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 Khái niệm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5502" y="814997"/>
            <a:ext cx="14231525" cy="2880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13"/>
              </a:lnSpc>
            </a:pPr>
            <a:r>
              <a:rPr lang="en-US" b="true" sz="7510" spc="-473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2.1.3 Các thao tác cơ bản với Stack</a:t>
            </a:r>
          </a:p>
          <a:p>
            <a:pPr algn="ctr">
              <a:lnSpc>
                <a:spcPts val="10094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528466"/>
            <a:ext cx="6846854" cy="985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78"/>
              </a:lnSpc>
            </a:pPr>
            <a:r>
              <a:rPr lang="en-US" b="true" sz="4699" spc="-296">
                <a:solidFill>
                  <a:srgbClr val="FF00AB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isFull (Kiểm tra đầy)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413371" y="2385591"/>
            <a:ext cx="6846854" cy="1276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7"/>
              </a:lnSpc>
            </a:pPr>
            <a:r>
              <a:rPr lang="en-US" b="true" sz="4700" spc="-296">
                <a:solidFill>
                  <a:srgbClr val="FF00AB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size (Kích thước)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600894" y="3910824"/>
            <a:ext cx="6579558" cy="1991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7261" indent="-312420" lvl="2">
              <a:lnSpc>
                <a:spcPts val="7011"/>
              </a:lnSpc>
              <a:buFont typeface="Arial"/>
              <a:buChar char="⚬"/>
            </a:pPr>
            <a:r>
              <a:rPr lang="en-US" b="true" sz="4100" spc="-258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Mục đích: </a:t>
            </a:r>
            <a:r>
              <a:rPr lang="en-US" sz="4100" spc="-258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Trả về số lượng phần tử hiện có trong Stack.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258976" y="-66421"/>
            <a:ext cx="3423222" cy="82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 Khái niệm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5502" y="814997"/>
            <a:ext cx="14231525" cy="2880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13"/>
              </a:lnSpc>
            </a:pPr>
            <a:r>
              <a:rPr lang="en-US" b="true" sz="7510" spc="-473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2.1.3 Các thao tác cơ bản với Stack</a:t>
            </a:r>
          </a:p>
          <a:p>
            <a:pPr algn="ctr">
              <a:lnSpc>
                <a:spcPts val="10094"/>
              </a:lnSpc>
            </a:pPr>
          </a:p>
        </p:txBody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3505200" y="2781300"/>
            <a:ext cx="10294905" cy="6096000"/>
            <a:chOff x="0" y="0"/>
            <a:chExt cx="13726540" cy="8128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26540" cy="8128000"/>
            </a:xfrm>
            <a:custGeom>
              <a:avLst/>
              <a:gdLst/>
              <a:ahLst/>
              <a:cxnLst/>
              <a:rect r="r" b="b" t="t" l="l"/>
              <a:pathLst>
                <a:path h="8128000" w="13726540">
                  <a:moveTo>
                    <a:pt x="0" y="0"/>
                  </a:moveTo>
                  <a:lnTo>
                    <a:pt x="13726540" y="0"/>
                  </a:lnTo>
                  <a:lnTo>
                    <a:pt x="13726540" y="8128000"/>
                  </a:lnTo>
                  <a:lnTo>
                    <a:pt x="0" y="812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437789"/>
            <a:ext cx="12694547" cy="6483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11"/>
              </a:lnSpc>
            </a:pPr>
            <a:r>
              <a:rPr lang="en-US" sz="4100" b="true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Nguyên lý:</a:t>
            </a:r>
            <a:r>
              <a:rPr lang="en-US" sz="41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Dùng mảng 1 chiều + biến top quản lý đỉnh.</a:t>
            </a:r>
          </a:p>
          <a:p>
            <a:pPr algn="l" marL="937261" indent="-312420" lvl="2">
              <a:lnSpc>
                <a:spcPts val="7011"/>
              </a:lnSpc>
              <a:buFont typeface="Arial"/>
              <a:buChar char="⚬"/>
            </a:pPr>
            <a:r>
              <a:rPr lang="en-US" sz="41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Push : Gán giá trị mới ⟶  tăng top.</a:t>
            </a:r>
          </a:p>
          <a:p>
            <a:pPr algn="l" marL="937261" indent="-312420" lvl="2">
              <a:lnSpc>
                <a:spcPts val="7011"/>
              </a:lnSpc>
              <a:buFont typeface="Arial"/>
              <a:buChar char="⚬"/>
            </a:pPr>
            <a:r>
              <a:rPr lang="en-US" sz="41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Pop   : Lấy array[top] ⟶ giảm top.</a:t>
            </a:r>
          </a:p>
          <a:p>
            <a:pPr algn="l" marL="937261" indent="-312420" lvl="2">
              <a:lnSpc>
                <a:spcPts val="7011"/>
              </a:lnSpc>
              <a:buFont typeface="Arial"/>
              <a:buChar char="⚬"/>
            </a:pPr>
            <a:r>
              <a:rPr lang="en-US" sz="41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Peek : Xem phần tử array[top].</a:t>
            </a:r>
          </a:p>
          <a:p>
            <a:pPr algn="l" marL="937261" indent="-312420" lvl="2">
              <a:lnSpc>
                <a:spcPts val="7011"/>
              </a:lnSpc>
            </a:pPr>
            <a:r>
              <a:rPr lang="en-US" b="true" sz="410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Ưu điểm        </a:t>
            </a:r>
            <a:r>
              <a:rPr lang="en-US" sz="41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: Đơn giản, nhanh.</a:t>
            </a:r>
          </a:p>
          <a:p>
            <a:pPr algn="l" marL="937261" indent="-312420" lvl="2">
              <a:lnSpc>
                <a:spcPts val="7011"/>
              </a:lnSpc>
            </a:pPr>
            <a:r>
              <a:rPr lang="en-US" b="true" sz="410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Nhược điểm </a:t>
            </a:r>
            <a:r>
              <a:rPr lang="en-US" sz="41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: Kích thước cố định, dễ tràn.</a:t>
            </a:r>
          </a:p>
          <a:p>
            <a:pPr algn="l" marL="937261" indent="-312420" lvl="2">
              <a:lnSpc>
                <a:spcPts val="7011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-258976" y="-66421"/>
            <a:ext cx="3423222" cy="82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 Khái niệm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52450"/>
            <a:ext cx="16415331" cy="1725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2.1.4 Các phương pháp cài đặt  Stack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551329"/>
            <a:ext cx="8598521" cy="857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b="true" sz="4099" spc="-258">
                <a:solidFill>
                  <a:srgbClr val="FF00AB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Cài đặt bằng mảng (Array-based)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586559" y="4168416"/>
            <a:ext cx="2814723" cy="4539876"/>
          </a:xfrm>
          <a:custGeom>
            <a:avLst/>
            <a:gdLst/>
            <a:ahLst/>
            <a:cxnLst/>
            <a:rect r="r" b="b" t="t" l="l"/>
            <a:pathLst>
              <a:path h="4539876" w="2814723">
                <a:moveTo>
                  <a:pt x="0" y="0"/>
                </a:moveTo>
                <a:lnTo>
                  <a:pt x="2814723" y="0"/>
                </a:lnTo>
                <a:lnTo>
                  <a:pt x="2814723" y="4539876"/>
                </a:lnTo>
                <a:lnTo>
                  <a:pt x="0" y="45398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3" t="0" r="-43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258976" y="-66421"/>
            <a:ext cx="3423222" cy="82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 Khái niệm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552450"/>
            <a:ext cx="16415331" cy="1725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2.1.4 Các phương pháp cài đặt  Stack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51329"/>
            <a:ext cx="8598521" cy="857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b="true" sz="4099" spc="-258">
                <a:solidFill>
                  <a:srgbClr val="FF00AB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Cài đặt bằng mảng (Array-based)</a:t>
            </a:r>
          </a:p>
        </p:txBody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3130908" y="3418740"/>
            <a:ext cx="12889879" cy="6444940"/>
            <a:chOff x="0" y="0"/>
            <a:chExt cx="17186505" cy="85932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186529" cy="8593201"/>
            </a:xfrm>
            <a:custGeom>
              <a:avLst/>
              <a:gdLst/>
              <a:ahLst/>
              <a:cxnLst/>
              <a:rect r="r" b="b" t="t" l="l"/>
              <a:pathLst>
                <a:path h="8593201" w="17186529">
                  <a:moveTo>
                    <a:pt x="0" y="0"/>
                  </a:moveTo>
                  <a:lnTo>
                    <a:pt x="17186529" y="0"/>
                  </a:lnTo>
                  <a:lnTo>
                    <a:pt x="17186529" y="8593201"/>
                  </a:lnTo>
                  <a:lnTo>
                    <a:pt x="0" y="85932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260513"/>
            <a:ext cx="12666771" cy="7381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11"/>
              </a:lnSpc>
            </a:pPr>
            <a:r>
              <a:rPr lang="en-US" sz="4100" b="true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Nguyên lý:</a:t>
            </a:r>
            <a:r>
              <a:rPr lang="en-US" sz="41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Mỗi phần tử là node gồm: dữ liệu + con trỏ next (top=null).</a:t>
            </a:r>
          </a:p>
          <a:p>
            <a:pPr algn="l" marL="937261" indent="-312420" lvl="2">
              <a:lnSpc>
                <a:spcPts val="7011"/>
              </a:lnSpc>
              <a:buFont typeface="Arial"/>
              <a:buChar char="⚬"/>
            </a:pPr>
            <a:r>
              <a:rPr lang="en-US" sz="41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Push: Tạo node mới → trỏ đến top → cập nhật top.</a:t>
            </a:r>
          </a:p>
          <a:p>
            <a:pPr algn="l" marL="937261" indent="-312420" lvl="2">
              <a:lnSpc>
                <a:spcPts val="7011"/>
              </a:lnSpc>
              <a:buFont typeface="Arial"/>
              <a:buChar char="⚬"/>
            </a:pPr>
            <a:r>
              <a:rPr lang="en-US" sz="41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Pop:   Cập nhật top = top → next.</a:t>
            </a:r>
          </a:p>
          <a:p>
            <a:pPr algn="l" marL="937261" indent="-312420" lvl="2">
              <a:lnSpc>
                <a:spcPts val="7011"/>
              </a:lnSpc>
              <a:buFont typeface="Arial"/>
              <a:buChar char="⚬"/>
            </a:pPr>
            <a:r>
              <a:rPr lang="en-US" sz="41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Peek: Trả về dữ liệu top.</a:t>
            </a:r>
          </a:p>
          <a:p>
            <a:pPr algn="l" marL="937261" indent="-312420" lvl="2">
              <a:lnSpc>
                <a:spcPts val="7011"/>
              </a:lnSpc>
            </a:pPr>
            <a:r>
              <a:rPr lang="en-US" b="true" sz="410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Ưu điểm        </a:t>
            </a:r>
            <a:r>
              <a:rPr lang="en-US" sz="41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: Linh hoạt, kích thước động.</a:t>
            </a:r>
          </a:p>
          <a:p>
            <a:pPr algn="l" marL="937261" indent="-312420" lvl="2">
              <a:lnSpc>
                <a:spcPts val="7011"/>
              </a:lnSpc>
            </a:pPr>
            <a:r>
              <a:rPr lang="en-US" b="true" sz="410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Nhược điểm </a:t>
            </a:r>
            <a:r>
              <a:rPr lang="en-US" sz="41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: Tốn thêm bộ nhớ con trỏ, locality kém.</a:t>
            </a:r>
          </a:p>
          <a:p>
            <a:pPr algn="l" marL="937261" indent="-312420" lvl="2">
              <a:lnSpc>
                <a:spcPts val="7011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-258976" y="-66421"/>
            <a:ext cx="3423222" cy="82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 Khái niệm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52450"/>
            <a:ext cx="16415331" cy="1725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2.1.4 Các phương pháp cài đặt  Stack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463884"/>
            <a:ext cx="11480809" cy="857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b="true" sz="4099" spc="-258">
                <a:solidFill>
                  <a:srgbClr val="FF00AB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Cài đặt bằng danh sách liên kết (Linked List-based)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883377" y="4393948"/>
            <a:ext cx="2814723" cy="4539876"/>
          </a:xfrm>
          <a:custGeom>
            <a:avLst/>
            <a:gdLst/>
            <a:ahLst/>
            <a:cxnLst/>
            <a:rect r="r" b="b" t="t" l="l"/>
            <a:pathLst>
              <a:path h="4539876" w="2814723">
                <a:moveTo>
                  <a:pt x="0" y="0"/>
                </a:moveTo>
                <a:lnTo>
                  <a:pt x="2814723" y="0"/>
                </a:lnTo>
                <a:lnTo>
                  <a:pt x="2814723" y="4539876"/>
                </a:lnTo>
                <a:lnTo>
                  <a:pt x="0" y="45398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3" t="0" r="-43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258976" y="-66421"/>
            <a:ext cx="3423222" cy="82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 Khái niệm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552450"/>
            <a:ext cx="16415331" cy="1725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2.1.4 Các phương pháp cài đặt  Stack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463884"/>
            <a:ext cx="11480809" cy="857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b="true" sz="4099" spc="-258">
                <a:solidFill>
                  <a:srgbClr val="FF00AB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Cài đặt bằng danh sách liên kết (Linked List-based)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4907754" y="4295751"/>
            <a:ext cx="2814723" cy="4539876"/>
          </a:xfrm>
          <a:custGeom>
            <a:avLst/>
            <a:gdLst/>
            <a:ahLst/>
            <a:cxnLst/>
            <a:rect r="r" b="b" t="t" l="l"/>
            <a:pathLst>
              <a:path h="4539876" w="2814723">
                <a:moveTo>
                  <a:pt x="0" y="0"/>
                </a:moveTo>
                <a:lnTo>
                  <a:pt x="2814723" y="0"/>
                </a:lnTo>
                <a:lnTo>
                  <a:pt x="2814723" y="4539876"/>
                </a:lnTo>
                <a:lnTo>
                  <a:pt x="0" y="45398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3" t="0" r="-43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2590800" y="3670089"/>
            <a:ext cx="10956324" cy="5791200"/>
            <a:chOff x="0" y="0"/>
            <a:chExt cx="14608432" cy="7721600"/>
          </a:xfrm>
        </p:grpSpPr>
        <p:sp>
          <p:nvSpPr>
            <p:cNvPr name="Freeform 7" id="7" descr="Stack Using Linked List in C - GeeksforGeeks"/>
            <p:cNvSpPr/>
            <p:nvPr/>
          </p:nvSpPr>
          <p:spPr>
            <a:xfrm flipH="false" flipV="false" rot="0">
              <a:off x="0" y="0"/>
              <a:ext cx="14608429" cy="7721600"/>
            </a:xfrm>
            <a:custGeom>
              <a:avLst/>
              <a:gdLst/>
              <a:ahLst/>
              <a:cxnLst/>
              <a:rect r="r" b="b" t="t" l="l"/>
              <a:pathLst>
                <a:path h="7721600" w="14608429">
                  <a:moveTo>
                    <a:pt x="0" y="0"/>
                  </a:moveTo>
                  <a:lnTo>
                    <a:pt x="14608429" y="0"/>
                  </a:lnTo>
                  <a:lnTo>
                    <a:pt x="14608429" y="7721600"/>
                  </a:lnTo>
                  <a:lnTo>
                    <a:pt x="0" y="772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89818" y="4059475"/>
            <a:ext cx="2612695" cy="1029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3600" b="true">
                <a:solidFill>
                  <a:srgbClr val="1E4377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Giới thiệu về Stack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05834" y="4170085"/>
            <a:ext cx="1419120" cy="824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0"/>
              </a:lnSpc>
            </a:pPr>
            <a:r>
              <a:rPr lang="en-US" b="true" sz="4300" spc="99">
                <a:solidFill>
                  <a:srgbClr val="1E4377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01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905198" y="4919979"/>
            <a:ext cx="629920" cy="260985"/>
            <a:chOff x="0" y="0"/>
            <a:chExt cx="839893" cy="3479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1524" y="-1524"/>
              <a:ext cx="842899" cy="351028"/>
            </a:xfrm>
            <a:custGeom>
              <a:avLst/>
              <a:gdLst/>
              <a:ahLst/>
              <a:cxnLst/>
              <a:rect r="r" b="b" t="t" l="l"/>
              <a:pathLst>
                <a:path h="351028" w="842899">
                  <a:moveTo>
                    <a:pt x="1524" y="0"/>
                  </a:moveTo>
                  <a:lnTo>
                    <a:pt x="841375" y="0"/>
                  </a:lnTo>
                  <a:cubicBezTo>
                    <a:pt x="842264" y="0"/>
                    <a:pt x="842899" y="762"/>
                    <a:pt x="842899" y="1524"/>
                  </a:cubicBezTo>
                  <a:lnTo>
                    <a:pt x="842899" y="349504"/>
                  </a:lnTo>
                  <a:cubicBezTo>
                    <a:pt x="842899" y="350393"/>
                    <a:pt x="842137" y="351028"/>
                    <a:pt x="841375" y="351028"/>
                  </a:cubicBezTo>
                  <a:lnTo>
                    <a:pt x="1524" y="351028"/>
                  </a:lnTo>
                  <a:cubicBezTo>
                    <a:pt x="635" y="351028"/>
                    <a:pt x="0" y="350266"/>
                    <a:pt x="0" y="349504"/>
                  </a:cubicBezTo>
                  <a:lnTo>
                    <a:pt x="0" y="1524"/>
                  </a:lnTo>
                  <a:cubicBezTo>
                    <a:pt x="0" y="635"/>
                    <a:pt x="762" y="0"/>
                    <a:pt x="1524" y="0"/>
                  </a:cubicBezTo>
                  <a:moveTo>
                    <a:pt x="1524" y="3048"/>
                  </a:moveTo>
                  <a:lnTo>
                    <a:pt x="1524" y="1524"/>
                  </a:lnTo>
                  <a:lnTo>
                    <a:pt x="3048" y="1524"/>
                  </a:lnTo>
                  <a:lnTo>
                    <a:pt x="3048" y="349504"/>
                  </a:lnTo>
                  <a:lnTo>
                    <a:pt x="1524" y="349504"/>
                  </a:lnTo>
                  <a:lnTo>
                    <a:pt x="1524" y="347980"/>
                  </a:lnTo>
                  <a:lnTo>
                    <a:pt x="841375" y="347980"/>
                  </a:lnTo>
                  <a:lnTo>
                    <a:pt x="841375" y="349504"/>
                  </a:lnTo>
                  <a:lnTo>
                    <a:pt x="839851" y="349504"/>
                  </a:lnTo>
                  <a:lnTo>
                    <a:pt x="839851" y="1524"/>
                  </a:lnTo>
                  <a:lnTo>
                    <a:pt x="841375" y="1524"/>
                  </a:lnTo>
                  <a:lnTo>
                    <a:pt x="841375" y="3048"/>
                  </a:lnTo>
                  <a:lnTo>
                    <a:pt x="1524" y="3048"/>
                  </a:lnTo>
                  <a:close/>
                </a:path>
              </a:pathLst>
            </a:custGeom>
            <a:solidFill>
              <a:srgbClr val="1E4377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839893" cy="376555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just">
                <a:lnSpc>
                  <a:spcPts val="1320"/>
                </a:lnSpc>
              </a:pPr>
              <a:r>
                <a:rPr lang="en-US" sz="1100">
                  <a:solidFill>
                    <a:srgbClr val="1E4377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PART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7995020" y="3956367"/>
            <a:ext cx="3650410" cy="1048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000" b="true">
                <a:solidFill>
                  <a:srgbClr val="1E4377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Cơ sở lý thuyết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615800" y="4065548"/>
            <a:ext cx="1419120" cy="824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0"/>
              </a:lnSpc>
            </a:pPr>
            <a:r>
              <a:rPr lang="en-US" b="true" sz="4300" spc="99">
                <a:solidFill>
                  <a:srgbClr val="1E4377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02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010400" y="4947643"/>
            <a:ext cx="629920" cy="260985"/>
            <a:chOff x="0" y="0"/>
            <a:chExt cx="839893" cy="34798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1524" y="-1524"/>
              <a:ext cx="842899" cy="351028"/>
            </a:xfrm>
            <a:custGeom>
              <a:avLst/>
              <a:gdLst/>
              <a:ahLst/>
              <a:cxnLst/>
              <a:rect r="r" b="b" t="t" l="l"/>
              <a:pathLst>
                <a:path h="351028" w="842899">
                  <a:moveTo>
                    <a:pt x="1524" y="0"/>
                  </a:moveTo>
                  <a:lnTo>
                    <a:pt x="841375" y="0"/>
                  </a:lnTo>
                  <a:cubicBezTo>
                    <a:pt x="842264" y="0"/>
                    <a:pt x="842899" y="762"/>
                    <a:pt x="842899" y="1524"/>
                  </a:cubicBezTo>
                  <a:lnTo>
                    <a:pt x="842899" y="349504"/>
                  </a:lnTo>
                  <a:cubicBezTo>
                    <a:pt x="842899" y="350393"/>
                    <a:pt x="842137" y="351028"/>
                    <a:pt x="841375" y="351028"/>
                  </a:cubicBezTo>
                  <a:lnTo>
                    <a:pt x="1524" y="351028"/>
                  </a:lnTo>
                  <a:cubicBezTo>
                    <a:pt x="635" y="351028"/>
                    <a:pt x="0" y="350266"/>
                    <a:pt x="0" y="349504"/>
                  </a:cubicBezTo>
                  <a:lnTo>
                    <a:pt x="0" y="1524"/>
                  </a:lnTo>
                  <a:cubicBezTo>
                    <a:pt x="0" y="635"/>
                    <a:pt x="762" y="0"/>
                    <a:pt x="1524" y="0"/>
                  </a:cubicBezTo>
                  <a:moveTo>
                    <a:pt x="1524" y="3048"/>
                  </a:moveTo>
                  <a:lnTo>
                    <a:pt x="1524" y="1524"/>
                  </a:lnTo>
                  <a:lnTo>
                    <a:pt x="3048" y="1524"/>
                  </a:lnTo>
                  <a:lnTo>
                    <a:pt x="3048" y="349504"/>
                  </a:lnTo>
                  <a:lnTo>
                    <a:pt x="1524" y="349504"/>
                  </a:lnTo>
                  <a:lnTo>
                    <a:pt x="1524" y="347980"/>
                  </a:lnTo>
                  <a:lnTo>
                    <a:pt x="841375" y="347980"/>
                  </a:lnTo>
                  <a:lnTo>
                    <a:pt x="841375" y="349504"/>
                  </a:lnTo>
                  <a:lnTo>
                    <a:pt x="839851" y="349504"/>
                  </a:lnTo>
                  <a:lnTo>
                    <a:pt x="839851" y="1524"/>
                  </a:lnTo>
                  <a:lnTo>
                    <a:pt x="841375" y="1524"/>
                  </a:lnTo>
                  <a:lnTo>
                    <a:pt x="841375" y="3048"/>
                  </a:lnTo>
                  <a:lnTo>
                    <a:pt x="1524" y="3048"/>
                  </a:lnTo>
                  <a:close/>
                </a:path>
              </a:pathLst>
            </a:custGeom>
            <a:solidFill>
              <a:srgbClr val="1E437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839893" cy="376555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just">
                <a:lnSpc>
                  <a:spcPts val="1320"/>
                </a:lnSpc>
              </a:pPr>
              <a:r>
                <a:rPr lang="en-US" sz="1100">
                  <a:solidFill>
                    <a:srgbClr val="1E4377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PART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962400" y="301387"/>
            <a:ext cx="9934781" cy="3664744"/>
            <a:chOff x="0" y="0"/>
            <a:chExt cx="13246375" cy="488632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246374" cy="4886325"/>
            </a:xfrm>
            <a:custGeom>
              <a:avLst/>
              <a:gdLst/>
              <a:ahLst/>
              <a:cxnLst/>
              <a:rect r="r" b="b" t="t" l="l"/>
              <a:pathLst>
                <a:path h="4886325" w="13246374">
                  <a:moveTo>
                    <a:pt x="0" y="0"/>
                  </a:moveTo>
                  <a:lnTo>
                    <a:pt x="13246374" y="0"/>
                  </a:lnTo>
                  <a:lnTo>
                    <a:pt x="13246374" y="4886325"/>
                  </a:lnTo>
                  <a:lnTo>
                    <a:pt x="0" y="48863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04800"/>
              <a:ext cx="13246375" cy="5191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10779"/>
                </a:lnSpc>
              </a:pPr>
              <a:r>
                <a:rPr lang="en-US" sz="7698" b="true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Nội dung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3244756" y="3984030"/>
            <a:ext cx="3069590" cy="1048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000" b="true">
                <a:solidFill>
                  <a:srgbClr val="1E4377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Kết luận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850965" y="4027407"/>
            <a:ext cx="1419120" cy="824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0"/>
              </a:lnSpc>
            </a:pPr>
            <a:r>
              <a:rPr lang="en-US" b="true" sz="4300" spc="99">
                <a:solidFill>
                  <a:srgbClr val="1E4377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03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2280661" y="4909543"/>
            <a:ext cx="629920" cy="260985"/>
            <a:chOff x="0" y="0"/>
            <a:chExt cx="839893" cy="34798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-1524" y="-1524"/>
              <a:ext cx="842899" cy="351028"/>
            </a:xfrm>
            <a:custGeom>
              <a:avLst/>
              <a:gdLst/>
              <a:ahLst/>
              <a:cxnLst/>
              <a:rect r="r" b="b" t="t" l="l"/>
              <a:pathLst>
                <a:path h="351028" w="842899">
                  <a:moveTo>
                    <a:pt x="1524" y="0"/>
                  </a:moveTo>
                  <a:lnTo>
                    <a:pt x="841375" y="0"/>
                  </a:lnTo>
                  <a:cubicBezTo>
                    <a:pt x="842264" y="0"/>
                    <a:pt x="842899" y="762"/>
                    <a:pt x="842899" y="1524"/>
                  </a:cubicBezTo>
                  <a:lnTo>
                    <a:pt x="842899" y="349504"/>
                  </a:lnTo>
                  <a:cubicBezTo>
                    <a:pt x="842899" y="350393"/>
                    <a:pt x="842137" y="351028"/>
                    <a:pt x="841375" y="351028"/>
                  </a:cubicBezTo>
                  <a:lnTo>
                    <a:pt x="1524" y="351028"/>
                  </a:lnTo>
                  <a:cubicBezTo>
                    <a:pt x="635" y="351028"/>
                    <a:pt x="0" y="350266"/>
                    <a:pt x="0" y="349504"/>
                  </a:cubicBezTo>
                  <a:lnTo>
                    <a:pt x="0" y="1524"/>
                  </a:lnTo>
                  <a:cubicBezTo>
                    <a:pt x="0" y="635"/>
                    <a:pt x="762" y="0"/>
                    <a:pt x="1524" y="0"/>
                  </a:cubicBezTo>
                  <a:moveTo>
                    <a:pt x="1524" y="3048"/>
                  </a:moveTo>
                  <a:lnTo>
                    <a:pt x="1524" y="1524"/>
                  </a:lnTo>
                  <a:lnTo>
                    <a:pt x="3048" y="1524"/>
                  </a:lnTo>
                  <a:lnTo>
                    <a:pt x="3048" y="349504"/>
                  </a:lnTo>
                  <a:lnTo>
                    <a:pt x="1524" y="349504"/>
                  </a:lnTo>
                  <a:lnTo>
                    <a:pt x="1524" y="347980"/>
                  </a:lnTo>
                  <a:lnTo>
                    <a:pt x="841375" y="347980"/>
                  </a:lnTo>
                  <a:lnTo>
                    <a:pt x="841375" y="349504"/>
                  </a:lnTo>
                  <a:lnTo>
                    <a:pt x="839851" y="349504"/>
                  </a:lnTo>
                  <a:lnTo>
                    <a:pt x="839851" y="1524"/>
                  </a:lnTo>
                  <a:lnTo>
                    <a:pt x="841375" y="1524"/>
                  </a:lnTo>
                  <a:lnTo>
                    <a:pt x="841375" y="3048"/>
                  </a:lnTo>
                  <a:lnTo>
                    <a:pt x="1524" y="3048"/>
                  </a:lnTo>
                  <a:close/>
                </a:path>
              </a:pathLst>
            </a:custGeom>
            <a:solidFill>
              <a:srgbClr val="1E4377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839893" cy="376555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just">
                <a:lnSpc>
                  <a:spcPts val="1320"/>
                </a:lnSpc>
              </a:pPr>
              <a:r>
                <a:rPr lang="en-US" sz="1100">
                  <a:solidFill>
                    <a:srgbClr val="1E4377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PART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7101840" y="5611416"/>
            <a:ext cx="4191370" cy="1774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89560" indent="-144780" lvl="1">
              <a:lnSpc>
                <a:spcPts val="3456"/>
              </a:lnSpc>
              <a:buFont typeface="Arial"/>
              <a:buChar char="•"/>
            </a:pPr>
            <a:r>
              <a:rPr lang="en-US" sz="2400">
                <a:solidFill>
                  <a:srgbClr val="1E4377"/>
                </a:solidFill>
                <a:latin typeface="Calibri (MS)"/>
                <a:ea typeface="Calibri (MS)"/>
                <a:cs typeface="Calibri (MS)"/>
                <a:sym typeface="Calibri (MS)"/>
              </a:rPr>
              <a:t>Các khái niệm cơ bản về Stack</a:t>
            </a:r>
          </a:p>
          <a:p>
            <a:pPr algn="l" marL="289560" indent="-144780" lvl="1">
              <a:lnSpc>
                <a:spcPts val="3456"/>
              </a:lnSpc>
              <a:buFont typeface="Arial"/>
              <a:buChar char="•"/>
            </a:pPr>
            <a:r>
              <a:rPr lang="en-US" sz="2400">
                <a:solidFill>
                  <a:srgbClr val="1E4377"/>
                </a:solidFill>
                <a:latin typeface="Calibri (MS)"/>
                <a:ea typeface="Calibri (MS)"/>
                <a:cs typeface="Calibri (MS)"/>
                <a:sym typeface="Calibri (MS)"/>
              </a:rPr>
              <a:t>Các phương pháp cài đặt</a:t>
            </a:r>
          </a:p>
          <a:p>
            <a:pPr algn="l" marL="289560" indent="-144780" lvl="1">
              <a:lnSpc>
                <a:spcPts val="3456"/>
              </a:lnSpc>
              <a:buFont typeface="Arial"/>
              <a:buChar char="•"/>
            </a:pPr>
            <a:r>
              <a:rPr lang="en-US" sz="2400">
                <a:solidFill>
                  <a:srgbClr val="1E4377"/>
                </a:solidFill>
                <a:latin typeface="Calibri (MS)"/>
                <a:ea typeface="Calibri (MS)"/>
                <a:cs typeface="Calibri (MS)"/>
                <a:sym typeface="Calibri (MS)"/>
              </a:rPr>
              <a:t>Phân tích độ phức tạp</a:t>
            </a:r>
          </a:p>
          <a:p>
            <a:pPr algn="l" marL="289560" indent="-144780" lvl="1">
              <a:lnSpc>
                <a:spcPts val="3456"/>
              </a:lnSpc>
              <a:buFont typeface="Arial"/>
              <a:buChar char="•"/>
            </a:pPr>
            <a:r>
              <a:rPr lang="en-US" sz="2400">
                <a:solidFill>
                  <a:srgbClr val="1E4377"/>
                </a:solidFill>
                <a:latin typeface="Calibri (MS)"/>
                <a:ea typeface="Calibri (MS)"/>
                <a:cs typeface="Calibri (MS)"/>
                <a:sym typeface="Calibri (MS)"/>
              </a:rPr>
              <a:t>Ứng dụng thực tiễn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372101" y="5611416"/>
            <a:ext cx="4191370" cy="898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89560" indent="-144780" lvl="1">
              <a:lnSpc>
                <a:spcPts val="3456"/>
              </a:lnSpc>
              <a:buFont typeface="Arial"/>
              <a:buChar char="•"/>
            </a:pPr>
            <a:r>
              <a:rPr lang="en-US" sz="2400">
                <a:solidFill>
                  <a:srgbClr val="1E4377"/>
                </a:solidFill>
                <a:latin typeface="Calibri (MS)"/>
                <a:ea typeface="Calibri (MS)"/>
                <a:cs typeface="Calibri (MS)"/>
                <a:sym typeface="Calibri (MS)"/>
              </a:rPr>
              <a:t>Kết quả</a:t>
            </a:r>
          </a:p>
          <a:p>
            <a:pPr algn="l" marL="289560" indent="-144780" lvl="1">
              <a:lnSpc>
                <a:spcPts val="3456"/>
              </a:lnSpc>
              <a:buFont typeface="Arial"/>
              <a:buChar char="•"/>
            </a:pPr>
            <a:r>
              <a:rPr lang="en-US" sz="2400">
                <a:solidFill>
                  <a:srgbClr val="1E4377"/>
                </a:solidFill>
                <a:latin typeface="Calibri (MS)"/>
                <a:ea typeface="Calibri (MS)"/>
                <a:cs typeface="Calibri (MS)"/>
                <a:sym typeface="Calibri (MS)"/>
              </a:rPr>
              <a:t>Xu hướng tương lai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E437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342360" y="2314703"/>
          <a:ext cx="17602200" cy="7950200"/>
        </p:xfrm>
        <a:graphic>
          <a:graphicData uri="http://schemas.openxmlformats.org/drawingml/2006/table">
            <a:tbl>
              <a:tblPr/>
              <a:tblGrid>
                <a:gridCol w="3122102"/>
                <a:gridCol w="6393574"/>
                <a:gridCol w="8086524"/>
              </a:tblGrid>
              <a:tr h="138463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Tiêu chí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8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FF00AB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Array-based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8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FF00AB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Linked List-based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55523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8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Ưu điểm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8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Cài đặt đơn giản. </a:t>
                      </a:r>
                      <a:endParaRPr lang="en-US" sz="1100"/>
                    </a:p>
                    <a:p>
                      <a:pPr algn="l">
                        <a:lnSpc>
                          <a:spcPts val="4198"/>
                        </a:lnSpc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Truy cập đỉnh nhanh (cache locality tốt).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8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Kích thước động, linh hoạt.</a:t>
                      </a:r>
                      <a:endParaRPr lang="en-US" sz="1100"/>
                    </a:p>
                    <a:p>
                      <a:pPr algn="l">
                        <a:lnSpc>
                          <a:spcPts val="4198"/>
                        </a:lnSpc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Không lo bị tràn stack (stackoverflow) trừ khi sử </a:t>
                      </a:r>
                    </a:p>
                    <a:p>
                      <a:pPr algn="l">
                        <a:lnSpc>
                          <a:spcPts val="4198"/>
                        </a:lnSpc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dụng hết bộ nhớ hệ thống.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963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8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Nhược điểm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4198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Kích thước cố định, dễ tràn hoặc lãng phí. Resizing tốn kém.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4198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Tốn thêm bộ nhớ cho con trỏ. Locality kém, tốc độ có thể chậm hơn.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0696"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4198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Ứng dụng phù hợp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4198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Khi biết trước số phần tử tối đa, cần tốc độ truy cập cao.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4198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Khi số phần tử biến động nhiều và lớn, cần linh hoạt, chấp nhận chi phí bộ nhớ thêm.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-258976" y="-66421"/>
            <a:ext cx="3423222" cy="82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 Khái niệm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00075"/>
            <a:ext cx="16871855" cy="1505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54"/>
              </a:lnSpc>
            </a:pPr>
            <a:r>
              <a:rPr lang="en-US" b="true" sz="7110" spc="-447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2.1.4.3. So sánh hai phương pháp cài đặt Stack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4336" y="3855911"/>
            <a:ext cx="17179695" cy="4649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7261" indent="-312420" lvl="2">
              <a:lnSpc>
                <a:spcPts val="7011"/>
              </a:lnSpc>
              <a:buFont typeface="Arial"/>
              <a:buChar char="⚬"/>
            </a:pPr>
            <a:r>
              <a:rPr lang="en-US" sz="41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Các thao tác push, pop, peek, isEmpty đều O(1) (trực tiếp tại đỉnh).</a:t>
            </a:r>
          </a:p>
          <a:p>
            <a:pPr algn="l" marL="937261" indent="-312420" lvl="2">
              <a:lnSpc>
                <a:spcPts val="7011"/>
              </a:lnSpc>
              <a:buFont typeface="Arial"/>
              <a:buChar char="⚬"/>
            </a:pPr>
            <a:r>
              <a:rPr lang="en-US" sz="41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Mảng động: push thường O(1), nhưng resize → O(n) (trung bình vẫn O(1)).</a:t>
            </a:r>
          </a:p>
          <a:p>
            <a:pPr algn="l" marL="937261" indent="-312420" lvl="2">
              <a:lnSpc>
                <a:spcPts val="7011"/>
              </a:lnSpc>
              <a:buFont typeface="Arial"/>
              <a:buChar char="⚬"/>
            </a:pPr>
            <a:r>
              <a:rPr lang="en-US" sz="41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Linked List: cũng O(1), nhưng thực tế chậm hơn do overhead bộ nhớ  + locality kém.</a:t>
            </a:r>
          </a:p>
          <a:p>
            <a:pPr algn="l" marL="937261" indent="-312420" lvl="2">
              <a:lnSpc>
                <a:spcPts val="7011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-258976" y="-66421"/>
            <a:ext cx="3423222" cy="82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 Khái niệm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52450"/>
            <a:ext cx="16415331" cy="1725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2.1.5 Phân tích độ phức tạp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761583"/>
            <a:ext cx="11480809" cy="857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b="true" sz="4099" spc="-258">
                <a:solidFill>
                  <a:srgbClr val="FF00AB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2.1.5.1 Độ phức tạp thời gian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518461" y="3619468"/>
          <a:ext cx="13208000" cy="5981700"/>
        </p:xfrm>
        <a:graphic>
          <a:graphicData uri="http://schemas.openxmlformats.org/drawingml/2006/table">
            <a:tbl>
              <a:tblPr/>
              <a:tblGrid>
                <a:gridCol w="3302000"/>
                <a:gridCol w="3302000"/>
                <a:gridCol w="3302000"/>
                <a:gridCol w="3302000"/>
              </a:tblGrid>
              <a:tr h="163480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8"/>
                        </a:lnSpc>
                        <a:defRPr/>
                      </a:pPr>
                      <a:r>
                        <a:rPr lang="en-US" sz="3298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Thao tác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8"/>
                        </a:lnSpc>
                        <a:defRPr/>
                      </a:pPr>
                      <a:r>
                        <a:rPr lang="en-US" sz="3298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Mảng cố định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8"/>
                        </a:lnSpc>
                        <a:defRPr/>
                      </a:pPr>
                      <a:r>
                        <a:rPr lang="en-US" sz="3298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Mảng di động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8"/>
                        </a:lnSpc>
                        <a:defRPr/>
                      </a:pPr>
                      <a:r>
                        <a:rPr lang="en-US" sz="3298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Danh sách liên kết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672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8"/>
                        </a:lnSpc>
                        <a:defRPr/>
                      </a:pPr>
                      <a:r>
                        <a:rPr lang="en-US" sz="3298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Push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8"/>
                        </a:lnSpc>
                        <a:defRPr/>
                      </a:pPr>
                      <a:r>
                        <a:rPr lang="en-US" sz="3298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O(1)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8"/>
                        </a:lnSpc>
                        <a:defRPr/>
                      </a:pPr>
                      <a:r>
                        <a:rPr lang="en-US" sz="3298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O(1)/O(n)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8"/>
                        </a:lnSpc>
                        <a:defRPr/>
                      </a:pPr>
                      <a:r>
                        <a:rPr lang="en-US" sz="3298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O(1)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672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8"/>
                        </a:lnSpc>
                        <a:defRPr/>
                      </a:pPr>
                      <a:r>
                        <a:rPr lang="en-US" sz="3298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Pop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8"/>
                        </a:lnSpc>
                        <a:defRPr/>
                      </a:pPr>
                      <a:r>
                        <a:rPr lang="en-US" sz="3298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O(1)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8"/>
                        </a:lnSpc>
                        <a:defRPr/>
                      </a:pPr>
                      <a:r>
                        <a:rPr lang="en-US" sz="3298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O(1)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8"/>
                        </a:lnSpc>
                        <a:defRPr/>
                      </a:pPr>
                      <a:r>
                        <a:rPr lang="en-US" sz="3298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O(1)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672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8"/>
                        </a:lnSpc>
                        <a:defRPr/>
                      </a:pPr>
                      <a:r>
                        <a:rPr lang="en-US" sz="3298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Peek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8"/>
                        </a:lnSpc>
                        <a:defRPr/>
                      </a:pPr>
                      <a:r>
                        <a:rPr lang="en-US" sz="3298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O(1)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8"/>
                        </a:lnSpc>
                        <a:defRPr/>
                      </a:pPr>
                      <a:r>
                        <a:rPr lang="en-US" sz="3298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O(1)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8"/>
                        </a:lnSpc>
                        <a:defRPr/>
                      </a:pPr>
                      <a:r>
                        <a:rPr lang="en-US" sz="3298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O(1)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672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8"/>
                        </a:lnSpc>
                        <a:defRPr/>
                      </a:pPr>
                      <a:r>
                        <a:rPr lang="en-US" sz="3298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isEmpty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8"/>
                        </a:lnSpc>
                        <a:defRPr/>
                      </a:pPr>
                      <a:r>
                        <a:rPr lang="en-US" sz="3298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O(1)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8"/>
                        </a:lnSpc>
                        <a:defRPr/>
                      </a:pPr>
                      <a:r>
                        <a:rPr lang="en-US" sz="3298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O(1)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8"/>
                        </a:lnSpc>
                        <a:defRPr/>
                      </a:pPr>
                      <a:r>
                        <a:rPr lang="en-US" sz="3298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O(1)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-258976" y="-66421"/>
            <a:ext cx="3423222" cy="82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 Khái niệm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52450"/>
            <a:ext cx="16415331" cy="1725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2.1.5 Phân tích độ phức tạp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15655" y="2306065"/>
            <a:ext cx="11480809" cy="857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b="true" sz="4099" spc="-258">
                <a:solidFill>
                  <a:srgbClr val="FF00AB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Độ phức tạp thời gian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3163951"/>
          <a:ext cx="16573500" cy="6756400"/>
        </p:xfrm>
        <a:graphic>
          <a:graphicData uri="http://schemas.openxmlformats.org/drawingml/2006/table">
            <a:tbl>
              <a:tblPr/>
              <a:tblGrid>
                <a:gridCol w="2903569"/>
                <a:gridCol w="4468668"/>
                <a:gridCol w="4280856"/>
                <a:gridCol w="4920407"/>
              </a:tblGrid>
              <a:tr h="10498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Đặc điểm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Mảng cố định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Mảng di động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Danh sách liên kết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26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Cách cấp phát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Cấp phát sẵn mảng có kích thước maxSize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Cấp phát tỷ lệ với số phần tử, có thêm "dư địa"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Mỗi phần tử là một node, gồm dữ liệu + con trỏ next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26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Độ phức tạp lưu trữ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Θ(maxSize)  (chiếm trước toàn bộ bộ nhớ)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Θ(n), có resize khi đầy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Θ(n) dữ liệu +</a:t>
                      </a:r>
                      <a:endParaRPr lang="en-US" sz="1100"/>
                    </a:p>
                    <a:p>
                      <a:pPr algn="l"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Θ(n) overhead con trỏ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124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Giới hạn dung lượng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Bị cố định bởi maxSize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Linh hoạt, không cần isFull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Không giới hạn, chỉ dừng khi hết RAM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-258976" y="-66421"/>
            <a:ext cx="3423222" cy="82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 Khái niệm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52450"/>
            <a:ext cx="16415331" cy="1725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2.1.5 Phân tích độ phức tạp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85800" y="2009775"/>
            <a:ext cx="11480809" cy="857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b="true" sz="4099" spc="-258">
                <a:solidFill>
                  <a:srgbClr val="FF00AB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2.1.5.2 Bộ nhớ sử dụng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685800" y="3179875"/>
          <a:ext cx="16184256" cy="6873206"/>
        </p:xfrm>
        <a:graphic>
          <a:graphicData uri="http://schemas.openxmlformats.org/drawingml/2006/table">
            <a:tbl>
              <a:tblPr/>
              <a:tblGrid>
                <a:gridCol w="2835376"/>
                <a:gridCol w="4363717"/>
                <a:gridCol w="4180316"/>
                <a:gridCol w="4804847"/>
              </a:tblGrid>
              <a:tr h="10497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Phương</a:t>
                      </a: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 pháp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Cá</a:t>
                      </a: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ch làm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Ưu</a:t>
                      </a: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 điểm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N</a:t>
                      </a: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hược điểm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55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T</a:t>
                      </a: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hực nghiệm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Cài đặt và chạy chương trình, đo thời gian thực thi trên các bộ dữ liệu</a:t>
                      </a:r>
                      <a:endParaRPr lang="en-US" sz="1100"/>
                    </a:p>
                    <a:p>
                      <a:pPr algn="l"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khác nhau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Kế</a:t>
                      </a: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t quả cụ thể, thực tế. Phản ánh thời gian chạy thật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P</a:t>
                      </a: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hụ thuộc phần cứng, ngôn ngữ. Khó chọn dữ liệu</a:t>
                      </a:r>
                      <a:endParaRPr lang="en-US" sz="1100"/>
                    </a:p>
                    <a:p>
                      <a:pPr algn="l"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đầy đủ Tốn kém thời gian, chi phí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992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Phân</a:t>
                      </a:r>
                      <a:r>
                        <a:rPr lang="en-US" sz="3000" b="true">
                          <a:solidFill>
                            <a:srgbClr val="000000"/>
                          </a:solidFill>
                          <a:latin typeface="Calibri (MS) Bold"/>
                          <a:ea typeface="Calibri (MS) Bold"/>
                          <a:cs typeface="Calibri (MS) Bold"/>
                          <a:sym typeface="Calibri (MS) Bold"/>
                        </a:rPr>
                        <a:t> tích tiệm cận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Phân tích lý thuyết, </a:t>
                      </a: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sử dụng ký h</a:t>
                      </a: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iệu Big-O để biểu diễn độ phức tạp khi kích thước đầu vào lớn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Độc lập phầ</a:t>
                      </a: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n cứng, ngôn ngữ. Dễ so sánh thuật toán. Không cần cài đặt.</a:t>
                      </a:r>
                      <a:endParaRPr lang="en-US" sz="1100"/>
                    </a:p>
                    <a:p>
                      <a:pPr algn="l"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Tốt cho dữ liệu lớn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Khô</a:t>
                      </a: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ng cho thời gian chính xác. Bỏ qua hằng số. Ít chính</a:t>
                      </a:r>
                      <a:endParaRPr lang="en-US" sz="1100"/>
                    </a:p>
                    <a:p>
                      <a:pPr algn="l"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xác với dữ liệu nhỏ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-258976" y="-66421"/>
            <a:ext cx="3423222" cy="82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 Khái niệm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52450"/>
            <a:ext cx="16415331" cy="1725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2.1.5 Phân tích độ phức tạp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85800" y="2009775"/>
            <a:ext cx="11480809" cy="78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b="true" sz="4099" spc="-258">
                <a:solidFill>
                  <a:srgbClr val="FF00AB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2.1.5.2 Đánh giá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24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1748894" y="3001715"/>
            <a:ext cx="6152654" cy="5838284"/>
            <a:chOff x="0" y="0"/>
            <a:chExt cx="9207016" cy="87365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206992" cy="8736584"/>
            </a:xfrm>
            <a:custGeom>
              <a:avLst/>
              <a:gdLst/>
              <a:ahLst/>
              <a:cxnLst/>
              <a:rect r="r" b="b" t="t" l="l"/>
              <a:pathLst>
                <a:path h="8736584" w="9206992">
                  <a:moveTo>
                    <a:pt x="0" y="0"/>
                  </a:moveTo>
                  <a:lnTo>
                    <a:pt x="9206992" y="0"/>
                  </a:lnTo>
                  <a:lnTo>
                    <a:pt x="9206992" y="8736584"/>
                  </a:lnTo>
                  <a:lnTo>
                    <a:pt x="0" y="87365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9050" y="2902139"/>
            <a:ext cx="11517424" cy="5319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5068" indent="-308356" lvl="2">
              <a:lnSpc>
                <a:spcPts val="7011"/>
              </a:lnSpc>
              <a:buFont typeface="Arial"/>
              <a:buChar char="⚬"/>
            </a:pPr>
            <a:r>
              <a:rPr lang="en-US" sz="40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Khi gọi hàm → frame mới push vào Call Stack </a:t>
            </a:r>
            <a:r>
              <a:rPr lang="en-US" sz="40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(tham số, biến, địa chỉ trả về).</a:t>
            </a:r>
          </a:p>
          <a:p>
            <a:pPr algn="l" marL="925196" indent="-308399" lvl="2">
              <a:lnSpc>
                <a:spcPts val="7011"/>
              </a:lnSpc>
              <a:buFont typeface="Arial"/>
              <a:buChar char="⚬"/>
            </a:pPr>
            <a:r>
              <a:rPr lang="en-US" sz="40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Hàm kết thúc → frame pop ra → quay lại vị trí cũ.</a:t>
            </a:r>
          </a:p>
          <a:p>
            <a:pPr algn="l" marL="925196" indent="-308399" lvl="2">
              <a:lnSpc>
                <a:spcPts val="7011"/>
              </a:lnSpc>
              <a:buFont typeface="Arial"/>
              <a:buChar char="⚬"/>
            </a:pPr>
            <a:r>
              <a:rPr lang="en-US" sz="40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Đệ quy hoạt động nhờ nhiều frame độc lập.</a:t>
            </a:r>
          </a:p>
          <a:p>
            <a:pPr algn="l" marL="925196" indent="-308399" lvl="2">
              <a:lnSpc>
                <a:spcPts val="7011"/>
              </a:lnSpc>
              <a:buFont typeface="Arial"/>
              <a:buChar char="⚬"/>
            </a:pPr>
            <a:r>
              <a:rPr lang="en-US" sz="40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Đệ quy quá sâu → Stack Overflow.</a:t>
            </a:r>
          </a:p>
          <a:p>
            <a:pPr algn="l" marL="925196" indent="-308399" lvl="2">
              <a:lnSpc>
                <a:spcPts val="7011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" y="-66421"/>
            <a:ext cx="4724400" cy="82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 Ứng dụng thực tiễn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52450"/>
            <a:ext cx="16415331" cy="1725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2.2.1 Quản lý hàm đệ quy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25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66421"/>
            <a:ext cx="5696201" cy="82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 Ứng dụng thực tiễn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552450"/>
            <a:ext cx="16415331" cy="1572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2.2.2 Chuyển đổi và đánh giá biểu thức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848100" y="2631672"/>
            <a:ext cx="10084266" cy="6244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6"/>
              </a:lnSpc>
              <a:spcBef>
                <a:spcPct val="0"/>
              </a:spcBef>
            </a:pPr>
            <a:r>
              <a:rPr lang="en-US" b="true" sz="5090" spc="-319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1. Khái niệm</a:t>
            </a:r>
          </a:p>
          <a:p>
            <a:pPr algn="l">
              <a:lnSpc>
                <a:spcPts val="6928"/>
              </a:lnSpc>
            </a:pPr>
            <a:r>
              <a:rPr lang="en-US" sz="4948" spc="-31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Infix: Toán tử nằm giữa toán hạng.</a:t>
            </a:r>
          </a:p>
          <a:p>
            <a:pPr algn="l">
              <a:lnSpc>
                <a:spcPts val="6928"/>
              </a:lnSpc>
              <a:spcBef>
                <a:spcPct val="0"/>
              </a:spcBef>
            </a:pPr>
            <a:r>
              <a:rPr lang="en-US" sz="4948" spc="-31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   Ví dụ: A + B * C</a:t>
            </a:r>
          </a:p>
          <a:p>
            <a:pPr algn="l">
              <a:lnSpc>
                <a:spcPts val="6928"/>
              </a:lnSpc>
              <a:spcBef>
                <a:spcPct val="0"/>
              </a:spcBef>
            </a:pPr>
            <a:r>
              <a:rPr lang="en-US" sz="4948" spc="-31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Postfix : Toán tử nằm sau toán hạng.</a:t>
            </a:r>
          </a:p>
          <a:p>
            <a:pPr algn="l">
              <a:lnSpc>
                <a:spcPts val="6928"/>
              </a:lnSpc>
              <a:spcBef>
                <a:spcPct val="0"/>
              </a:spcBef>
            </a:pPr>
            <a:r>
              <a:rPr lang="en-US" sz="4948" spc="-31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   Ví dụ: A B C * +</a:t>
            </a:r>
          </a:p>
          <a:p>
            <a:pPr algn="l">
              <a:lnSpc>
                <a:spcPts val="6928"/>
              </a:lnSpc>
              <a:spcBef>
                <a:spcPct val="0"/>
              </a:spcBef>
            </a:pPr>
            <a:r>
              <a:rPr lang="en-US" sz="4948" spc="-31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Prefix: Toán tử nằm trước toán hạng.</a:t>
            </a:r>
          </a:p>
          <a:p>
            <a:pPr algn="l">
              <a:lnSpc>
                <a:spcPts val="6928"/>
              </a:lnSpc>
              <a:spcBef>
                <a:spcPct val="0"/>
              </a:spcBef>
            </a:pPr>
            <a:r>
              <a:rPr lang="en-US" sz="4948" spc="-31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   Ví dụ: + A * B C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26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66421"/>
            <a:ext cx="5696201" cy="82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 Ứng dụng thực tiễn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552450"/>
            <a:ext cx="16415331" cy="1572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2.2.2 Chuyển đổi và đánh giá biểu thức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48182" y="2710446"/>
            <a:ext cx="12005205" cy="6201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12"/>
              </a:lnSpc>
              <a:spcBef>
                <a:spcPct val="0"/>
              </a:spcBef>
            </a:pPr>
            <a:r>
              <a:rPr lang="en-US" b="true" sz="4937" spc="-309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 Vấn đề</a:t>
            </a:r>
          </a:p>
          <a:p>
            <a:pPr algn="l">
              <a:lnSpc>
                <a:spcPts val="6912"/>
              </a:lnSpc>
              <a:spcBef>
                <a:spcPct val="0"/>
              </a:spcBef>
            </a:pPr>
            <a:r>
              <a:rPr lang="en-US" sz="4937" spc="-309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Biểu thức Infix phụ thuộc vào độ ưu tiên toán tử và dấu ngoặc.</a:t>
            </a:r>
          </a:p>
          <a:p>
            <a:pPr algn="l">
              <a:lnSpc>
                <a:spcPts val="6912"/>
              </a:lnSpc>
              <a:spcBef>
                <a:spcPct val="0"/>
              </a:spcBef>
            </a:pPr>
            <a:r>
              <a:rPr lang="en-US" sz="4937" spc="-309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   A + B * C → phải tính B * C trước.</a:t>
            </a:r>
          </a:p>
          <a:p>
            <a:pPr algn="l">
              <a:lnSpc>
                <a:spcPts val="6912"/>
              </a:lnSpc>
              <a:spcBef>
                <a:spcPct val="0"/>
              </a:spcBef>
            </a:pPr>
            <a:r>
              <a:rPr lang="en-US" sz="4937" spc="-309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  (A + B) * C → phải tính A + B trước.</a:t>
            </a:r>
          </a:p>
          <a:p>
            <a:pPr algn="l">
              <a:lnSpc>
                <a:spcPts val="6912"/>
              </a:lnSpc>
              <a:spcBef>
                <a:spcPct val="0"/>
              </a:spcBef>
            </a:pPr>
            <a:r>
              <a:rPr lang="en-US" b="true" sz="4937" spc="-309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Máy tính khó hiểu Infix </a:t>
            </a:r>
            <a:r>
              <a:rPr lang="en-US" sz="4937" spc="-309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→ cần đổi sang Postfix/Prefix để tính toán đơn giản, nhất quán.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27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66421"/>
            <a:ext cx="5696201" cy="82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 Ứng dụng thực tiễn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552450"/>
            <a:ext cx="16415331" cy="1572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2.2.2 Chuyển đổi và đánh giá biểu thức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41855" y="2768029"/>
            <a:ext cx="10207777" cy="739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19"/>
              </a:lnSpc>
              <a:spcBef>
                <a:spcPct val="0"/>
              </a:spcBef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Giải pháp: </a:t>
            </a:r>
            <a:r>
              <a:rPr lang="en-US" sz="3870" spc="-242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Dùng t</a:t>
            </a:r>
            <a:r>
              <a:rPr lang="en-US" sz="3870" spc="-242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huật toán </a:t>
            </a: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Shunting-yard (Edsger Dijkstra)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31386" y="3629364"/>
            <a:ext cx="14625227" cy="5628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1561" indent="-425780" lvl="1">
              <a:lnSpc>
                <a:spcPts val="5522"/>
              </a:lnSpc>
              <a:buFont typeface="Arial"/>
              <a:buChar char="•"/>
            </a:pPr>
            <a:r>
              <a:rPr lang="en-US" sz="3944" spc="-24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Đọc biểu thức Infix từ trái sang phải.</a:t>
            </a:r>
          </a:p>
          <a:p>
            <a:pPr algn="l" marL="851561" indent="-425780" lvl="1">
              <a:lnSpc>
                <a:spcPts val="5522"/>
              </a:lnSpc>
              <a:buFont typeface="Arial"/>
              <a:buChar char="•"/>
            </a:pPr>
            <a:r>
              <a:rPr lang="en-US" sz="3944" spc="-24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Nếu gặp toán hạng → đưa vào kết quả.</a:t>
            </a:r>
          </a:p>
          <a:p>
            <a:pPr algn="l" marL="851561" indent="-425780" lvl="1">
              <a:lnSpc>
                <a:spcPts val="5521"/>
              </a:lnSpc>
              <a:buFont typeface="Arial"/>
              <a:buChar char="•"/>
            </a:pPr>
            <a:r>
              <a:rPr lang="en-US" sz="3944" spc="-24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Nếu gặp toán tử: </a:t>
            </a:r>
          </a:p>
          <a:p>
            <a:pPr algn="l" marL="1703122" indent="-567707" lvl="2">
              <a:lnSpc>
                <a:spcPts val="5521"/>
              </a:lnSpc>
              <a:buFont typeface="Arial"/>
              <a:buChar char="⚬"/>
            </a:pPr>
            <a:r>
              <a:rPr lang="en-US" sz="3944" spc="-24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So sánh ưu tiên với toán tử trong Stack  </a:t>
            </a:r>
          </a:p>
          <a:p>
            <a:pPr algn="l" marL="1703122" indent="-567707" lvl="2">
              <a:lnSpc>
                <a:spcPts val="5522"/>
              </a:lnSpc>
              <a:buFont typeface="Arial"/>
              <a:buChar char="⚬"/>
            </a:pPr>
            <a:r>
              <a:rPr lang="en-US" sz="3944" spc="-24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Nếu ưu tiên cao hơn → đẩy vào Stack.</a:t>
            </a:r>
          </a:p>
          <a:p>
            <a:pPr algn="l" marL="851561" indent="-425780" lvl="1">
              <a:lnSpc>
                <a:spcPts val="5522"/>
              </a:lnSpc>
              <a:buFont typeface="Arial"/>
              <a:buChar char="•"/>
            </a:pPr>
            <a:r>
              <a:rPr lang="en-US" sz="3944" spc="-24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Gặp dấu ngoặc mở → đẩy vào Stack.</a:t>
            </a:r>
          </a:p>
          <a:p>
            <a:pPr algn="l" marL="851561" indent="-425780" lvl="1">
              <a:lnSpc>
                <a:spcPts val="5522"/>
              </a:lnSpc>
              <a:buFont typeface="Arial"/>
              <a:buChar char="•"/>
            </a:pPr>
            <a:r>
              <a:rPr lang="en-US" sz="3944" spc="-24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Gặp dấu ngoặc đóng → lấy toán tử ra kết quả cho đến khi gặp ngoặc mở.</a:t>
            </a:r>
          </a:p>
          <a:p>
            <a:pPr algn="l" marL="851561" indent="-425780" lvl="1">
              <a:lnSpc>
                <a:spcPts val="5522"/>
              </a:lnSpc>
              <a:buFont typeface="Arial"/>
              <a:buChar char="•"/>
            </a:pPr>
            <a:r>
              <a:rPr lang="en-US" sz="3944" spc="-24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Đọc hết biểu thức → lấy toàn bộ toán tử còn lại trong Stack ra kết quả.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28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651909" y="2619624"/>
            <a:ext cx="4792122" cy="6638676"/>
            <a:chOff x="0" y="0"/>
            <a:chExt cx="5439325" cy="75352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39283" cy="7535291"/>
            </a:xfrm>
            <a:custGeom>
              <a:avLst/>
              <a:gdLst/>
              <a:ahLst/>
              <a:cxnLst/>
              <a:rect r="r" b="b" t="t" l="l"/>
              <a:pathLst>
                <a:path h="7535291" w="5439283">
                  <a:moveTo>
                    <a:pt x="0" y="0"/>
                  </a:moveTo>
                  <a:lnTo>
                    <a:pt x="5439283" y="0"/>
                  </a:lnTo>
                  <a:lnTo>
                    <a:pt x="5439283" y="7535291"/>
                  </a:lnTo>
                  <a:lnTo>
                    <a:pt x="0" y="75352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465" t="0" r="-466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906871" y="4094623"/>
            <a:ext cx="9831817" cy="4765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06365" indent="-335455" lvl="2">
              <a:lnSpc>
                <a:spcPts val="7527"/>
              </a:lnSpc>
              <a:buFont typeface="Arial"/>
              <a:buChar char="⚬"/>
            </a:pPr>
            <a:r>
              <a:rPr lang="en-US" sz="4402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Duyệt theo chiều sâu, đi sâu nhất rồi quay lui.</a:t>
            </a:r>
          </a:p>
          <a:p>
            <a:pPr algn="l" marL="950454" indent="-316818" lvl="2">
              <a:lnSpc>
                <a:spcPts val="7527"/>
              </a:lnSpc>
              <a:buFont typeface="Arial"/>
              <a:buChar char="⚬"/>
            </a:pPr>
            <a:r>
              <a:rPr lang="en-US" sz="4402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Thực hiện bằng đệ</a:t>
            </a:r>
            <a:r>
              <a:rPr lang="en-US" sz="4402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quy hoặc Stack.</a:t>
            </a:r>
          </a:p>
          <a:p>
            <a:pPr algn="l" marL="950454" indent="-316818" lvl="2">
              <a:lnSpc>
                <a:spcPts val="7527"/>
              </a:lnSpc>
              <a:buFont typeface="Arial"/>
              <a:buChar char="⚬"/>
            </a:pPr>
            <a:r>
              <a:rPr lang="en-US" sz="4402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Chủ yếu dùng để duyệt/tìm kiếm trong đồ thị, cây.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-66421"/>
            <a:ext cx="5696201" cy="82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 Ứng dụng thực tiễn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52450"/>
            <a:ext cx="16415331" cy="1725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2.2.3 Thuật toán DFS &amp; Backtracking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637412"/>
            <a:ext cx="8829613" cy="1152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b="true" sz="6000" spc="-37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DFS (Depth-First Search):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29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1878" y="-466924"/>
            <a:ext cx="2870338" cy="4902751"/>
          </a:xfrm>
          <a:custGeom>
            <a:avLst/>
            <a:gdLst/>
            <a:ahLst/>
            <a:cxnLst/>
            <a:rect r="r" b="b" t="t" l="l"/>
            <a:pathLst>
              <a:path h="4902751" w="2870338">
                <a:moveTo>
                  <a:pt x="0" y="0"/>
                </a:moveTo>
                <a:lnTo>
                  <a:pt x="2870338" y="0"/>
                </a:lnTo>
                <a:lnTo>
                  <a:pt x="2870338" y="4902751"/>
                </a:lnTo>
                <a:lnTo>
                  <a:pt x="0" y="4902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81" t="0" r="-8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34000" y="4435827"/>
            <a:ext cx="5511729" cy="3868232"/>
          </a:xfrm>
          <a:custGeom>
            <a:avLst/>
            <a:gdLst/>
            <a:ahLst/>
            <a:cxnLst/>
            <a:rect r="r" b="b" t="t" l="l"/>
            <a:pathLst>
              <a:path h="3868232" w="5511729">
                <a:moveTo>
                  <a:pt x="0" y="0"/>
                </a:moveTo>
                <a:lnTo>
                  <a:pt x="5511729" y="0"/>
                </a:lnTo>
                <a:lnTo>
                  <a:pt x="5511729" y="3868232"/>
                </a:lnTo>
                <a:lnTo>
                  <a:pt x="0" y="3868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202" r="0" b="-20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96463" y="1028700"/>
            <a:ext cx="3841974" cy="4902751"/>
          </a:xfrm>
          <a:custGeom>
            <a:avLst/>
            <a:gdLst/>
            <a:ahLst/>
            <a:cxnLst/>
            <a:rect r="r" b="b" t="t" l="l"/>
            <a:pathLst>
              <a:path h="4902751" w="3841974">
                <a:moveTo>
                  <a:pt x="0" y="0"/>
                </a:moveTo>
                <a:lnTo>
                  <a:pt x="3841974" y="0"/>
                </a:lnTo>
                <a:lnTo>
                  <a:pt x="3841974" y="4902751"/>
                </a:lnTo>
                <a:lnTo>
                  <a:pt x="0" y="49027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52" t="0" r="-52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90492" y="6813873"/>
            <a:ext cx="7574475" cy="4902751"/>
          </a:xfrm>
          <a:custGeom>
            <a:avLst/>
            <a:gdLst/>
            <a:ahLst/>
            <a:cxnLst/>
            <a:rect r="r" b="b" t="t" l="l"/>
            <a:pathLst>
              <a:path h="4902751" w="7574475">
                <a:moveTo>
                  <a:pt x="0" y="0"/>
                </a:moveTo>
                <a:lnTo>
                  <a:pt x="7574475" y="0"/>
                </a:lnTo>
                <a:lnTo>
                  <a:pt x="7574475" y="4902751"/>
                </a:lnTo>
                <a:lnTo>
                  <a:pt x="0" y="49027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171" r="0" b="-171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144000" y="3283843"/>
            <a:ext cx="7948861" cy="2855579"/>
            <a:chOff x="0" y="0"/>
            <a:chExt cx="10598481" cy="380743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598531" cy="3807460"/>
            </a:xfrm>
            <a:custGeom>
              <a:avLst/>
              <a:gdLst/>
              <a:ahLst/>
              <a:cxnLst/>
              <a:rect r="r" b="b" t="t" l="l"/>
              <a:pathLst>
                <a:path h="3807460" w="10598531">
                  <a:moveTo>
                    <a:pt x="249555" y="0"/>
                  </a:moveTo>
                  <a:lnTo>
                    <a:pt x="10348849" y="0"/>
                  </a:lnTo>
                  <a:cubicBezTo>
                    <a:pt x="10415016" y="0"/>
                    <a:pt x="10478516" y="26289"/>
                    <a:pt x="10525379" y="73152"/>
                  </a:cubicBezTo>
                  <a:cubicBezTo>
                    <a:pt x="10572242" y="120015"/>
                    <a:pt x="10598531" y="183515"/>
                    <a:pt x="10598531" y="249682"/>
                  </a:cubicBezTo>
                  <a:lnTo>
                    <a:pt x="10598531" y="3557778"/>
                  </a:lnTo>
                  <a:cubicBezTo>
                    <a:pt x="10598531" y="3623945"/>
                    <a:pt x="10572242" y="3687445"/>
                    <a:pt x="10525379" y="3734308"/>
                  </a:cubicBezTo>
                  <a:cubicBezTo>
                    <a:pt x="10478516" y="3781171"/>
                    <a:pt x="10415016" y="3807460"/>
                    <a:pt x="10348849" y="3807460"/>
                  </a:cubicBezTo>
                  <a:lnTo>
                    <a:pt x="249555" y="3807460"/>
                  </a:lnTo>
                  <a:cubicBezTo>
                    <a:pt x="183388" y="3807460"/>
                    <a:pt x="119888" y="3781171"/>
                    <a:pt x="73025" y="3734308"/>
                  </a:cubicBezTo>
                  <a:cubicBezTo>
                    <a:pt x="26162" y="3687445"/>
                    <a:pt x="0" y="3624072"/>
                    <a:pt x="0" y="3557778"/>
                  </a:cubicBezTo>
                  <a:lnTo>
                    <a:pt x="0" y="249555"/>
                  </a:lnTo>
                  <a:cubicBezTo>
                    <a:pt x="0" y="183388"/>
                    <a:pt x="26289" y="119888"/>
                    <a:pt x="73152" y="73152"/>
                  </a:cubicBezTo>
                  <a:cubicBezTo>
                    <a:pt x="120015" y="26416"/>
                    <a:pt x="183388" y="0"/>
                    <a:pt x="249555" y="0"/>
                  </a:cubicBezTo>
                  <a:close/>
                </a:path>
              </a:pathLst>
            </a:custGeom>
            <a:solidFill>
              <a:srgbClr val="5284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9144000" y="2415878"/>
            <a:ext cx="7948861" cy="3723544"/>
            <a:chOff x="0" y="0"/>
            <a:chExt cx="10598481" cy="496472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598481" cy="4964726"/>
            </a:xfrm>
            <a:custGeom>
              <a:avLst/>
              <a:gdLst/>
              <a:ahLst/>
              <a:cxnLst/>
              <a:rect r="r" b="b" t="t" l="l"/>
              <a:pathLst>
                <a:path h="4964726" w="10598481">
                  <a:moveTo>
                    <a:pt x="0" y="0"/>
                  </a:moveTo>
                  <a:lnTo>
                    <a:pt x="10598481" y="0"/>
                  </a:lnTo>
                  <a:lnTo>
                    <a:pt x="10598481" y="4964726"/>
                  </a:lnTo>
                  <a:lnTo>
                    <a:pt x="0" y="49647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0"/>
              <a:ext cx="10598481" cy="544097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16237"/>
                </a:lnSpc>
              </a:pPr>
              <a:r>
                <a:rPr lang="en-US" sz="11597" b="true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GIỚI THIỆU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387935">
            <a:off x="8879189" y="1545390"/>
            <a:ext cx="9307872" cy="2318506"/>
          </a:xfrm>
          <a:custGeom>
            <a:avLst/>
            <a:gdLst/>
            <a:ahLst/>
            <a:cxnLst/>
            <a:rect r="r" b="b" t="t" l="l"/>
            <a:pathLst>
              <a:path h="2318506" w="9307872">
                <a:moveTo>
                  <a:pt x="0" y="0"/>
                </a:moveTo>
                <a:lnTo>
                  <a:pt x="9307872" y="0"/>
                </a:lnTo>
                <a:lnTo>
                  <a:pt x="9307872" y="2318506"/>
                </a:lnTo>
                <a:lnTo>
                  <a:pt x="0" y="23185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226" t="0" r="-226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385223">
            <a:off x="8286678" y="5747309"/>
            <a:ext cx="8563657" cy="2133129"/>
          </a:xfrm>
          <a:custGeom>
            <a:avLst/>
            <a:gdLst/>
            <a:ahLst/>
            <a:cxnLst/>
            <a:rect r="r" b="b" t="t" l="l"/>
            <a:pathLst>
              <a:path h="2133129" w="8563657">
                <a:moveTo>
                  <a:pt x="0" y="0"/>
                </a:moveTo>
                <a:lnTo>
                  <a:pt x="8563657" y="0"/>
                </a:lnTo>
                <a:lnTo>
                  <a:pt x="8563657" y="2133129"/>
                </a:lnTo>
                <a:lnTo>
                  <a:pt x="0" y="21331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374" t="0" r="-374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609591" y="4128969"/>
            <a:ext cx="5038485" cy="4534200"/>
            <a:chOff x="0" y="0"/>
            <a:chExt cx="5615543" cy="50535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15559" cy="5053457"/>
            </a:xfrm>
            <a:custGeom>
              <a:avLst/>
              <a:gdLst/>
              <a:ahLst/>
              <a:cxnLst/>
              <a:rect r="r" b="b" t="t" l="l"/>
              <a:pathLst>
                <a:path h="5053457" w="5615559">
                  <a:moveTo>
                    <a:pt x="0" y="0"/>
                  </a:moveTo>
                  <a:lnTo>
                    <a:pt x="5615559" y="0"/>
                  </a:lnTo>
                  <a:lnTo>
                    <a:pt x="5615559" y="5053457"/>
                  </a:lnTo>
                  <a:lnTo>
                    <a:pt x="0" y="5053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423" t="0" r="-423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0" y="-66421"/>
            <a:ext cx="5696201" cy="82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 Ứng dụng thực tiễn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52450"/>
            <a:ext cx="16415331" cy="1725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2.2.3 Thuật toán DFS &amp; Backtracking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33683" y="3909894"/>
            <a:ext cx="10570449" cy="5543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116395" indent="-558197" lvl="1">
              <a:lnSpc>
                <a:spcPts val="7240"/>
              </a:lnSpc>
              <a:buFont typeface="Arial"/>
              <a:buChar char="•"/>
            </a:pPr>
            <a:r>
              <a:rPr lang="en-US" sz="5170" spc="-32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Dựa trên DFS nhưng có thêm bước kiểm tra ràng buộc.</a:t>
            </a:r>
          </a:p>
          <a:p>
            <a:pPr algn="just" marL="1116395" indent="-558197" lvl="1">
              <a:lnSpc>
                <a:spcPts val="7240"/>
              </a:lnSpc>
              <a:buFont typeface="Arial"/>
              <a:buChar char="•"/>
            </a:pPr>
            <a:r>
              <a:rPr lang="en-US" sz="5170" spc="-32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Khi đi sai hướng → quay lui thử nhánh khác.</a:t>
            </a:r>
          </a:p>
          <a:p>
            <a:pPr algn="just" marL="1116395" indent="-558197" lvl="1">
              <a:lnSpc>
                <a:spcPts val="7240"/>
              </a:lnSpc>
              <a:buFont typeface="Arial"/>
              <a:buChar char="•"/>
            </a:pPr>
            <a:r>
              <a:rPr lang="en-US" sz="5170" spc="-32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Thường dùng cho: Sudoku, mê cung, tổ hợp, hoán vị.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84780" y="2381423"/>
            <a:ext cx="3609023" cy="1152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b="true" sz="6000" spc="-37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Backtracking: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30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63563" y="2979269"/>
            <a:ext cx="9424437" cy="6279031"/>
          </a:xfrm>
          <a:custGeom>
            <a:avLst/>
            <a:gdLst/>
            <a:ahLst/>
            <a:cxnLst/>
            <a:rect r="r" b="b" t="t" l="l"/>
            <a:pathLst>
              <a:path h="6279031" w="9424437">
                <a:moveTo>
                  <a:pt x="0" y="0"/>
                </a:moveTo>
                <a:lnTo>
                  <a:pt x="9424437" y="0"/>
                </a:lnTo>
                <a:lnTo>
                  <a:pt x="9424437" y="6279031"/>
                </a:lnTo>
                <a:lnTo>
                  <a:pt x="0" y="62790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12522"/>
            <a:ext cx="5696201" cy="82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 Ứng dụng thực tiễn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36335" y="613479"/>
            <a:ext cx="16415331" cy="1725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2.2.4 Ứng dụng đời sống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8873" y="3740431"/>
            <a:ext cx="8545127" cy="4633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29"/>
              </a:lnSpc>
              <a:spcBef>
                <a:spcPct val="0"/>
              </a:spcBef>
            </a:pPr>
            <a:r>
              <a:rPr lang="en-US" sz="4306" spc="-27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Trong soạn thảo văn bản, chỉnh sửa ảnh, IDE… hệ thống thường dùng 2 Stack:</a:t>
            </a:r>
          </a:p>
          <a:p>
            <a:pPr algn="l" marL="929767" indent="-464883" lvl="1">
              <a:lnSpc>
                <a:spcPts val="6029"/>
              </a:lnSpc>
              <a:buFont typeface="Arial"/>
              <a:buChar char="•"/>
            </a:pPr>
            <a:r>
              <a:rPr lang="en-US" sz="4306" spc="-27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   Undo Stack: lưu các thao tác mới (mỗi hành động  mới được push vào đây).</a:t>
            </a:r>
          </a:p>
          <a:p>
            <a:pPr algn="l" marL="929767" indent="-464883" lvl="1">
              <a:lnSpc>
                <a:spcPts val="6029"/>
              </a:lnSpc>
              <a:buFont typeface="Arial"/>
              <a:buChar char="•"/>
            </a:pPr>
            <a:r>
              <a:rPr lang="en-US" sz="4306" spc="-27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   Redo Stack: lưu các thao tác đã được hoàn tác.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13822" y="2119444"/>
            <a:ext cx="3268556" cy="1002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40"/>
              </a:lnSpc>
              <a:spcBef>
                <a:spcPct val="0"/>
              </a:spcBef>
            </a:pPr>
            <a:r>
              <a:rPr lang="en-US" b="true" sz="5170" spc="-324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Undo/Redo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31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61076" y="3202709"/>
            <a:ext cx="6030312" cy="4537901"/>
          </a:xfrm>
          <a:custGeom>
            <a:avLst/>
            <a:gdLst/>
            <a:ahLst/>
            <a:cxnLst/>
            <a:rect r="r" b="b" t="t" l="l"/>
            <a:pathLst>
              <a:path h="4537901" w="6030312">
                <a:moveTo>
                  <a:pt x="0" y="0"/>
                </a:moveTo>
                <a:lnTo>
                  <a:pt x="6030311" y="0"/>
                </a:lnTo>
                <a:lnTo>
                  <a:pt x="6030311" y="4537901"/>
                </a:lnTo>
                <a:lnTo>
                  <a:pt x="0" y="45379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004" t="0" r="-2433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-10169"/>
            <a:ext cx="5696201" cy="82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 Ứng dụng thực tiễn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90788"/>
            <a:ext cx="16415331" cy="1725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2.2.4 Ứng dụng đời sống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33573" y="3225638"/>
            <a:ext cx="10903581" cy="691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3409" indent="-421705" lvl="1">
              <a:lnSpc>
                <a:spcPts val="5469"/>
              </a:lnSpc>
              <a:spcBef>
                <a:spcPct val="0"/>
              </a:spcBef>
              <a:buFont typeface="Arial"/>
              <a:buChar char="•"/>
            </a:pPr>
            <a:r>
              <a:rPr lang="en-US" sz="3906" spc="-242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Trình duyệt dùng 2 Stack để quản lý nút Back và Forward.</a:t>
            </a:r>
          </a:p>
          <a:p>
            <a:pPr algn="l" marL="1686818" indent="-562273" lvl="2">
              <a:lnSpc>
                <a:spcPts val="5469"/>
              </a:lnSpc>
              <a:buFont typeface="Arial"/>
              <a:buChar char="⚬"/>
            </a:pPr>
            <a:r>
              <a:rPr lang="en-US" sz="3906" spc="-242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Back Stack: lưu các trang đã truy cập.</a:t>
            </a:r>
          </a:p>
          <a:p>
            <a:pPr algn="l" marL="1686818" indent="-562273" lvl="2">
              <a:lnSpc>
                <a:spcPts val="5469"/>
              </a:lnSpc>
              <a:buFont typeface="Arial"/>
              <a:buChar char="⚬"/>
            </a:pPr>
            <a:r>
              <a:rPr lang="en-US" sz="3906" spc="-242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Forward Stack: lưu các trang bị quay lại từ Back.</a:t>
            </a:r>
          </a:p>
          <a:p>
            <a:pPr algn="l" marL="843409" indent="-421705" lvl="1">
              <a:lnSpc>
                <a:spcPts val="5469"/>
              </a:lnSpc>
              <a:buFont typeface="Arial"/>
              <a:buChar char="•"/>
            </a:pPr>
            <a:r>
              <a:rPr lang="en-US" sz="3906" spc="-242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Cách hoạt động:</a:t>
            </a:r>
          </a:p>
          <a:p>
            <a:pPr algn="l" marL="1686818" indent="-562273" lvl="2">
              <a:lnSpc>
                <a:spcPts val="5469"/>
              </a:lnSpc>
              <a:buFont typeface="Arial"/>
              <a:buChar char="⚬"/>
            </a:pPr>
            <a:r>
              <a:rPr lang="en-US" sz="3906" spc="-245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Khi mở một trang mới → URL hiện tại được push vào Back Stack.</a:t>
            </a:r>
          </a:p>
          <a:p>
            <a:pPr algn="l" marL="1686818" indent="-562273" lvl="2">
              <a:lnSpc>
                <a:spcPts val="5469"/>
              </a:lnSpc>
              <a:buFont typeface="Arial"/>
              <a:buChar char="⚬"/>
            </a:pPr>
            <a:r>
              <a:rPr lang="en-US" sz="3906" spc="-242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Khi nhấn Back → URL bị pop khỏi Back Stack và push sang Forward Stack.</a:t>
            </a:r>
          </a:p>
          <a:p>
            <a:pPr algn="l" marL="1686818" indent="-562273" lvl="2">
              <a:lnSpc>
                <a:spcPts val="5469"/>
              </a:lnSpc>
              <a:buFont typeface="Arial"/>
              <a:buChar char="⚬"/>
            </a:pPr>
            <a:r>
              <a:rPr lang="en-US" sz="3906" spc="-242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Khi nhấn Forward → URL được pop khỏi Forward Stack và mở lại.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9074" y="2110155"/>
            <a:ext cx="4398053" cy="782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00"/>
              </a:lnSpc>
              <a:spcBef>
                <a:spcPct val="0"/>
              </a:spcBef>
            </a:pPr>
            <a:r>
              <a:rPr lang="en-US" b="true" sz="4070" spc="-255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Lịch sử</a:t>
            </a:r>
            <a:r>
              <a:rPr lang="en-US" b="true" sz="4070" spc="-255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duyệt web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32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363382" y="5143500"/>
            <a:ext cx="7895918" cy="2832661"/>
          </a:xfrm>
          <a:custGeom>
            <a:avLst/>
            <a:gdLst/>
            <a:ahLst/>
            <a:cxnLst/>
            <a:rect r="r" b="b" t="t" l="l"/>
            <a:pathLst>
              <a:path h="2832661" w="7895918">
                <a:moveTo>
                  <a:pt x="0" y="0"/>
                </a:moveTo>
                <a:lnTo>
                  <a:pt x="7895918" y="0"/>
                </a:lnTo>
                <a:lnTo>
                  <a:pt x="7895918" y="2832661"/>
                </a:lnTo>
                <a:lnTo>
                  <a:pt x="0" y="28326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-66421"/>
            <a:ext cx="5696201" cy="82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 Ứng dụng thực tiễn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36334" y="857250"/>
            <a:ext cx="16415331" cy="1572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2.2.4 Ứng dụng đời sống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3828178"/>
            <a:ext cx="8872738" cy="6056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3"/>
              </a:lnSpc>
            </a:pPr>
          </a:p>
          <a:p>
            <a:pPr algn="l" marL="817924" indent="-408962" lvl="1">
              <a:lnSpc>
                <a:spcPts val="5303"/>
              </a:lnSpc>
              <a:buFont typeface="Arial"/>
              <a:buChar char="•"/>
            </a:pP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Cách hoạt động:</a:t>
            </a:r>
          </a:p>
          <a:p>
            <a:pPr algn="l" marL="1635847" indent="-545282" lvl="2">
              <a:lnSpc>
                <a:spcPts val="5304"/>
              </a:lnSpc>
              <a:buFont typeface="Arial"/>
              <a:buChar char="⚬"/>
            </a:pPr>
            <a:r>
              <a:rPr lang="en-US" sz="3788" spc="-23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Gặp</a:t>
            </a:r>
            <a:r>
              <a:rPr lang="en-US" sz="3788" spc="-23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dấu ngoặc mở (, {, [ → push vào Stack.</a:t>
            </a:r>
          </a:p>
          <a:p>
            <a:pPr algn="l" marL="1635847" indent="-545282" lvl="2">
              <a:lnSpc>
                <a:spcPts val="5303"/>
              </a:lnSpc>
              <a:buFont typeface="Arial"/>
              <a:buChar char="⚬"/>
            </a:pP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Gặp</a:t>
            </a: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dấu ngoặc đóng ), }, ] → pop từ Stack và kiểm tra có khớp với dấu mở gần nhất không.</a:t>
            </a:r>
          </a:p>
          <a:p>
            <a:pPr algn="l" marL="1635847" indent="-545282" lvl="2">
              <a:lnSpc>
                <a:spcPts val="5303"/>
              </a:lnSpc>
              <a:buFont typeface="Arial"/>
              <a:buChar char="⚬"/>
            </a:pP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Nếu k</a:t>
            </a: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hớp → tiếp tục, nếu không khớp hoặc Stack rỗng → biểu thức sai.</a:t>
            </a:r>
          </a:p>
          <a:p>
            <a:pPr algn="l">
              <a:lnSpc>
                <a:spcPts val="5303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69831" y="2694051"/>
            <a:ext cx="7955000" cy="848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60"/>
              </a:lnSpc>
              <a:spcBef>
                <a:spcPct val="0"/>
              </a:spcBef>
            </a:pPr>
            <a:r>
              <a:rPr lang="en-US" b="true" sz="4470" spc="-28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Kiểm tra</a:t>
            </a:r>
            <a:r>
              <a:rPr lang="en-US" b="true" sz="4470" spc="-28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dấu ngoặc trong biểu thức: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33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5140320"/>
            <a:ext cx="7866722" cy="2753353"/>
          </a:xfrm>
          <a:custGeom>
            <a:avLst/>
            <a:gdLst/>
            <a:ahLst/>
            <a:cxnLst/>
            <a:rect r="r" b="b" t="t" l="l"/>
            <a:pathLst>
              <a:path h="2753353" w="7866722">
                <a:moveTo>
                  <a:pt x="0" y="0"/>
                </a:moveTo>
                <a:lnTo>
                  <a:pt x="7866722" y="0"/>
                </a:lnTo>
                <a:lnTo>
                  <a:pt x="7866722" y="2753353"/>
                </a:lnTo>
                <a:lnTo>
                  <a:pt x="0" y="27533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-66421"/>
            <a:ext cx="5696201" cy="82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 Ứng dụng thực tiễn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36334" y="857250"/>
            <a:ext cx="16415331" cy="1725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2.2.4 Ứng dụng đời sống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3828178"/>
            <a:ext cx="8872738" cy="6056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3"/>
              </a:lnSpc>
            </a:pPr>
          </a:p>
          <a:p>
            <a:pPr algn="l" marL="817924" indent="-408962" lvl="1">
              <a:lnSpc>
                <a:spcPts val="5303"/>
              </a:lnSpc>
              <a:buFont typeface="Arial"/>
              <a:buChar char="•"/>
            </a:pP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Cách hoạt động:</a:t>
            </a:r>
          </a:p>
          <a:p>
            <a:pPr algn="l" marL="1635847" indent="-545282" lvl="2">
              <a:lnSpc>
                <a:spcPts val="5304"/>
              </a:lnSpc>
              <a:buFont typeface="Arial"/>
              <a:buChar char="⚬"/>
            </a:pPr>
            <a:r>
              <a:rPr lang="en-US" sz="3788" spc="-23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Gặp</a:t>
            </a:r>
            <a:r>
              <a:rPr lang="en-US" sz="3788" spc="-23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dấu ngoặc mở (, {, [ → push vào Stack.</a:t>
            </a:r>
          </a:p>
          <a:p>
            <a:pPr algn="l" marL="1635847" indent="-545282" lvl="2">
              <a:lnSpc>
                <a:spcPts val="5303"/>
              </a:lnSpc>
              <a:buFont typeface="Arial"/>
              <a:buChar char="⚬"/>
            </a:pP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Gặp</a:t>
            </a: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dấu ngoặc đóng ), }, ] → pop từ Stack và kiểm tra có khớp với dấu mở gần nhất không.</a:t>
            </a:r>
          </a:p>
          <a:p>
            <a:pPr algn="l" marL="1635847" indent="-545282" lvl="2">
              <a:lnSpc>
                <a:spcPts val="5303"/>
              </a:lnSpc>
              <a:buFont typeface="Arial"/>
              <a:buChar char="⚬"/>
            </a:pP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Nếu k</a:t>
            </a: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hớp → tiếp tục, nếu không khớp hoặc Stack rỗng → biểu thức sai.</a:t>
            </a:r>
          </a:p>
          <a:p>
            <a:pPr algn="l">
              <a:lnSpc>
                <a:spcPts val="5303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69831" y="2694051"/>
            <a:ext cx="7955000" cy="848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60"/>
              </a:lnSpc>
              <a:spcBef>
                <a:spcPct val="0"/>
              </a:spcBef>
            </a:pPr>
            <a:r>
              <a:rPr lang="en-US" b="true" sz="4470" spc="-28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Kiểm tra</a:t>
            </a:r>
            <a:r>
              <a:rPr lang="en-US" b="true" sz="4470" spc="-28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dấu ngoặc trong biểu thức: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34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08327" y="5087196"/>
            <a:ext cx="7943338" cy="2859602"/>
          </a:xfrm>
          <a:custGeom>
            <a:avLst/>
            <a:gdLst/>
            <a:ahLst/>
            <a:cxnLst/>
            <a:rect r="r" b="b" t="t" l="l"/>
            <a:pathLst>
              <a:path h="2859602" w="7943338">
                <a:moveTo>
                  <a:pt x="0" y="0"/>
                </a:moveTo>
                <a:lnTo>
                  <a:pt x="7943338" y="0"/>
                </a:lnTo>
                <a:lnTo>
                  <a:pt x="7943338" y="2859601"/>
                </a:lnTo>
                <a:lnTo>
                  <a:pt x="0" y="28596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-66421"/>
            <a:ext cx="5696201" cy="82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 Ứng dụng thực tiễn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36334" y="857250"/>
            <a:ext cx="16415331" cy="1725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2.2.4 Ứng dụng đời sống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3828178"/>
            <a:ext cx="8872738" cy="6056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3"/>
              </a:lnSpc>
            </a:pPr>
          </a:p>
          <a:p>
            <a:pPr algn="l" marL="817924" indent="-408962" lvl="1">
              <a:lnSpc>
                <a:spcPts val="5303"/>
              </a:lnSpc>
              <a:buFont typeface="Arial"/>
              <a:buChar char="•"/>
            </a:pP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Cách hoạt động:</a:t>
            </a:r>
          </a:p>
          <a:p>
            <a:pPr algn="l" marL="1635847" indent="-545282" lvl="2">
              <a:lnSpc>
                <a:spcPts val="5304"/>
              </a:lnSpc>
              <a:buFont typeface="Arial"/>
              <a:buChar char="⚬"/>
            </a:pPr>
            <a:r>
              <a:rPr lang="en-US" sz="3788" spc="-23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Gặp</a:t>
            </a:r>
            <a:r>
              <a:rPr lang="en-US" sz="3788" spc="-23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dấu ngoặc mở (, {, [ → push vào Stack.</a:t>
            </a:r>
          </a:p>
          <a:p>
            <a:pPr algn="l" marL="1635847" indent="-545282" lvl="2">
              <a:lnSpc>
                <a:spcPts val="5303"/>
              </a:lnSpc>
              <a:buFont typeface="Arial"/>
              <a:buChar char="⚬"/>
            </a:pP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Gặp</a:t>
            </a: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dấu ngoặc đóng ), }, ] → pop từ Stack và kiểm tra có khớp với dấu mở gần nhất không.</a:t>
            </a:r>
          </a:p>
          <a:p>
            <a:pPr algn="l" marL="1635847" indent="-545282" lvl="2">
              <a:lnSpc>
                <a:spcPts val="5303"/>
              </a:lnSpc>
              <a:buFont typeface="Arial"/>
              <a:buChar char="⚬"/>
            </a:pP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Nếu k</a:t>
            </a: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hớp → tiếp tục, nếu không khớp hoặc Stack rỗng → biểu thức sai.</a:t>
            </a:r>
          </a:p>
          <a:p>
            <a:pPr algn="l">
              <a:lnSpc>
                <a:spcPts val="5303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69831" y="2694051"/>
            <a:ext cx="7955000" cy="848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60"/>
              </a:lnSpc>
              <a:spcBef>
                <a:spcPct val="0"/>
              </a:spcBef>
            </a:pPr>
            <a:r>
              <a:rPr lang="en-US" b="true" sz="4470" spc="-28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Kiểm tra</a:t>
            </a:r>
            <a:r>
              <a:rPr lang="en-US" b="true" sz="4470" spc="-28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dấu ngoặc trong biểu thức: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35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26754" y="5325655"/>
            <a:ext cx="7275366" cy="2382682"/>
          </a:xfrm>
          <a:custGeom>
            <a:avLst/>
            <a:gdLst/>
            <a:ahLst/>
            <a:cxnLst/>
            <a:rect r="r" b="b" t="t" l="l"/>
            <a:pathLst>
              <a:path h="2382682" w="7275366">
                <a:moveTo>
                  <a:pt x="0" y="0"/>
                </a:moveTo>
                <a:lnTo>
                  <a:pt x="7275366" y="0"/>
                </a:lnTo>
                <a:lnTo>
                  <a:pt x="7275366" y="2382683"/>
                </a:lnTo>
                <a:lnTo>
                  <a:pt x="0" y="23826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-66421"/>
            <a:ext cx="5696201" cy="82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 Ứng dụng thực tiễn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36334" y="857250"/>
            <a:ext cx="16415331" cy="1725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2.2.4 Ứng dụng đời sống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3828178"/>
            <a:ext cx="8872738" cy="6056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3"/>
              </a:lnSpc>
            </a:pPr>
          </a:p>
          <a:p>
            <a:pPr algn="l" marL="817924" indent="-408962" lvl="1">
              <a:lnSpc>
                <a:spcPts val="5303"/>
              </a:lnSpc>
              <a:buFont typeface="Arial"/>
              <a:buChar char="•"/>
            </a:pP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Cách hoạt động:</a:t>
            </a:r>
          </a:p>
          <a:p>
            <a:pPr algn="l" marL="1635847" indent="-545282" lvl="2">
              <a:lnSpc>
                <a:spcPts val="5304"/>
              </a:lnSpc>
              <a:buFont typeface="Arial"/>
              <a:buChar char="⚬"/>
            </a:pPr>
            <a:r>
              <a:rPr lang="en-US" sz="3788" spc="-23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Gặp</a:t>
            </a:r>
            <a:r>
              <a:rPr lang="en-US" sz="3788" spc="-23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dấu ngoặc mở (, {, [ → push vào Stack.</a:t>
            </a:r>
          </a:p>
          <a:p>
            <a:pPr algn="l" marL="1635847" indent="-545282" lvl="2">
              <a:lnSpc>
                <a:spcPts val="5303"/>
              </a:lnSpc>
              <a:buFont typeface="Arial"/>
              <a:buChar char="⚬"/>
            </a:pP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Gặp</a:t>
            </a: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dấu ngoặc đóng ), }, ] → pop từ Stack và kiểm tra có khớp với dấu mở gần nhất không.</a:t>
            </a:r>
          </a:p>
          <a:p>
            <a:pPr algn="l" marL="1635847" indent="-545282" lvl="2">
              <a:lnSpc>
                <a:spcPts val="5303"/>
              </a:lnSpc>
              <a:buFont typeface="Arial"/>
              <a:buChar char="⚬"/>
            </a:pP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Nếu k</a:t>
            </a: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hớp → tiếp tục, nếu không khớp hoặc Stack rỗng → biểu thức sai.</a:t>
            </a:r>
          </a:p>
          <a:p>
            <a:pPr algn="l">
              <a:lnSpc>
                <a:spcPts val="5303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69831" y="2694051"/>
            <a:ext cx="7955000" cy="848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60"/>
              </a:lnSpc>
              <a:spcBef>
                <a:spcPct val="0"/>
              </a:spcBef>
            </a:pPr>
            <a:r>
              <a:rPr lang="en-US" b="true" sz="4470" spc="-28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Kiểm tra</a:t>
            </a:r>
            <a:r>
              <a:rPr lang="en-US" b="true" sz="4470" spc="-28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dấu ngoặc trong biểu thức: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36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35897" y="5229921"/>
            <a:ext cx="7515768" cy="2574150"/>
          </a:xfrm>
          <a:custGeom>
            <a:avLst/>
            <a:gdLst/>
            <a:ahLst/>
            <a:cxnLst/>
            <a:rect r="r" b="b" t="t" l="l"/>
            <a:pathLst>
              <a:path h="2574150" w="7515768">
                <a:moveTo>
                  <a:pt x="0" y="0"/>
                </a:moveTo>
                <a:lnTo>
                  <a:pt x="7515768" y="0"/>
                </a:lnTo>
                <a:lnTo>
                  <a:pt x="7515768" y="2574151"/>
                </a:lnTo>
                <a:lnTo>
                  <a:pt x="0" y="25741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-66421"/>
            <a:ext cx="5696201" cy="82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 Ứng dụng thực tiễn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36334" y="857250"/>
            <a:ext cx="16415331" cy="1725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2.2.4 Ứng dụng đời sống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3828178"/>
            <a:ext cx="8872738" cy="6056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3"/>
              </a:lnSpc>
            </a:pPr>
          </a:p>
          <a:p>
            <a:pPr algn="l" marL="817924" indent="-408962" lvl="1">
              <a:lnSpc>
                <a:spcPts val="5303"/>
              </a:lnSpc>
              <a:buFont typeface="Arial"/>
              <a:buChar char="•"/>
            </a:pP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Cách hoạt động:</a:t>
            </a:r>
          </a:p>
          <a:p>
            <a:pPr algn="l" marL="1635847" indent="-545282" lvl="2">
              <a:lnSpc>
                <a:spcPts val="5304"/>
              </a:lnSpc>
              <a:buFont typeface="Arial"/>
              <a:buChar char="⚬"/>
            </a:pPr>
            <a:r>
              <a:rPr lang="en-US" sz="3788" spc="-23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Gặp</a:t>
            </a:r>
            <a:r>
              <a:rPr lang="en-US" sz="3788" spc="-23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dấu ngoặc mở (, {, [ → push vào Stack.</a:t>
            </a:r>
          </a:p>
          <a:p>
            <a:pPr algn="l" marL="1635847" indent="-545282" lvl="2">
              <a:lnSpc>
                <a:spcPts val="5303"/>
              </a:lnSpc>
              <a:buFont typeface="Arial"/>
              <a:buChar char="⚬"/>
            </a:pP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Gặp</a:t>
            </a: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dấu ngoặc đóng ), }, ] → pop từ Stack và kiểm tra có khớp với dấu mở gần nhất không.</a:t>
            </a:r>
          </a:p>
          <a:p>
            <a:pPr algn="l" marL="1635847" indent="-545282" lvl="2">
              <a:lnSpc>
                <a:spcPts val="5303"/>
              </a:lnSpc>
              <a:buFont typeface="Arial"/>
              <a:buChar char="⚬"/>
            </a:pP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Nếu k</a:t>
            </a: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hớp → tiếp tục, nếu không khớp hoặc Stack rỗng → biểu thức sai.</a:t>
            </a:r>
          </a:p>
          <a:p>
            <a:pPr algn="l">
              <a:lnSpc>
                <a:spcPts val="5303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69831" y="2694051"/>
            <a:ext cx="7955000" cy="848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60"/>
              </a:lnSpc>
              <a:spcBef>
                <a:spcPct val="0"/>
              </a:spcBef>
            </a:pPr>
            <a:r>
              <a:rPr lang="en-US" b="true" sz="4470" spc="-28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Kiểm tra</a:t>
            </a:r>
            <a:r>
              <a:rPr lang="en-US" b="true" sz="4470" spc="-28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dấu ngoặc trong biểu thức: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37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222347" y="5099447"/>
            <a:ext cx="8129318" cy="2835100"/>
          </a:xfrm>
          <a:custGeom>
            <a:avLst/>
            <a:gdLst/>
            <a:ahLst/>
            <a:cxnLst/>
            <a:rect r="r" b="b" t="t" l="l"/>
            <a:pathLst>
              <a:path h="2835100" w="8129318">
                <a:moveTo>
                  <a:pt x="0" y="0"/>
                </a:moveTo>
                <a:lnTo>
                  <a:pt x="8129318" y="0"/>
                </a:lnTo>
                <a:lnTo>
                  <a:pt x="8129318" y="2835099"/>
                </a:lnTo>
                <a:lnTo>
                  <a:pt x="0" y="28350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-66421"/>
            <a:ext cx="5696201" cy="82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 Ứng dụng thực tiễn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36334" y="857250"/>
            <a:ext cx="16415331" cy="1725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2.2.4 Ứng dụng đời sống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3828178"/>
            <a:ext cx="8872738" cy="6056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3"/>
              </a:lnSpc>
            </a:pPr>
          </a:p>
          <a:p>
            <a:pPr algn="l" marL="817924" indent="-408962" lvl="1">
              <a:lnSpc>
                <a:spcPts val="5303"/>
              </a:lnSpc>
              <a:buFont typeface="Arial"/>
              <a:buChar char="•"/>
            </a:pP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Cách hoạt động:</a:t>
            </a:r>
          </a:p>
          <a:p>
            <a:pPr algn="l" marL="1635847" indent="-545282" lvl="2">
              <a:lnSpc>
                <a:spcPts val="5304"/>
              </a:lnSpc>
              <a:buFont typeface="Arial"/>
              <a:buChar char="⚬"/>
            </a:pPr>
            <a:r>
              <a:rPr lang="en-US" sz="3788" spc="-23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Gặp</a:t>
            </a:r>
            <a:r>
              <a:rPr lang="en-US" sz="3788" spc="-23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dấu ngoặc mở (, {, [ → push vào Stack.</a:t>
            </a:r>
          </a:p>
          <a:p>
            <a:pPr algn="l" marL="1635847" indent="-545282" lvl="2">
              <a:lnSpc>
                <a:spcPts val="5303"/>
              </a:lnSpc>
              <a:buFont typeface="Arial"/>
              <a:buChar char="⚬"/>
            </a:pP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Gặp</a:t>
            </a: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dấu ngoặc đóng ), }, ] → pop từ Stack và kiểm tra có khớp với dấu mở gần nhất không.</a:t>
            </a:r>
          </a:p>
          <a:p>
            <a:pPr algn="l" marL="1635847" indent="-545282" lvl="2">
              <a:lnSpc>
                <a:spcPts val="5303"/>
              </a:lnSpc>
              <a:buFont typeface="Arial"/>
              <a:buChar char="⚬"/>
            </a:pP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Nếu k</a:t>
            </a: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hớp → tiếp tục, nếu không khớp hoặc Stack rỗng → biểu thức sai.</a:t>
            </a:r>
          </a:p>
          <a:p>
            <a:pPr algn="l">
              <a:lnSpc>
                <a:spcPts val="5303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69831" y="2694051"/>
            <a:ext cx="7955000" cy="848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60"/>
              </a:lnSpc>
              <a:spcBef>
                <a:spcPct val="0"/>
              </a:spcBef>
            </a:pPr>
            <a:r>
              <a:rPr lang="en-US" b="true" sz="4470" spc="-28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Kiểm tra</a:t>
            </a:r>
            <a:r>
              <a:rPr lang="en-US" b="true" sz="4470" spc="-28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dấu ngoặc trong biểu thức: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38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40769" y="5253967"/>
            <a:ext cx="7512443" cy="2526059"/>
          </a:xfrm>
          <a:custGeom>
            <a:avLst/>
            <a:gdLst/>
            <a:ahLst/>
            <a:cxnLst/>
            <a:rect r="r" b="b" t="t" l="l"/>
            <a:pathLst>
              <a:path h="2526059" w="7512443">
                <a:moveTo>
                  <a:pt x="0" y="0"/>
                </a:moveTo>
                <a:lnTo>
                  <a:pt x="7512442" y="0"/>
                </a:lnTo>
                <a:lnTo>
                  <a:pt x="7512442" y="2526059"/>
                </a:lnTo>
                <a:lnTo>
                  <a:pt x="0" y="25260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-66421"/>
            <a:ext cx="5696201" cy="82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 Ứng dụng thực tiễn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36334" y="857250"/>
            <a:ext cx="16415331" cy="1725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2.2.4 Ứng dụng đời sống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3828178"/>
            <a:ext cx="8872738" cy="6056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3"/>
              </a:lnSpc>
            </a:pPr>
          </a:p>
          <a:p>
            <a:pPr algn="l" marL="817924" indent="-408962" lvl="1">
              <a:lnSpc>
                <a:spcPts val="5303"/>
              </a:lnSpc>
              <a:buFont typeface="Arial"/>
              <a:buChar char="•"/>
            </a:pP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Cách hoạt động:</a:t>
            </a:r>
          </a:p>
          <a:p>
            <a:pPr algn="l" marL="1635847" indent="-545282" lvl="2">
              <a:lnSpc>
                <a:spcPts val="5304"/>
              </a:lnSpc>
              <a:buFont typeface="Arial"/>
              <a:buChar char="⚬"/>
            </a:pPr>
            <a:r>
              <a:rPr lang="en-US" sz="3788" spc="-23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Gặp</a:t>
            </a:r>
            <a:r>
              <a:rPr lang="en-US" sz="3788" spc="-23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dấu ngoặc mở (, {, [ → push vào Stack.</a:t>
            </a:r>
          </a:p>
          <a:p>
            <a:pPr algn="l" marL="1635847" indent="-545282" lvl="2">
              <a:lnSpc>
                <a:spcPts val="5303"/>
              </a:lnSpc>
              <a:buFont typeface="Arial"/>
              <a:buChar char="⚬"/>
            </a:pP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Gặp</a:t>
            </a: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dấu ngoặc đóng ), }, ] → pop từ Stack và kiểm tra có khớp với dấu mở gần nhất không.</a:t>
            </a:r>
          </a:p>
          <a:p>
            <a:pPr algn="l" marL="1635847" indent="-545282" lvl="2">
              <a:lnSpc>
                <a:spcPts val="5303"/>
              </a:lnSpc>
              <a:buFont typeface="Arial"/>
              <a:buChar char="⚬"/>
            </a:pP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Nếu k</a:t>
            </a:r>
            <a:r>
              <a:rPr lang="en-US" sz="3788" spc="-234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hớp → tiếp tục, nếu không khớp hoặc Stack rỗng → biểu thức sai.</a:t>
            </a:r>
          </a:p>
          <a:p>
            <a:pPr algn="l">
              <a:lnSpc>
                <a:spcPts val="5303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69831" y="2694051"/>
            <a:ext cx="7955000" cy="848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60"/>
              </a:lnSpc>
              <a:spcBef>
                <a:spcPct val="0"/>
              </a:spcBef>
            </a:pPr>
            <a:r>
              <a:rPr lang="en-US" b="true" sz="4470" spc="-28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Kiểm tra</a:t>
            </a:r>
            <a:r>
              <a:rPr lang="en-US" b="true" sz="4470" spc="-28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dấu ngoặc trong biểu thức: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39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0909" y="3494517"/>
            <a:ext cx="3354861" cy="6147344"/>
          </a:xfrm>
          <a:custGeom>
            <a:avLst/>
            <a:gdLst/>
            <a:ahLst/>
            <a:cxnLst/>
            <a:rect r="r" b="b" t="t" l="l"/>
            <a:pathLst>
              <a:path h="6147344" w="3354861">
                <a:moveTo>
                  <a:pt x="0" y="0"/>
                </a:moveTo>
                <a:lnTo>
                  <a:pt x="3354861" y="0"/>
                </a:lnTo>
                <a:lnTo>
                  <a:pt x="3354861" y="6147344"/>
                </a:lnTo>
                <a:lnTo>
                  <a:pt x="0" y="614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88658" y="3494517"/>
            <a:ext cx="3357149" cy="6147344"/>
          </a:xfrm>
          <a:custGeom>
            <a:avLst/>
            <a:gdLst/>
            <a:ahLst/>
            <a:cxnLst/>
            <a:rect r="r" b="b" t="t" l="l"/>
            <a:pathLst>
              <a:path h="6147344" w="3357149">
                <a:moveTo>
                  <a:pt x="0" y="0"/>
                </a:moveTo>
                <a:lnTo>
                  <a:pt x="3357149" y="0"/>
                </a:lnTo>
                <a:lnTo>
                  <a:pt x="3357149" y="6147344"/>
                </a:lnTo>
                <a:lnTo>
                  <a:pt x="0" y="61473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836406" y="3494517"/>
            <a:ext cx="3354861" cy="6147344"/>
          </a:xfrm>
          <a:custGeom>
            <a:avLst/>
            <a:gdLst/>
            <a:ahLst/>
            <a:cxnLst/>
            <a:rect r="r" b="b" t="t" l="l"/>
            <a:pathLst>
              <a:path h="6147344" w="3354861">
                <a:moveTo>
                  <a:pt x="0" y="0"/>
                </a:moveTo>
                <a:lnTo>
                  <a:pt x="3354861" y="0"/>
                </a:lnTo>
                <a:lnTo>
                  <a:pt x="3354861" y="6147344"/>
                </a:lnTo>
                <a:lnTo>
                  <a:pt x="0" y="614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181868" y="3494517"/>
            <a:ext cx="3525504" cy="6147344"/>
          </a:xfrm>
          <a:custGeom>
            <a:avLst/>
            <a:gdLst/>
            <a:ahLst/>
            <a:cxnLst/>
            <a:rect r="r" b="b" t="t" l="l"/>
            <a:pathLst>
              <a:path h="6147344" w="3525504">
                <a:moveTo>
                  <a:pt x="0" y="0"/>
                </a:moveTo>
                <a:lnTo>
                  <a:pt x="3525504" y="0"/>
                </a:lnTo>
                <a:lnTo>
                  <a:pt x="3525504" y="6147344"/>
                </a:lnTo>
                <a:lnTo>
                  <a:pt x="0" y="61473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27923" y="-1257149"/>
            <a:ext cx="4106217" cy="4571699"/>
          </a:xfrm>
          <a:custGeom>
            <a:avLst/>
            <a:gdLst/>
            <a:ahLst/>
            <a:cxnLst/>
            <a:rect r="r" b="b" t="t" l="l"/>
            <a:pathLst>
              <a:path h="4571699" w="4106217">
                <a:moveTo>
                  <a:pt x="0" y="0"/>
                </a:moveTo>
                <a:lnTo>
                  <a:pt x="4106217" y="0"/>
                </a:lnTo>
                <a:lnTo>
                  <a:pt x="4106217" y="4571699"/>
                </a:lnTo>
                <a:lnTo>
                  <a:pt x="0" y="45716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01" t="0" r="-101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200587" y="-2810600"/>
            <a:ext cx="3898412" cy="4571699"/>
          </a:xfrm>
          <a:custGeom>
            <a:avLst/>
            <a:gdLst/>
            <a:ahLst/>
            <a:cxnLst/>
            <a:rect r="r" b="b" t="t" l="l"/>
            <a:pathLst>
              <a:path h="4571699" w="3898412">
                <a:moveTo>
                  <a:pt x="0" y="0"/>
                </a:moveTo>
                <a:lnTo>
                  <a:pt x="3898412" y="0"/>
                </a:lnTo>
                <a:lnTo>
                  <a:pt x="3898412" y="4571699"/>
                </a:lnTo>
                <a:lnTo>
                  <a:pt x="0" y="45716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19" r="0" b="-19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2581587" y="7651422"/>
            <a:ext cx="3341496" cy="4571699"/>
          </a:xfrm>
          <a:custGeom>
            <a:avLst/>
            <a:gdLst/>
            <a:ahLst/>
            <a:cxnLst/>
            <a:rect r="r" b="b" t="t" l="l"/>
            <a:pathLst>
              <a:path h="4571699" w="3341496">
                <a:moveTo>
                  <a:pt x="0" y="0"/>
                </a:moveTo>
                <a:lnTo>
                  <a:pt x="3341496" y="0"/>
                </a:lnTo>
                <a:lnTo>
                  <a:pt x="3341496" y="4571699"/>
                </a:lnTo>
                <a:lnTo>
                  <a:pt x="0" y="45716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-184" r="0" b="-184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884334" y="3134857"/>
            <a:ext cx="2644244" cy="4516565"/>
          </a:xfrm>
          <a:custGeom>
            <a:avLst/>
            <a:gdLst/>
            <a:ahLst/>
            <a:cxnLst/>
            <a:rect r="r" b="b" t="t" l="l"/>
            <a:pathLst>
              <a:path h="4516565" w="2644244">
                <a:moveTo>
                  <a:pt x="0" y="0"/>
                </a:moveTo>
                <a:lnTo>
                  <a:pt x="2644244" y="0"/>
                </a:lnTo>
                <a:lnTo>
                  <a:pt x="2644244" y="4516565"/>
                </a:lnTo>
                <a:lnTo>
                  <a:pt x="0" y="451656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-16" r="0" b="-16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6546447" y="-360596"/>
            <a:ext cx="9934781" cy="3664744"/>
            <a:chOff x="0" y="0"/>
            <a:chExt cx="13246375" cy="488632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246374" cy="4886325"/>
            </a:xfrm>
            <a:custGeom>
              <a:avLst/>
              <a:gdLst/>
              <a:ahLst/>
              <a:cxnLst/>
              <a:rect r="r" b="b" t="t" l="l"/>
              <a:pathLst>
                <a:path h="4886325" w="13246374">
                  <a:moveTo>
                    <a:pt x="0" y="0"/>
                  </a:moveTo>
                  <a:lnTo>
                    <a:pt x="13246374" y="0"/>
                  </a:lnTo>
                  <a:lnTo>
                    <a:pt x="13246374" y="4886325"/>
                  </a:lnTo>
                  <a:lnTo>
                    <a:pt x="0" y="48863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04800"/>
              <a:ext cx="13246375" cy="5191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10779"/>
                </a:lnSpc>
              </a:pPr>
              <a:r>
                <a:rPr lang="en-US" sz="7698" b="true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1.1 Bối cảnh chủ đề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422788" y="4309711"/>
            <a:ext cx="2791104" cy="495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1"/>
              </a:lnSpc>
            </a:pPr>
            <a:r>
              <a:rPr lang="en-US" b="true" sz="4456" spc="-28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Lập trình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937371" y="5705422"/>
            <a:ext cx="2834238" cy="249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7"/>
              </a:lnSpc>
            </a:pPr>
            <a:r>
              <a:rPr lang="en-US" sz="27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Là "xương sống" và "nền móng" để xây dựng phần mềm phức tạp, hiệu quả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938330" y="4062061"/>
            <a:ext cx="2455518" cy="1486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4"/>
              </a:lnSpc>
            </a:pPr>
            <a:r>
              <a:rPr lang="en-US" b="true" sz="4460" spc="-28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Cấu trúc dữ liệu và giải thuật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17407" y="5711600"/>
            <a:ext cx="2745261" cy="3644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17"/>
              </a:lnSpc>
            </a:pPr>
            <a:r>
              <a:rPr lang="en-US" sz="27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Bao gồm:  List, Stack, Queue, Deque, Priority Queue, Set, Map/Dictionary, Disjoint Set.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118284" y="4061992"/>
            <a:ext cx="2791104" cy="990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4"/>
              </a:lnSpc>
            </a:pPr>
            <a:r>
              <a:rPr lang="en-US" b="true" sz="4460" spc="-28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Abstract data type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414665" y="5604965"/>
            <a:ext cx="3059905" cy="249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17"/>
              </a:lnSpc>
            </a:pPr>
            <a:r>
              <a:rPr lang="en-US" sz="27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Giữ vai trò cốt lõi trong thiết kế thuật toán và hệ thống hiện đại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468196" y="4243248"/>
            <a:ext cx="2791104" cy="495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4"/>
              </a:lnSpc>
            </a:pPr>
            <a:r>
              <a:rPr lang="en-US" b="true" sz="4460" spc="-28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Stack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8826757" y="6617631"/>
            <a:ext cx="1028700" cy="38100"/>
            <a:chOff x="0" y="0"/>
            <a:chExt cx="1371600" cy="50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25400" y="0"/>
              <a:ext cx="1320800" cy="50800"/>
            </a:xfrm>
            <a:custGeom>
              <a:avLst/>
              <a:gdLst/>
              <a:ahLst/>
              <a:cxnLst/>
              <a:rect r="r" b="b" t="t" l="l"/>
              <a:pathLst>
                <a:path h="50800" w="1320800">
                  <a:moveTo>
                    <a:pt x="0" y="0"/>
                  </a:moveTo>
                  <a:lnTo>
                    <a:pt x="1320800" y="0"/>
                  </a:lnTo>
                  <a:lnTo>
                    <a:pt x="1320800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4476720" y="6617631"/>
            <a:ext cx="1030988" cy="38100"/>
            <a:chOff x="0" y="0"/>
            <a:chExt cx="1374651" cy="50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25400" y="0"/>
              <a:ext cx="1323848" cy="50800"/>
            </a:xfrm>
            <a:custGeom>
              <a:avLst/>
              <a:gdLst/>
              <a:ahLst/>
              <a:cxnLst/>
              <a:rect r="r" b="b" t="t" l="l"/>
              <a:pathLst>
                <a:path h="50800" w="1323848">
                  <a:moveTo>
                    <a:pt x="0" y="0"/>
                  </a:moveTo>
                  <a:lnTo>
                    <a:pt x="1323848" y="0"/>
                  </a:lnTo>
                  <a:lnTo>
                    <a:pt x="1323848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3172218" y="6617631"/>
            <a:ext cx="1028700" cy="38100"/>
            <a:chOff x="0" y="0"/>
            <a:chExt cx="1371600" cy="50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25400" y="0"/>
              <a:ext cx="1320800" cy="50800"/>
            </a:xfrm>
            <a:custGeom>
              <a:avLst/>
              <a:gdLst/>
              <a:ahLst/>
              <a:cxnLst/>
              <a:rect r="r" b="b" t="t" l="l"/>
              <a:pathLst>
                <a:path h="50800" w="1320800">
                  <a:moveTo>
                    <a:pt x="1320800" y="50800"/>
                  </a:moveTo>
                  <a:lnTo>
                    <a:pt x="0" y="50800"/>
                  </a:lnTo>
                  <a:lnTo>
                    <a:pt x="0" y="0"/>
                  </a:lnTo>
                  <a:lnTo>
                    <a:pt x="13208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491652" y="5771596"/>
            <a:ext cx="2775518" cy="213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8"/>
              </a:lnSpc>
            </a:pPr>
            <a:r>
              <a:rPr lang="en-US" sz="2855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Là  lĩnh vực then chốt giúp ích cho nhiều công việc khác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4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88884" y="3140090"/>
            <a:ext cx="10946430" cy="5133875"/>
          </a:xfrm>
          <a:custGeom>
            <a:avLst/>
            <a:gdLst/>
            <a:ahLst/>
            <a:cxnLst/>
            <a:rect r="r" b="b" t="t" l="l"/>
            <a:pathLst>
              <a:path h="5133875" w="10946430">
                <a:moveTo>
                  <a:pt x="0" y="0"/>
                </a:moveTo>
                <a:lnTo>
                  <a:pt x="10946430" y="0"/>
                </a:lnTo>
                <a:lnTo>
                  <a:pt x="10946430" y="5133874"/>
                </a:lnTo>
                <a:lnTo>
                  <a:pt x="0" y="51338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7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-66421"/>
            <a:ext cx="5696201" cy="82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 Ứng dụng thực tiễn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36334" y="857250"/>
            <a:ext cx="16415331" cy="1725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2.2.4 Ứng dụng đời sống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4799459"/>
            <a:ext cx="8511527" cy="4113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1820" indent="-410910" lvl="1">
              <a:lnSpc>
                <a:spcPts val="5329"/>
              </a:lnSpc>
              <a:buFont typeface="Arial"/>
              <a:buChar char="•"/>
            </a:pPr>
            <a:r>
              <a:rPr lang="en-US" sz="3806" spc="-23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Cá</a:t>
            </a:r>
            <a:r>
              <a:rPr lang="en-US" sz="3806" spc="-23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ch hoạt động:</a:t>
            </a:r>
          </a:p>
          <a:p>
            <a:pPr algn="l" marL="1643639" indent="-547880" lvl="2">
              <a:lnSpc>
                <a:spcPts val="5329"/>
              </a:lnSpc>
              <a:buFont typeface="Arial"/>
              <a:buChar char="⚬"/>
            </a:pPr>
            <a:r>
              <a:rPr lang="en-US" sz="3806" spc="-236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Lần lượt chia số cho cơ số mới, lấy số dư.</a:t>
            </a:r>
          </a:p>
          <a:p>
            <a:pPr algn="l" marL="1643639" indent="-547880" lvl="2">
              <a:lnSpc>
                <a:spcPts val="5329"/>
              </a:lnSpc>
              <a:buFont typeface="Arial"/>
              <a:buChar char="⚬"/>
            </a:pPr>
            <a:r>
              <a:rPr lang="en-US" sz="3806" spc="-23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Mỗi số dư được push vào Stack.</a:t>
            </a:r>
          </a:p>
          <a:p>
            <a:pPr algn="l" marL="1643639" indent="-547880" lvl="2">
              <a:lnSpc>
                <a:spcPts val="5329"/>
              </a:lnSpc>
              <a:buFont typeface="Arial"/>
              <a:buChar char="⚬"/>
            </a:pPr>
            <a:r>
              <a:rPr lang="en-US" sz="3806" spc="-236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Sau khi chia đến khi kết quả = 0, lần lượt pop các phần tử ra theo thứ tự ngược lại để tạo số ở hệ mới.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219084" y="3379015"/>
            <a:ext cx="6134368" cy="805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  <a:spcBef>
                <a:spcPct val="0"/>
              </a:spcBef>
            </a:pPr>
            <a:r>
              <a:rPr lang="en-US" b="true" sz="4270" spc="-26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Chuyể</a:t>
            </a:r>
            <a:r>
              <a:rPr lang="en-US" b="true" sz="4270" spc="-26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 đổi hệ cơ số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40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62000" y="3638550"/>
            <a:ext cx="15849600" cy="4649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37261" indent="-312420" lvl="2">
              <a:lnSpc>
                <a:spcPts val="7011"/>
              </a:lnSpc>
              <a:buFont typeface="Arial"/>
              <a:buChar char="⚬"/>
            </a:pPr>
            <a:r>
              <a:rPr lang="en-US" b="true" sz="410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Natural Language Processing(NLP)</a:t>
            </a:r>
            <a:r>
              <a:rPr lang="en-US" sz="41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: thuật toán Shift-reduce parsing dùng stack để xây dựng cây cú pháp. </a:t>
            </a:r>
          </a:p>
          <a:p>
            <a:pPr algn="just" marL="937261" indent="-312420" lvl="2">
              <a:lnSpc>
                <a:spcPts val="7011"/>
              </a:lnSpc>
              <a:buFont typeface="Arial"/>
              <a:buChar char="⚬"/>
            </a:pPr>
            <a:r>
              <a:rPr lang="en-US" b="true" sz="410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Machine Learning</a:t>
            </a:r>
            <a:r>
              <a:rPr lang="en-US" sz="41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: giải tích ngược và backpropagation. Dùng stack để lưu trữ phép tính và duyệt ngược lại để tính gradient.</a:t>
            </a:r>
          </a:p>
          <a:p>
            <a:pPr algn="just" marL="937261" indent="-312420" lvl="2">
              <a:lnSpc>
                <a:spcPts val="7011"/>
              </a:lnSpc>
              <a:buFont typeface="Arial"/>
              <a:buChar char="⚬"/>
            </a:pPr>
            <a:r>
              <a:rPr lang="en-US" b="true" sz="410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Machine vision</a:t>
            </a:r>
            <a:r>
              <a:rPr lang="en-US" sz="41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: các thuật toán flood-fill, region-growing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-66421"/>
            <a:ext cx="5696201" cy="82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 Ứng dụng thực tiễn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52450"/>
            <a:ext cx="16415331" cy="1725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8210" spc="-516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2.2.5 Ứng dụng nâng cao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761583"/>
            <a:ext cx="5748081" cy="857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b="true" sz="4099" spc="-258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Ứng dụng trong nghiên cứu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41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66421"/>
            <a:ext cx="5696201" cy="82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 Ứng dụng thực tiễn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99850" y="1410943"/>
            <a:ext cx="5696201" cy="1970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 spc="-517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2.2.6 Minh hoạ bằng ngôn ngữ lập trình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57400" y="3903234"/>
            <a:ext cx="3581400" cy="1579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sz="4099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C++ với mảng và thư viện std::stack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112250" y="330200"/>
            <a:ext cx="9673177" cy="9229725"/>
            <a:chOff x="0" y="0"/>
            <a:chExt cx="13851467" cy="13216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6891" y="16891"/>
              <a:ext cx="13817599" cy="13182599"/>
            </a:xfrm>
            <a:custGeom>
              <a:avLst/>
              <a:gdLst/>
              <a:ahLst/>
              <a:cxnLst/>
              <a:rect r="r" b="b" t="t" l="l"/>
              <a:pathLst>
                <a:path h="13182599" w="13817599">
                  <a:moveTo>
                    <a:pt x="0" y="0"/>
                  </a:moveTo>
                  <a:lnTo>
                    <a:pt x="13817599" y="0"/>
                  </a:lnTo>
                  <a:lnTo>
                    <a:pt x="13817599" y="13182599"/>
                  </a:lnTo>
                  <a:lnTo>
                    <a:pt x="0" y="1318259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851382" cy="13216382"/>
            </a:xfrm>
            <a:custGeom>
              <a:avLst/>
              <a:gdLst/>
              <a:ahLst/>
              <a:cxnLst/>
              <a:rect r="r" b="b" t="t" l="l"/>
              <a:pathLst>
                <a:path h="13216382" w="13851382">
                  <a:moveTo>
                    <a:pt x="16891" y="0"/>
                  </a:moveTo>
                  <a:lnTo>
                    <a:pt x="13834490" y="0"/>
                  </a:lnTo>
                  <a:cubicBezTo>
                    <a:pt x="13843890" y="0"/>
                    <a:pt x="13851382" y="7620"/>
                    <a:pt x="13851382" y="16891"/>
                  </a:cubicBezTo>
                  <a:lnTo>
                    <a:pt x="13851382" y="13199490"/>
                  </a:lnTo>
                  <a:cubicBezTo>
                    <a:pt x="13851382" y="13208890"/>
                    <a:pt x="13843763" y="13216382"/>
                    <a:pt x="13834490" y="13216382"/>
                  </a:cubicBezTo>
                  <a:lnTo>
                    <a:pt x="16891" y="13216382"/>
                  </a:lnTo>
                  <a:cubicBezTo>
                    <a:pt x="7493" y="13216382"/>
                    <a:pt x="0" y="13208763"/>
                    <a:pt x="0" y="13199490"/>
                  </a:cubicBezTo>
                  <a:lnTo>
                    <a:pt x="0" y="16891"/>
                  </a:lnTo>
                  <a:cubicBezTo>
                    <a:pt x="0" y="7620"/>
                    <a:pt x="7620" y="0"/>
                    <a:pt x="16891" y="0"/>
                  </a:cubicBezTo>
                  <a:moveTo>
                    <a:pt x="16891" y="33909"/>
                  </a:moveTo>
                  <a:lnTo>
                    <a:pt x="16891" y="16891"/>
                  </a:lnTo>
                  <a:lnTo>
                    <a:pt x="33909" y="16891"/>
                  </a:lnTo>
                  <a:lnTo>
                    <a:pt x="33909" y="13199490"/>
                  </a:lnTo>
                  <a:lnTo>
                    <a:pt x="16891" y="13199490"/>
                  </a:lnTo>
                  <a:lnTo>
                    <a:pt x="16891" y="13182600"/>
                  </a:lnTo>
                  <a:lnTo>
                    <a:pt x="13834490" y="13182600"/>
                  </a:lnTo>
                  <a:lnTo>
                    <a:pt x="13834490" y="13199490"/>
                  </a:lnTo>
                  <a:lnTo>
                    <a:pt x="13817600" y="13199490"/>
                  </a:lnTo>
                  <a:lnTo>
                    <a:pt x="13817600" y="16891"/>
                  </a:lnTo>
                  <a:lnTo>
                    <a:pt x="13834490" y="16891"/>
                  </a:lnTo>
                  <a:lnTo>
                    <a:pt x="13834490" y="33909"/>
                  </a:lnTo>
                  <a:lnTo>
                    <a:pt x="16891" y="33909"/>
                  </a:lnTo>
                  <a:close/>
                </a:path>
              </a:pathLst>
            </a:custGeom>
            <a:solidFill>
              <a:srgbClr val="5284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3851467" cy="13264092"/>
            </a:xfrm>
            <a:prstGeom prst="rect">
              <a:avLst/>
            </a:prstGeom>
          </p:spPr>
          <p:txBody>
            <a:bodyPr anchor="ctr" rtlCol="false" tIns="47302" lIns="47302" bIns="47302" rIns="47302"/>
            <a:lstStyle/>
            <a:p>
              <a:pPr algn="l">
                <a:lnSpc>
                  <a:spcPts val="2905"/>
                </a:lnSpc>
              </a:pPr>
              <a:r>
                <a:rPr lang="en-US" sz="242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#</a:t>
              </a:r>
              <a:r>
                <a:rPr lang="en-US" sz="2420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include </a:t>
              </a:r>
              <a:r>
                <a:rPr lang="en-US" sz="2420">
                  <a:solidFill>
                    <a:srgbClr val="318D92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&lt;iostream&gt;</a:t>
              </a:r>
            </a:p>
            <a:p>
              <a:pPr algn="l">
                <a:lnSpc>
                  <a:spcPts val="2905"/>
                </a:lnSpc>
              </a:pPr>
              <a:r>
                <a:rPr lang="en-US" sz="242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#</a:t>
              </a:r>
              <a:r>
                <a:rPr lang="en-US" sz="2420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include </a:t>
              </a:r>
              <a:r>
                <a:rPr lang="en-US" sz="2420">
                  <a:solidFill>
                    <a:srgbClr val="318D92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&lt;stack&gt;</a:t>
              </a:r>
            </a:p>
            <a:p>
              <a:pPr algn="l">
                <a:lnSpc>
                  <a:spcPts val="2905"/>
                </a:lnSpc>
              </a:pPr>
            </a:p>
            <a:p>
              <a:pPr algn="l">
                <a:lnSpc>
                  <a:spcPts val="2905"/>
                </a:lnSpc>
              </a:pPr>
              <a:r>
                <a:rPr lang="en-US" sz="2420">
                  <a:solidFill>
                    <a:srgbClr val="FF3131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int main</a:t>
              </a:r>
              <a:r>
                <a:rPr lang="en-US" sz="242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() {</a:t>
              </a:r>
            </a:p>
            <a:p>
              <a:pPr algn="l">
                <a:lnSpc>
                  <a:spcPts val="2905"/>
                </a:lnSpc>
              </a:pPr>
              <a:r>
                <a:rPr lang="en-US" sz="242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   </a:t>
              </a:r>
              <a:r>
                <a:rPr lang="en-US" sz="242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stack&lt;</a:t>
              </a:r>
              <a:r>
                <a:rPr lang="en-US" sz="2420" b="true">
                  <a:solidFill>
                    <a:srgbClr val="FF3131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int</a:t>
              </a:r>
              <a:r>
                <a:rPr lang="en-US" sz="242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&gt; s</a:t>
              </a:r>
              <a:r>
                <a:rPr lang="en-US" sz="242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;               // Khởi tạo một ngăn xếp rỗng chứa số nguyên</a:t>
              </a:r>
            </a:p>
            <a:p>
              <a:pPr algn="l">
                <a:lnSpc>
                  <a:spcPts val="2905"/>
                </a:lnSpc>
              </a:pPr>
              <a:r>
                <a:rPr lang="en-US" sz="242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   </a:t>
              </a:r>
              <a:r>
                <a:rPr lang="en-US" sz="242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s</a:t>
              </a:r>
              <a:r>
                <a:rPr lang="en-US" sz="242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.</a:t>
              </a:r>
              <a:r>
                <a:rPr lang="en-US" sz="2420" b="true">
                  <a:solidFill>
                    <a:srgbClr val="FF914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push</a:t>
              </a:r>
              <a:r>
                <a:rPr lang="en-US" sz="242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</a:t>
              </a:r>
              <a:r>
                <a:rPr lang="en-US" sz="2420">
                  <a:solidFill>
                    <a:srgbClr val="FF3131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10</a:t>
              </a:r>
              <a:r>
                <a:rPr lang="en-US" sz="242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);                 // Thêm phần tử 10 vào đỉnh ngăn xếp</a:t>
              </a:r>
            </a:p>
            <a:p>
              <a:pPr algn="l">
                <a:lnSpc>
                  <a:spcPts val="2905"/>
                </a:lnSpc>
              </a:pPr>
              <a:r>
                <a:rPr lang="en-US" sz="242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   </a:t>
              </a:r>
              <a:r>
                <a:rPr lang="en-US" sz="242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s</a:t>
              </a:r>
              <a:r>
                <a:rPr lang="en-US" sz="242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.</a:t>
              </a:r>
              <a:r>
                <a:rPr lang="en-US" sz="2420" b="true">
                  <a:solidFill>
                    <a:srgbClr val="FF914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push</a:t>
              </a:r>
              <a:r>
                <a:rPr lang="en-US" sz="242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</a:t>
              </a:r>
              <a:r>
                <a:rPr lang="en-US" sz="2420">
                  <a:solidFill>
                    <a:srgbClr val="FF3131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20</a:t>
              </a:r>
              <a:r>
                <a:rPr lang="en-US" sz="242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);                 // Thêm phần tử 20 vào đỉnh ngăn xếp</a:t>
              </a:r>
            </a:p>
            <a:p>
              <a:pPr algn="l">
                <a:lnSpc>
                  <a:spcPts val="2905"/>
                </a:lnSpc>
              </a:pPr>
              <a:r>
                <a:rPr lang="en-US" sz="242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   </a:t>
              </a:r>
              <a:r>
                <a:rPr lang="en-US" sz="242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s</a:t>
              </a:r>
              <a:r>
                <a:rPr lang="en-US" sz="242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.</a:t>
              </a:r>
              <a:r>
                <a:rPr lang="en-US" sz="2420" b="true">
                  <a:solidFill>
                    <a:srgbClr val="FF914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push</a:t>
              </a:r>
              <a:r>
                <a:rPr lang="en-US" sz="242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</a:t>
              </a:r>
              <a:r>
                <a:rPr lang="en-US" sz="2420">
                  <a:solidFill>
                    <a:srgbClr val="FF3131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30</a:t>
              </a:r>
              <a:r>
                <a:rPr lang="en-US" sz="242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);                 // Thêm phần tử 30 vào đỉnh ngăn xếp</a:t>
              </a:r>
            </a:p>
            <a:p>
              <a:pPr algn="l">
                <a:lnSpc>
                  <a:spcPts val="2905"/>
                </a:lnSpc>
              </a:pPr>
            </a:p>
            <a:p>
              <a:pPr algn="l">
                <a:lnSpc>
                  <a:spcPts val="2905"/>
                </a:lnSpc>
              </a:pPr>
              <a:r>
                <a:rPr lang="en-US" sz="242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    </a:t>
              </a:r>
              <a:r>
                <a:rPr lang="en-US" sz="242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cout &lt;&lt;</a:t>
              </a:r>
              <a:r>
                <a:rPr lang="en-US" sz="242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 s.</a:t>
              </a:r>
              <a:r>
                <a:rPr lang="en-US" sz="2420" b="true">
                  <a:solidFill>
                    <a:srgbClr val="FF914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top</a:t>
              </a:r>
              <a:r>
                <a:rPr lang="en-US" sz="242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() </a:t>
              </a:r>
              <a:r>
                <a:rPr lang="en-US" sz="242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&lt;&lt; </a:t>
              </a:r>
              <a:r>
                <a:rPr lang="en-US" sz="2420">
                  <a:solidFill>
                    <a:srgbClr val="7ED957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" popped\n"</a:t>
              </a:r>
              <a:r>
                <a:rPr lang="en-US" sz="242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; // In ra phần tử ở đỉnh (30) </a:t>
              </a:r>
            </a:p>
            <a:p>
              <a:pPr algn="l">
                <a:lnSpc>
                  <a:spcPts val="2905"/>
                </a:lnSpc>
              </a:pPr>
              <a:r>
                <a:rPr lang="en-US" sz="242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    s.</a:t>
              </a:r>
              <a:r>
                <a:rPr lang="en-US" sz="2420" b="true">
                  <a:solidFill>
                    <a:srgbClr val="FF914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pop</a:t>
              </a:r>
              <a:r>
                <a:rPr lang="en-US" sz="242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();                    		       </a:t>
              </a:r>
              <a:r>
                <a:rPr lang="en-US" sz="242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         // Xóa phần tử ở đỉnh (30)</a:t>
              </a:r>
            </a:p>
            <a:p>
              <a:pPr algn="l">
                <a:lnSpc>
                  <a:spcPts val="2905"/>
                </a:lnSpc>
              </a:pPr>
            </a:p>
            <a:p>
              <a:pPr algn="l">
                <a:lnSpc>
                  <a:spcPts val="2905"/>
                </a:lnSpc>
              </a:pPr>
              <a:r>
                <a:rPr lang="en-US" sz="242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    </a:t>
              </a:r>
              <a:r>
                <a:rPr lang="en-US" sz="242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cout</a:t>
              </a:r>
              <a:r>
                <a:rPr lang="en-US" sz="242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 </a:t>
              </a:r>
              <a:r>
                <a:rPr lang="en-US" sz="242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&lt;&lt; </a:t>
              </a:r>
              <a:r>
                <a:rPr lang="en-US" sz="2420">
                  <a:solidFill>
                    <a:srgbClr val="7ED957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"Top element is: "</a:t>
              </a:r>
              <a:r>
                <a:rPr lang="en-US" sz="242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&lt;&lt; </a:t>
              </a:r>
              <a:r>
                <a:rPr lang="en-US" sz="242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s.</a:t>
              </a:r>
              <a:r>
                <a:rPr lang="en-US" sz="2420" b="true">
                  <a:solidFill>
                    <a:srgbClr val="FF914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top</a:t>
              </a:r>
              <a:r>
                <a:rPr lang="en-US" sz="242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() </a:t>
              </a:r>
              <a:r>
                <a:rPr lang="en-US" sz="242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&lt;&lt; "\n"; // Xem phần tử ở đỉnh hiện tại (20) mà không xóa</a:t>
              </a:r>
            </a:p>
            <a:p>
              <a:pPr algn="l">
                <a:lnSpc>
                  <a:spcPts val="2905"/>
                </a:lnSpc>
              </a:pPr>
            </a:p>
            <a:p>
              <a:pPr algn="l">
                <a:lnSpc>
                  <a:spcPts val="2905"/>
                </a:lnSpc>
              </a:pPr>
              <a:r>
                <a:rPr lang="en-US" sz="242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   cout &lt;&lt; </a:t>
              </a:r>
              <a:r>
                <a:rPr lang="en-US" sz="2420">
                  <a:solidFill>
                    <a:srgbClr val="7ED957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"Elements present in stack: "</a:t>
              </a:r>
              <a:r>
                <a:rPr lang="en-US" sz="242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;</a:t>
              </a:r>
            </a:p>
            <a:p>
              <a:pPr algn="l">
                <a:lnSpc>
                  <a:spcPts val="2905"/>
                </a:lnSpc>
              </a:pPr>
              <a:r>
                <a:rPr lang="en-US" sz="242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   </a:t>
              </a:r>
              <a:r>
                <a:rPr lang="en-US" sz="2420" b="true">
                  <a:solidFill>
                    <a:srgbClr val="38B6FF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while</a:t>
              </a:r>
              <a:r>
                <a:rPr lang="en-US" sz="2420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</a:t>
              </a:r>
              <a:r>
                <a:rPr lang="en-US" sz="242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</a:t>
              </a:r>
              <a:r>
                <a:rPr lang="en-US" sz="2420" b="true">
                  <a:solidFill>
                    <a:srgbClr val="FF914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is.empty()</a:t>
              </a:r>
              <a:r>
                <a:rPr lang="en-US" sz="242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) {        	// Duyệt và in các phần tử còn lại trong ngăn xếp</a:t>
              </a:r>
            </a:p>
            <a:p>
              <a:pPr algn="l">
                <a:lnSpc>
                  <a:spcPts val="2905"/>
                </a:lnSpc>
              </a:pPr>
              <a:r>
                <a:rPr lang="en-US" sz="242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       cout &lt;&lt; </a:t>
              </a:r>
              <a:r>
                <a:rPr lang="en-US" sz="242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s.</a:t>
              </a:r>
              <a:r>
                <a:rPr lang="en-US" sz="2420" b="true">
                  <a:solidFill>
                    <a:srgbClr val="FF914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top</a:t>
              </a:r>
              <a:r>
                <a:rPr lang="en-US" sz="242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() </a:t>
              </a:r>
              <a:r>
                <a:rPr lang="en-US" sz="242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&lt;&lt; " ";	// In phần tử ở đỉnh</a:t>
              </a:r>
            </a:p>
            <a:p>
              <a:pPr algn="l">
                <a:lnSpc>
                  <a:spcPts val="2905"/>
                </a:lnSpc>
              </a:pPr>
              <a:r>
                <a:rPr lang="en-US" sz="242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       </a:t>
              </a:r>
              <a:r>
                <a:rPr lang="en-US" sz="242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s.</a:t>
              </a:r>
              <a:r>
                <a:rPr lang="en-US" sz="2420" b="true">
                  <a:solidFill>
                    <a:srgbClr val="FF914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pop</a:t>
              </a:r>
              <a:r>
                <a:rPr lang="en-US" sz="242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()</a:t>
              </a:r>
              <a:r>
                <a:rPr lang="en-US" sz="242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;                		// Xóa phần tử vừa in</a:t>
              </a:r>
            </a:p>
            <a:p>
              <a:pPr algn="l">
                <a:lnSpc>
                  <a:spcPts val="2905"/>
                </a:lnSpc>
              </a:pPr>
              <a:r>
                <a:rPr lang="en-US" sz="242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   }</a:t>
              </a:r>
            </a:p>
            <a:p>
              <a:pPr algn="l">
                <a:lnSpc>
                  <a:spcPts val="2905"/>
                </a:lnSpc>
              </a:pPr>
              <a:r>
                <a:rPr lang="en-US" sz="242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   cout &lt;&lt; </a:t>
              </a:r>
              <a:r>
                <a:rPr lang="en-US" sz="2420">
                  <a:solidFill>
                    <a:srgbClr val="7ED957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"\n"</a:t>
              </a:r>
              <a:r>
                <a:rPr lang="en-US" sz="242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;</a:t>
              </a:r>
            </a:p>
            <a:p>
              <a:pPr algn="l">
                <a:lnSpc>
                  <a:spcPts val="2905"/>
                </a:lnSpc>
              </a:pPr>
              <a:r>
                <a:rPr lang="en-US" sz="242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   </a:t>
              </a:r>
              <a:r>
                <a:rPr lang="en-US" sz="2420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return </a:t>
              </a:r>
              <a:r>
                <a:rPr lang="en-US" sz="2420">
                  <a:solidFill>
                    <a:srgbClr val="FF3131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0</a:t>
              </a:r>
              <a:r>
                <a:rPr lang="en-US" sz="242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;</a:t>
              </a:r>
            </a:p>
            <a:p>
              <a:pPr algn="l">
                <a:lnSpc>
                  <a:spcPts val="2905"/>
                </a:lnSpc>
              </a:pPr>
              <a:r>
                <a:rPr lang="en-US" sz="242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}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42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66421"/>
            <a:ext cx="5696201" cy="82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 Ứng dụng thực tiễn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99850" y="1410943"/>
            <a:ext cx="5696201" cy="1970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 spc="-517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2.2.6 Minh hoạ bằng ngôn ngữ lập trình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57400" y="3903234"/>
            <a:ext cx="2752600" cy="848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sz="4099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Python với list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226300" y="422182"/>
            <a:ext cx="10033000" cy="8668882"/>
            <a:chOff x="0" y="0"/>
            <a:chExt cx="13377333" cy="1155850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6313" y="16874"/>
              <a:ext cx="13344625" cy="11524684"/>
            </a:xfrm>
            <a:custGeom>
              <a:avLst/>
              <a:gdLst/>
              <a:ahLst/>
              <a:cxnLst/>
              <a:rect r="r" b="b" t="t" l="l"/>
              <a:pathLst>
                <a:path h="11524684" w="13344625">
                  <a:moveTo>
                    <a:pt x="0" y="0"/>
                  </a:moveTo>
                  <a:lnTo>
                    <a:pt x="13344625" y="0"/>
                  </a:lnTo>
                  <a:lnTo>
                    <a:pt x="13344625" y="11524684"/>
                  </a:lnTo>
                  <a:lnTo>
                    <a:pt x="0" y="1152468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377252" cy="11558432"/>
            </a:xfrm>
            <a:custGeom>
              <a:avLst/>
              <a:gdLst/>
              <a:ahLst/>
              <a:cxnLst/>
              <a:rect r="r" b="b" t="t" l="l"/>
              <a:pathLst>
                <a:path h="11558432" w="13377252">
                  <a:moveTo>
                    <a:pt x="16313" y="0"/>
                  </a:moveTo>
                  <a:lnTo>
                    <a:pt x="13360938" y="0"/>
                  </a:lnTo>
                  <a:cubicBezTo>
                    <a:pt x="13370016" y="0"/>
                    <a:pt x="13377252" y="7612"/>
                    <a:pt x="13377252" y="16874"/>
                  </a:cubicBezTo>
                  <a:lnTo>
                    <a:pt x="13377252" y="11541558"/>
                  </a:lnTo>
                  <a:cubicBezTo>
                    <a:pt x="13377252" y="11550946"/>
                    <a:pt x="13369892" y="11558432"/>
                    <a:pt x="13360938" y="11558432"/>
                  </a:cubicBezTo>
                  <a:lnTo>
                    <a:pt x="16313" y="11558432"/>
                  </a:lnTo>
                  <a:cubicBezTo>
                    <a:pt x="7237" y="11558432"/>
                    <a:pt x="0" y="11550819"/>
                    <a:pt x="0" y="11541558"/>
                  </a:cubicBezTo>
                  <a:lnTo>
                    <a:pt x="0" y="16874"/>
                  </a:lnTo>
                  <a:cubicBezTo>
                    <a:pt x="0" y="7612"/>
                    <a:pt x="7359" y="0"/>
                    <a:pt x="16313" y="0"/>
                  </a:cubicBezTo>
                  <a:moveTo>
                    <a:pt x="16313" y="33874"/>
                  </a:moveTo>
                  <a:lnTo>
                    <a:pt x="16313" y="16874"/>
                  </a:lnTo>
                  <a:lnTo>
                    <a:pt x="32748" y="16874"/>
                  </a:lnTo>
                  <a:lnTo>
                    <a:pt x="32748" y="11541558"/>
                  </a:lnTo>
                  <a:lnTo>
                    <a:pt x="16313" y="11541558"/>
                  </a:lnTo>
                  <a:lnTo>
                    <a:pt x="16313" y="11524684"/>
                  </a:lnTo>
                  <a:lnTo>
                    <a:pt x="13360938" y="11524684"/>
                  </a:lnTo>
                  <a:lnTo>
                    <a:pt x="13360938" y="11541558"/>
                  </a:lnTo>
                  <a:lnTo>
                    <a:pt x="13344626" y="11541558"/>
                  </a:lnTo>
                  <a:lnTo>
                    <a:pt x="13344626" y="16874"/>
                  </a:lnTo>
                  <a:lnTo>
                    <a:pt x="13360938" y="16874"/>
                  </a:lnTo>
                  <a:lnTo>
                    <a:pt x="13360938" y="33874"/>
                  </a:lnTo>
                  <a:lnTo>
                    <a:pt x="16313" y="33874"/>
                  </a:lnTo>
                  <a:close/>
                </a:path>
              </a:pathLst>
            </a:custGeom>
            <a:solidFill>
              <a:srgbClr val="385D8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3377333" cy="116156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def </a:t>
              </a:r>
              <a:r>
                <a:rPr lang="en-US" sz="2600" b="true">
                  <a:solidFill>
                    <a:srgbClr val="FF3131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create_stack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():    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	</a:t>
              </a:r>
              <a:r>
                <a:rPr lang="en-US" sz="2600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return 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[]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def </a:t>
              </a:r>
              <a:r>
                <a:rPr lang="en-US" sz="2600" b="true">
                  <a:solidFill>
                    <a:srgbClr val="FF3131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is_empty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(stack):    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	</a:t>
              </a:r>
              <a:r>
                <a:rPr lang="en-US" sz="2600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return </a:t>
              </a:r>
              <a:r>
                <a:rPr lang="en-US" sz="2600" b="true">
                  <a:solidFill>
                    <a:srgbClr val="FF914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len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(stack) == 0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def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</a:t>
              </a:r>
              <a:r>
                <a:rPr lang="en-US" sz="2600" b="true">
                  <a:solidFill>
                    <a:srgbClr val="FF3131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push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(stack, item):    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	</a:t>
              </a:r>
              <a:r>
                <a:rPr lang="en-US" sz="260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stack.</a:t>
              </a:r>
              <a:r>
                <a:rPr lang="en-US" sz="2600" b="true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append</a:t>
              </a:r>
              <a:r>
                <a:rPr lang="en-US" sz="260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(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item)    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	</a:t>
              </a:r>
              <a:r>
                <a:rPr lang="en-US" sz="2600">
                  <a:solidFill>
                    <a:srgbClr val="FF914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print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</a:t>
              </a:r>
              <a:r>
                <a:rPr lang="en-US" sz="2600">
                  <a:solidFill>
                    <a:srgbClr val="7ED957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"pushed item:"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, item)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def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</a:t>
              </a:r>
              <a:r>
                <a:rPr lang="en-US" sz="2600" b="true">
                  <a:solidFill>
                    <a:srgbClr val="FF3131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pop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(stack):    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	</a:t>
              </a:r>
              <a:r>
                <a:rPr lang="en-US" sz="2600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if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</a:t>
              </a:r>
              <a:r>
                <a:rPr lang="en-US" sz="2600" b="true">
                  <a:solidFill>
                    <a:srgbClr val="FF3131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is_empty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(stack):        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		</a:t>
              </a:r>
              <a:r>
                <a:rPr lang="en-US" sz="2600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return </a:t>
              </a:r>
              <a:r>
                <a:rPr lang="en-US" sz="2600">
                  <a:solidFill>
                    <a:srgbClr val="7ED957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"stack is empty"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   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	</a:t>
              </a:r>
              <a:r>
                <a:rPr lang="en-US" sz="2600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return </a:t>
              </a:r>
              <a:r>
                <a:rPr lang="en-US" sz="260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stack.</a:t>
              </a:r>
              <a:r>
                <a:rPr lang="en-US" sz="2600" b="true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pop</a:t>
              </a:r>
              <a:r>
                <a:rPr lang="en-US" sz="260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()</a:t>
              </a:r>
            </a:p>
            <a:p>
              <a:pPr algn="l">
                <a:lnSpc>
                  <a:spcPts val="3120"/>
                </a:lnSpc>
              </a:pP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# Test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stack = </a:t>
              </a:r>
              <a:r>
                <a:rPr lang="en-US" sz="260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create_stack()</a:t>
              </a:r>
            </a:p>
            <a:p>
              <a:pPr algn="l">
                <a:lnSpc>
                  <a:spcPts val="3120"/>
                </a:lnSpc>
              </a:pPr>
              <a:r>
                <a:rPr lang="en-US" sz="260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push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(stack, </a:t>
              </a:r>
              <a:r>
                <a:rPr lang="en-US" sz="2600">
                  <a:solidFill>
                    <a:srgbClr val="FF3131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1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)</a:t>
              </a:r>
            </a:p>
            <a:p>
              <a:pPr algn="l">
                <a:lnSpc>
                  <a:spcPts val="3120"/>
                </a:lnSpc>
              </a:pPr>
              <a:r>
                <a:rPr lang="en-US" sz="260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push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(stack, </a:t>
              </a:r>
              <a:r>
                <a:rPr lang="en-US" sz="2600">
                  <a:solidFill>
                    <a:srgbClr val="FF3131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2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)</a:t>
              </a:r>
            </a:p>
            <a:p>
              <a:pPr algn="l">
                <a:lnSpc>
                  <a:spcPts val="3120"/>
                </a:lnSpc>
              </a:pPr>
              <a:r>
                <a:rPr lang="en-US" sz="260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push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(stack, </a:t>
              </a:r>
              <a:r>
                <a:rPr lang="en-US" sz="2600">
                  <a:solidFill>
                    <a:srgbClr val="FF3131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3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)</a:t>
              </a:r>
            </a:p>
            <a:p>
              <a:pPr algn="l">
                <a:lnSpc>
                  <a:spcPts val="3120"/>
                </a:lnSpc>
              </a:pP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FF914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print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</a:t>
              </a:r>
              <a:r>
                <a:rPr lang="en-US" sz="2600">
                  <a:solidFill>
                    <a:srgbClr val="7ED957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"popped item:"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, </a:t>
              </a:r>
              <a:r>
                <a:rPr lang="en-US" sz="260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pop(stack)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)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FF914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print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</a:t>
              </a:r>
              <a:r>
                <a:rPr lang="en-US" sz="2600">
                  <a:solidFill>
                    <a:srgbClr val="7ED957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"stack after popping:"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, stack)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43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66421"/>
            <a:ext cx="5696201" cy="82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 Ứng dụng thực tiễn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99850" y="1410943"/>
            <a:ext cx="5696201" cy="1970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 spc="-517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2.2.6 Minh hoạ bằng ngôn ngữ lập trình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57400" y="3903234"/>
            <a:ext cx="5267200" cy="848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sz="4099" spc="-25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Python với collections.deque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136062" y="558800"/>
            <a:ext cx="9665718" cy="8830114"/>
            <a:chOff x="0" y="0"/>
            <a:chExt cx="12887623" cy="1177348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5716" y="16891"/>
              <a:ext cx="12856113" cy="11739626"/>
            </a:xfrm>
            <a:custGeom>
              <a:avLst/>
              <a:gdLst/>
              <a:ahLst/>
              <a:cxnLst/>
              <a:rect r="r" b="b" t="t" l="l"/>
              <a:pathLst>
                <a:path h="11739626" w="12856113">
                  <a:moveTo>
                    <a:pt x="0" y="0"/>
                  </a:moveTo>
                  <a:lnTo>
                    <a:pt x="12856112" y="0"/>
                  </a:lnTo>
                  <a:lnTo>
                    <a:pt x="12856112" y="11739626"/>
                  </a:lnTo>
                  <a:lnTo>
                    <a:pt x="0" y="1173962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87545" cy="11773408"/>
            </a:xfrm>
            <a:custGeom>
              <a:avLst/>
              <a:gdLst/>
              <a:ahLst/>
              <a:cxnLst/>
              <a:rect r="r" b="b" t="t" l="l"/>
              <a:pathLst>
                <a:path h="11773408" w="12887545">
                  <a:moveTo>
                    <a:pt x="15716" y="0"/>
                  </a:moveTo>
                  <a:lnTo>
                    <a:pt x="12871828" y="0"/>
                  </a:lnTo>
                  <a:cubicBezTo>
                    <a:pt x="12880574" y="0"/>
                    <a:pt x="12887545" y="7620"/>
                    <a:pt x="12887545" y="16891"/>
                  </a:cubicBezTo>
                  <a:lnTo>
                    <a:pt x="12887545" y="11756517"/>
                  </a:lnTo>
                  <a:cubicBezTo>
                    <a:pt x="12887545" y="11765915"/>
                    <a:pt x="12880456" y="11773408"/>
                    <a:pt x="12871828" y="11773408"/>
                  </a:cubicBezTo>
                  <a:lnTo>
                    <a:pt x="15716" y="11773408"/>
                  </a:lnTo>
                  <a:cubicBezTo>
                    <a:pt x="6972" y="11773408"/>
                    <a:pt x="0" y="11765788"/>
                    <a:pt x="0" y="11756517"/>
                  </a:cubicBezTo>
                  <a:lnTo>
                    <a:pt x="0" y="16891"/>
                  </a:lnTo>
                  <a:cubicBezTo>
                    <a:pt x="0" y="7620"/>
                    <a:pt x="7090" y="0"/>
                    <a:pt x="15716" y="0"/>
                  </a:cubicBezTo>
                  <a:moveTo>
                    <a:pt x="15716" y="33909"/>
                  </a:moveTo>
                  <a:lnTo>
                    <a:pt x="15716" y="16891"/>
                  </a:lnTo>
                  <a:lnTo>
                    <a:pt x="31549" y="16891"/>
                  </a:lnTo>
                  <a:lnTo>
                    <a:pt x="31549" y="11756517"/>
                  </a:lnTo>
                  <a:lnTo>
                    <a:pt x="15716" y="11756517"/>
                  </a:lnTo>
                  <a:lnTo>
                    <a:pt x="15716" y="11739626"/>
                  </a:lnTo>
                  <a:lnTo>
                    <a:pt x="12871828" y="11739626"/>
                  </a:lnTo>
                  <a:lnTo>
                    <a:pt x="12871828" y="11756517"/>
                  </a:lnTo>
                  <a:lnTo>
                    <a:pt x="12856114" y="11756517"/>
                  </a:lnTo>
                  <a:lnTo>
                    <a:pt x="12856114" y="16891"/>
                  </a:lnTo>
                  <a:lnTo>
                    <a:pt x="12871828" y="16891"/>
                  </a:lnTo>
                  <a:lnTo>
                    <a:pt x="12871828" y="33909"/>
                  </a:lnTo>
                  <a:lnTo>
                    <a:pt x="15716" y="33909"/>
                  </a:lnTo>
                  <a:close/>
                </a:path>
              </a:pathLst>
            </a:custGeom>
            <a:solidFill>
              <a:srgbClr val="385D8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2887623" cy="118306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from </a:t>
              </a:r>
              <a:r>
                <a:rPr lang="en-US" sz="260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collections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</a:t>
              </a:r>
              <a:r>
                <a:rPr lang="en-US" sz="2600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import </a:t>
              </a:r>
              <a:r>
                <a:rPr lang="en-US" sz="260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deque</a:t>
              </a:r>
            </a:p>
            <a:p>
              <a:pPr algn="l">
                <a:lnSpc>
                  <a:spcPts val="3120"/>
                </a:lnSpc>
              </a:pP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def </a:t>
              </a:r>
              <a:r>
                <a:rPr lang="en-US" sz="2600" b="true">
                  <a:solidFill>
                    <a:srgbClr val="FF3131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create_stack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():    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	</a:t>
              </a:r>
              <a:r>
                <a:rPr lang="en-US" sz="2600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return </a:t>
              </a:r>
              <a:r>
                <a:rPr lang="en-US" sz="260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deque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()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def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</a:t>
              </a:r>
              <a:r>
                <a:rPr lang="en-US" sz="2600" b="true">
                  <a:solidFill>
                    <a:srgbClr val="FF3131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is_empty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(stack):    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	</a:t>
              </a:r>
              <a:r>
                <a:rPr lang="en-US" sz="2600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return </a:t>
              </a:r>
              <a:r>
                <a:rPr lang="en-US" sz="260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len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(stack) == 0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def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</a:t>
              </a:r>
              <a:r>
                <a:rPr lang="en-US" sz="2600" b="true">
                  <a:solidFill>
                    <a:srgbClr val="FF3131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push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(stack, item):    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	</a:t>
              </a:r>
              <a:r>
                <a:rPr lang="en-US" sz="260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stack.append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(item)  # append to end    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	</a:t>
              </a:r>
              <a:r>
                <a:rPr lang="en-US" sz="2600">
                  <a:solidFill>
                    <a:srgbClr val="FF914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print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</a:t>
              </a:r>
              <a:r>
                <a:rPr lang="en-US" sz="2600">
                  <a:solidFill>
                    <a:srgbClr val="7ED957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"pushed item:"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, item)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def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</a:t>
              </a:r>
              <a:r>
                <a:rPr lang="en-US" sz="2600" b="true">
                  <a:solidFill>
                    <a:srgbClr val="FF3131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pop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(stack):    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	</a:t>
              </a:r>
              <a:r>
                <a:rPr lang="en-US" sz="2600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if </a:t>
              </a:r>
              <a:r>
                <a:rPr lang="en-US" sz="2600" b="true">
                  <a:solidFill>
                    <a:srgbClr val="FF3131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is_empty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(stack):        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		</a:t>
              </a:r>
              <a:r>
                <a:rPr lang="en-US" sz="2600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return </a:t>
              </a:r>
              <a:r>
                <a:rPr lang="en-US" sz="2600">
                  <a:solidFill>
                    <a:srgbClr val="7ED957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"stack is empty"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   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	</a:t>
              </a:r>
              <a:r>
                <a:rPr lang="en-US" sz="2600">
                  <a:solidFill>
                    <a:srgbClr val="38B6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return </a:t>
              </a:r>
              <a:r>
                <a:rPr lang="en-US" sz="260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stack.pop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()  # pop from end</a:t>
              </a:r>
            </a:p>
            <a:p>
              <a:pPr algn="l">
                <a:lnSpc>
                  <a:spcPts val="3120"/>
                </a:lnSpc>
              </a:pP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# Teststack = </a:t>
              </a:r>
              <a:r>
                <a:rPr lang="en-US" sz="260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create_stack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()</a:t>
              </a:r>
            </a:p>
            <a:p>
              <a:pPr algn="l">
                <a:lnSpc>
                  <a:spcPts val="3120"/>
                </a:lnSpc>
              </a:pPr>
              <a:r>
                <a:rPr lang="en-US" sz="260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push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(stack, </a:t>
              </a:r>
              <a:r>
                <a:rPr lang="en-US" sz="2600">
                  <a:solidFill>
                    <a:srgbClr val="FF3131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1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)</a:t>
              </a:r>
            </a:p>
            <a:p>
              <a:pPr algn="l">
                <a:lnSpc>
                  <a:spcPts val="3120"/>
                </a:lnSpc>
              </a:pPr>
              <a:r>
                <a:rPr lang="en-US" sz="260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push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(stack, </a:t>
              </a:r>
              <a:r>
                <a:rPr lang="en-US" sz="2600">
                  <a:solidFill>
                    <a:srgbClr val="FF3131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2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)</a:t>
              </a:r>
            </a:p>
            <a:p>
              <a:pPr algn="l">
                <a:lnSpc>
                  <a:spcPts val="3120"/>
                </a:lnSpc>
              </a:pPr>
              <a:r>
                <a:rPr lang="en-US" sz="260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push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(stack, </a:t>
              </a:r>
              <a:r>
                <a:rPr lang="en-US" sz="2600">
                  <a:solidFill>
                    <a:srgbClr val="FF3131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3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)</a:t>
              </a:r>
            </a:p>
            <a:p>
              <a:pPr algn="l">
                <a:lnSpc>
                  <a:spcPts val="3120"/>
                </a:lnSpc>
              </a:pP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FF914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print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</a:t>
              </a:r>
              <a:r>
                <a:rPr lang="en-US" sz="2600">
                  <a:solidFill>
                    <a:srgbClr val="7ED957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"popped item:"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, </a:t>
              </a:r>
              <a:r>
                <a:rPr lang="en-US" sz="2600" b="true">
                  <a:solidFill>
                    <a:srgbClr val="0D0D0D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pop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(stack))</a:t>
              </a:r>
            </a:p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FF914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print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(</a:t>
              </a:r>
              <a:r>
                <a:rPr lang="en-US" sz="2600">
                  <a:solidFill>
                    <a:srgbClr val="7ED957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"stack after popping:"</a:t>
              </a:r>
              <a:r>
                <a:rPr lang="en-US" sz="2600">
                  <a:solidFill>
                    <a:srgbClr val="0D0D0D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, stack)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44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1878" y="-466924"/>
            <a:ext cx="2870338" cy="4902751"/>
          </a:xfrm>
          <a:custGeom>
            <a:avLst/>
            <a:gdLst/>
            <a:ahLst/>
            <a:cxnLst/>
            <a:rect r="r" b="b" t="t" l="l"/>
            <a:pathLst>
              <a:path h="4902751" w="2870338">
                <a:moveTo>
                  <a:pt x="0" y="0"/>
                </a:moveTo>
                <a:lnTo>
                  <a:pt x="2870338" y="0"/>
                </a:lnTo>
                <a:lnTo>
                  <a:pt x="2870338" y="4902751"/>
                </a:lnTo>
                <a:lnTo>
                  <a:pt x="0" y="4902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81" t="0" r="-8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34000" y="4435827"/>
            <a:ext cx="5511729" cy="3868232"/>
          </a:xfrm>
          <a:custGeom>
            <a:avLst/>
            <a:gdLst/>
            <a:ahLst/>
            <a:cxnLst/>
            <a:rect r="r" b="b" t="t" l="l"/>
            <a:pathLst>
              <a:path h="3868232" w="5511729">
                <a:moveTo>
                  <a:pt x="0" y="0"/>
                </a:moveTo>
                <a:lnTo>
                  <a:pt x="5511729" y="0"/>
                </a:lnTo>
                <a:lnTo>
                  <a:pt x="5511729" y="3868232"/>
                </a:lnTo>
                <a:lnTo>
                  <a:pt x="0" y="3868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202" r="0" b="-20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96463" y="1028700"/>
            <a:ext cx="3841974" cy="4902751"/>
          </a:xfrm>
          <a:custGeom>
            <a:avLst/>
            <a:gdLst/>
            <a:ahLst/>
            <a:cxnLst/>
            <a:rect r="r" b="b" t="t" l="l"/>
            <a:pathLst>
              <a:path h="4902751" w="3841974">
                <a:moveTo>
                  <a:pt x="0" y="0"/>
                </a:moveTo>
                <a:lnTo>
                  <a:pt x="3841974" y="0"/>
                </a:lnTo>
                <a:lnTo>
                  <a:pt x="3841974" y="4902751"/>
                </a:lnTo>
                <a:lnTo>
                  <a:pt x="0" y="49027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52" t="0" r="-52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90492" y="6813873"/>
            <a:ext cx="7574475" cy="4902751"/>
          </a:xfrm>
          <a:custGeom>
            <a:avLst/>
            <a:gdLst/>
            <a:ahLst/>
            <a:cxnLst/>
            <a:rect r="r" b="b" t="t" l="l"/>
            <a:pathLst>
              <a:path h="4902751" w="7574475">
                <a:moveTo>
                  <a:pt x="0" y="0"/>
                </a:moveTo>
                <a:lnTo>
                  <a:pt x="7574475" y="0"/>
                </a:lnTo>
                <a:lnTo>
                  <a:pt x="7574475" y="4902751"/>
                </a:lnTo>
                <a:lnTo>
                  <a:pt x="0" y="49027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171" r="0" b="-171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666515" y="5807652"/>
            <a:ext cx="1832956" cy="2057400"/>
          </a:xfrm>
          <a:custGeom>
            <a:avLst/>
            <a:gdLst/>
            <a:ahLst/>
            <a:cxnLst/>
            <a:rect r="r" b="b" t="t" l="l"/>
            <a:pathLst>
              <a:path h="2057400" w="1832956">
                <a:moveTo>
                  <a:pt x="0" y="0"/>
                </a:moveTo>
                <a:lnTo>
                  <a:pt x="1832956" y="0"/>
                </a:lnTo>
                <a:lnTo>
                  <a:pt x="1832956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84" r="0" b="-84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144000" y="2624911"/>
            <a:ext cx="7644616" cy="3086100"/>
            <a:chOff x="0" y="0"/>
            <a:chExt cx="10192821" cy="4114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192893" cy="4114800"/>
            </a:xfrm>
            <a:custGeom>
              <a:avLst/>
              <a:gdLst/>
              <a:ahLst/>
              <a:cxnLst/>
              <a:rect r="r" b="b" t="t" l="l"/>
              <a:pathLst>
                <a:path h="4114800" w="10192893">
                  <a:moveTo>
                    <a:pt x="259588" y="0"/>
                  </a:moveTo>
                  <a:lnTo>
                    <a:pt x="9933305" y="0"/>
                  </a:lnTo>
                  <a:cubicBezTo>
                    <a:pt x="10002139" y="0"/>
                    <a:pt x="10068179" y="27305"/>
                    <a:pt x="10116820" y="76073"/>
                  </a:cubicBezTo>
                  <a:cubicBezTo>
                    <a:pt x="10165462" y="124841"/>
                    <a:pt x="10192893" y="190754"/>
                    <a:pt x="10192893" y="259588"/>
                  </a:cubicBezTo>
                  <a:lnTo>
                    <a:pt x="10192893" y="3855212"/>
                  </a:lnTo>
                  <a:cubicBezTo>
                    <a:pt x="10192893" y="3998595"/>
                    <a:pt x="10076688" y="4114800"/>
                    <a:pt x="9933305" y="4114800"/>
                  </a:cubicBezTo>
                  <a:lnTo>
                    <a:pt x="259588" y="4114800"/>
                  </a:lnTo>
                  <a:cubicBezTo>
                    <a:pt x="116205" y="4114800"/>
                    <a:pt x="0" y="3998595"/>
                    <a:pt x="0" y="3855212"/>
                  </a:cubicBezTo>
                  <a:lnTo>
                    <a:pt x="0" y="259588"/>
                  </a:lnTo>
                  <a:cubicBezTo>
                    <a:pt x="0" y="116205"/>
                    <a:pt x="116205" y="0"/>
                    <a:pt x="259588" y="0"/>
                  </a:cubicBezTo>
                  <a:close/>
                </a:path>
              </a:pathLst>
            </a:custGeom>
            <a:solidFill>
              <a:srgbClr val="5284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9115425" y="2163602"/>
            <a:ext cx="7644616" cy="3809405"/>
            <a:chOff x="0" y="0"/>
            <a:chExt cx="10192821" cy="507920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192821" cy="5079207"/>
            </a:xfrm>
            <a:custGeom>
              <a:avLst/>
              <a:gdLst/>
              <a:ahLst/>
              <a:cxnLst/>
              <a:rect r="r" b="b" t="t" l="l"/>
              <a:pathLst>
                <a:path h="5079207" w="10192821">
                  <a:moveTo>
                    <a:pt x="0" y="0"/>
                  </a:moveTo>
                  <a:lnTo>
                    <a:pt x="10192821" y="0"/>
                  </a:lnTo>
                  <a:lnTo>
                    <a:pt x="10192821" y="5079207"/>
                  </a:lnTo>
                  <a:lnTo>
                    <a:pt x="0" y="50792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71475"/>
              <a:ext cx="10192821" cy="545068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13018"/>
                </a:lnSpc>
              </a:pPr>
              <a:r>
                <a:rPr lang="en-US" sz="9298" b="true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KẾT LUẬN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45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75959" y="1955334"/>
            <a:ext cx="12646194" cy="1306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131"/>
              </a:lnSpc>
            </a:pPr>
            <a:r>
              <a:rPr lang="en-US" b="true" sz="11513" spc="-725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Các kết quả đạt được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255249" y="3754419"/>
            <a:ext cx="9219099" cy="2540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22960" indent="-274320" lvl="2">
              <a:lnSpc>
                <a:spcPts val="6156"/>
              </a:lnSpc>
              <a:buFont typeface="Arial"/>
              <a:buChar char="⚬"/>
            </a:pPr>
            <a:r>
              <a:rPr lang="en-US" sz="36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Hiểu rõ lý thuyết về stack và nguyên lý LIFO.</a:t>
            </a:r>
          </a:p>
          <a:p>
            <a:pPr algn="just" marL="822960" indent="-274320" lvl="2">
              <a:lnSpc>
                <a:spcPts val="6156"/>
              </a:lnSpc>
              <a:buFont typeface="Arial"/>
              <a:buChar char="⚬"/>
            </a:pPr>
            <a:r>
              <a:rPr lang="en-US" sz="36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Thành thục các thao tác như là: push, pop, peek/top, IsEmpty, IsFull.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832590" y="4988226"/>
            <a:ext cx="4106217" cy="4571699"/>
          </a:xfrm>
          <a:custGeom>
            <a:avLst/>
            <a:gdLst/>
            <a:ahLst/>
            <a:cxnLst/>
            <a:rect r="r" b="b" t="t" l="l"/>
            <a:pathLst>
              <a:path h="4571699" w="4106217">
                <a:moveTo>
                  <a:pt x="0" y="0"/>
                </a:moveTo>
                <a:lnTo>
                  <a:pt x="4106217" y="0"/>
                </a:lnTo>
                <a:lnTo>
                  <a:pt x="4106217" y="4571699"/>
                </a:lnTo>
                <a:lnTo>
                  <a:pt x="0" y="4571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1" t="0" r="-101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01908" y="297717"/>
            <a:ext cx="2644244" cy="4516565"/>
          </a:xfrm>
          <a:custGeom>
            <a:avLst/>
            <a:gdLst/>
            <a:ahLst/>
            <a:cxnLst/>
            <a:rect r="r" b="b" t="t" l="l"/>
            <a:pathLst>
              <a:path h="4516565" w="2644244">
                <a:moveTo>
                  <a:pt x="0" y="0"/>
                </a:moveTo>
                <a:lnTo>
                  <a:pt x="2644244" y="0"/>
                </a:lnTo>
                <a:lnTo>
                  <a:pt x="2644244" y="4516565"/>
                </a:lnTo>
                <a:lnTo>
                  <a:pt x="0" y="45165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6" r="0" b="-16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46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92000" y="6409243"/>
            <a:ext cx="5511729" cy="3868232"/>
          </a:xfrm>
          <a:custGeom>
            <a:avLst/>
            <a:gdLst/>
            <a:ahLst/>
            <a:cxnLst/>
            <a:rect r="r" b="b" t="t" l="l"/>
            <a:pathLst>
              <a:path h="3868232" w="5511729">
                <a:moveTo>
                  <a:pt x="0" y="0"/>
                </a:moveTo>
                <a:lnTo>
                  <a:pt x="5511729" y="0"/>
                </a:lnTo>
                <a:lnTo>
                  <a:pt x="5511729" y="3868232"/>
                </a:lnTo>
                <a:lnTo>
                  <a:pt x="0" y="3868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02" r="0" b="-20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10411" y="247951"/>
            <a:ext cx="1832956" cy="2057400"/>
          </a:xfrm>
          <a:custGeom>
            <a:avLst/>
            <a:gdLst/>
            <a:ahLst/>
            <a:cxnLst/>
            <a:rect r="r" b="b" t="t" l="l"/>
            <a:pathLst>
              <a:path h="2057400" w="1832956">
                <a:moveTo>
                  <a:pt x="0" y="0"/>
                </a:moveTo>
                <a:lnTo>
                  <a:pt x="1832956" y="0"/>
                </a:lnTo>
                <a:lnTo>
                  <a:pt x="1832956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4" r="0" b="-84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450842" y="2400601"/>
            <a:ext cx="10585020" cy="1090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11"/>
              </a:lnSpc>
            </a:pPr>
            <a:r>
              <a:rPr lang="en-US" b="true" sz="10013" spc="-63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Hướng phát triển mới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826889" y="4057051"/>
            <a:ext cx="9158243" cy="2986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88279" indent="-262760" lvl="2">
              <a:lnSpc>
                <a:spcPts val="5897"/>
              </a:lnSpc>
              <a:buFont typeface="Arial"/>
              <a:buChar char="⚬"/>
            </a:pPr>
            <a:r>
              <a:rPr lang="en-US" sz="344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Ứng dụng trong hệ thống nhúng</a:t>
            </a:r>
          </a:p>
          <a:p>
            <a:pPr algn="just" marL="788279" indent="-262760" lvl="2">
              <a:lnSpc>
                <a:spcPts val="5897"/>
              </a:lnSpc>
              <a:buFont typeface="Arial"/>
              <a:buChar char="⚬"/>
            </a:pPr>
            <a:r>
              <a:rPr lang="en-US" sz="3447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Hỗ trợ hiệu quả cho các ứng dụng trí tuệ nhân tạo, xử lý dữ liệu lớn và lập trình song song.</a:t>
            </a:r>
          </a:p>
          <a:p>
            <a:pPr algn="l" marL="788279" indent="-262760" lvl="2">
              <a:lnSpc>
                <a:spcPts val="5897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318661" y="247951"/>
            <a:ext cx="3898412" cy="4571699"/>
          </a:xfrm>
          <a:custGeom>
            <a:avLst/>
            <a:gdLst/>
            <a:ahLst/>
            <a:cxnLst/>
            <a:rect r="r" b="b" t="t" l="l"/>
            <a:pathLst>
              <a:path h="4571699" w="3898412">
                <a:moveTo>
                  <a:pt x="0" y="0"/>
                </a:moveTo>
                <a:lnTo>
                  <a:pt x="3898412" y="0"/>
                </a:lnTo>
                <a:lnTo>
                  <a:pt x="3898412" y="4571699"/>
                </a:lnTo>
                <a:lnTo>
                  <a:pt x="0" y="45716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19" r="0" b="-19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47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92387"/>
            <a:ext cx="18288000" cy="10579387"/>
          </a:xfrm>
          <a:custGeom>
            <a:avLst/>
            <a:gdLst/>
            <a:ahLst/>
            <a:cxnLst/>
            <a:rect r="r" b="b" t="t" l="l"/>
            <a:pathLst>
              <a:path h="10579387" w="18288000">
                <a:moveTo>
                  <a:pt x="0" y="0"/>
                </a:moveTo>
                <a:lnTo>
                  <a:pt x="18288000" y="0"/>
                </a:lnTo>
                <a:lnTo>
                  <a:pt x="18288000" y="10579387"/>
                </a:lnTo>
                <a:lnTo>
                  <a:pt x="0" y="105793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39" r="0" b="-753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48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0480" y="3742682"/>
            <a:ext cx="4881562" cy="4766179"/>
          </a:xfrm>
          <a:custGeom>
            <a:avLst/>
            <a:gdLst/>
            <a:ahLst/>
            <a:cxnLst/>
            <a:rect r="r" b="b" t="t" l="l"/>
            <a:pathLst>
              <a:path h="4766179" w="4881562">
                <a:moveTo>
                  <a:pt x="0" y="0"/>
                </a:moveTo>
                <a:lnTo>
                  <a:pt x="4881562" y="0"/>
                </a:lnTo>
                <a:lnTo>
                  <a:pt x="4881562" y="4766179"/>
                </a:lnTo>
                <a:lnTo>
                  <a:pt x="0" y="4766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12" r="0" b="-11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2532460" y="562820"/>
            <a:ext cx="3375401" cy="4618087"/>
          </a:xfrm>
          <a:custGeom>
            <a:avLst/>
            <a:gdLst/>
            <a:ahLst/>
            <a:cxnLst/>
            <a:rect r="r" b="b" t="t" l="l"/>
            <a:pathLst>
              <a:path h="4618087" w="3375401">
                <a:moveTo>
                  <a:pt x="3375401" y="0"/>
                </a:moveTo>
                <a:lnTo>
                  <a:pt x="0" y="0"/>
                </a:lnTo>
                <a:lnTo>
                  <a:pt x="0" y="4618087"/>
                </a:lnTo>
                <a:lnTo>
                  <a:pt x="3375401" y="4618087"/>
                </a:lnTo>
                <a:lnTo>
                  <a:pt x="337540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34" r="0" b="-134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153386" y="8833352"/>
            <a:ext cx="4142521" cy="2907297"/>
          </a:xfrm>
          <a:custGeom>
            <a:avLst/>
            <a:gdLst/>
            <a:ahLst/>
            <a:cxnLst/>
            <a:rect r="r" b="b" t="t" l="l"/>
            <a:pathLst>
              <a:path h="2907297" w="4142521">
                <a:moveTo>
                  <a:pt x="0" y="0"/>
                </a:moveTo>
                <a:lnTo>
                  <a:pt x="4142521" y="0"/>
                </a:lnTo>
                <a:lnTo>
                  <a:pt x="4142521" y="2907297"/>
                </a:lnTo>
                <a:lnTo>
                  <a:pt x="0" y="29072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279" r="0" b="-279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57883" y="7908885"/>
            <a:ext cx="4900719" cy="3154281"/>
          </a:xfrm>
          <a:custGeom>
            <a:avLst/>
            <a:gdLst/>
            <a:ahLst/>
            <a:cxnLst/>
            <a:rect r="r" b="b" t="t" l="l"/>
            <a:pathLst>
              <a:path h="3154281" w="4900719">
                <a:moveTo>
                  <a:pt x="0" y="0"/>
                </a:moveTo>
                <a:lnTo>
                  <a:pt x="4900719" y="0"/>
                </a:lnTo>
                <a:lnTo>
                  <a:pt x="4900719" y="3154281"/>
                </a:lnTo>
                <a:lnTo>
                  <a:pt x="0" y="31542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79" r="0" b="-79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651543" y="353403"/>
            <a:ext cx="2640678" cy="3752902"/>
          </a:xfrm>
          <a:custGeom>
            <a:avLst/>
            <a:gdLst/>
            <a:ahLst/>
            <a:cxnLst/>
            <a:rect r="r" b="b" t="t" l="l"/>
            <a:pathLst>
              <a:path h="3752902" w="2640678">
                <a:moveTo>
                  <a:pt x="2640678" y="0"/>
                </a:moveTo>
                <a:lnTo>
                  <a:pt x="0" y="0"/>
                </a:lnTo>
                <a:lnTo>
                  <a:pt x="0" y="3752902"/>
                </a:lnTo>
                <a:lnTo>
                  <a:pt x="2640678" y="3752902"/>
                </a:lnTo>
                <a:lnTo>
                  <a:pt x="264067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191" t="0" r="-191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4220161" y="5662462"/>
            <a:ext cx="1302078" cy="2819460"/>
          </a:xfrm>
          <a:custGeom>
            <a:avLst/>
            <a:gdLst/>
            <a:ahLst/>
            <a:cxnLst/>
            <a:rect r="r" b="b" t="t" l="l"/>
            <a:pathLst>
              <a:path h="2819460" w="1302078">
                <a:moveTo>
                  <a:pt x="1302078" y="0"/>
                </a:moveTo>
                <a:lnTo>
                  <a:pt x="0" y="0"/>
                </a:lnTo>
                <a:lnTo>
                  <a:pt x="0" y="2819460"/>
                </a:lnTo>
                <a:lnTo>
                  <a:pt x="1302078" y="2819460"/>
                </a:lnTo>
                <a:lnTo>
                  <a:pt x="1302078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-58" r="0" b="-58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59609" y="7937460"/>
            <a:ext cx="11484888" cy="29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8"/>
              </a:lnSpc>
            </a:pPr>
          </a:p>
          <a:p>
            <a:pPr algn="l">
              <a:lnSpc>
                <a:spcPts val="5643"/>
              </a:lnSpc>
            </a:pPr>
            <a:r>
              <a:rPr lang="en-US" sz="3300" b="true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Giới hạn:</a:t>
            </a:r>
            <a:r>
              <a:rPr lang="en-US" sz="3300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 không đề cập đến CTDL khác (trừ Queue cơ bản), không nghiên cứu sâu về stack trên phần cứng</a:t>
            </a:r>
          </a:p>
          <a:p>
            <a:pPr algn="l">
              <a:lnSpc>
                <a:spcPts val="5643"/>
              </a:lnSpc>
            </a:pPr>
          </a:p>
          <a:p>
            <a:pPr algn="l">
              <a:lnSpc>
                <a:spcPts val="5643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5488901" y="692958"/>
            <a:ext cx="12655596" cy="1950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3"/>
              </a:lnSpc>
            </a:pPr>
            <a:r>
              <a:rPr lang="en-US" b="true" sz="8913" spc="-56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1.2,1.3 Mục tiêu và giới hạn</a:t>
            </a:r>
          </a:p>
          <a:p>
            <a:pPr algn="ctr">
              <a:lnSpc>
                <a:spcPts val="7843"/>
              </a:lnSpc>
            </a:pPr>
            <a:r>
              <a:rPr lang="en-US" b="true" sz="8913" spc="-560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nghiên cứu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59609" y="4135945"/>
            <a:ext cx="11266540" cy="1615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41"/>
              </a:lnSpc>
            </a:pPr>
            <a:r>
              <a:rPr lang="en-US" sz="3298" b="true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Phân Tích Hiệu Suất &amp; Cài Đặt: </a:t>
            </a:r>
            <a:r>
              <a:rPr lang="en-US" sz="329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mảng &amp; danh sách liên kết, cài đặt mã nguồn bằng nhiều ngôn ngữ lập trình.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59609" y="3092314"/>
            <a:ext cx="11266540" cy="900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41"/>
              </a:lnSpc>
            </a:pPr>
            <a:r>
              <a:rPr lang="en-US" sz="3298" b="true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Làm Rõ Kiến Thức Nền Tảng: </a:t>
            </a:r>
            <a:r>
              <a:rPr lang="en-US" sz="329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Stack (LIFO, thao tác cơ bản).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659609" y="6064637"/>
            <a:ext cx="11266540" cy="1615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41"/>
              </a:lnSpc>
            </a:pPr>
            <a:r>
              <a:rPr lang="en-US" sz="3298" b="true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Minh Họa Ứng Dụng Thực Tiễn: </a:t>
            </a:r>
            <a:r>
              <a:rPr lang="en-US" sz="3298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Call Stack, biểu thức, DFS, Undo/Redo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0480" y="3742682"/>
            <a:ext cx="4881562" cy="4766179"/>
          </a:xfrm>
          <a:custGeom>
            <a:avLst/>
            <a:gdLst/>
            <a:ahLst/>
            <a:cxnLst/>
            <a:rect r="r" b="b" t="t" l="l"/>
            <a:pathLst>
              <a:path h="4766179" w="4881562">
                <a:moveTo>
                  <a:pt x="0" y="0"/>
                </a:moveTo>
                <a:lnTo>
                  <a:pt x="4881562" y="0"/>
                </a:lnTo>
                <a:lnTo>
                  <a:pt x="4881562" y="4766179"/>
                </a:lnTo>
                <a:lnTo>
                  <a:pt x="0" y="4766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12" r="0" b="-11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153386" y="8833352"/>
            <a:ext cx="4142521" cy="2907297"/>
          </a:xfrm>
          <a:custGeom>
            <a:avLst/>
            <a:gdLst/>
            <a:ahLst/>
            <a:cxnLst/>
            <a:rect r="r" b="b" t="t" l="l"/>
            <a:pathLst>
              <a:path h="2907297" w="4142521">
                <a:moveTo>
                  <a:pt x="0" y="0"/>
                </a:moveTo>
                <a:lnTo>
                  <a:pt x="4142521" y="0"/>
                </a:lnTo>
                <a:lnTo>
                  <a:pt x="4142521" y="2907297"/>
                </a:lnTo>
                <a:lnTo>
                  <a:pt x="0" y="29072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279" r="0" b="-27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57883" y="7908885"/>
            <a:ext cx="4900719" cy="3154281"/>
          </a:xfrm>
          <a:custGeom>
            <a:avLst/>
            <a:gdLst/>
            <a:ahLst/>
            <a:cxnLst/>
            <a:rect r="r" b="b" t="t" l="l"/>
            <a:pathLst>
              <a:path h="3154281" w="4900719">
                <a:moveTo>
                  <a:pt x="0" y="0"/>
                </a:moveTo>
                <a:lnTo>
                  <a:pt x="4900719" y="0"/>
                </a:lnTo>
                <a:lnTo>
                  <a:pt x="4900719" y="3154281"/>
                </a:lnTo>
                <a:lnTo>
                  <a:pt x="0" y="31542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79" r="0" b="-79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651543" y="353403"/>
            <a:ext cx="2640678" cy="3752902"/>
          </a:xfrm>
          <a:custGeom>
            <a:avLst/>
            <a:gdLst/>
            <a:ahLst/>
            <a:cxnLst/>
            <a:rect r="r" b="b" t="t" l="l"/>
            <a:pathLst>
              <a:path h="3752902" w="2640678">
                <a:moveTo>
                  <a:pt x="2640678" y="0"/>
                </a:moveTo>
                <a:lnTo>
                  <a:pt x="0" y="0"/>
                </a:lnTo>
                <a:lnTo>
                  <a:pt x="0" y="3752902"/>
                </a:lnTo>
                <a:lnTo>
                  <a:pt x="2640678" y="3752902"/>
                </a:lnTo>
                <a:lnTo>
                  <a:pt x="264067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91" t="0" r="-191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4220161" y="5662462"/>
            <a:ext cx="1302078" cy="2819460"/>
          </a:xfrm>
          <a:custGeom>
            <a:avLst/>
            <a:gdLst/>
            <a:ahLst/>
            <a:cxnLst/>
            <a:rect r="r" b="b" t="t" l="l"/>
            <a:pathLst>
              <a:path h="2819460" w="1302078">
                <a:moveTo>
                  <a:pt x="1302078" y="0"/>
                </a:moveTo>
                <a:lnTo>
                  <a:pt x="0" y="0"/>
                </a:lnTo>
                <a:lnTo>
                  <a:pt x="0" y="2819460"/>
                </a:lnTo>
                <a:lnTo>
                  <a:pt x="1302078" y="2819460"/>
                </a:lnTo>
                <a:lnTo>
                  <a:pt x="130207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58" r="0" b="-58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803112" y="7063296"/>
            <a:ext cx="11484888" cy="1210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22"/>
              </a:lnSpc>
            </a:pPr>
            <a:r>
              <a:rPr lang="en-US" sz="4399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Phương pháp làm việc nhóm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35936" y="1251680"/>
            <a:ext cx="13952064" cy="1861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15"/>
              </a:lnSpc>
            </a:pPr>
            <a:r>
              <a:rPr lang="en-US" b="true" sz="8313" spc="-523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1.4 Phương Pháp Nghiên Cứu</a:t>
            </a:r>
          </a:p>
          <a:p>
            <a:pPr algn="l">
              <a:lnSpc>
                <a:spcPts val="7315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803112" y="4505825"/>
            <a:ext cx="11266540" cy="1210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22"/>
              </a:lnSpc>
            </a:pPr>
            <a:r>
              <a:rPr lang="en-US" sz="4399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Phương pháp phân tích &amp; tổng hợp lý thuyết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803112" y="3199757"/>
            <a:ext cx="11266540" cy="1210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22"/>
              </a:lnSpc>
            </a:pPr>
            <a:r>
              <a:rPr lang="en-US" sz="4399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Phương pháp nghiên cứu tài liệu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803112" y="5757224"/>
            <a:ext cx="11266540" cy="1210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22"/>
              </a:lnSpc>
            </a:pPr>
            <a:r>
              <a:rPr lang="en-US" sz="4399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Phương pháp thực nghiệm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1878" y="-466924"/>
            <a:ext cx="2870338" cy="4902751"/>
          </a:xfrm>
          <a:custGeom>
            <a:avLst/>
            <a:gdLst/>
            <a:ahLst/>
            <a:cxnLst/>
            <a:rect r="r" b="b" t="t" l="l"/>
            <a:pathLst>
              <a:path h="4902751" w="2870338">
                <a:moveTo>
                  <a:pt x="0" y="0"/>
                </a:moveTo>
                <a:lnTo>
                  <a:pt x="2870338" y="0"/>
                </a:lnTo>
                <a:lnTo>
                  <a:pt x="2870338" y="4902751"/>
                </a:lnTo>
                <a:lnTo>
                  <a:pt x="0" y="4902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81" t="0" r="-8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34000" y="4435827"/>
            <a:ext cx="5511729" cy="3868232"/>
          </a:xfrm>
          <a:custGeom>
            <a:avLst/>
            <a:gdLst/>
            <a:ahLst/>
            <a:cxnLst/>
            <a:rect r="r" b="b" t="t" l="l"/>
            <a:pathLst>
              <a:path h="3868232" w="5511729">
                <a:moveTo>
                  <a:pt x="0" y="0"/>
                </a:moveTo>
                <a:lnTo>
                  <a:pt x="5511729" y="0"/>
                </a:lnTo>
                <a:lnTo>
                  <a:pt x="5511729" y="3868232"/>
                </a:lnTo>
                <a:lnTo>
                  <a:pt x="0" y="3868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202" r="0" b="-20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96463" y="1028700"/>
            <a:ext cx="3841974" cy="4902751"/>
          </a:xfrm>
          <a:custGeom>
            <a:avLst/>
            <a:gdLst/>
            <a:ahLst/>
            <a:cxnLst/>
            <a:rect r="r" b="b" t="t" l="l"/>
            <a:pathLst>
              <a:path h="4902751" w="3841974">
                <a:moveTo>
                  <a:pt x="0" y="0"/>
                </a:moveTo>
                <a:lnTo>
                  <a:pt x="3841974" y="0"/>
                </a:lnTo>
                <a:lnTo>
                  <a:pt x="3841974" y="4902751"/>
                </a:lnTo>
                <a:lnTo>
                  <a:pt x="0" y="49027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52" t="0" r="-52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90492" y="6813873"/>
            <a:ext cx="7574475" cy="4902751"/>
          </a:xfrm>
          <a:custGeom>
            <a:avLst/>
            <a:gdLst/>
            <a:ahLst/>
            <a:cxnLst/>
            <a:rect r="r" b="b" t="t" l="l"/>
            <a:pathLst>
              <a:path h="4902751" w="7574475">
                <a:moveTo>
                  <a:pt x="0" y="0"/>
                </a:moveTo>
                <a:lnTo>
                  <a:pt x="7574475" y="0"/>
                </a:lnTo>
                <a:lnTo>
                  <a:pt x="7574475" y="4902751"/>
                </a:lnTo>
                <a:lnTo>
                  <a:pt x="0" y="49027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171" r="0" b="-171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666515" y="5807652"/>
            <a:ext cx="1832956" cy="2057400"/>
          </a:xfrm>
          <a:custGeom>
            <a:avLst/>
            <a:gdLst/>
            <a:ahLst/>
            <a:cxnLst/>
            <a:rect r="r" b="b" t="t" l="l"/>
            <a:pathLst>
              <a:path h="2057400" w="1832956">
                <a:moveTo>
                  <a:pt x="0" y="0"/>
                </a:moveTo>
                <a:lnTo>
                  <a:pt x="1832956" y="0"/>
                </a:lnTo>
                <a:lnTo>
                  <a:pt x="1832956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84" r="0" b="-84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028081" y="2721552"/>
            <a:ext cx="8738040" cy="3086100"/>
            <a:chOff x="0" y="0"/>
            <a:chExt cx="11650720" cy="4114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650726" cy="4114800"/>
            </a:xfrm>
            <a:custGeom>
              <a:avLst/>
              <a:gdLst/>
              <a:ahLst/>
              <a:cxnLst/>
              <a:rect r="r" b="b" t="t" l="l"/>
              <a:pathLst>
                <a:path h="4114800" w="11650726">
                  <a:moveTo>
                    <a:pt x="296672" y="0"/>
                  </a:moveTo>
                  <a:lnTo>
                    <a:pt x="11354054" y="0"/>
                  </a:lnTo>
                  <a:cubicBezTo>
                    <a:pt x="11432794" y="0"/>
                    <a:pt x="11508232" y="27305"/>
                    <a:pt x="11563858" y="76073"/>
                  </a:cubicBezTo>
                  <a:cubicBezTo>
                    <a:pt x="11619485" y="124841"/>
                    <a:pt x="11650726" y="190754"/>
                    <a:pt x="11650726" y="259588"/>
                  </a:cubicBezTo>
                  <a:lnTo>
                    <a:pt x="11650726" y="3855212"/>
                  </a:lnTo>
                  <a:cubicBezTo>
                    <a:pt x="11650726" y="3998595"/>
                    <a:pt x="11517885" y="4114800"/>
                    <a:pt x="11354054" y="4114800"/>
                  </a:cubicBezTo>
                  <a:lnTo>
                    <a:pt x="296672" y="4114800"/>
                  </a:lnTo>
                  <a:cubicBezTo>
                    <a:pt x="132842" y="4114800"/>
                    <a:pt x="0" y="3998595"/>
                    <a:pt x="0" y="3855212"/>
                  </a:cubicBezTo>
                  <a:lnTo>
                    <a:pt x="0" y="259588"/>
                  </a:lnTo>
                  <a:cubicBezTo>
                    <a:pt x="0" y="116205"/>
                    <a:pt x="132842" y="0"/>
                    <a:pt x="296672" y="0"/>
                  </a:cubicBezTo>
                  <a:close/>
                </a:path>
              </a:pathLst>
            </a:custGeom>
            <a:solidFill>
              <a:srgbClr val="5284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8762999" y="2263258"/>
            <a:ext cx="9143999" cy="3809405"/>
            <a:chOff x="0" y="0"/>
            <a:chExt cx="12191999" cy="507920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191998" cy="5079207"/>
            </a:xfrm>
            <a:custGeom>
              <a:avLst/>
              <a:gdLst/>
              <a:ahLst/>
              <a:cxnLst/>
              <a:rect r="r" b="b" t="t" l="l"/>
              <a:pathLst>
                <a:path h="5079207" w="12191998">
                  <a:moveTo>
                    <a:pt x="0" y="0"/>
                  </a:moveTo>
                  <a:lnTo>
                    <a:pt x="12191998" y="0"/>
                  </a:lnTo>
                  <a:lnTo>
                    <a:pt x="12191998" y="5079207"/>
                  </a:lnTo>
                  <a:lnTo>
                    <a:pt x="0" y="50792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71475"/>
              <a:ext cx="12191999" cy="545068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13018"/>
                </a:lnSpc>
              </a:pPr>
              <a:r>
                <a:rPr lang="en-US" sz="9298" b="true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Cơ sở lý thuyết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6552" y="3752513"/>
            <a:ext cx="1605120" cy="1306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31"/>
              </a:lnSpc>
            </a:pPr>
            <a:r>
              <a:rPr lang="en-US" sz="11513" spc="-725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1.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20839" y="5826816"/>
            <a:ext cx="1605120" cy="1306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31"/>
              </a:lnSpc>
            </a:pPr>
            <a:r>
              <a:rPr lang="en-US" sz="11513" spc="-725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2.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06552" y="7677519"/>
            <a:ext cx="1605120" cy="1306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31"/>
              </a:lnSpc>
            </a:pPr>
            <a:r>
              <a:rPr lang="en-US" sz="11513" spc="-725">
                <a:solidFill>
                  <a:srgbClr val="1C0140"/>
                </a:solidFill>
                <a:latin typeface="Calibri (MS)"/>
                <a:ea typeface="Calibri (MS)"/>
                <a:cs typeface="Calibri (MS)"/>
                <a:sym typeface="Calibri (MS)"/>
              </a:rPr>
              <a:t>3.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258976" y="-66421"/>
            <a:ext cx="3423222" cy="82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 Khái niệm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0100" y="476737"/>
            <a:ext cx="16687800" cy="1833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6"/>
              </a:lnSpc>
            </a:pPr>
            <a:r>
              <a:rPr lang="en-US" b="true" sz="6000" spc="-517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2.1.1 Định nghĩa và các đặc trưng cơ bản của ngăn xếp (Stack)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29000" y="3095625"/>
            <a:ext cx="8449944" cy="1728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D0D0D"/>
                </a:solidFill>
                <a:latin typeface="Calibri (MS)"/>
                <a:ea typeface="Calibri (MS)"/>
                <a:cs typeface="Calibri (MS)"/>
                <a:sym typeface="Calibri (MS)"/>
              </a:rPr>
              <a:t>Ngăn xếp (Stack) là cấu trúc dữ liệu theo nguyên tắc LIFO (Last In, First Out): vào sau, ra trước.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429000" y="5572125"/>
            <a:ext cx="8113354" cy="994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0"/>
              </a:lnSpc>
            </a:pPr>
            <a:r>
              <a:rPr lang="en-US" sz="3600">
                <a:solidFill>
                  <a:srgbClr val="0D0D0D"/>
                </a:solidFill>
                <a:latin typeface="Calibri (MS)"/>
                <a:ea typeface="Calibri (MS)"/>
                <a:cs typeface="Calibri (MS)"/>
                <a:sym typeface="Calibri (MS)"/>
              </a:rPr>
              <a:t>Các thao tác chính: push, pop, peek...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29000" y="7511301"/>
            <a:ext cx="8113354" cy="1174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D0D0D"/>
                </a:solidFill>
                <a:latin typeface="Calibri (MS)"/>
                <a:ea typeface="Calibri (MS)"/>
                <a:cs typeface="Calibri (MS)"/>
                <a:sym typeface="Calibri (MS)"/>
              </a:rPr>
              <a:t>Phức tạp thời gian: O(1) cho các thao tác trên.</a:t>
            </a:r>
          </a:p>
        </p:txBody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2440949" y="2552043"/>
            <a:ext cx="5070763" cy="5974280"/>
            <a:chOff x="0" y="0"/>
            <a:chExt cx="6761017" cy="796570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760972" cy="7965694"/>
            </a:xfrm>
            <a:custGeom>
              <a:avLst/>
              <a:gdLst/>
              <a:ahLst/>
              <a:cxnLst/>
              <a:rect r="r" b="b" t="t" l="l"/>
              <a:pathLst>
                <a:path h="7965694" w="6760972">
                  <a:moveTo>
                    <a:pt x="0" y="0"/>
                  </a:moveTo>
                  <a:lnTo>
                    <a:pt x="6760972" y="0"/>
                  </a:lnTo>
                  <a:lnTo>
                    <a:pt x="6760972" y="7965694"/>
                  </a:lnTo>
                  <a:lnTo>
                    <a:pt x="0" y="79656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394070" y="1271367"/>
            <a:ext cx="8506090" cy="3702650"/>
            <a:chOff x="0" y="0"/>
            <a:chExt cx="10165435" cy="44249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65461" cy="4424934"/>
            </a:xfrm>
            <a:custGeom>
              <a:avLst/>
              <a:gdLst/>
              <a:ahLst/>
              <a:cxnLst/>
              <a:rect r="r" b="b" t="t" l="l"/>
              <a:pathLst>
                <a:path h="4424934" w="10165461">
                  <a:moveTo>
                    <a:pt x="0" y="0"/>
                  </a:moveTo>
                  <a:lnTo>
                    <a:pt x="10165461" y="0"/>
                  </a:lnTo>
                  <a:lnTo>
                    <a:pt x="10165461" y="4424934"/>
                  </a:lnTo>
                  <a:lnTo>
                    <a:pt x="0" y="44249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-258976" y="-66421"/>
            <a:ext cx="3423222" cy="82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9"/>
              </a:lnSpc>
            </a:pPr>
            <a:r>
              <a:rPr lang="en-US" b="true" sz="3870" spc="-242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 Khái niệm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73024" y="-122925"/>
            <a:ext cx="13548967" cy="1833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93"/>
              </a:lnSpc>
            </a:pPr>
            <a:r>
              <a:rPr lang="en-US" b="true" sz="6000" spc="-517">
                <a:solidFill>
                  <a:srgbClr val="1C014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2.1.2 So sánh với hàng đợi (Queue)</a:t>
            </a:r>
          </a:p>
        </p:txBody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506645" y="2614420"/>
          <a:ext cx="11583503" cy="5656232"/>
        </p:xfrm>
        <a:graphic>
          <a:graphicData uri="http://schemas.openxmlformats.org/drawingml/2006/table">
            <a:tbl>
              <a:tblPr/>
              <a:tblGrid>
                <a:gridCol w="2950091"/>
                <a:gridCol w="4292302"/>
                <a:gridCol w="4341110"/>
              </a:tblGrid>
              <a:tr h="76371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Đặc điểm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Ngăn xếp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Hàng đợi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1837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Nguyên tắc hoạt động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LIFO (Last In, First Out)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FIFO (First In, First Out)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7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Thao tác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push, pop, peek, isEmpty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enqueue, dequeue, front, isEmpty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7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Con trỏ quản lý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Một con trỏ top(đỉnh)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Hai con trỏ:front(đầu),rear(cuối)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12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Ứng dụng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Gọi hàm đệ quy, quay lui, undo/redo, stack frame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0D0D0D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Lập lịch CPU, BFS, buffering I/O, producer-consumer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7" id="7"/>
          <p:cNvSpPr/>
          <p:nvPr/>
        </p:nvSpPr>
        <p:spPr>
          <a:xfrm flipH="false" flipV="false" rot="0">
            <a:off x="13208300" y="5427257"/>
            <a:ext cx="3431034" cy="3999815"/>
          </a:xfrm>
          <a:custGeom>
            <a:avLst/>
            <a:gdLst/>
            <a:ahLst/>
            <a:cxnLst/>
            <a:rect r="r" b="b" t="t" l="l"/>
            <a:pathLst>
              <a:path h="3999815" w="3431034">
                <a:moveTo>
                  <a:pt x="0" y="0"/>
                </a:moveTo>
                <a:lnTo>
                  <a:pt x="3431034" y="0"/>
                </a:lnTo>
                <a:lnTo>
                  <a:pt x="3431034" y="3999815"/>
                </a:lnTo>
                <a:lnTo>
                  <a:pt x="0" y="39998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C014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DAGzvOBD6UM</dc:identifier>
  <dcterms:modified xsi:type="dcterms:W3CDTF">2011-08-01T06:04:30Z</dcterms:modified>
  <cp:revision>1</cp:revision>
  <dc:title>STACK.VIET</dc:title>
</cp:coreProperties>
</file>