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292934"/>
                </a:solidFill>
                <a:latin typeface="Arial"/>
              </a:rPr>
              <a:t>Click to move the slide</a:t>
            </a: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90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1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2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70C172CB-CD8D-4EB1-B995-F596B3CAD3B5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AC4AB4-230F-4389-A8B5-E0EEDB921CC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6663D9-7562-4E3D-BA99-D7F46BD3B95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Arial"/>
              </a:rPr>
              <a:t>http://www.raspberry-projects.com/pi/programming-in-c/databases-programming-in-c/mysql/accessing-the-database</a:t>
            </a:r>
          </a:p>
        </p:txBody>
      </p:sp>
      <p:sp>
        <p:nvSpPr>
          <p:cNvPr id="15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73DC90-8ED0-4FC3-800D-E9918D92390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Arial"/>
              </a:rPr>
              <a:t>http://www.raspberry-projects.com/pi/programming-in-c/databases-programming-in-c/mysql/accessing-the-database</a:t>
            </a:r>
          </a:p>
        </p:txBody>
      </p:sp>
      <p:sp>
        <p:nvSpPr>
          <p:cNvPr id="159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F44CDF-35DE-4DC6-B552-936795D7A3C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3E84A54-1DA2-4FEE-B508-0C5947FEC13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E5EED98-777A-49A9-A1B7-2ABF601272D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9791060-F9F7-407A-BE3A-21D99130942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32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32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32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457200" y="4147560"/>
            <a:ext cx="2649600" cy="232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239640" y="4147560"/>
            <a:ext cx="2649600" cy="232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022080" y="4147560"/>
            <a:ext cx="2649600" cy="232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D66CDBE-3734-4775-BE6F-A54EEA4AB69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AFC82F4-2931-48B8-B9FD-7B7D8854545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20D3503-7546-4A1F-9F6A-4D8E0539523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BE94CD0-51E8-42D3-A31A-E468A295AF1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8C60A0-BB65-42F6-AD1D-82E39E60E2A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1212E3E-2B31-4C7F-A51A-7C48DFBB45B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2A02ED8-AE01-4D3A-B34A-15A5B1F1D27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86412D5-5A9B-476D-961B-47EEEC5274B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1215062-211B-4067-B2EE-57DC36C4BF6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0271092-1DCA-4F13-B689-982323DE9F1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357EBD2-78F5-4D2B-A0EC-AA809D73F87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90A41B8-6CF4-4700-8222-273DC813B18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D2C1B8B-9EC8-45BD-A0D5-6AA149476E4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32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32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32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457200" y="4147560"/>
            <a:ext cx="2649600" cy="232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239640" y="4147560"/>
            <a:ext cx="2649600" cy="232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022080" y="4147560"/>
            <a:ext cx="2649600" cy="232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5661E23-4DBC-4075-8E3B-DF73BB7A473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65E2E02-50D6-45B4-993B-89D5358AE3F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A284FF7-9B49-47FB-A65D-7D3E368DBE1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6D2EE9A-3BCA-403E-A0BD-905C6EF2BED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197850E-CCF9-40A9-9E0A-10A27D9AD34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D8BC001-380B-403E-9D92-89AF3959BF8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7DFAE6C-2D3B-48AC-9B21-8C3F6845827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DCBC374-0FD8-4816-82FA-69610A68BC5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Rectangle 6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848360" cy="1926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5400" b="0" strike="noStrike" cap="all" spc="-100">
                <a:solidFill>
                  <a:srgbClr val="D2533C"/>
                </a:solidFill>
                <a:latin typeface="Arial"/>
              </a:rPr>
              <a:t>Click to edit Master title style</a:t>
            </a:r>
            <a:endParaRPr lang="en-US" sz="5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7620120" y="648144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400" b="1" strike="noStrike" spc="-1">
                <a:solidFill>
                  <a:srgbClr val="5C697C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fld id="{E8BFD330-AB31-4D75-B78D-6E34F05310DF}" type="slidenum">
              <a:rPr lang="en-US" sz="1400" b="1" strike="noStrike" spc="-1">
                <a:solidFill>
                  <a:srgbClr val="5C697C"/>
                </a:solidFill>
                <a:latin typeface="Arial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Straight Connector 7"/>
          <p:cNvSpPr/>
          <p:nvPr/>
        </p:nvSpPr>
        <p:spPr>
          <a:xfrm>
            <a:off x="685800" y="3398400"/>
            <a:ext cx="7848360" cy="1440"/>
          </a:xfrm>
          <a:prstGeom prst="line">
            <a:avLst/>
          </a:prstGeom>
          <a:ln w="19050">
            <a:solidFill>
              <a:srgbClr val="D2533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292934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292934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292934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9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Rectangle 6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0" strike="noStrike" spc="-100">
                <a:solidFill>
                  <a:srgbClr val="D2533C"/>
                </a:solidFill>
                <a:latin typeface="Arial"/>
              </a:rPr>
              <a:t>Click to edit Master title style</a:t>
            </a:r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Click to edit Master text styles</a:t>
            </a:r>
          </a:p>
          <a:p>
            <a:pPr marL="457200" lvl="1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Second level</a:t>
            </a:r>
          </a:p>
          <a:p>
            <a:pPr marL="731520" lvl="2" indent="-18288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lang="en-US" sz="1800" b="0" strike="noStrike" spc="-1">
                <a:solidFill>
                  <a:srgbClr val="292934"/>
                </a:solidFill>
                <a:latin typeface="Arial"/>
              </a:rPr>
              <a:t>Third level</a:t>
            </a:r>
          </a:p>
          <a:p>
            <a:pPr marL="1005840" lvl="3" indent="-182880">
              <a:lnSpc>
                <a:spcPct val="10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292934"/>
                </a:solidFill>
                <a:latin typeface="Arial"/>
              </a:rPr>
              <a:t>Fourth level</a:t>
            </a:r>
          </a:p>
          <a:p>
            <a:pPr marL="1188720" lvl="4" indent="-137160">
              <a:lnSpc>
                <a:spcPct val="100000"/>
              </a:lnSpc>
              <a:spcBef>
                <a:spcPts val="281"/>
              </a:spcBef>
              <a:buClr>
                <a:srgbClr val="93A299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292934"/>
                </a:solidFill>
                <a:latin typeface="Arial"/>
              </a:rPr>
              <a:t>Fifth level</a:t>
            </a:r>
          </a:p>
        </p:txBody>
      </p:sp>
      <p:sp>
        <p:nvSpPr>
          <p:cNvPr id="48" name="PlaceHolder 3"/>
          <p:cNvSpPr>
            <a:spLocks noGrp="1"/>
          </p:cNvSpPr>
          <p:nvPr>
            <p:ph type="dt" idx="4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 idx="5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50" name="PlaceHolder 5"/>
          <p:cNvSpPr>
            <a:spLocks noGrp="1"/>
          </p:cNvSpPr>
          <p:nvPr>
            <p:ph type="sldNum" idx="6"/>
          </p:nvPr>
        </p:nvSpPr>
        <p:spPr>
          <a:xfrm>
            <a:off x="7620120" y="650124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400" b="1" strike="noStrike" spc="-1">
                <a:solidFill>
                  <a:srgbClr val="454F5D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fld id="{10CD31BC-FDB3-4293-8A7A-9BDA27A4D310}" type="slidenum">
              <a:rPr lang="en-US" sz="1400" b="1" strike="noStrike" spc="-1">
                <a:solidFill>
                  <a:srgbClr val="454F5D"/>
                </a:solidFill>
                <a:latin typeface="Arial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vn/url?sa=i&amp;rct=j&amp;q=&amp;esrc=s&amp;source=images&amp;cd=&amp;cad=rja&amp;uact=8&amp;ved=0CAcQjRxqFQoTCOa4gpvXz8cCFU-ejgodsSsIRA&amp;url=http://spikeex.deviantart.com/art/Microchip-Tattoo-Design-1-42179858&amp;ei=31_iVaZNz7y6BLHXoKAE&amp;psig=AFQjCNF-y2BM98GH0MilH1ajH4XNM5xsRQ&amp;ust=144098539350373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zetcode.com/db/mysqlc/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data-type-overview.html" TargetMode="External"/><Relationship Id="rId2" Type="http://schemas.openxmlformats.org/officeDocument/2006/relationships/hyperlink" Target="https://www.tutorialspoint.com/mysql/mysql-data-types.htm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4" descr="http://img02.deviantart.net/aaac/i/2006/302/3/0/microchip_tattoo_design_1_by_spikeex.jp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5708160" y="3505320"/>
            <a:ext cx="3322440" cy="3322440"/>
          </a:xfrm>
          <a:prstGeom prst="rect">
            <a:avLst/>
          </a:prstGeom>
          <a:ln w="0">
            <a:noFill/>
          </a:ln>
        </p:spPr>
      </p:pic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848360" cy="1926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br>
              <a:rPr sz="5400"/>
            </a:br>
            <a:br>
              <a:rPr sz="5400"/>
            </a:br>
            <a:r>
              <a:rPr lang="en-US" sz="5400" b="1" strike="noStrike" cap="all" spc="-100">
                <a:solidFill>
                  <a:srgbClr val="D2533C"/>
                </a:solidFill>
                <a:latin typeface="Arial"/>
              </a:rPr>
              <a:t>Database</a:t>
            </a:r>
            <a:endParaRPr lang="en-US" sz="5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685800" y="350532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57576E"/>
                </a:solidFill>
                <a:latin typeface="Arial"/>
              </a:rPr>
              <a:t>Lecturer: Dr. Bui Ha Duc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57576E"/>
                </a:solidFill>
                <a:latin typeface="Arial"/>
              </a:rPr>
              <a:t>Dept. of Mechatronics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57576E"/>
                </a:solidFill>
                <a:latin typeface="Arial"/>
              </a:rPr>
              <a:t>Email: ducbh@hcmute.edu.vn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sldNum" idx="10"/>
          </p:nvPr>
        </p:nvSpPr>
        <p:spPr>
          <a:xfrm>
            <a:off x="7620120" y="640080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400" b="1" strike="noStrike" spc="-1">
                <a:solidFill>
                  <a:srgbClr val="5C697C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fld id="{FD3BA234-82F6-4CF6-B28D-19B01918879F}" type="slidenum">
              <a:rPr lang="en-US" sz="1400" b="1" strike="noStrike" spc="-1">
                <a:solidFill>
                  <a:srgbClr val="5C697C"/>
                </a:solidFill>
                <a:latin typeface="Arial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93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strike="noStrike" spc="-100">
                <a:solidFill>
                  <a:srgbClr val="D2533C"/>
                </a:solidFill>
                <a:latin typeface="Arial"/>
              </a:rPr>
              <a:t>Example</a:t>
            </a:r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pic>
        <p:nvPicPr>
          <p:cNvPr id="119" name="Picture 4"/>
          <p:cNvPicPr/>
          <p:nvPr/>
        </p:nvPicPr>
        <p:blipFill>
          <a:blip r:embed="rId2"/>
          <a:stretch/>
        </p:blipFill>
        <p:spPr>
          <a:xfrm>
            <a:off x="152280" y="2362320"/>
            <a:ext cx="5024160" cy="3123720"/>
          </a:xfrm>
          <a:prstGeom prst="rect">
            <a:avLst/>
          </a:prstGeom>
          <a:ln w="0">
            <a:solidFill>
              <a:srgbClr val="93A299"/>
            </a:solidFill>
          </a:ln>
        </p:spPr>
      </p:pic>
      <p:sp>
        <p:nvSpPr>
          <p:cNvPr id="120" name="Arrow: Right 5"/>
          <p:cNvSpPr/>
          <p:nvPr/>
        </p:nvSpPr>
        <p:spPr>
          <a:xfrm>
            <a:off x="4648320" y="3657600"/>
            <a:ext cx="1218960" cy="685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3A299"/>
          </a:solidFill>
          <a:ln>
            <a:solidFill>
              <a:srgbClr val="6C777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1" name="Picture 6"/>
          <p:cNvPicPr/>
          <p:nvPr/>
        </p:nvPicPr>
        <p:blipFill>
          <a:blip r:embed="rId3"/>
          <a:stretch/>
        </p:blipFill>
        <p:spPr>
          <a:xfrm>
            <a:off x="6248520" y="1981080"/>
            <a:ext cx="2571480" cy="3638160"/>
          </a:xfrm>
          <a:prstGeom prst="rect">
            <a:avLst/>
          </a:prstGeom>
          <a:ln w="0">
            <a:noFill/>
          </a:ln>
        </p:spPr>
      </p:pic>
      <p:sp>
        <p:nvSpPr>
          <p:cNvPr id="122" name="Rectangle 7"/>
          <p:cNvSpPr/>
          <p:nvPr/>
        </p:nvSpPr>
        <p:spPr>
          <a:xfrm>
            <a:off x="304920" y="6014520"/>
            <a:ext cx="74314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i="1" strike="noStrike" spc="-1">
                <a:solidFill>
                  <a:srgbClr val="0070C0"/>
                </a:solidFill>
                <a:latin typeface="Arial"/>
              </a:rPr>
              <a:t>https://dev.mysql.com/doc/refman/8.0/en/example-auto-increment.html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8C70C18-74FF-4948-BB68-CD968A85D96B}" type="slidenum"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strike="noStrike" spc="-100">
                <a:solidFill>
                  <a:srgbClr val="D2533C"/>
                </a:solidFill>
                <a:latin typeface="Arial"/>
              </a:rPr>
              <a:t>Example</a:t>
            </a:r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pic>
        <p:nvPicPr>
          <p:cNvPr id="125" name="Picture 4"/>
          <p:cNvPicPr/>
          <p:nvPr/>
        </p:nvPicPr>
        <p:blipFill>
          <a:blip r:embed="rId2"/>
          <a:stretch/>
        </p:blipFill>
        <p:spPr>
          <a:xfrm>
            <a:off x="443160" y="2514600"/>
            <a:ext cx="5271840" cy="2990520"/>
          </a:xfrm>
          <a:prstGeom prst="rect">
            <a:avLst/>
          </a:prstGeom>
          <a:ln w="0">
            <a:solidFill>
              <a:srgbClr val="93A299"/>
            </a:solidFill>
          </a:ln>
        </p:spPr>
      </p:pic>
      <p:sp>
        <p:nvSpPr>
          <p:cNvPr id="126" name="Arrow: Right 5"/>
          <p:cNvSpPr/>
          <p:nvPr/>
        </p:nvSpPr>
        <p:spPr>
          <a:xfrm>
            <a:off x="4876920" y="3809880"/>
            <a:ext cx="914040" cy="533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3A299"/>
          </a:solidFill>
          <a:ln>
            <a:solidFill>
              <a:srgbClr val="6C777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7" name="Picture 6"/>
          <p:cNvPicPr/>
          <p:nvPr/>
        </p:nvPicPr>
        <p:blipFill>
          <a:blip r:embed="rId3"/>
          <a:stretch/>
        </p:blipFill>
        <p:spPr>
          <a:xfrm>
            <a:off x="5943600" y="2590920"/>
            <a:ext cx="2962080" cy="27954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AF1B90F-AE18-4CA9-85E2-EBF7764C8593}" type="slidenum"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strike="noStrike" spc="-100">
                <a:solidFill>
                  <a:srgbClr val="D2533C"/>
                </a:solidFill>
                <a:latin typeface="Arial"/>
              </a:rPr>
              <a:t>MySQL Data manipulation</a:t>
            </a:r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1" strike="noStrike" spc="-1">
                <a:solidFill>
                  <a:srgbClr val="292934"/>
                </a:solidFill>
                <a:latin typeface="Arial"/>
              </a:rPr>
              <a:t>Update data in a table:</a:t>
            </a: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 marL="457200" lvl="1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Update a row:</a:t>
            </a: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70C0"/>
                </a:solidFill>
                <a:latin typeface="Arial"/>
              </a:rPr>
              <a:t>UPDATE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table_name </a:t>
            </a: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70C0"/>
                </a:solidFill>
                <a:latin typeface="Arial"/>
              </a:rPr>
              <a:t>SET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</a:t>
            </a: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   column_name1 = expr1,</a:t>
            </a: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   column_name2 = expr2,</a:t>
            </a: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   ...</a:t>
            </a: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70C0"/>
                </a:solidFill>
                <a:latin typeface="Arial"/>
              </a:rPr>
              <a:t>[WHERE</a:t>
            </a:r>
            <a:endParaRPr lang="en-US" sz="2000" b="0" strike="noStrike" spc="-1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70C0"/>
                </a:solidFill>
                <a:latin typeface="Arial"/>
              </a:rPr>
              <a:t>    condition]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;</a:t>
            </a: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e.g. UPDATE sensor SET temp = 30, humid = 65 WHERE id = 1;</a:t>
            </a: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      </a:t>
            </a:r>
            <a:r>
              <a:rPr lang="it-IT" sz="2000" b="0" strike="noStrike" spc="-1">
                <a:solidFill>
                  <a:srgbClr val="292934"/>
                </a:solidFill>
                <a:latin typeface="Arial"/>
              </a:rPr>
              <a:t>UPDATE table1 SET col1 = col1 + 1, col2 = col1;</a:t>
            </a:r>
            <a:endParaRPr lang="en-US" sz="2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7BEFF2C-EB75-489C-95DB-1B734B37C00A}" type="slidenum"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strike="noStrike" spc="-100">
                <a:solidFill>
                  <a:srgbClr val="D2533C"/>
                </a:solidFill>
                <a:latin typeface="Arial"/>
              </a:rPr>
              <a:t>MySQL Data manipulation</a:t>
            </a:r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1" strike="noStrike" spc="-1">
                <a:solidFill>
                  <a:srgbClr val="292934"/>
                </a:solidFill>
                <a:latin typeface="Arial"/>
              </a:rPr>
              <a:t>Select data from a table</a:t>
            </a: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 marL="457200" lvl="1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Select clause:</a:t>
            </a: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70C0"/>
                </a:solidFill>
                <a:latin typeface="Arial"/>
              </a:rPr>
              <a:t>SELECT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</a:t>
            </a: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   column_1, column_2, ...</a:t>
            </a: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70C0"/>
                </a:solidFill>
                <a:latin typeface="Arial"/>
              </a:rPr>
              <a:t>FROM</a:t>
            </a:r>
            <a:endParaRPr lang="en-US" sz="2000" b="0" strike="noStrike" spc="-1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   table_1</a:t>
            </a: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70C0"/>
                </a:solidFill>
                <a:latin typeface="Arial"/>
              </a:rPr>
              <a:t>WHERE</a:t>
            </a:r>
            <a:endParaRPr lang="en-US" sz="2000" b="0" strike="noStrike" spc="-1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   conditions</a:t>
            </a: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70C0"/>
                </a:solidFill>
                <a:latin typeface="Arial"/>
              </a:rPr>
              <a:t>ORDER BY 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column_1</a:t>
            </a: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70C0"/>
                </a:solidFill>
                <a:latin typeface="Arial"/>
              </a:rPr>
              <a:t>LIMIT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offset, length;</a:t>
            </a: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e.g.   SELECT ho, ten, mssv FROM danhsach;</a:t>
            </a: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	SELECT temp FROM sensor LIMIT 50,20 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D4F9642-7AD0-476C-BA78-E6D13B9067AF}" type="slidenum"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strike="noStrike" spc="-100">
                <a:solidFill>
                  <a:srgbClr val="D2533C"/>
                </a:solidFill>
                <a:latin typeface="Arial"/>
              </a:rPr>
              <a:t>Send data to database in C</a:t>
            </a:r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228600" y="1676880"/>
            <a:ext cx="8915040" cy="4723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50000" lnSpcReduction="20000"/>
          </a:bodyPr>
          <a:lstStyle/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pos="0" algn="l"/>
              </a:tabLst>
            </a:pPr>
            <a:r>
              <a:rPr lang="en-US" sz="2900" b="1" strike="noStrike" spc="-1">
                <a:solidFill>
                  <a:srgbClr val="0070C0"/>
                </a:solidFill>
                <a:latin typeface="Courier New"/>
              </a:rPr>
              <a:t>#include &lt;mysql.h&gt;</a:t>
            </a:r>
            <a:endParaRPr lang="en-US" sz="2900" b="0" strike="noStrike" spc="-1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pos="0" algn="l"/>
              </a:tabLst>
            </a:pPr>
            <a:r>
              <a:rPr lang="en-US" sz="2900" b="0" strike="noStrike" spc="-1">
                <a:solidFill>
                  <a:srgbClr val="292934"/>
                </a:solidFill>
                <a:latin typeface="Courier New"/>
              </a:rPr>
              <a:t>#include &lt;stdio.h&gt;</a:t>
            </a:r>
            <a:endParaRPr lang="en-US" sz="2900" b="0" strike="noStrike" spc="-1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pos="0" algn="l"/>
              </a:tabLst>
            </a:pPr>
            <a:endParaRPr lang="en-US" sz="2900" b="0" strike="noStrike" spc="-1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pos="0" algn="l"/>
              </a:tabLst>
            </a:pPr>
            <a:r>
              <a:rPr lang="en-US" sz="2900" b="0" strike="noStrike" spc="-1">
                <a:solidFill>
                  <a:srgbClr val="292934"/>
                </a:solidFill>
                <a:latin typeface="Courier New"/>
              </a:rPr>
              <a:t>float data;  </a:t>
            </a:r>
            <a:r>
              <a:rPr lang="en-US" sz="2900" b="0" strike="noStrike" spc="-1">
                <a:solidFill>
                  <a:srgbClr val="00B050"/>
                </a:solidFill>
                <a:latin typeface="Courier New"/>
              </a:rPr>
              <a:t>// data you want to send to database</a:t>
            </a:r>
            <a:endParaRPr lang="en-US" sz="2900" b="0" strike="noStrike" spc="-1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pos="0" algn="l"/>
              </a:tabLst>
            </a:pPr>
            <a:r>
              <a:rPr lang="en-US" sz="2900" b="0" strike="noStrike" spc="-1">
                <a:solidFill>
                  <a:srgbClr val="292934"/>
                </a:solidFill>
                <a:latin typeface="Courier New"/>
              </a:rPr>
              <a:t>int main(void) {</a:t>
            </a:r>
            <a:endParaRPr lang="en-US" sz="2900" b="0" strike="noStrike" spc="-1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pos="0" algn="l"/>
              </a:tabLst>
            </a:pPr>
            <a:r>
              <a:rPr lang="en-US" sz="2900" b="0" strike="noStrike" spc="-1">
                <a:solidFill>
                  <a:srgbClr val="292934"/>
                </a:solidFill>
                <a:latin typeface="Courier New"/>
              </a:rPr>
              <a:t>   </a:t>
            </a:r>
            <a:r>
              <a:rPr lang="en-US" sz="2900" b="1" strike="noStrike" spc="-1">
                <a:solidFill>
                  <a:srgbClr val="292934"/>
                </a:solidFill>
                <a:latin typeface="Courier New"/>
              </a:rPr>
              <a:t>MYSQL *conn;</a:t>
            </a:r>
            <a:endParaRPr lang="en-US" sz="2900" b="0" strike="noStrike" spc="-1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pos="0" algn="l"/>
              </a:tabLst>
            </a:pPr>
            <a:r>
              <a:rPr lang="en-US" sz="2900" b="1" strike="noStrike" spc="-1">
                <a:solidFill>
                  <a:srgbClr val="292934"/>
                </a:solidFill>
                <a:latin typeface="Courier New"/>
              </a:rPr>
              <a:t>   MYSQL_RES *res;</a:t>
            </a:r>
            <a:endParaRPr lang="en-US" sz="2900" b="0" strike="noStrike" spc="-1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pos="0" algn="l"/>
              </a:tabLst>
            </a:pPr>
            <a:r>
              <a:rPr lang="en-US" sz="2900" b="1" strike="noStrike" spc="-1">
                <a:solidFill>
                  <a:srgbClr val="292934"/>
                </a:solidFill>
                <a:latin typeface="Courier New"/>
              </a:rPr>
              <a:t>   MYSQL_ROW row;</a:t>
            </a:r>
            <a:endParaRPr lang="en-US" sz="2900" b="0" strike="noStrike" spc="-1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pos="0" algn="l"/>
              </a:tabLst>
            </a:pPr>
            <a:endParaRPr lang="en-US" sz="2900" b="0" strike="noStrike" spc="-1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pos="0" algn="l"/>
              </a:tabLst>
            </a:pPr>
            <a:r>
              <a:rPr lang="en-US" sz="2900" b="0" strike="noStrike" spc="-1">
                <a:solidFill>
                  <a:srgbClr val="292934"/>
                </a:solidFill>
                <a:latin typeface="Courier New"/>
              </a:rPr>
              <a:t>   char *server = </a:t>
            </a:r>
            <a:r>
              <a:rPr lang="en-US" sz="2900" b="0" strike="noStrike" spc="-1">
                <a:solidFill>
                  <a:srgbClr val="A53926"/>
                </a:solidFill>
                <a:latin typeface="Courier New"/>
              </a:rPr>
              <a:t>"localhost";</a:t>
            </a:r>
            <a:endParaRPr lang="en-US" sz="2900" b="0" strike="noStrike" spc="-1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pos="0" algn="l"/>
              </a:tabLst>
            </a:pPr>
            <a:r>
              <a:rPr lang="en-US" sz="2900" b="0" strike="noStrike" spc="-1">
                <a:solidFill>
                  <a:srgbClr val="292934"/>
                </a:solidFill>
                <a:latin typeface="Courier New"/>
              </a:rPr>
              <a:t>   char *user = </a:t>
            </a:r>
            <a:r>
              <a:rPr lang="en-US" sz="2900" b="0" strike="noStrike" spc="-1">
                <a:solidFill>
                  <a:srgbClr val="A53926"/>
                </a:solidFill>
                <a:latin typeface="Courier New"/>
              </a:rPr>
              <a:t>"root"</a:t>
            </a:r>
            <a:r>
              <a:rPr lang="en-US" sz="2900" b="0" strike="noStrike" spc="-1">
                <a:solidFill>
                  <a:srgbClr val="292934"/>
                </a:solidFill>
                <a:latin typeface="Courier New"/>
              </a:rPr>
              <a:t>;</a:t>
            </a:r>
            <a:endParaRPr lang="en-US" sz="2900" b="0" strike="noStrike" spc="-1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pos="0" algn="l"/>
              </a:tabLst>
            </a:pPr>
            <a:r>
              <a:rPr lang="en-US" sz="2900" b="0" strike="noStrike" spc="-1">
                <a:solidFill>
                  <a:srgbClr val="292934"/>
                </a:solidFill>
                <a:latin typeface="Courier New"/>
              </a:rPr>
              <a:t>   char *password = </a:t>
            </a:r>
            <a:r>
              <a:rPr lang="en-US" sz="2900" b="0" strike="noStrike" spc="-1">
                <a:solidFill>
                  <a:srgbClr val="A53926"/>
                </a:solidFill>
                <a:latin typeface="Courier New"/>
              </a:rPr>
              <a:t>"PASSWORD"</a:t>
            </a:r>
            <a:r>
              <a:rPr lang="en-US" sz="2900" b="0" strike="noStrike" spc="-1">
                <a:solidFill>
                  <a:srgbClr val="292934"/>
                </a:solidFill>
                <a:latin typeface="Courier New"/>
              </a:rPr>
              <a:t>; </a:t>
            </a:r>
            <a:r>
              <a:rPr lang="en-US" sz="2900" b="0" strike="noStrike" spc="-1">
                <a:solidFill>
                  <a:srgbClr val="00B050"/>
                </a:solidFill>
                <a:latin typeface="Courier New"/>
              </a:rPr>
              <a:t>/* set me first */</a:t>
            </a:r>
            <a:endParaRPr lang="en-US" sz="2900" b="0" strike="noStrike" spc="-1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pos="0" algn="l"/>
              </a:tabLst>
            </a:pPr>
            <a:r>
              <a:rPr lang="en-US" sz="2900" b="0" strike="noStrike" spc="-1">
                <a:solidFill>
                  <a:srgbClr val="292934"/>
                </a:solidFill>
                <a:latin typeface="Courier New"/>
              </a:rPr>
              <a:t>   char *database = </a:t>
            </a:r>
            <a:r>
              <a:rPr lang="en-US" sz="2900" b="0" strike="noStrike" spc="-1">
                <a:solidFill>
                  <a:srgbClr val="A53926"/>
                </a:solidFill>
                <a:latin typeface="Courier New"/>
              </a:rPr>
              <a:t>"temp_database"</a:t>
            </a:r>
            <a:r>
              <a:rPr lang="en-US" sz="2900" b="0" strike="noStrike" spc="-1">
                <a:solidFill>
                  <a:srgbClr val="292934"/>
                </a:solidFill>
                <a:latin typeface="Courier New"/>
              </a:rPr>
              <a:t>;</a:t>
            </a:r>
            <a:endParaRPr lang="en-US" sz="2900" b="0" strike="noStrike" spc="-1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pos="0" algn="l"/>
              </a:tabLst>
            </a:pPr>
            <a:r>
              <a:rPr lang="en-US" sz="2900" b="0" strike="noStrike" spc="-1">
                <a:solidFill>
                  <a:srgbClr val="292934"/>
                </a:solidFill>
                <a:latin typeface="Courier New"/>
              </a:rPr>
              <a:t>   while(1){	</a:t>
            </a:r>
            <a:endParaRPr lang="en-US" sz="2900" b="0" strike="noStrike" spc="-1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pos="0" algn="l"/>
              </a:tabLst>
            </a:pPr>
            <a:r>
              <a:rPr lang="en-US" sz="2900" b="0" strike="noStrike" spc="-1">
                <a:solidFill>
                  <a:srgbClr val="292934"/>
                </a:solidFill>
                <a:latin typeface="Courier New"/>
              </a:rPr>
              <a:t>      </a:t>
            </a:r>
            <a:r>
              <a:rPr lang="en-US" sz="2900" b="0" strike="noStrike" spc="-1">
                <a:solidFill>
                  <a:srgbClr val="00B050"/>
                </a:solidFill>
                <a:latin typeface="Courier New"/>
              </a:rPr>
              <a:t>// Connect to database </a:t>
            </a:r>
            <a:endParaRPr lang="en-US" sz="2900" b="0" strike="noStrike" spc="-1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pos="0" algn="l"/>
              </a:tabLst>
            </a:pPr>
            <a:r>
              <a:rPr lang="en-US" sz="2900" b="0" strike="noStrike" spc="-1">
                <a:solidFill>
                  <a:srgbClr val="292934"/>
                </a:solidFill>
                <a:latin typeface="Courier New"/>
              </a:rPr>
              <a:t>      conn = </a:t>
            </a:r>
            <a:r>
              <a:rPr lang="en-US" sz="2900" b="1" strike="noStrike" spc="-1">
                <a:solidFill>
                  <a:srgbClr val="0070C0"/>
                </a:solidFill>
                <a:latin typeface="Courier New"/>
              </a:rPr>
              <a:t>mysql_init</a:t>
            </a:r>
            <a:r>
              <a:rPr lang="en-US" sz="2900" b="0" strike="noStrike" spc="-1">
                <a:solidFill>
                  <a:srgbClr val="292934"/>
                </a:solidFill>
                <a:latin typeface="Courier New"/>
              </a:rPr>
              <a:t>(NULL);</a:t>
            </a:r>
            <a:endParaRPr lang="en-US" sz="2900" b="0" strike="noStrike" spc="-1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pos="0" algn="l"/>
              </a:tabLst>
            </a:pPr>
            <a:r>
              <a:rPr lang="en-US" sz="2900" b="0" strike="noStrike" spc="-1">
                <a:solidFill>
                  <a:srgbClr val="292934"/>
                </a:solidFill>
                <a:latin typeface="Courier New"/>
              </a:rPr>
              <a:t>      </a:t>
            </a:r>
            <a:r>
              <a:rPr lang="en-US" sz="2900" b="1" strike="noStrike" spc="-1">
                <a:solidFill>
                  <a:srgbClr val="0070C0"/>
                </a:solidFill>
                <a:latin typeface="Courier New"/>
              </a:rPr>
              <a:t>mysql_real_connect</a:t>
            </a:r>
            <a:r>
              <a:rPr lang="en-US" sz="2900" b="0" strike="noStrike" spc="-1">
                <a:solidFill>
                  <a:srgbClr val="292934"/>
                </a:solidFill>
                <a:latin typeface="Courier New"/>
              </a:rPr>
              <a:t>(conn,server,user,password,database,0,NULL,0); </a:t>
            </a:r>
            <a:endParaRPr lang="en-US" sz="2900" b="0" strike="noStrike" spc="-1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rgbClr val="292934"/>
                </a:solidFill>
                <a:latin typeface="Courier New"/>
              </a:rPr>
              <a:t>     </a:t>
            </a:r>
            <a:endParaRPr lang="en-US" sz="25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729F800-4B99-45FB-A682-6553B1A3BD7A}" type="slidenum"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strike="noStrike" spc="-100">
                <a:solidFill>
                  <a:srgbClr val="D2533C"/>
                </a:solidFill>
                <a:latin typeface="Arial"/>
              </a:rPr>
              <a:t>Send data to database in C</a:t>
            </a:r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B050"/>
                </a:solidFill>
                <a:latin typeface="Courier New"/>
              </a:rPr>
              <a:t>         // Create sql command     </a:t>
            </a:r>
            <a:endParaRPr lang="en-US" sz="1600" b="0" strike="noStrike" spc="-1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292934"/>
                </a:solidFill>
                <a:latin typeface="Courier New"/>
              </a:rPr>
              <a:t>         char cmd[200]; </a:t>
            </a:r>
            <a:endParaRPr lang="en-US" sz="1600" b="0" strike="noStrike" spc="-1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292934"/>
                </a:solidFill>
                <a:latin typeface="Courier New"/>
              </a:rPr>
              <a:t>         sprintf(cmd,"insert into gyro(Gx) values (%.2f)",data);</a:t>
            </a:r>
            <a:endParaRPr lang="en-US" sz="1600" b="0" strike="noStrike" spc="-1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292934"/>
                </a:solidFill>
                <a:latin typeface="Courier New"/>
              </a:rPr>
              <a:t>        </a:t>
            </a:r>
            <a:endParaRPr lang="en-US" sz="1600" b="0" strike="noStrike" spc="-1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292934"/>
                </a:solidFill>
                <a:latin typeface="Courier New"/>
              </a:rPr>
              <a:t>         </a:t>
            </a:r>
            <a:r>
              <a:rPr lang="en-US" sz="1600" b="0" strike="noStrike" spc="-1">
                <a:solidFill>
                  <a:srgbClr val="00B050"/>
                </a:solidFill>
                <a:latin typeface="Courier New"/>
              </a:rPr>
              <a:t>// send SQL query </a:t>
            </a:r>
            <a:endParaRPr lang="en-US" sz="1600" b="0" strike="noStrike" spc="-1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292934"/>
                </a:solidFill>
                <a:latin typeface="Courier New"/>
              </a:rPr>
              <a:t>         </a:t>
            </a:r>
            <a:r>
              <a:rPr lang="en-US" sz="1600" b="1" strike="noStrike" spc="-1">
                <a:solidFill>
                  <a:srgbClr val="0070C0"/>
                </a:solidFill>
                <a:latin typeface="Courier New"/>
              </a:rPr>
              <a:t>mysql_query</a:t>
            </a:r>
            <a:r>
              <a:rPr lang="en-US" sz="1600" b="0" strike="noStrike" spc="-1">
                <a:solidFill>
                  <a:srgbClr val="292934"/>
                </a:solidFill>
                <a:latin typeface="Courier New"/>
              </a:rPr>
              <a:t>(conn, cmd);</a:t>
            </a:r>
            <a:endParaRPr lang="en-US" sz="1600" b="0" strike="noStrike" spc="-1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292934"/>
                </a:solidFill>
                <a:latin typeface="Courier New"/>
              </a:rPr>
              <a:t>         </a:t>
            </a:r>
            <a:r>
              <a:rPr lang="en-US" sz="1600" b="1" strike="noStrike" spc="-1">
                <a:solidFill>
                  <a:srgbClr val="0070C0"/>
                </a:solidFill>
                <a:latin typeface="Courier New"/>
              </a:rPr>
              <a:t>mysql_close</a:t>
            </a:r>
            <a:r>
              <a:rPr lang="en-US" sz="1600" b="0" strike="noStrike" spc="-1">
                <a:solidFill>
                  <a:srgbClr val="292934"/>
                </a:solidFill>
                <a:latin typeface="Courier New"/>
              </a:rPr>
              <a:t>(conn);</a:t>
            </a:r>
            <a:endParaRPr lang="en-US" sz="1600" b="0" strike="noStrike" spc="-1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292934"/>
                </a:solidFill>
                <a:latin typeface="Courier New"/>
              </a:rPr>
              <a:t>   } </a:t>
            </a:r>
            <a:endParaRPr lang="en-US" sz="1600" b="0" strike="noStrike" spc="-1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292934"/>
                </a:solidFill>
                <a:latin typeface="Courier New"/>
              </a:rPr>
              <a:t>   return 0;</a:t>
            </a:r>
            <a:endParaRPr lang="en-US" sz="1600" b="0" strike="noStrike" spc="-1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292934"/>
                </a:solidFill>
                <a:latin typeface="Courier New"/>
              </a:rPr>
              <a:t>}</a:t>
            </a:r>
            <a:endParaRPr lang="en-US" sz="16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36B794F-64FD-4EEB-809D-A6116BDD88CE}" type="slidenum"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strike="noStrike" spc="-100">
                <a:solidFill>
                  <a:srgbClr val="D2533C"/>
                </a:solidFill>
                <a:latin typeface="Arial"/>
              </a:rPr>
              <a:t>Send data to database in C</a:t>
            </a:r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Compile the program with:</a:t>
            </a: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  </a:t>
            </a:r>
            <a:r>
              <a:rPr lang="en-US" sz="2000" b="0" strike="noStrike" spc="-1">
                <a:solidFill>
                  <a:srgbClr val="292934"/>
                </a:solidFill>
                <a:latin typeface="Courier New"/>
              </a:rPr>
              <a:t>$ gcc -o </a:t>
            </a:r>
            <a:r>
              <a:rPr lang="en-US" sz="2000" b="0" strike="noStrike" spc="-1">
                <a:solidFill>
                  <a:srgbClr val="A53926"/>
                </a:solidFill>
                <a:latin typeface="Courier New"/>
              </a:rPr>
              <a:t>output_file</a:t>
            </a:r>
            <a:r>
              <a:rPr lang="en-US" sz="2000" b="0" strike="noStrike" spc="-1">
                <a:solidFill>
                  <a:srgbClr val="292934"/>
                </a:solidFill>
                <a:latin typeface="Courier New"/>
              </a:rPr>
              <a:t> </a:t>
            </a:r>
            <a:r>
              <a:rPr lang="en-US" sz="2000" b="1" strike="noStrike" spc="-1">
                <a:solidFill>
                  <a:srgbClr val="0070C0"/>
                </a:solidFill>
                <a:latin typeface="Courier New"/>
              </a:rPr>
              <a:t>$(mariadb_config --cflags) </a:t>
            </a:r>
            <a:r>
              <a:rPr lang="en-US" sz="2000" b="0" strike="noStrike" spc="-1">
                <a:solidFill>
                  <a:srgbClr val="A53926"/>
                </a:solidFill>
                <a:latin typeface="Courier New"/>
              </a:rPr>
              <a:t>source_code.c</a:t>
            </a:r>
            <a:r>
              <a:rPr lang="en-US" sz="2000" b="0" strike="noStrike" spc="-1">
                <a:solidFill>
                  <a:srgbClr val="292934"/>
                </a:solidFill>
                <a:latin typeface="Courier New"/>
              </a:rPr>
              <a:t> </a:t>
            </a:r>
            <a:r>
              <a:rPr lang="en-US" sz="2000" b="1" strike="noStrike" spc="-1">
                <a:solidFill>
                  <a:srgbClr val="0070C0"/>
                </a:solidFill>
                <a:latin typeface="Courier New"/>
              </a:rPr>
              <a:t>$(mariadb_config --libs)</a:t>
            </a:r>
            <a:endParaRPr lang="en-US" sz="2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30D8EA3-ABE4-4EAF-AFA2-3BA193C33C10}" type="slidenum"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strike="noStrike" spc="-100">
                <a:solidFill>
                  <a:srgbClr val="D2533C"/>
                </a:solidFill>
                <a:latin typeface="Arial"/>
              </a:rPr>
              <a:t>Retrieving data from the DB in C</a:t>
            </a:r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4000" lnSpcReduction="10000"/>
          </a:bodyPr>
          <a:lstStyle/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1" strike="noStrike" spc="-1">
                <a:solidFill>
                  <a:srgbClr val="292934"/>
                </a:solidFill>
                <a:latin typeface="Arial"/>
              </a:rPr>
              <a:t>In C </a:t>
            </a:r>
            <a:r>
              <a:rPr lang="en-US" sz="1700" b="1" i="1" strike="noStrike" spc="-1">
                <a:solidFill>
                  <a:srgbClr val="0070C0"/>
                </a:solidFill>
                <a:latin typeface="Arial"/>
              </a:rPr>
              <a:t>(refer to this link for more detail </a:t>
            </a:r>
            <a:r>
              <a:rPr lang="en-US" sz="1700" b="1" i="1" u="sng" strike="noStrike" spc="-1">
                <a:solidFill>
                  <a:srgbClr val="0070C0"/>
                </a:solidFill>
                <a:uFillTx/>
                <a:latin typeface="Arial"/>
                <a:hlinkClick r:id="rId2"/>
              </a:rPr>
              <a:t>http://zetcode.com/db/mysqlc/</a:t>
            </a:r>
            <a:r>
              <a:rPr lang="en-US" sz="1700" b="1" i="1" strike="noStrike" spc="-1">
                <a:solidFill>
                  <a:srgbClr val="0070C0"/>
                </a:solidFill>
                <a:latin typeface="Arial"/>
              </a:rPr>
              <a:t> )</a:t>
            </a:r>
            <a:endParaRPr lang="en-US" sz="1700" b="0" strike="noStrike" spc="-1">
              <a:solidFill>
                <a:srgbClr val="292934"/>
              </a:solidFill>
              <a:latin typeface="Arial"/>
            </a:endParaRPr>
          </a:p>
          <a:p>
            <a:pPr marL="457200" lvl="1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1" strike="noStrike" spc="-1">
                <a:solidFill>
                  <a:srgbClr val="292934"/>
                </a:solidFill>
                <a:latin typeface="Arial"/>
              </a:rPr>
              <a:t>Step 1: 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select data</a:t>
            </a: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        </a:t>
            </a:r>
            <a:r>
              <a:rPr lang="en-US" sz="2000" b="0" strike="noStrike" spc="-1">
                <a:solidFill>
                  <a:srgbClr val="292934"/>
                </a:solidFill>
                <a:latin typeface="Courier New"/>
              </a:rPr>
              <a:t>mysql_query(con, "SELECT * FROM sensor")</a:t>
            </a:r>
            <a:endParaRPr lang="en-US" sz="2000" b="0" strike="noStrike" spc="-1">
              <a:solidFill>
                <a:srgbClr val="292934"/>
              </a:solidFill>
              <a:latin typeface="Arial"/>
            </a:endParaRPr>
          </a:p>
          <a:p>
            <a:pPr marL="457200" lvl="1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0" algn="l"/>
              </a:tabLst>
            </a:pPr>
            <a:r>
              <a:rPr lang="en-US" sz="2000" b="1" strike="noStrike" spc="-1">
                <a:solidFill>
                  <a:srgbClr val="292934"/>
                </a:solidFill>
                <a:latin typeface="Arial"/>
              </a:rPr>
              <a:t>Step 2: 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save data into a variable</a:t>
            </a: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292934"/>
                </a:solidFill>
                <a:latin typeface="Arial"/>
              </a:rPr>
              <a:t>     	</a:t>
            </a:r>
            <a:r>
              <a:rPr lang="en-US" sz="2000" b="0" strike="noStrike" spc="-1">
                <a:solidFill>
                  <a:srgbClr val="292934"/>
                </a:solidFill>
                <a:latin typeface="Courier New"/>
              </a:rPr>
              <a:t>MYSQL_RES *</a:t>
            </a:r>
            <a:r>
              <a:rPr lang="en-US" sz="2000" b="0" strike="noStrike" spc="-1">
                <a:solidFill>
                  <a:srgbClr val="0070C0"/>
                </a:solidFill>
                <a:latin typeface="Courier New"/>
              </a:rPr>
              <a:t>result</a:t>
            </a:r>
            <a:r>
              <a:rPr lang="en-US" sz="2000" b="0" strike="noStrike" spc="-1">
                <a:solidFill>
                  <a:srgbClr val="292934"/>
                </a:solidFill>
                <a:latin typeface="Courier New"/>
              </a:rPr>
              <a:t> = mysql_store_result(con);</a:t>
            </a:r>
            <a:endParaRPr lang="en-US" sz="2000" b="0" strike="noStrike" spc="-1">
              <a:solidFill>
                <a:srgbClr val="292934"/>
              </a:solidFill>
              <a:latin typeface="Arial"/>
            </a:endParaRPr>
          </a:p>
          <a:p>
            <a:pPr marL="457200" lvl="1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0" algn="l"/>
              </a:tabLst>
            </a:pPr>
            <a:r>
              <a:rPr lang="en-US" sz="2000" b="1" strike="noStrike" spc="-1">
                <a:solidFill>
                  <a:srgbClr val="292934"/>
                </a:solidFill>
                <a:latin typeface="Arial"/>
              </a:rPr>
              <a:t>Step 3: 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get number of columns</a:t>
            </a: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292934"/>
                </a:solidFill>
                <a:latin typeface="Arial"/>
              </a:rPr>
              <a:t>	</a:t>
            </a:r>
            <a:r>
              <a:rPr lang="en-US" sz="2000" b="0" strike="noStrike" spc="-1">
                <a:solidFill>
                  <a:srgbClr val="292934"/>
                </a:solidFill>
                <a:latin typeface="Courier New"/>
              </a:rPr>
              <a:t>int num_fields = mysql_num_fields(result); </a:t>
            </a:r>
            <a:endParaRPr lang="en-US" sz="2000" b="0" strike="noStrike" spc="-1">
              <a:solidFill>
                <a:srgbClr val="292934"/>
              </a:solidFill>
              <a:latin typeface="Arial"/>
            </a:endParaRPr>
          </a:p>
          <a:p>
            <a:pPr marL="457200" lvl="1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0" algn="l"/>
              </a:tabLst>
            </a:pPr>
            <a:r>
              <a:rPr lang="en-US" sz="2000" b="1" strike="noStrike" spc="-1">
                <a:solidFill>
                  <a:srgbClr val="292934"/>
                </a:solidFill>
                <a:latin typeface="Arial"/>
              </a:rPr>
              <a:t>Step 4: 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retrieve each row data</a:t>
            </a: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292934"/>
                </a:solidFill>
                <a:latin typeface="Arial"/>
              </a:rPr>
              <a:t>	 </a:t>
            </a:r>
            <a:r>
              <a:rPr lang="en-US" sz="2000" b="0" strike="noStrike" spc="-1">
                <a:solidFill>
                  <a:srgbClr val="292934"/>
                </a:solidFill>
                <a:latin typeface="Courier New"/>
              </a:rPr>
              <a:t>MYSQL_ROW row;</a:t>
            </a:r>
            <a:endParaRPr lang="en-US" sz="2000" b="0" strike="noStrike" spc="-1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292934"/>
                </a:solidFill>
                <a:latin typeface="Courier New"/>
              </a:rPr>
              <a:t>    	 </a:t>
            </a:r>
            <a:r>
              <a:rPr lang="en-US" sz="2000" b="0" strike="noStrike" spc="-1">
                <a:solidFill>
                  <a:srgbClr val="292934"/>
                </a:solidFill>
                <a:latin typeface="Courier New"/>
              </a:rPr>
              <a:t>while ((row = </a:t>
            </a:r>
            <a:r>
              <a:rPr lang="en-US" sz="2000" b="0" strike="noStrike" spc="-1">
                <a:solidFill>
                  <a:srgbClr val="0070C0"/>
                </a:solidFill>
                <a:latin typeface="Courier New"/>
              </a:rPr>
              <a:t>mysql_fetch_row</a:t>
            </a:r>
            <a:r>
              <a:rPr lang="en-US" sz="2000" b="0" strike="noStrike" spc="-1">
                <a:solidFill>
                  <a:srgbClr val="292934"/>
                </a:solidFill>
                <a:latin typeface="Courier New"/>
              </a:rPr>
              <a:t>(result))) </a:t>
            </a:r>
            <a:endParaRPr lang="en-US" sz="2000" b="0" strike="noStrike" spc="-1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292934"/>
                </a:solidFill>
                <a:latin typeface="Courier New"/>
              </a:rPr>
              <a:t> 	 { </a:t>
            </a:r>
            <a:endParaRPr lang="en-US" sz="2000" b="0" strike="noStrike" spc="-1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292934"/>
                </a:solidFill>
                <a:latin typeface="Courier New"/>
              </a:rPr>
              <a:t>          for(int i = 0; i &lt; num_fields; i++) </a:t>
            </a:r>
            <a:endParaRPr lang="en-US" sz="2000" b="0" strike="noStrike" spc="-1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292934"/>
                </a:solidFill>
                <a:latin typeface="Courier New"/>
              </a:rPr>
              <a:t>          { </a:t>
            </a:r>
            <a:endParaRPr lang="en-US" sz="2000" b="0" strike="noStrike" spc="-1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292934"/>
                </a:solidFill>
                <a:latin typeface="Courier New"/>
              </a:rPr>
              <a:t>             // your code</a:t>
            </a:r>
            <a:endParaRPr lang="en-US" sz="2000" b="0" strike="noStrike" spc="-1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292934"/>
                </a:solidFill>
                <a:latin typeface="Courier New"/>
              </a:rPr>
              <a:t>          } </a:t>
            </a:r>
            <a:endParaRPr lang="en-US" sz="2000" b="0" strike="noStrike" spc="-1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292934"/>
                </a:solidFill>
                <a:latin typeface="Courier New"/>
              </a:rPr>
              <a:t>     }</a:t>
            </a:r>
            <a:endParaRPr lang="en-US" sz="2000" b="0" strike="noStrike" spc="-1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292934"/>
              </a:solidFill>
              <a:latin typeface="Arial"/>
            </a:endParaRPr>
          </a:p>
          <a:p>
            <a:endParaRPr lang="en-US" sz="2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C5FE9EB-1B85-48BE-8651-0B38F04B78FD}" type="slidenum"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strike="noStrike" spc="-100">
                <a:solidFill>
                  <a:srgbClr val="D2533C"/>
                </a:solidFill>
                <a:latin typeface="Arial"/>
              </a:rPr>
              <a:t>Retrieving data from the DB in C</a:t>
            </a:r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292934"/>
              </a:solidFill>
              <a:latin typeface="Arial"/>
            </a:endParaRPr>
          </a:p>
          <a:p>
            <a:endParaRPr lang="en-US" sz="2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2" name="Content Placeholder 2"/>
          <p:cNvSpPr/>
          <p:nvPr/>
        </p:nvSpPr>
        <p:spPr>
          <a:xfrm>
            <a:off x="228600" y="1752480"/>
            <a:ext cx="8915040" cy="472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53000" lnSpcReduction="20000"/>
          </a:bodyPr>
          <a:lstStyle/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pos="0" algn="l"/>
              </a:tabLst>
            </a:pPr>
            <a:r>
              <a:rPr lang="en-US" sz="2900" b="1" strike="noStrike" spc="-1">
                <a:solidFill>
                  <a:srgbClr val="0070C0"/>
                </a:solidFill>
                <a:latin typeface="Courier New"/>
              </a:rPr>
              <a:t>#include &lt;mysql.h&gt;</a:t>
            </a:r>
            <a:endParaRPr lang="en-US" sz="2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pos="0" algn="l"/>
              </a:tabLst>
            </a:pPr>
            <a:r>
              <a:rPr lang="en-US" sz="2900" b="0" strike="noStrike" spc="-1">
                <a:solidFill>
                  <a:srgbClr val="292934"/>
                </a:solidFill>
                <a:latin typeface="Courier New"/>
              </a:rPr>
              <a:t>#include &lt;stdio.h&gt;</a:t>
            </a:r>
            <a:endParaRPr lang="en-US" sz="2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pos="0" algn="l"/>
              </a:tabLst>
            </a:pPr>
            <a:endParaRPr lang="en-US" sz="2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pos="0" algn="l"/>
              </a:tabLst>
            </a:pPr>
            <a:r>
              <a:rPr lang="en-US" sz="2900" b="0" strike="noStrike" spc="-1">
                <a:solidFill>
                  <a:srgbClr val="292934"/>
                </a:solidFill>
                <a:latin typeface="Courier New"/>
              </a:rPr>
              <a:t>int main(void) {</a:t>
            </a:r>
            <a:endParaRPr lang="en-US" sz="2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pos="0" algn="l"/>
              </a:tabLst>
            </a:pPr>
            <a:r>
              <a:rPr lang="en-US" sz="2900" b="0" strike="noStrike" spc="-1">
                <a:solidFill>
                  <a:srgbClr val="292934"/>
                </a:solidFill>
                <a:latin typeface="Courier New"/>
              </a:rPr>
              <a:t>   </a:t>
            </a:r>
            <a:r>
              <a:rPr lang="en-US" sz="2900" b="1" strike="noStrike" spc="-1">
                <a:solidFill>
                  <a:srgbClr val="292934"/>
                </a:solidFill>
                <a:latin typeface="Courier New"/>
              </a:rPr>
              <a:t>MYSQL *conn;</a:t>
            </a:r>
            <a:endParaRPr lang="en-US" sz="2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pos="0" algn="l"/>
              </a:tabLst>
            </a:pPr>
            <a:r>
              <a:rPr lang="en-US" sz="2900" b="1" strike="noStrike" spc="-1">
                <a:solidFill>
                  <a:srgbClr val="292934"/>
                </a:solidFill>
                <a:latin typeface="Courier New"/>
              </a:rPr>
              <a:t>   MYSQL_RES *res; </a:t>
            </a:r>
            <a:r>
              <a:rPr lang="en-US" sz="2900" b="1" strike="noStrike" spc="-1">
                <a:solidFill>
                  <a:srgbClr val="00B050"/>
                </a:solidFill>
                <a:latin typeface="Courier New"/>
              </a:rPr>
              <a:t>// variable used to store DB data</a:t>
            </a:r>
            <a:endParaRPr lang="en-US" sz="2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pos="0" algn="l"/>
              </a:tabLst>
            </a:pPr>
            <a:r>
              <a:rPr lang="en-US" sz="2900" b="1" strike="noStrike" spc="-1">
                <a:solidFill>
                  <a:srgbClr val="292934"/>
                </a:solidFill>
                <a:latin typeface="Courier New"/>
              </a:rPr>
              <a:t>   MYSQL_ROW row;</a:t>
            </a:r>
            <a:endParaRPr lang="en-US" sz="2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pos="0" algn="l"/>
              </a:tabLst>
            </a:pPr>
            <a:endParaRPr lang="en-US" sz="2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pos="0" algn="l"/>
              </a:tabLst>
            </a:pPr>
            <a:r>
              <a:rPr lang="en-US" sz="2900" b="0" strike="noStrike" spc="-1">
                <a:solidFill>
                  <a:srgbClr val="292934"/>
                </a:solidFill>
                <a:latin typeface="Courier New"/>
              </a:rPr>
              <a:t>   char *server = </a:t>
            </a:r>
            <a:r>
              <a:rPr lang="en-US" sz="2900" b="0" strike="noStrike" spc="-1">
                <a:solidFill>
                  <a:srgbClr val="A53926"/>
                </a:solidFill>
                <a:latin typeface="Courier New"/>
              </a:rPr>
              <a:t>"localhost";</a:t>
            </a:r>
            <a:endParaRPr lang="en-US" sz="2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pos="0" algn="l"/>
              </a:tabLst>
            </a:pPr>
            <a:r>
              <a:rPr lang="en-US" sz="2900" b="0" strike="noStrike" spc="-1">
                <a:solidFill>
                  <a:srgbClr val="292934"/>
                </a:solidFill>
                <a:latin typeface="Courier New"/>
              </a:rPr>
              <a:t>   char *user = </a:t>
            </a:r>
            <a:r>
              <a:rPr lang="en-US" sz="2900" b="0" strike="noStrike" spc="-1">
                <a:solidFill>
                  <a:srgbClr val="A53926"/>
                </a:solidFill>
                <a:latin typeface="Courier New"/>
              </a:rPr>
              <a:t>"root"</a:t>
            </a:r>
            <a:r>
              <a:rPr lang="en-US" sz="2900" b="0" strike="noStrike" spc="-1">
                <a:solidFill>
                  <a:srgbClr val="292934"/>
                </a:solidFill>
                <a:latin typeface="Courier New"/>
              </a:rPr>
              <a:t>;</a:t>
            </a:r>
            <a:endParaRPr lang="en-US" sz="2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pos="0" algn="l"/>
              </a:tabLst>
            </a:pPr>
            <a:r>
              <a:rPr lang="en-US" sz="2900" b="0" strike="noStrike" spc="-1">
                <a:solidFill>
                  <a:srgbClr val="292934"/>
                </a:solidFill>
                <a:latin typeface="Courier New"/>
              </a:rPr>
              <a:t>   char *password = </a:t>
            </a:r>
            <a:r>
              <a:rPr lang="en-US" sz="2900" b="0" strike="noStrike" spc="-1">
                <a:solidFill>
                  <a:srgbClr val="A53926"/>
                </a:solidFill>
                <a:latin typeface="Courier New"/>
              </a:rPr>
              <a:t>"PASSWORD"</a:t>
            </a:r>
            <a:r>
              <a:rPr lang="en-US" sz="2900" b="0" strike="noStrike" spc="-1">
                <a:solidFill>
                  <a:srgbClr val="292934"/>
                </a:solidFill>
                <a:latin typeface="Courier New"/>
              </a:rPr>
              <a:t>; </a:t>
            </a:r>
            <a:r>
              <a:rPr lang="en-US" sz="2900" b="0" strike="noStrike" spc="-1">
                <a:solidFill>
                  <a:srgbClr val="00B050"/>
                </a:solidFill>
                <a:latin typeface="Courier New"/>
              </a:rPr>
              <a:t>/* set me first */</a:t>
            </a:r>
            <a:endParaRPr lang="en-US" sz="2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pos="0" algn="l"/>
              </a:tabLst>
            </a:pPr>
            <a:r>
              <a:rPr lang="en-US" sz="2900" b="0" strike="noStrike" spc="-1">
                <a:solidFill>
                  <a:srgbClr val="292934"/>
                </a:solidFill>
                <a:latin typeface="Courier New"/>
              </a:rPr>
              <a:t>   char *database = </a:t>
            </a:r>
            <a:r>
              <a:rPr lang="en-US" sz="2900" b="0" strike="noStrike" spc="-1">
                <a:solidFill>
                  <a:srgbClr val="A53926"/>
                </a:solidFill>
                <a:latin typeface="Courier New"/>
              </a:rPr>
              <a:t>"temp_database"</a:t>
            </a:r>
            <a:r>
              <a:rPr lang="en-US" sz="2900" b="0" strike="noStrike" spc="-1">
                <a:solidFill>
                  <a:srgbClr val="292934"/>
                </a:solidFill>
                <a:latin typeface="Courier New"/>
              </a:rPr>
              <a:t>;</a:t>
            </a:r>
            <a:endParaRPr lang="en-US" sz="2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pos="0" algn="l"/>
              </a:tabLst>
            </a:pPr>
            <a:r>
              <a:rPr lang="en-US" sz="2900" b="0" strike="noStrike" spc="-1">
                <a:solidFill>
                  <a:srgbClr val="292934"/>
                </a:solidFill>
                <a:latin typeface="Courier New"/>
              </a:rPr>
              <a:t>   </a:t>
            </a:r>
            <a:r>
              <a:rPr lang="en-US" sz="2900" b="1" strike="noStrike" spc="-1">
                <a:solidFill>
                  <a:srgbClr val="0070C0"/>
                </a:solidFill>
                <a:latin typeface="Courier New"/>
              </a:rPr>
              <a:t>while(1)</a:t>
            </a:r>
            <a:r>
              <a:rPr lang="en-US" sz="2900" b="0" strike="noStrike" spc="-1">
                <a:solidFill>
                  <a:srgbClr val="292934"/>
                </a:solidFill>
                <a:latin typeface="Courier New"/>
              </a:rPr>
              <a:t>{	</a:t>
            </a:r>
            <a:endParaRPr lang="en-US" sz="2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pos="0" algn="l"/>
              </a:tabLst>
            </a:pPr>
            <a:r>
              <a:rPr lang="en-US" sz="2900" b="0" strike="noStrike" spc="-1">
                <a:solidFill>
                  <a:srgbClr val="292934"/>
                </a:solidFill>
                <a:latin typeface="Courier New"/>
              </a:rPr>
              <a:t>      </a:t>
            </a:r>
            <a:r>
              <a:rPr lang="en-US" sz="2900" b="0" strike="noStrike" spc="-1">
                <a:solidFill>
                  <a:srgbClr val="00B050"/>
                </a:solidFill>
                <a:latin typeface="Courier New"/>
              </a:rPr>
              <a:t>// Connect to database </a:t>
            </a:r>
            <a:endParaRPr lang="en-US" sz="2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pos="0" algn="l"/>
              </a:tabLst>
            </a:pPr>
            <a:r>
              <a:rPr lang="en-US" sz="2900" b="0" strike="noStrike" spc="-1">
                <a:solidFill>
                  <a:srgbClr val="00B050"/>
                </a:solidFill>
                <a:latin typeface="Courier New"/>
              </a:rPr>
              <a:t>      </a:t>
            </a:r>
            <a:r>
              <a:rPr lang="en-US" sz="2900" b="0" strike="noStrike" spc="-1">
                <a:solidFill>
                  <a:srgbClr val="292934"/>
                </a:solidFill>
                <a:latin typeface="Courier New"/>
              </a:rPr>
              <a:t>conn = </a:t>
            </a:r>
            <a:r>
              <a:rPr lang="en-US" sz="2900" b="1" strike="noStrike" spc="-1">
                <a:solidFill>
                  <a:srgbClr val="0070C0"/>
                </a:solidFill>
                <a:latin typeface="Courier New"/>
              </a:rPr>
              <a:t>mysql_init</a:t>
            </a:r>
            <a:r>
              <a:rPr lang="en-US" sz="2900" b="0" strike="noStrike" spc="-1">
                <a:solidFill>
                  <a:srgbClr val="292934"/>
                </a:solidFill>
                <a:latin typeface="Courier New"/>
              </a:rPr>
              <a:t>(NULL);</a:t>
            </a:r>
            <a:endParaRPr lang="en-US" sz="2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pos="0" algn="l"/>
              </a:tabLst>
            </a:pPr>
            <a:r>
              <a:rPr lang="en-US" sz="2900" b="0" strike="noStrike" spc="-1">
                <a:solidFill>
                  <a:srgbClr val="292934"/>
                </a:solidFill>
                <a:latin typeface="Courier New"/>
              </a:rPr>
              <a:t>      </a:t>
            </a:r>
            <a:r>
              <a:rPr lang="en-US" sz="2900" b="1" strike="noStrike" spc="-1">
                <a:solidFill>
                  <a:srgbClr val="0070C0"/>
                </a:solidFill>
                <a:latin typeface="Courier New"/>
              </a:rPr>
              <a:t>mysql_real_connect</a:t>
            </a:r>
            <a:r>
              <a:rPr lang="en-US" sz="2900" b="0" strike="noStrike" spc="-1">
                <a:solidFill>
                  <a:srgbClr val="292934"/>
                </a:solidFill>
                <a:latin typeface="Courier New"/>
              </a:rPr>
              <a:t>(conn,server,user,password,database,0,NULL,0); </a:t>
            </a:r>
            <a:endParaRPr lang="en-US" sz="2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rgbClr val="292934"/>
                </a:solidFill>
                <a:latin typeface="Courier New"/>
              </a:rPr>
              <a:t>     </a:t>
            </a:r>
            <a:endParaRPr lang="en-US" sz="25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FCE1263-F2B8-4CB8-82F2-4B9F77CCC006}" type="slidenum"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strike="noStrike" spc="-100">
                <a:solidFill>
                  <a:srgbClr val="D2533C"/>
                </a:solidFill>
                <a:latin typeface="Arial"/>
              </a:rPr>
              <a:t>Retrieving data from the DB in C</a:t>
            </a:r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292934"/>
              </a:solidFill>
              <a:latin typeface="Arial"/>
            </a:endParaRPr>
          </a:p>
          <a:p>
            <a:endParaRPr lang="en-US" sz="2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5" name="Content Placeholder 2"/>
          <p:cNvSpPr/>
          <p:nvPr/>
        </p:nvSpPr>
        <p:spPr>
          <a:xfrm>
            <a:off x="420840" y="1547280"/>
            <a:ext cx="8229240" cy="4876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B050"/>
                </a:solidFill>
                <a:latin typeface="Courier New"/>
              </a:rPr>
              <a:t>        // Read data from database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292934"/>
                </a:solidFill>
                <a:latin typeface="Courier New"/>
              </a:rPr>
              <a:t>        </a:t>
            </a:r>
            <a:r>
              <a:rPr lang="en-US" sz="1600" b="1" strike="noStrike" spc="-1">
                <a:solidFill>
                  <a:srgbClr val="0070C0"/>
                </a:solidFill>
                <a:latin typeface="Courier New"/>
              </a:rPr>
              <a:t>mysql_query</a:t>
            </a:r>
            <a:r>
              <a:rPr lang="en-US" sz="1600" b="0" strike="noStrike" spc="-1">
                <a:solidFill>
                  <a:srgbClr val="292934"/>
                </a:solidFill>
                <a:latin typeface="Courier New"/>
              </a:rPr>
              <a:t>(conn, "select * from data_table");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292934"/>
                </a:solidFill>
                <a:latin typeface="Courier New"/>
              </a:rPr>
              <a:t>	res = </a:t>
            </a:r>
            <a:r>
              <a:rPr lang="en-US" sz="1600" b="1" strike="noStrike" spc="-1">
                <a:solidFill>
                  <a:srgbClr val="0070C0"/>
                </a:solidFill>
                <a:latin typeface="Courier New"/>
              </a:rPr>
              <a:t>mysql_store_result</a:t>
            </a:r>
            <a:r>
              <a:rPr lang="en-US" sz="1600" b="0" strike="noStrike" spc="-1">
                <a:solidFill>
                  <a:srgbClr val="292934"/>
                </a:solidFill>
                <a:latin typeface="Courier New"/>
              </a:rPr>
              <a:t>(conn);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292934"/>
                </a:solidFill>
                <a:latin typeface="Courier New"/>
              </a:rPr>
              <a:t>	int num_column = </a:t>
            </a:r>
            <a:r>
              <a:rPr lang="en-US" sz="1600" b="1" strike="noStrike" spc="-1">
                <a:solidFill>
                  <a:srgbClr val="0070C0"/>
                </a:solidFill>
                <a:latin typeface="Courier New"/>
              </a:rPr>
              <a:t>mysql_num_fields</a:t>
            </a:r>
            <a:r>
              <a:rPr lang="en-US" sz="1600" b="0" strike="noStrike" spc="-1">
                <a:solidFill>
                  <a:srgbClr val="292934"/>
                </a:solidFill>
                <a:latin typeface="Courier New"/>
              </a:rPr>
              <a:t>(res);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292934"/>
                </a:solidFill>
                <a:latin typeface="Courier New"/>
              </a:rPr>
              <a:t>	while (row = </a:t>
            </a:r>
            <a:r>
              <a:rPr lang="en-US" sz="1600" b="1" strike="noStrike" spc="-1">
                <a:solidFill>
                  <a:srgbClr val="0070C0"/>
                </a:solidFill>
                <a:latin typeface="Courier New"/>
              </a:rPr>
              <a:t>mysql_fetch_row</a:t>
            </a:r>
            <a:r>
              <a:rPr lang="en-US" sz="1600" b="0" strike="noStrike" spc="-1">
                <a:solidFill>
                  <a:srgbClr val="292934"/>
                </a:solidFill>
                <a:latin typeface="Courier New"/>
              </a:rPr>
              <a:t>(res))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292934"/>
                </a:solidFill>
                <a:latin typeface="Courier New"/>
              </a:rPr>
              <a:t>	{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292934"/>
                </a:solidFill>
                <a:latin typeface="Courier New"/>
              </a:rPr>
              <a:t>	    printf("%s \t %s \t %d \n",row[0], row[1],row[2]);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292934"/>
                </a:solidFill>
                <a:latin typeface="Courier New"/>
              </a:rPr>
              <a:t>	}       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292934"/>
                </a:solidFill>
                <a:latin typeface="Courier New"/>
              </a:rPr>
              <a:t>        </a:t>
            </a:r>
            <a:r>
              <a:rPr lang="en-US" sz="1600" b="0" strike="noStrike" spc="-1">
                <a:solidFill>
                  <a:srgbClr val="00B050"/>
                </a:solidFill>
                <a:latin typeface="Courier New"/>
              </a:rPr>
              <a:t>// clear result and close the connection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292934"/>
                </a:solidFill>
                <a:latin typeface="Courier New"/>
              </a:rPr>
              <a:t>        </a:t>
            </a:r>
            <a:r>
              <a:rPr lang="en-US" sz="1600" b="1" strike="noStrike" spc="-1">
                <a:solidFill>
                  <a:srgbClr val="0070C0"/>
                </a:solidFill>
                <a:latin typeface="Courier New"/>
              </a:rPr>
              <a:t>mysql_free_result</a:t>
            </a:r>
            <a:r>
              <a:rPr lang="en-US" sz="1600" b="0" strike="noStrike" spc="-1">
                <a:solidFill>
                  <a:srgbClr val="292934"/>
                </a:solidFill>
                <a:latin typeface="Courier New"/>
              </a:rPr>
              <a:t>(res);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292934"/>
                </a:solidFill>
                <a:latin typeface="Courier New"/>
              </a:rPr>
              <a:t>        </a:t>
            </a:r>
            <a:r>
              <a:rPr lang="en-US" sz="1600" b="1" strike="noStrike" spc="-1">
                <a:solidFill>
                  <a:srgbClr val="0070C0"/>
                </a:solidFill>
                <a:latin typeface="Courier New"/>
              </a:rPr>
              <a:t>mysql_close</a:t>
            </a:r>
            <a:r>
              <a:rPr lang="en-US" sz="1600" b="0" strike="noStrike" spc="-1">
                <a:solidFill>
                  <a:srgbClr val="292934"/>
                </a:solidFill>
                <a:latin typeface="Courier New"/>
              </a:rPr>
              <a:t>(conn);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292934"/>
                </a:solidFill>
                <a:latin typeface="Courier New"/>
              </a:rPr>
              <a:t>   }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292934"/>
                </a:solidFill>
                <a:latin typeface="Courier New"/>
              </a:rPr>
              <a:t>   return 0;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292934"/>
                </a:solidFill>
                <a:latin typeface="Courier New"/>
              </a:rPr>
              <a:t>}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577BF52-FC8E-4717-8EEF-43D964DA94D9}" type="slidenum"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strike="noStrike" spc="-100">
                <a:solidFill>
                  <a:srgbClr val="D2533C"/>
                </a:solidFill>
                <a:latin typeface="Arial"/>
              </a:rPr>
              <a:t>Setting up LAMP Server</a:t>
            </a:r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53416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vi-VN" sz="2400" b="1" strike="noStrike" spc="-1" dirty="0">
                <a:solidFill>
                  <a:srgbClr val="292934"/>
                </a:solidFill>
                <a:latin typeface="Arial"/>
              </a:rPr>
              <a:t>MySQL </a:t>
            </a:r>
            <a:r>
              <a:rPr lang="en-US" sz="1600" dirty="0"/>
              <a:t>Install MySQL Server and Client</a:t>
            </a:r>
            <a:r>
              <a:rPr lang="en-US" sz="2400" b="1" strike="noStrike" spc="-1" dirty="0">
                <a:solidFill>
                  <a:srgbClr val="292934"/>
                </a:solidFill>
                <a:latin typeface="Arial"/>
              </a:rPr>
              <a:t>:</a:t>
            </a:r>
            <a:endParaRPr lang="en-US" sz="2400" b="0" strike="noStrike" spc="-1" dirty="0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292934"/>
                </a:solidFill>
                <a:latin typeface="Arial"/>
              </a:rPr>
              <a:t>      </a:t>
            </a:r>
            <a:r>
              <a:rPr lang="en-US" sz="2000" b="1" strike="noStrike" spc="-1" dirty="0" err="1">
                <a:solidFill>
                  <a:srgbClr val="0070C0"/>
                </a:solidFill>
                <a:latin typeface="Courier New"/>
              </a:rPr>
              <a:t>sudo</a:t>
            </a:r>
            <a:r>
              <a:rPr lang="en-US" sz="2000" b="1" strike="noStrike" spc="-1" dirty="0">
                <a:solidFill>
                  <a:srgbClr val="0070C0"/>
                </a:solidFill>
                <a:latin typeface="Courier New"/>
              </a:rPr>
              <a:t> apt-get install </a:t>
            </a:r>
            <a:r>
              <a:rPr lang="en-US" sz="2000" b="1" strike="noStrike" spc="-1" dirty="0" err="1">
                <a:solidFill>
                  <a:srgbClr val="0070C0"/>
                </a:solidFill>
                <a:latin typeface="Courier New"/>
              </a:rPr>
              <a:t>mariadb</a:t>
            </a:r>
            <a:r>
              <a:rPr lang="en-US" sz="2000" b="1" strike="noStrike" spc="-1" dirty="0">
                <a:solidFill>
                  <a:srgbClr val="0070C0"/>
                </a:solidFill>
                <a:latin typeface="Courier New"/>
              </a:rPr>
              <a:t>-server </a:t>
            </a:r>
            <a:r>
              <a:rPr lang="en-US" sz="2000" b="1" strike="noStrike" spc="-1" dirty="0" err="1">
                <a:solidFill>
                  <a:srgbClr val="0070C0"/>
                </a:solidFill>
                <a:latin typeface="Courier New"/>
              </a:rPr>
              <a:t>mariadb</a:t>
            </a:r>
            <a:r>
              <a:rPr lang="en-US" sz="2000" b="1" strike="noStrike" spc="-1" dirty="0">
                <a:solidFill>
                  <a:srgbClr val="0070C0"/>
                </a:solidFill>
                <a:latin typeface="Courier New"/>
              </a:rPr>
              <a:t>-client</a:t>
            </a:r>
            <a:endParaRPr lang="en-US" sz="2000" b="0" strike="noStrike" spc="-1" dirty="0">
              <a:solidFill>
                <a:srgbClr val="292934"/>
              </a:solidFill>
              <a:latin typeface="Arial"/>
            </a:endParaRPr>
          </a:p>
          <a:p>
            <a:pPr marL="457200" lvl="1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Courier New"/>
              <a:buChar char="o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292934"/>
                </a:solidFill>
                <a:latin typeface="Arial"/>
              </a:rPr>
              <a:t>During installation, set up password for “root” user or change password later with</a:t>
            </a:r>
            <a:endParaRPr lang="vi-VN" sz="2000" b="0" strike="noStrike" spc="-1" dirty="0">
              <a:solidFill>
                <a:srgbClr val="292934"/>
              </a:solidFill>
              <a:latin typeface="Arial"/>
            </a:endParaRPr>
          </a:p>
          <a:p>
            <a:pPr marL="457200" lvl="1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Courier New"/>
              <a:buChar char="o"/>
              <a:tabLst>
                <a:tab pos="0" algn="l"/>
              </a:tabLst>
            </a:pPr>
            <a:r>
              <a:rPr lang="en-US" sz="1600" dirty="0"/>
              <a:t>Secure MySQL Installation</a:t>
            </a:r>
            <a:endParaRPr lang="en-US" sz="2000" b="0" strike="noStrike" spc="-1" dirty="0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292934"/>
                </a:solidFill>
                <a:latin typeface="Arial"/>
              </a:rPr>
              <a:t>        </a:t>
            </a:r>
            <a:r>
              <a:rPr lang="en-US" sz="2000" b="1" strike="noStrike" spc="-1" dirty="0" err="1">
                <a:solidFill>
                  <a:srgbClr val="292934"/>
                </a:solidFill>
                <a:latin typeface="Courier New"/>
              </a:rPr>
              <a:t>sudo</a:t>
            </a:r>
            <a:r>
              <a:rPr lang="en-US" sz="2000" b="1" strike="noStrike" spc="-1" dirty="0">
                <a:solidFill>
                  <a:srgbClr val="292934"/>
                </a:solidFill>
                <a:latin typeface="Courier New"/>
              </a:rPr>
              <a:t> </a:t>
            </a:r>
            <a:r>
              <a:rPr lang="en-US" sz="2000" b="1" strike="noStrike" spc="-1" dirty="0" err="1">
                <a:solidFill>
                  <a:srgbClr val="292934"/>
                </a:solidFill>
                <a:latin typeface="Courier New"/>
              </a:rPr>
              <a:t>mysql_secure_installation</a:t>
            </a:r>
            <a:endParaRPr lang="en-US" sz="2000" b="1" strike="noStrike" spc="-1" dirty="0">
              <a:solidFill>
                <a:srgbClr val="292934"/>
              </a:solidFill>
              <a:latin typeface="Arial"/>
            </a:endParaRPr>
          </a:p>
          <a:p>
            <a:pPr marL="457200" lvl="1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Courier New"/>
              <a:buChar char="o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292934"/>
                </a:solidFill>
                <a:latin typeface="Arial"/>
              </a:rPr>
              <a:t>C library for MySQL:</a:t>
            </a: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292934"/>
                </a:solidFill>
                <a:latin typeface="Arial"/>
              </a:rPr>
              <a:t>        </a:t>
            </a:r>
            <a:r>
              <a:rPr lang="en-US" sz="2000" b="1" strike="noStrike" spc="-1" dirty="0" err="1">
                <a:solidFill>
                  <a:srgbClr val="0070C0"/>
                </a:solidFill>
                <a:latin typeface="Courier New"/>
              </a:rPr>
              <a:t>sudo</a:t>
            </a:r>
            <a:r>
              <a:rPr lang="en-US" sz="2000" b="1" strike="noStrike" spc="-1" dirty="0">
                <a:solidFill>
                  <a:srgbClr val="0070C0"/>
                </a:solidFill>
                <a:latin typeface="Courier New"/>
              </a:rPr>
              <a:t> apt-get install </a:t>
            </a:r>
            <a:r>
              <a:rPr lang="en-US" sz="2000" b="1" strike="noStrike" spc="-1" dirty="0" err="1">
                <a:solidFill>
                  <a:srgbClr val="0070C0"/>
                </a:solidFill>
                <a:latin typeface="Courier New"/>
              </a:rPr>
              <a:t>libmariadb</a:t>
            </a:r>
            <a:r>
              <a:rPr lang="en-US" sz="2000" b="1" strike="noStrike" spc="-1" dirty="0">
                <a:solidFill>
                  <a:srgbClr val="0070C0"/>
                </a:solidFill>
                <a:latin typeface="Courier New"/>
              </a:rPr>
              <a:t>-dev</a:t>
            </a:r>
            <a:endParaRPr lang="en-US" sz="2000" b="0" strike="noStrike" spc="-1" dirty="0">
              <a:solidFill>
                <a:srgbClr val="292934"/>
              </a:solidFill>
              <a:latin typeface="Arial"/>
            </a:endParaRPr>
          </a:p>
          <a:p>
            <a:pPr marL="457200" lvl="1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Courier New"/>
              <a:buChar char="o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292934"/>
                </a:solidFill>
                <a:latin typeface="Arial"/>
              </a:rPr>
              <a:t>Python Library for MySQL:</a:t>
            </a: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70C0"/>
                </a:solidFill>
                <a:latin typeface="Courier New"/>
              </a:rPr>
              <a:t>   pip3 install </a:t>
            </a:r>
            <a:r>
              <a:rPr lang="en-US" sz="2000" b="1" strike="noStrike" spc="-1" dirty="0" err="1">
                <a:solidFill>
                  <a:srgbClr val="0070C0"/>
                </a:solidFill>
                <a:latin typeface="Courier New"/>
              </a:rPr>
              <a:t>mysql</a:t>
            </a:r>
            <a:r>
              <a:rPr lang="en-US" sz="2000" b="1" strike="noStrike" spc="-1" dirty="0">
                <a:solidFill>
                  <a:srgbClr val="0070C0"/>
                </a:solidFill>
                <a:latin typeface="Courier New"/>
              </a:rPr>
              <a:t>-connector-python</a:t>
            </a:r>
            <a:endParaRPr lang="en-US" sz="2000" b="0" strike="noStrike" spc="-1" dirty="0">
              <a:solidFill>
                <a:srgbClr val="292934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74A3681-FCB0-4B6D-B443-BCE80B307BA4}" type="slidenum"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0" strike="noStrike" spc="-100">
                <a:solidFill>
                  <a:srgbClr val="D2533C"/>
                </a:solidFill>
                <a:latin typeface="Arial"/>
              </a:rPr>
              <a:t>Connecting to SQL using Python</a:t>
            </a:r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7" name="TextBox 5"/>
          <p:cNvSpPr/>
          <p:nvPr/>
        </p:nvSpPr>
        <p:spPr>
          <a:xfrm>
            <a:off x="762120" y="1523880"/>
            <a:ext cx="7624440" cy="530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70C0"/>
                </a:solidFill>
                <a:latin typeface="Courier New"/>
              </a:rPr>
              <a:t>import</a:t>
            </a:r>
            <a:r>
              <a:rPr lang="en-US" sz="1800" b="0" strike="noStrike" spc="-1">
                <a:solidFill>
                  <a:srgbClr val="292934"/>
                </a:solidFill>
                <a:latin typeface="Courier New"/>
              </a:rPr>
              <a:t> mysql.connector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1800"/>
            </a:br>
            <a:r>
              <a:rPr lang="en-US" sz="1800" b="0" strike="noStrike" spc="-1">
                <a:solidFill>
                  <a:srgbClr val="292934"/>
                </a:solidFill>
                <a:latin typeface="Courier New"/>
              </a:rPr>
              <a:t>conn = </a:t>
            </a:r>
            <a:r>
              <a:rPr lang="en-US" sz="1800" b="1" strike="noStrike" spc="-1">
                <a:solidFill>
                  <a:srgbClr val="0070C0"/>
                </a:solidFill>
                <a:latin typeface="Courier New"/>
              </a:rPr>
              <a:t>mysql.connector.connect</a:t>
            </a:r>
            <a:r>
              <a:rPr lang="en-US" sz="1800" b="0" strike="noStrike" spc="-1">
                <a:solidFill>
                  <a:srgbClr val="292934"/>
                </a:solidFill>
                <a:latin typeface="Courier New"/>
              </a:rPr>
              <a:t>(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92934"/>
                </a:solidFill>
                <a:latin typeface="Courier New"/>
              </a:rPr>
              <a:t>  host="localhost",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92934"/>
                </a:solidFill>
                <a:latin typeface="Courier New"/>
              </a:rPr>
              <a:t>  user="your_user",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92934"/>
                </a:solidFill>
                <a:latin typeface="Courier New"/>
              </a:rPr>
              <a:t>  password="your_pass",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92934"/>
                </a:solidFill>
                <a:latin typeface="Courier New"/>
              </a:rPr>
              <a:t>  database="Temp_db"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92934"/>
                </a:solidFill>
                <a:latin typeface="Courier New"/>
              </a:rPr>
              <a:t>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92934"/>
                </a:solidFill>
                <a:latin typeface="Courier New"/>
              </a:rPr>
              <a:t>cursor = </a:t>
            </a:r>
            <a:r>
              <a:rPr lang="en-US" sz="1800" b="1" strike="noStrike" spc="-1">
                <a:solidFill>
                  <a:srgbClr val="0070C0"/>
                </a:solidFill>
                <a:latin typeface="Courier New"/>
              </a:rPr>
              <a:t>conn.cursor</a:t>
            </a:r>
            <a:r>
              <a:rPr lang="en-US" sz="1800" b="0" strike="noStrike" spc="-1">
                <a:solidFill>
                  <a:srgbClr val="292934"/>
                </a:solidFill>
                <a:latin typeface="Courier New"/>
              </a:rPr>
              <a:t>()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1800"/>
            </a:br>
            <a:r>
              <a:rPr lang="en-US" sz="1800" b="0" strike="noStrike" spc="-1">
                <a:solidFill>
                  <a:srgbClr val="292934"/>
                </a:solidFill>
                <a:latin typeface="Courier New"/>
              </a:rPr>
              <a:t>sql = "insert into sensors(temp,humid) values (32,76)"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70C0"/>
                </a:solidFill>
                <a:latin typeface="Courier New"/>
              </a:rPr>
              <a:t>cursor.execute</a:t>
            </a:r>
            <a:r>
              <a:rPr lang="en-US" sz="1800" b="0" strike="noStrike" spc="-1">
                <a:solidFill>
                  <a:srgbClr val="292934"/>
                </a:solidFill>
                <a:latin typeface="Courier New"/>
              </a:rPr>
              <a:t>(sql)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70C0"/>
                </a:solidFill>
                <a:latin typeface="Courier New"/>
              </a:rPr>
              <a:t>conn.commit()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70C0"/>
                </a:solidFill>
                <a:latin typeface="Courier New"/>
              </a:rPr>
              <a:t>cursor.execute</a:t>
            </a:r>
            <a:r>
              <a:rPr lang="en-US" sz="1800" b="0" strike="noStrike" spc="-1">
                <a:solidFill>
                  <a:srgbClr val="292934"/>
                </a:solidFill>
                <a:latin typeface="Courier New"/>
              </a:rPr>
              <a:t>("SELECT * FROM sensors")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92934"/>
                </a:solidFill>
                <a:latin typeface="Courier New"/>
              </a:rPr>
              <a:t>result = </a:t>
            </a:r>
            <a:r>
              <a:rPr lang="en-US" sz="1800" b="1" strike="noStrike" spc="-1">
                <a:solidFill>
                  <a:srgbClr val="0070C0"/>
                </a:solidFill>
                <a:latin typeface="Courier New"/>
              </a:rPr>
              <a:t>cursor.fetchall</a:t>
            </a:r>
            <a:r>
              <a:rPr lang="en-US" sz="1800" b="0" strike="noStrike" spc="-1">
                <a:solidFill>
                  <a:srgbClr val="292934"/>
                </a:solidFill>
                <a:latin typeface="Courier New"/>
              </a:rPr>
              <a:t>()  # fetchone() to read 1 row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92934"/>
                </a:solidFill>
                <a:latin typeface="Courier New"/>
              </a:rPr>
              <a:t>for x in result: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92934"/>
                </a:solidFill>
                <a:latin typeface="Courier New"/>
              </a:rPr>
              <a:t>  print(x)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92934"/>
                </a:solidFill>
                <a:latin typeface="Courier New"/>
              </a:rPr>
              <a:t> 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49D2B3B-A993-4E5D-9A86-25491F467851}" type="slidenum"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strike="noStrike" spc="-100">
                <a:solidFill>
                  <a:srgbClr val="D2533C"/>
                </a:solidFill>
                <a:latin typeface="Arial"/>
              </a:rPr>
              <a:t>Setting up MySQL</a:t>
            </a:r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 dirty="0">
                <a:solidFill>
                  <a:srgbClr val="292934"/>
                </a:solidFill>
              </a:rPr>
              <a:t>Create new account for MySQL</a:t>
            </a:r>
            <a:endParaRPr lang="vi-VN" sz="2000" b="0" strike="noStrike" spc="-1" dirty="0">
              <a:solidFill>
                <a:srgbClr val="292934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None/>
            </a:pPr>
            <a:r>
              <a:rPr lang="en-US" sz="2000" dirty="0"/>
              <a:t>Login to MySQL as Root</a:t>
            </a:r>
            <a:endParaRPr lang="en-US" sz="2000" b="0" strike="noStrike" spc="-1" dirty="0">
              <a:solidFill>
                <a:srgbClr val="292934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AutoNum type="arabicPeriod"/>
            </a:pPr>
            <a:r>
              <a:rPr lang="en-US" sz="2000" b="0" strike="noStrike" spc="-1" dirty="0">
                <a:solidFill>
                  <a:srgbClr val="292934"/>
                </a:solidFill>
              </a:rPr>
              <a:t>    </a:t>
            </a:r>
            <a:r>
              <a:rPr lang="en-US" sz="2000" b="0" strike="noStrike" spc="-1" dirty="0" err="1">
                <a:solidFill>
                  <a:srgbClr val="292934"/>
                </a:solidFill>
              </a:rPr>
              <a:t>sudo</a:t>
            </a:r>
            <a:r>
              <a:rPr lang="en-US" sz="2000" b="0" strike="noStrike" spc="-1" dirty="0">
                <a:solidFill>
                  <a:srgbClr val="292934"/>
                </a:solidFill>
              </a:rPr>
              <a:t> </a:t>
            </a:r>
            <a:r>
              <a:rPr lang="en-US" sz="2000" b="0" strike="noStrike" spc="-1" dirty="0" err="1">
                <a:solidFill>
                  <a:srgbClr val="292934"/>
                </a:solidFill>
              </a:rPr>
              <a:t>mysql</a:t>
            </a:r>
            <a:r>
              <a:rPr lang="en-US" sz="2000" b="0" strike="noStrike" spc="-1" dirty="0">
                <a:solidFill>
                  <a:srgbClr val="292934"/>
                </a:solidFill>
              </a:rPr>
              <a:t> -u root –p</a:t>
            </a:r>
            <a:endParaRPr lang="vi-VN" sz="2000" b="0" strike="noStrike" spc="-1" dirty="0">
              <a:solidFill>
                <a:srgbClr val="292934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None/>
            </a:pPr>
            <a:r>
              <a:rPr lang="en-US" sz="2000" dirty="0"/>
              <a:t>Create a New User</a:t>
            </a:r>
            <a:endParaRPr lang="en-US" sz="2000" b="0" strike="noStrike" spc="-1" dirty="0">
              <a:solidFill>
                <a:srgbClr val="292934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AutoNum type="arabicPeriod"/>
            </a:pPr>
            <a:r>
              <a:rPr lang="en-US" sz="2000" b="0" strike="noStrike" spc="-1" dirty="0">
                <a:solidFill>
                  <a:srgbClr val="292934"/>
                </a:solidFill>
              </a:rPr>
              <a:t>     create user ‘</a:t>
            </a:r>
            <a:r>
              <a:rPr lang="en-US" sz="2000" b="0" strike="noStrike" spc="-1" dirty="0" err="1">
                <a:solidFill>
                  <a:srgbClr val="FF0000"/>
                </a:solidFill>
              </a:rPr>
              <a:t>your_name</a:t>
            </a:r>
            <a:r>
              <a:rPr lang="en-US" sz="2000" b="0" strike="noStrike" spc="-1" dirty="0" err="1">
                <a:solidFill>
                  <a:srgbClr val="292934"/>
                </a:solidFill>
              </a:rPr>
              <a:t>’@’localhost</a:t>
            </a:r>
            <a:r>
              <a:rPr lang="en-US" sz="2000" b="0" strike="noStrike" spc="-1" dirty="0">
                <a:solidFill>
                  <a:srgbClr val="292934"/>
                </a:solidFill>
              </a:rPr>
              <a:t>’ identified by ‘</a:t>
            </a:r>
            <a:r>
              <a:rPr lang="en-US" sz="2000" b="0" strike="noStrike" spc="-1" dirty="0" err="1">
                <a:solidFill>
                  <a:srgbClr val="FF0000"/>
                </a:solidFill>
              </a:rPr>
              <a:t>your_password</a:t>
            </a:r>
            <a:r>
              <a:rPr lang="en-US" sz="2000" b="0" strike="noStrike" spc="-1" dirty="0">
                <a:solidFill>
                  <a:srgbClr val="292934"/>
                </a:solidFill>
              </a:rPr>
              <a:t>’;</a:t>
            </a:r>
            <a:endParaRPr lang="vi-VN" sz="2000" b="0" strike="noStrike" spc="-1" dirty="0">
              <a:solidFill>
                <a:srgbClr val="292934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None/>
            </a:pPr>
            <a:r>
              <a:rPr lang="en-US" sz="2000" b="0" strike="noStrike" spc="-1" dirty="0">
                <a:solidFill>
                  <a:srgbClr val="292934"/>
                </a:solidFill>
              </a:rPr>
              <a:t>Allow the new user full access to all </a:t>
            </a:r>
            <a:r>
              <a:rPr lang="en-US" sz="2000" b="0" strike="noStrike" spc="-1" dirty="0" err="1">
                <a:solidFill>
                  <a:srgbClr val="292934"/>
                </a:solidFill>
              </a:rPr>
              <a:t>databases:sql</a:t>
            </a:r>
            <a:endParaRPr lang="en-US" sz="2000" b="0" strike="noStrike" spc="-1" dirty="0">
              <a:solidFill>
                <a:srgbClr val="292934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AutoNum type="arabicPeriod"/>
            </a:pPr>
            <a:r>
              <a:rPr lang="en-US" sz="2000" b="0" strike="noStrike" spc="-1" dirty="0">
                <a:solidFill>
                  <a:srgbClr val="292934"/>
                </a:solidFill>
              </a:rPr>
              <a:t>     grant all privileges on *.* to ‘</a:t>
            </a:r>
            <a:r>
              <a:rPr lang="en-US" sz="2000" b="0" strike="noStrike" spc="-1" dirty="0" err="1">
                <a:solidFill>
                  <a:srgbClr val="FF0000"/>
                </a:solidFill>
              </a:rPr>
              <a:t>your_name</a:t>
            </a:r>
            <a:r>
              <a:rPr lang="en-US" sz="2000" b="0" strike="noStrike" spc="-1" dirty="0" err="1">
                <a:solidFill>
                  <a:srgbClr val="292934"/>
                </a:solidFill>
              </a:rPr>
              <a:t>’@’localhost</a:t>
            </a:r>
            <a:r>
              <a:rPr lang="en-US" sz="2000" b="0" strike="noStrike" spc="-1" dirty="0">
                <a:solidFill>
                  <a:srgbClr val="292934"/>
                </a:solidFill>
              </a:rPr>
              <a:t>’ with grant option;</a:t>
            </a:r>
            <a:endParaRPr lang="vi-VN" sz="2000" b="0" strike="noStrike" spc="-1" dirty="0">
              <a:solidFill>
                <a:srgbClr val="292934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None/>
            </a:pPr>
            <a:r>
              <a:rPr lang="en-US" sz="2000" b="0" strike="noStrike" spc="-1" dirty="0">
                <a:solidFill>
                  <a:srgbClr val="292934"/>
                </a:solidFill>
              </a:rPr>
              <a:t>Apply Changes</a:t>
            </a: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AutoNum type="arabicPeriod"/>
            </a:pPr>
            <a:r>
              <a:rPr lang="en-US" sz="2000" b="0" strike="noStrike" spc="-1" dirty="0">
                <a:solidFill>
                  <a:srgbClr val="292934"/>
                </a:solidFill>
              </a:rPr>
              <a:t>     flush privileges;</a:t>
            </a: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292934"/>
              </a:solidFill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37BE3AB-CDFB-4739-B314-0BB43042A85F}" type="slidenum"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strike="noStrike" spc="-100">
                <a:solidFill>
                  <a:srgbClr val="D2533C"/>
                </a:solidFill>
                <a:latin typeface="Arial"/>
              </a:rPr>
              <a:t>Create new database in MySQL</a:t>
            </a:r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Open MySQL with:</a:t>
            </a: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	</a:t>
            </a:r>
            <a:r>
              <a:rPr lang="en-US" sz="2000" b="1" strike="noStrike" spc="-1">
                <a:solidFill>
                  <a:srgbClr val="0070C0"/>
                </a:solidFill>
                <a:latin typeface="Courier New"/>
              </a:rPr>
              <a:t>sudo mysql –uroot –p</a:t>
            </a:r>
            <a:endParaRPr lang="en-US" sz="2000" b="0" strike="noStrike" spc="-1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This command will logs into MySQL as the root user (-u) and it will prompt for a password (-p) on entry.</a:t>
            </a:r>
          </a:p>
          <a:p>
            <a:pPr marL="18288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Create new database: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    </a:t>
            </a:r>
            <a:r>
              <a:rPr lang="en-US" sz="2000" b="1" strike="noStrike" spc="-1">
                <a:solidFill>
                  <a:srgbClr val="0070C0"/>
                </a:solidFill>
                <a:latin typeface="Courier New"/>
              </a:rPr>
              <a:t>CREATE DATABASE </a:t>
            </a:r>
            <a:r>
              <a:rPr lang="en-US" sz="2000" b="1" strike="noStrike" spc="-1">
                <a:solidFill>
                  <a:srgbClr val="D2533C"/>
                </a:solidFill>
                <a:latin typeface="Courier New"/>
              </a:rPr>
              <a:t>temp_database</a:t>
            </a:r>
            <a:r>
              <a:rPr lang="en-US" sz="2000" b="1" strike="noStrike" spc="-1">
                <a:solidFill>
                  <a:srgbClr val="0070C0"/>
                </a:solidFill>
                <a:latin typeface="Courier New"/>
              </a:rPr>
              <a:t>;</a:t>
            </a:r>
            <a:endParaRPr lang="en-US" sz="2000" b="0" strike="noStrike" spc="-1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List all databases: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   </a:t>
            </a:r>
            <a:r>
              <a:rPr lang="en-US" sz="2000" b="1" strike="noStrike" spc="-1">
                <a:solidFill>
                  <a:srgbClr val="0070C0"/>
                </a:solidFill>
                <a:latin typeface="Arial"/>
              </a:rPr>
              <a:t>SHOW DATABASES;</a:t>
            </a:r>
            <a:endParaRPr lang="en-US" sz="2000" b="0" strike="noStrike" spc="-1">
              <a:solidFill>
                <a:srgbClr val="292934"/>
              </a:solidFill>
              <a:latin typeface="Arial"/>
            </a:endParaRPr>
          </a:p>
        </p:txBody>
      </p:sp>
      <p:pic>
        <p:nvPicPr>
          <p:cNvPr id="103" name="Picture 4"/>
          <p:cNvPicPr/>
          <p:nvPr/>
        </p:nvPicPr>
        <p:blipFill>
          <a:blip r:embed="rId2"/>
          <a:stretch/>
        </p:blipFill>
        <p:spPr>
          <a:xfrm>
            <a:off x="3962520" y="4331160"/>
            <a:ext cx="1998360" cy="2334240"/>
          </a:xfrm>
          <a:prstGeom prst="rect">
            <a:avLst/>
          </a:prstGeom>
          <a:ln w="0">
            <a:solidFill>
              <a:srgbClr val="292934"/>
            </a:solidFill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A00F53F-61A6-4AB4-B977-BD8BC008F88C}" type="slidenum"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strike="noStrike" spc="-100">
                <a:solidFill>
                  <a:srgbClr val="D2533C"/>
                </a:solidFill>
                <a:latin typeface="Arial"/>
              </a:rPr>
              <a:t>Create new database in MySQL</a:t>
            </a:r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Select temp_database</a:t>
            </a: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      </a:t>
            </a:r>
            <a:r>
              <a:rPr lang="en-US" sz="2000" b="1" strike="noStrike" spc="-1">
                <a:solidFill>
                  <a:srgbClr val="0070C0"/>
                </a:solidFill>
                <a:latin typeface="Courier New"/>
              </a:rPr>
              <a:t>USE temp_database;</a:t>
            </a:r>
            <a:endParaRPr lang="en-US" sz="2000" b="0" strike="noStrike" spc="-1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Create a new table name “tempLog”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70C0"/>
                </a:solidFill>
                <a:latin typeface="Arial"/>
              </a:rPr>
              <a:t>CREATE TABLE </a:t>
            </a:r>
            <a:r>
              <a:rPr lang="en-US" sz="2000" b="1" strike="noStrike" spc="-1">
                <a:solidFill>
                  <a:srgbClr val="A53926"/>
                </a:solidFill>
                <a:latin typeface="Arial"/>
              </a:rPr>
              <a:t>tempLog</a:t>
            </a:r>
            <a:r>
              <a:rPr lang="en-US" sz="2000" b="1" strike="noStrike" spc="-1">
                <a:solidFill>
                  <a:srgbClr val="0070C0"/>
                </a:solidFill>
                <a:latin typeface="Arial"/>
              </a:rPr>
              <a:t>(datetime DATETIME NOT NULL, temperature FLOAT(5,2) NOT NULL);</a:t>
            </a:r>
            <a:endParaRPr lang="en-US" sz="2000" b="0" strike="noStrike" spc="-1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Check new table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70C0"/>
                </a:solidFill>
                <a:latin typeface="Courier New"/>
              </a:rPr>
              <a:t>   mysql&gt; DESCRIBE tempLog;</a:t>
            </a:r>
            <a:endParaRPr lang="en-US" sz="2000" b="0" strike="noStrike" spc="-1">
              <a:solidFill>
                <a:srgbClr val="292934"/>
              </a:solidFill>
              <a:latin typeface="Arial"/>
            </a:endParaRPr>
          </a:p>
        </p:txBody>
      </p:sp>
      <p:pic>
        <p:nvPicPr>
          <p:cNvPr id="106" name="Picture 4"/>
          <p:cNvPicPr/>
          <p:nvPr/>
        </p:nvPicPr>
        <p:blipFill>
          <a:blip r:embed="rId2"/>
          <a:stretch/>
        </p:blipFill>
        <p:spPr>
          <a:xfrm>
            <a:off x="2286000" y="4896360"/>
            <a:ext cx="4152600" cy="19101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57AD4A1-DA40-4AD4-929C-F930D641A8E0}" type="slidenum"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strike="noStrike" spc="-100">
                <a:solidFill>
                  <a:srgbClr val="D2533C"/>
                </a:solidFill>
                <a:latin typeface="Arial"/>
              </a:rPr>
              <a:t>MySQL data types</a:t>
            </a:r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1" i="1" strike="noStrike" spc="-1">
                <a:solidFill>
                  <a:srgbClr val="0070C0"/>
                </a:solidFill>
                <a:latin typeface="Arial"/>
              </a:rPr>
              <a:t>(Refer to </a:t>
            </a:r>
            <a:r>
              <a:rPr lang="en-US" sz="1600" b="1" i="1" u="sng" strike="noStrike" spc="-1">
                <a:solidFill>
                  <a:srgbClr val="0070C0"/>
                </a:solidFill>
                <a:uFillTx/>
                <a:latin typeface="Arial"/>
                <a:hlinkClick r:id="rId2"/>
              </a:rPr>
              <a:t>https://www.tutorialspoint.com/mysql/mysql-data-types.htm</a:t>
            </a:r>
            <a:r>
              <a:rPr lang="en-US" sz="1600" b="1" i="1" strike="noStrike" spc="-1">
                <a:solidFill>
                  <a:srgbClr val="0070C0"/>
                </a:solidFill>
                <a:latin typeface="Arial"/>
              </a:rPr>
              <a:t>  and </a:t>
            </a:r>
            <a:r>
              <a:rPr lang="en-US" sz="1600" b="1" i="1" u="sng" strike="noStrike" spc="-1">
                <a:solidFill>
                  <a:srgbClr val="0070C0"/>
                </a:solidFill>
                <a:uFillTx/>
                <a:latin typeface="Arial"/>
                <a:hlinkClick r:id="rId3"/>
              </a:rPr>
              <a:t>https://dev.mysql.com/doc/refman/8.0/en/data-type-overview.html</a:t>
            </a:r>
            <a:r>
              <a:rPr lang="en-US" sz="1600" b="1" i="1" strike="noStrike" spc="-1">
                <a:solidFill>
                  <a:srgbClr val="0070C0"/>
                </a:solidFill>
                <a:latin typeface="Arial"/>
              </a:rPr>
              <a:t> for more detail)</a:t>
            </a:r>
            <a:endParaRPr lang="en-US" sz="1600" b="0" strike="noStrike" spc="-1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0" algn="l"/>
              </a:tabLst>
            </a:pPr>
            <a:r>
              <a:rPr lang="en-US" sz="2400" b="1" strike="noStrike" spc="-1">
                <a:solidFill>
                  <a:srgbClr val="292934"/>
                </a:solidFill>
                <a:latin typeface="Arial"/>
              </a:rPr>
              <a:t>Numeric types</a:t>
            </a: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 marL="457200" lvl="1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0" algn="l"/>
              </a:tabLst>
            </a:pPr>
            <a:r>
              <a:rPr lang="en-US" sz="2000" b="1" strike="noStrike" spc="-1">
                <a:solidFill>
                  <a:srgbClr val="292934"/>
                </a:solidFill>
                <a:latin typeface="Arial"/>
              </a:rPr>
              <a:t>INT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:  signed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32bit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int, range from -2147483648 to 2147483647</a:t>
            </a:r>
          </a:p>
          <a:p>
            <a:pPr marL="457200" lvl="1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0" algn="l"/>
              </a:tabLst>
            </a:pPr>
            <a:r>
              <a:rPr lang="en-US" sz="2000" b="1" strike="noStrike" spc="-1">
                <a:solidFill>
                  <a:srgbClr val="292934"/>
                </a:solidFill>
                <a:latin typeface="Arial"/>
              </a:rPr>
              <a:t>TINYINT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: signed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8bit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INT</a:t>
            </a:r>
          </a:p>
          <a:p>
            <a:pPr marL="457200" lvl="1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0" algn="l"/>
              </a:tabLst>
            </a:pPr>
            <a:r>
              <a:rPr lang="en-US" sz="2000" b="1" strike="noStrike" spc="-1">
                <a:solidFill>
                  <a:srgbClr val="292934"/>
                </a:solidFill>
                <a:latin typeface="Arial"/>
              </a:rPr>
              <a:t>MEDIUMINT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: signed 24bit INT</a:t>
            </a:r>
          </a:p>
          <a:p>
            <a:pPr marL="457200" lvl="1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0" algn="l"/>
              </a:tabLst>
            </a:pPr>
            <a:r>
              <a:rPr lang="en-US" sz="2000" b="1" strike="noStrike" spc="-1">
                <a:solidFill>
                  <a:srgbClr val="292934"/>
                </a:solidFill>
                <a:latin typeface="Arial"/>
              </a:rPr>
              <a:t>FLOAT(M,D)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: floating-point number with display length M and number of decimals D.  </a:t>
            </a: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0" algn="l"/>
              </a:tabLst>
            </a:pPr>
            <a:r>
              <a:rPr lang="en-US" sz="2400" b="1" strike="noStrike" spc="-1">
                <a:solidFill>
                  <a:srgbClr val="292934"/>
                </a:solidFill>
                <a:latin typeface="Arial"/>
              </a:rPr>
              <a:t>Date and Time types</a:t>
            </a: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 marL="457200" lvl="1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0" algn="l"/>
              </a:tabLst>
            </a:pPr>
            <a:r>
              <a:rPr lang="en-US" sz="2000" b="1" strike="noStrike" spc="-1">
                <a:solidFill>
                  <a:srgbClr val="292934"/>
                </a:solidFill>
                <a:latin typeface="Arial"/>
              </a:rPr>
              <a:t>DATE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: a date in YYYY-MM-DD format</a:t>
            </a:r>
          </a:p>
          <a:p>
            <a:pPr marL="457200" lvl="1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0" algn="l"/>
              </a:tabLst>
            </a:pPr>
            <a:r>
              <a:rPr lang="en-US" sz="2000" b="1" strike="noStrike" spc="-1">
                <a:solidFill>
                  <a:srgbClr val="292934"/>
                </a:solidFill>
                <a:latin typeface="Arial"/>
              </a:rPr>
              <a:t>DATETIME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: date and time combination in YYYY-MM-DD HH:MM:SS format.</a:t>
            </a:r>
          </a:p>
          <a:p>
            <a:pPr marL="457200" lvl="1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0" algn="l"/>
              </a:tabLst>
            </a:pPr>
            <a:r>
              <a:rPr lang="en-US" sz="2000" b="1" strike="noStrike" spc="-1">
                <a:solidFill>
                  <a:srgbClr val="292934"/>
                </a:solidFill>
                <a:latin typeface="Arial"/>
              </a:rPr>
              <a:t>TIME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: store time in HH:MM:SS format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0A1632C-E09E-4A0E-86B8-7E4553644D65}" type="slidenum"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strike="noStrike" spc="-100">
                <a:solidFill>
                  <a:srgbClr val="D2533C"/>
                </a:solidFill>
                <a:latin typeface="Arial"/>
              </a:rPr>
              <a:t>MySQL data types</a:t>
            </a:r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1" strike="noStrike" spc="-1" dirty="0">
                <a:solidFill>
                  <a:srgbClr val="292934"/>
                </a:solidFill>
                <a:latin typeface="Arial"/>
              </a:rPr>
              <a:t>String types</a:t>
            </a:r>
            <a:endParaRPr lang="en-US" sz="2400" b="0" strike="noStrike" spc="-1" dirty="0">
              <a:solidFill>
                <a:srgbClr val="292934"/>
              </a:solidFill>
              <a:latin typeface="Arial"/>
            </a:endParaRPr>
          </a:p>
          <a:p>
            <a:pPr marL="457200" lvl="1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1" strike="noStrike" spc="-1" dirty="0">
                <a:solidFill>
                  <a:srgbClr val="292934"/>
                </a:solidFill>
                <a:latin typeface="Arial"/>
              </a:rPr>
              <a:t>CHAR(M)</a:t>
            </a:r>
            <a:r>
              <a:rPr lang="en-US" sz="2000" b="0" strike="noStrike" spc="-1" dirty="0">
                <a:solidFill>
                  <a:srgbClr val="292934"/>
                </a:solidFill>
                <a:latin typeface="Arial"/>
              </a:rPr>
              <a:t>: fixed-length (M) string, max 255 characters</a:t>
            </a:r>
          </a:p>
          <a:p>
            <a:pPr marL="457200" lvl="1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1" strike="noStrike" spc="-1" dirty="0">
                <a:solidFill>
                  <a:srgbClr val="292934"/>
                </a:solidFill>
                <a:latin typeface="Arial"/>
              </a:rPr>
              <a:t>VARCHAR(M)</a:t>
            </a:r>
            <a:r>
              <a:rPr lang="en-US" sz="2000" b="0" strike="noStrike" spc="-1" dirty="0">
                <a:solidFill>
                  <a:srgbClr val="292934"/>
                </a:solidFill>
                <a:latin typeface="Arial"/>
              </a:rPr>
              <a:t>: variable-length string, max 255 characters</a:t>
            </a:r>
          </a:p>
          <a:p>
            <a:pPr marL="457200" lvl="1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1" strike="noStrike" spc="-1" dirty="0">
                <a:solidFill>
                  <a:srgbClr val="292934"/>
                </a:solidFill>
                <a:latin typeface="Arial"/>
              </a:rPr>
              <a:t>BLOB</a:t>
            </a:r>
            <a:r>
              <a:rPr lang="en-US" sz="2000" b="0" strike="noStrike" spc="-1" dirty="0">
                <a:solidFill>
                  <a:srgbClr val="292934"/>
                </a:solidFill>
                <a:latin typeface="Arial"/>
              </a:rPr>
              <a:t> or </a:t>
            </a:r>
            <a:r>
              <a:rPr lang="en-US" sz="2000" b="1" strike="noStrike" spc="-1" dirty="0">
                <a:solidFill>
                  <a:srgbClr val="292934"/>
                </a:solidFill>
                <a:latin typeface="Arial"/>
              </a:rPr>
              <a:t>TEXT</a:t>
            </a:r>
            <a:r>
              <a:rPr lang="en-US" sz="2000" b="0" strike="noStrike" spc="-1" dirty="0">
                <a:solidFill>
                  <a:srgbClr val="292934"/>
                </a:solidFill>
                <a:latin typeface="Arial"/>
              </a:rPr>
              <a:t>: a field with maximum 65535 characters</a:t>
            </a:r>
          </a:p>
          <a:p>
            <a:endParaRPr lang="en-US" sz="2000" b="0" strike="noStrike" spc="-1" dirty="0">
              <a:solidFill>
                <a:srgbClr val="292934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8A3594F-E13C-4C96-95FB-222EF90C8CA8}" type="slidenum"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strike="noStrike" spc="-100">
                <a:solidFill>
                  <a:srgbClr val="D2533C"/>
                </a:solidFill>
                <a:latin typeface="Arial"/>
              </a:rPr>
              <a:t>Examples</a:t>
            </a:r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400" b="0" strike="noStrike" spc="-1" dirty="0">
              <a:solidFill>
                <a:srgbClr val="292934"/>
              </a:solidFill>
              <a:latin typeface="Arial"/>
            </a:endParaRPr>
          </a:p>
        </p:txBody>
      </p:sp>
      <p:pic>
        <p:nvPicPr>
          <p:cNvPr id="113" name="Picture 4"/>
          <p:cNvPicPr/>
          <p:nvPr/>
        </p:nvPicPr>
        <p:blipFill>
          <a:blip r:embed="rId2"/>
          <a:stretch/>
        </p:blipFill>
        <p:spPr>
          <a:xfrm>
            <a:off x="457200" y="1676880"/>
            <a:ext cx="5419440" cy="2752200"/>
          </a:xfrm>
          <a:prstGeom prst="rect">
            <a:avLst/>
          </a:prstGeom>
          <a:ln w="0">
            <a:solidFill>
              <a:srgbClr val="93A299"/>
            </a:solidFill>
          </a:ln>
        </p:spPr>
      </p:pic>
      <p:pic>
        <p:nvPicPr>
          <p:cNvPr id="114" name="Picture 5"/>
          <p:cNvPicPr/>
          <p:nvPr/>
        </p:nvPicPr>
        <p:blipFill>
          <a:blip r:embed="rId3"/>
          <a:stretch/>
        </p:blipFill>
        <p:spPr>
          <a:xfrm>
            <a:off x="969656" y="4629600"/>
            <a:ext cx="3995280" cy="1103040"/>
          </a:xfrm>
          <a:prstGeom prst="rect">
            <a:avLst/>
          </a:prstGeom>
          <a:ln w="0">
            <a:solidFill>
              <a:srgbClr val="93A299"/>
            </a:solidFill>
          </a:ln>
        </p:spPr>
      </p:pic>
      <p:pic>
        <p:nvPicPr>
          <p:cNvPr id="115" name="Picture 6"/>
          <p:cNvPicPr/>
          <p:nvPr/>
        </p:nvPicPr>
        <p:blipFill>
          <a:blip r:embed="rId4"/>
          <a:stretch/>
        </p:blipFill>
        <p:spPr>
          <a:xfrm>
            <a:off x="969656" y="5817412"/>
            <a:ext cx="7447680" cy="628200"/>
          </a:xfrm>
          <a:prstGeom prst="rect">
            <a:avLst/>
          </a:prstGeom>
          <a:ln w="0">
            <a:solidFill>
              <a:srgbClr val="93A299"/>
            </a:solidFill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13A56CF-88D5-438C-A225-8443DAF8917C}" type="slidenum"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strike="noStrike" spc="-100">
                <a:solidFill>
                  <a:srgbClr val="D2533C"/>
                </a:solidFill>
                <a:latin typeface="Arial"/>
              </a:rPr>
              <a:t>MySQL Data manipulation</a:t>
            </a:r>
            <a:endParaRPr lang="en-US" sz="4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1" strike="noStrike" spc="-1" dirty="0">
                <a:solidFill>
                  <a:srgbClr val="292934"/>
                </a:solidFill>
                <a:latin typeface="Arial"/>
              </a:rPr>
              <a:t>Insert data to a table</a:t>
            </a:r>
            <a:endParaRPr lang="en-US" sz="2400" b="0" strike="noStrike" spc="-1" dirty="0">
              <a:solidFill>
                <a:srgbClr val="292934"/>
              </a:solidFill>
              <a:latin typeface="Arial"/>
            </a:endParaRPr>
          </a:p>
          <a:p>
            <a:pPr marL="457200" lvl="1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 dirty="0">
                <a:solidFill>
                  <a:srgbClr val="292934"/>
                </a:solidFill>
                <a:latin typeface="Arial"/>
              </a:rPr>
              <a:t>Insert a single row</a:t>
            </a: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70C0"/>
                </a:solidFill>
                <a:latin typeface="Arial"/>
              </a:rPr>
              <a:t>      INSERT INTO </a:t>
            </a:r>
            <a:r>
              <a:rPr lang="vi-VN" sz="2000" b="0" strike="noStrike" spc="-1" dirty="0">
                <a:solidFill>
                  <a:srgbClr val="292934"/>
                </a:solidFill>
                <a:latin typeface="Arial"/>
              </a:rPr>
              <a:t>table_name</a:t>
            </a:r>
            <a:r>
              <a:rPr lang="en-US" sz="2000" b="0" strike="noStrike" spc="-1" dirty="0">
                <a:solidFill>
                  <a:srgbClr val="292934"/>
                </a:solidFill>
                <a:latin typeface="Arial"/>
              </a:rPr>
              <a:t>(c1,c2,...) </a:t>
            </a:r>
            <a:r>
              <a:rPr lang="en-US" sz="2000" b="0" strike="noStrike" spc="-1" dirty="0">
                <a:solidFill>
                  <a:srgbClr val="0070C0"/>
                </a:solidFill>
                <a:latin typeface="Arial"/>
              </a:rPr>
              <a:t>VALUES</a:t>
            </a:r>
            <a:r>
              <a:rPr lang="en-US" sz="2000" b="0" strike="noStrike" spc="-1" dirty="0">
                <a:solidFill>
                  <a:srgbClr val="292934"/>
                </a:solidFill>
                <a:latin typeface="Arial"/>
              </a:rPr>
              <a:t> (v1,v2,...);</a:t>
            </a:r>
          </a:p>
          <a:p>
            <a:pPr marL="457200" lvl="1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292934"/>
                </a:solidFill>
                <a:latin typeface="Arial"/>
              </a:rPr>
              <a:t>Insert multiple rows:</a:t>
            </a: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vi-VN" sz="2000" b="0" strike="noStrike" spc="-1" dirty="0">
                <a:solidFill>
                  <a:srgbClr val="0070C0"/>
                </a:solidFill>
                <a:latin typeface="Arial"/>
              </a:rPr>
              <a:t>	   </a:t>
            </a:r>
            <a:r>
              <a:rPr lang="en-US" sz="2000" b="0" strike="noStrike" spc="-1" dirty="0">
                <a:solidFill>
                  <a:srgbClr val="0070C0"/>
                </a:solidFill>
                <a:latin typeface="Arial"/>
              </a:rPr>
              <a:t>INSERT INTO</a:t>
            </a:r>
            <a:r>
              <a:rPr lang="en-US" sz="2000" b="0" strike="noStrike" spc="-1" dirty="0">
                <a:solidFill>
                  <a:srgbClr val="292934"/>
                </a:solidFill>
                <a:latin typeface="Arial"/>
              </a:rPr>
              <a:t> </a:t>
            </a:r>
            <a:r>
              <a:rPr lang="vi-VN" sz="2000" b="0" strike="noStrike" spc="-1" dirty="0">
                <a:solidFill>
                  <a:srgbClr val="292934"/>
                </a:solidFill>
                <a:latin typeface="Arial"/>
              </a:rPr>
              <a:t>table_name</a:t>
            </a:r>
            <a:r>
              <a:rPr lang="en-US" sz="2000" b="0" strike="noStrike" spc="-1" dirty="0">
                <a:solidFill>
                  <a:srgbClr val="292934"/>
                </a:solidFill>
                <a:latin typeface="Arial"/>
              </a:rPr>
              <a:t>(c1,c2,...) </a:t>
            </a:r>
            <a:r>
              <a:rPr lang="en-US" sz="2000" b="0" strike="noStrike" spc="-1" dirty="0">
                <a:solidFill>
                  <a:srgbClr val="0070C0"/>
                </a:solidFill>
                <a:latin typeface="Arial"/>
              </a:rPr>
              <a:t>VALUES</a:t>
            </a:r>
            <a:r>
              <a:rPr lang="en-US" sz="2000" b="0" strike="noStrike" spc="-1" dirty="0">
                <a:solidFill>
                  <a:srgbClr val="292934"/>
                </a:solidFill>
                <a:latin typeface="Arial"/>
              </a:rPr>
              <a:t>  </a:t>
            </a:r>
            <a:r>
              <a:rPr lang="en-US" sz="2000" b="0" strike="noStrike" spc="-1" dirty="0">
                <a:solidFill>
                  <a:srgbClr val="FF0000"/>
                </a:solidFill>
                <a:latin typeface="Arial"/>
              </a:rPr>
              <a:t>(</a:t>
            </a:r>
            <a:r>
              <a:rPr lang="en-US" sz="2000" b="0" strike="noStrike" spc="-1" dirty="0">
                <a:solidFill>
                  <a:srgbClr val="292934"/>
                </a:solidFill>
                <a:latin typeface="Arial"/>
              </a:rPr>
              <a:t>v11,v12,...</a:t>
            </a:r>
            <a:r>
              <a:rPr lang="en-US" sz="2000" b="0" strike="noStrike" spc="-1" dirty="0">
                <a:solidFill>
                  <a:srgbClr val="FF0000"/>
                </a:solidFill>
                <a:latin typeface="Arial"/>
              </a:rPr>
              <a:t>),(</a:t>
            </a:r>
            <a:r>
              <a:rPr lang="en-US" sz="2000" b="0" strike="noStrike" spc="-1" dirty="0">
                <a:solidFill>
                  <a:srgbClr val="292934"/>
                </a:solidFill>
                <a:latin typeface="Arial"/>
              </a:rPr>
              <a:t>v21,v22,...</a:t>
            </a:r>
            <a:r>
              <a:rPr lang="en-US" sz="2000" b="0" strike="noStrike" spc="-1" dirty="0">
                <a:solidFill>
                  <a:srgbClr val="FF0000"/>
                </a:solidFill>
                <a:latin typeface="Arial"/>
              </a:rPr>
              <a:t>),</a:t>
            </a:r>
            <a:r>
              <a:rPr lang="en-US" sz="2000" b="0" strike="noStrike" spc="-1" dirty="0">
                <a:solidFill>
                  <a:srgbClr val="292934"/>
                </a:solidFill>
                <a:latin typeface="Arial"/>
              </a:rPr>
              <a:t> ...</a:t>
            </a:r>
            <a:r>
              <a:rPr lang="en-US" sz="2000" b="0" strike="noStrike" spc="-1" dirty="0">
                <a:solidFill>
                  <a:srgbClr val="FF0000"/>
                </a:solidFill>
                <a:latin typeface="Arial"/>
              </a:rPr>
              <a:t>,</a:t>
            </a:r>
            <a:r>
              <a:rPr lang="en-US" sz="2000" b="0" strike="noStrike" spc="-1" dirty="0">
                <a:solidFill>
                  <a:srgbClr val="292934"/>
                </a:solidFill>
                <a:latin typeface="Arial"/>
              </a:rPr>
              <a:t> (vnn,vn2,...);</a:t>
            </a: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292934"/>
                </a:solidFill>
                <a:latin typeface="Arial"/>
              </a:rPr>
              <a:t>Delete data from a table</a:t>
            </a:r>
            <a:endParaRPr lang="en-US" sz="2400" b="0" strike="noStrike" spc="-1" dirty="0">
              <a:solidFill>
                <a:srgbClr val="292934"/>
              </a:solidFill>
              <a:latin typeface="Arial"/>
            </a:endParaRPr>
          </a:p>
          <a:p>
            <a:pPr marL="457200" lvl="1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292934"/>
                </a:solidFill>
                <a:latin typeface="Arial"/>
              </a:rPr>
              <a:t>Delete rows:</a:t>
            </a: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292934"/>
                </a:solidFill>
                <a:latin typeface="Arial"/>
              </a:rPr>
              <a:t>      </a:t>
            </a:r>
            <a:r>
              <a:rPr lang="en-US" sz="2000" b="0" strike="noStrike" spc="-1" dirty="0">
                <a:solidFill>
                  <a:srgbClr val="0070C0"/>
                </a:solidFill>
                <a:latin typeface="Arial"/>
              </a:rPr>
              <a:t>DELETE FROM </a:t>
            </a:r>
            <a:r>
              <a:rPr lang="en-US" sz="2000" b="0" strike="noStrike" spc="-1" dirty="0" err="1">
                <a:solidFill>
                  <a:srgbClr val="292934"/>
                </a:solidFill>
                <a:latin typeface="Arial"/>
              </a:rPr>
              <a:t>table_name</a:t>
            </a:r>
            <a:r>
              <a:rPr lang="en-US" sz="2000" b="0" strike="noStrike" spc="-1" dirty="0">
                <a:solidFill>
                  <a:srgbClr val="292934"/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rgbClr val="0070C0"/>
                </a:solidFill>
                <a:latin typeface="Arial"/>
              </a:rPr>
              <a:t>WHERE</a:t>
            </a:r>
            <a:r>
              <a:rPr lang="en-US" sz="2000" b="0" strike="noStrike" spc="-1" dirty="0">
                <a:solidFill>
                  <a:srgbClr val="292934"/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rgbClr val="FF0000"/>
                </a:solidFill>
                <a:latin typeface="Arial"/>
              </a:rPr>
              <a:t>condition</a:t>
            </a:r>
            <a:r>
              <a:rPr lang="en-US" sz="2000" b="0" strike="noStrike" spc="-1" dirty="0">
                <a:solidFill>
                  <a:srgbClr val="292934"/>
                </a:solidFill>
                <a:latin typeface="Arial"/>
              </a:rPr>
              <a:t>;</a:t>
            </a: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292934"/>
                </a:solidFill>
                <a:latin typeface="Arial"/>
              </a:rPr>
              <a:t>e.g. DELETE FROM temperature  WHERE  ID = 4;</a:t>
            </a: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292934"/>
                </a:solidFill>
                <a:latin typeface="Arial"/>
              </a:rPr>
              <a:t>       DELETE FROM temperature  WHERE  ID &lt; 4;</a:t>
            </a: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292934"/>
                </a:solidFill>
                <a:latin typeface="Arial"/>
              </a:rPr>
              <a:t>       DELETE FROM </a:t>
            </a:r>
            <a:r>
              <a:rPr lang="en-US" sz="2000" b="0" strike="noStrike" spc="-1" dirty="0" err="1">
                <a:solidFill>
                  <a:srgbClr val="292934"/>
                </a:solidFill>
                <a:latin typeface="Arial"/>
              </a:rPr>
              <a:t>diemdanh</a:t>
            </a:r>
            <a:r>
              <a:rPr lang="en-US" sz="2000" b="0" strike="noStrike" spc="-1" dirty="0">
                <a:solidFill>
                  <a:srgbClr val="292934"/>
                </a:solidFill>
                <a:latin typeface="Arial"/>
              </a:rPr>
              <a:t>  WHERE  name = ‘</a:t>
            </a:r>
            <a:r>
              <a:rPr lang="en-US" sz="2000" b="0" strike="noStrike" spc="-1" dirty="0" err="1">
                <a:solidFill>
                  <a:srgbClr val="292934"/>
                </a:solidFill>
                <a:latin typeface="Arial"/>
              </a:rPr>
              <a:t>Hieu</a:t>
            </a:r>
            <a:r>
              <a:rPr lang="en-US" sz="2000" b="0" strike="noStrike" spc="-1" dirty="0">
                <a:solidFill>
                  <a:srgbClr val="292934"/>
                </a:solidFill>
                <a:latin typeface="Arial"/>
              </a:rPr>
              <a:t>’;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8E5E837-20BA-40FB-B1CF-F71D18D0BDEC}" type="slidenum"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3457</TotalTime>
  <Words>1521</Words>
  <Application>Microsoft Office PowerPoint</Application>
  <PresentationFormat>On-screen Show (4:3)</PresentationFormat>
  <Paragraphs>225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Courier New</vt:lpstr>
      <vt:lpstr>Symbol</vt:lpstr>
      <vt:lpstr>Times New Roman</vt:lpstr>
      <vt:lpstr>Wingdings</vt:lpstr>
      <vt:lpstr>Office Theme</vt:lpstr>
      <vt:lpstr>Office Theme</vt:lpstr>
      <vt:lpstr>  Database</vt:lpstr>
      <vt:lpstr>Setting up LAMP Server</vt:lpstr>
      <vt:lpstr>Setting up MySQL</vt:lpstr>
      <vt:lpstr>Create new database in MySQL</vt:lpstr>
      <vt:lpstr>Create new database in MySQL</vt:lpstr>
      <vt:lpstr>MySQL data types</vt:lpstr>
      <vt:lpstr>MySQL data types</vt:lpstr>
      <vt:lpstr>Examples</vt:lpstr>
      <vt:lpstr>MySQL Data manipulation</vt:lpstr>
      <vt:lpstr>Example</vt:lpstr>
      <vt:lpstr>Example</vt:lpstr>
      <vt:lpstr>MySQL Data manipulation</vt:lpstr>
      <vt:lpstr>MySQL Data manipulation</vt:lpstr>
      <vt:lpstr>Send data to database in C</vt:lpstr>
      <vt:lpstr>Send data to database in C</vt:lpstr>
      <vt:lpstr>Send data to database in C</vt:lpstr>
      <vt:lpstr>Retrieving data from the DB in C</vt:lpstr>
      <vt:lpstr>Retrieving data from the DB in C</vt:lpstr>
      <vt:lpstr>Retrieving data from the DB in C</vt:lpstr>
      <vt:lpstr>Connecting to SQL using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Thực tập vi điều khiển</dc:title>
  <dc:subject/>
  <dc:creator>haduc</dc:creator>
  <dc:description/>
  <cp:lastModifiedBy>Nguyên Sinh</cp:lastModifiedBy>
  <cp:revision>406</cp:revision>
  <dcterms:created xsi:type="dcterms:W3CDTF">2015-08-30T01:38:28Z</dcterms:created>
  <dcterms:modified xsi:type="dcterms:W3CDTF">2024-12-15T15:31:14Z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</vt:i4>
  </property>
  <property fmtid="{D5CDD505-2E9C-101B-9397-08002B2CF9AE}" pid="3" name="PresentationFormat">
    <vt:lpwstr>On-screen Show (4:3)</vt:lpwstr>
  </property>
  <property fmtid="{D5CDD505-2E9C-101B-9397-08002B2CF9AE}" pid="4" name="Slides">
    <vt:i4>20</vt:i4>
  </property>
</Properties>
</file>