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6" r:id="rId3"/>
    <p:sldId id="300" r:id="rId4"/>
    <p:sldId id="297" r:id="rId5"/>
    <p:sldId id="298" r:id="rId6"/>
    <p:sldId id="299" r:id="rId7"/>
    <p:sldId id="302" r:id="rId8"/>
    <p:sldId id="303" r:id="rId9"/>
    <p:sldId id="304" r:id="rId10"/>
    <p:sldId id="306" r:id="rId11"/>
    <p:sldId id="305" r:id="rId12"/>
    <p:sldId id="307" r:id="rId13"/>
    <p:sldId id="308" r:id="rId14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52C9C7A-1B53-4736-84A8-36EA06DE4108}">
          <p14:sldIdLst>
            <p14:sldId id="256"/>
            <p14:sldId id="296"/>
            <p14:sldId id="300"/>
            <p14:sldId id="297"/>
            <p14:sldId id="298"/>
            <p14:sldId id="299"/>
            <p14:sldId id="302"/>
            <p14:sldId id="303"/>
            <p14:sldId id="304"/>
            <p14:sldId id="306"/>
            <p14:sldId id="305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77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1171F7-5E6E-4E07-88A0-91230C9FF2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2F333-7BF8-439A-A71A-C5926E6E58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E6014-7109-465C-B99C-C9C4F34CB96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E02B9-FA43-4EB9-8DAD-A6299948A9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13147-3AC0-4F56-B34B-79978827C2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38363-8DE2-49C1-BD86-041F91F2F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4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524989" y="247779"/>
            <a:ext cx="7431766" cy="7108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lang="en-US"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524989" y="1194619"/>
            <a:ext cx="7431766" cy="3731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Introduction</a:t>
            </a:r>
            <a:br>
              <a:rPr lang="en"/>
            </a:br>
            <a:endParaRPr/>
          </a:p>
        </p:txBody>
      </p:sp>
      <p:sp>
        <p:nvSpPr>
          <p:cNvPr id="5" name="Google Shape;88;p12">
            <a:extLst>
              <a:ext uri="{FF2B5EF4-FFF2-40B4-BE49-F238E27FC236}">
                <a16:creationId xmlns:a16="http://schemas.microsoft.com/office/drawing/2014/main" id="{2AEE5639-816F-4F97-BACF-9B737E9992FF}"/>
              </a:ext>
            </a:extLst>
          </p:cNvPr>
          <p:cNvSpPr txBox="1">
            <a:spLocks/>
          </p:cNvSpPr>
          <p:nvPr/>
        </p:nvSpPr>
        <p:spPr>
          <a:xfrm>
            <a:off x="645225" y="3438693"/>
            <a:ext cx="6736500" cy="78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Lecturer: Bui Ha Duc</a:t>
            </a:r>
          </a:p>
          <a:p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Email: ducbh@hcmute.edu.vn</a:t>
            </a:r>
            <a:br>
              <a:rPr lang="en-US" sz="2000">
                <a:solidFill>
                  <a:schemeClr val="bg1">
                    <a:lumMod val="50000"/>
                  </a:schemeClr>
                </a:solidFill>
              </a:rPr>
            </a:br>
            <a:endParaRPr lang="en-US" sz="20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74EE-A0D5-4F40-997F-D266A59A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IoT: Historical background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A8699-1994-4A41-B715-D66EA78201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2052" name="Picture 4" descr="Expected number of connected devices to the Internet. This chart is... |  Download Scientific Diagram">
            <a:extLst>
              <a:ext uri="{FF2B5EF4-FFF2-40B4-BE49-F238E27FC236}">
                <a16:creationId xmlns:a16="http://schemas.microsoft.com/office/drawing/2014/main" id="{9424FA1F-1F9C-4090-B2F8-33427EC66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57" y="1194619"/>
            <a:ext cx="5480685" cy="326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CCE130-7DD9-4CD0-9373-15B3FDDADD14}"/>
              </a:ext>
            </a:extLst>
          </p:cNvPr>
          <p:cNvSpPr txBox="1"/>
          <p:nvPr/>
        </p:nvSpPr>
        <p:spPr>
          <a:xfrm>
            <a:off x="2428240" y="443532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 Number of connected devices to the Internet</a:t>
            </a:r>
          </a:p>
          <a:p>
            <a:pPr algn="ctr"/>
            <a:r>
              <a:rPr lang="en-US" b="1">
                <a:solidFill>
                  <a:srgbClr val="0070C0"/>
                </a:solidFill>
              </a:rPr>
              <a:t>from Cisco and Ericsson report</a:t>
            </a:r>
          </a:p>
        </p:txBody>
      </p:sp>
    </p:spTree>
    <p:extLst>
      <p:ext uri="{BB962C8B-B14F-4D97-AF65-F5344CB8AC3E}">
        <p14:creationId xmlns:p14="http://schemas.microsoft.com/office/powerpoint/2010/main" val="198783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BD4F-3AA1-4CB7-A9BE-DA0DFD43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IoT: Historical 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F1F58-E160-4BCD-A233-8ECF250DEC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981074-CB37-4CDC-9BB2-8D6385A1139F}"/>
              </a:ext>
            </a:extLst>
          </p:cNvPr>
          <p:cNvSpPr txBox="1"/>
          <p:nvPr/>
        </p:nvSpPr>
        <p:spPr>
          <a:xfrm>
            <a:off x="499146" y="2987040"/>
            <a:ext cx="1461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70C0"/>
                </a:solidFill>
              </a:rPr>
              <a:t>2010 First IoT network</a:t>
            </a:r>
          </a:p>
          <a:p>
            <a:r>
              <a:rPr lang="en-US" sz="1200" b="1">
                <a:solidFill>
                  <a:schemeClr val="accent4">
                    <a:lumMod val="75000"/>
                  </a:schemeClr>
                </a:solidFill>
              </a:rPr>
              <a:t>Nest</a:t>
            </a:r>
            <a:r>
              <a:rPr lang="en-US" sz="1200"/>
              <a:t> smart thermostat network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47B8FF-2B1A-4AEC-B943-CD14F7F5976D}"/>
              </a:ext>
            </a:extLst>
          </p:cNvPr>
          <p:cNvSpPr/>
          <p:nvPr/>
        </p:nvSpPr>
        <p:spPr>
          <a:xfrm>
            <a:off x="377649" y="2861518"/>
            <a:ext cx="8388702" cy="1255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67CDEE-5FD8-4ECA-8570-EFEBC9BC71FC}"/>
              </a:ext>
            </a:extLst>
          </p:cNvPr>
          <p:cNvSpPr txBox="1"/>
          <p:nvPr/>
        </p:nvSpPr>
        <p:spPr>
          <a:xfrm>
            <a:off x="2086085" y="2987040"/>
            <a:ext cx="1713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70C0"/>
                </a:solidFill>
              </a:rPr>
              <a:t>2014 IoT devices</a:t>
            </a:r>
          </a:p>
          <a:p>
            <a:r>
              <a:rPr lang="en-US" sz="1200"/>
              <a:t>- Google Inc. acquires Nest</a:t>
            </a:r>
          </a:p>
          <a:p>
            <a:r>
              <a:rPr lang="en-US" sz="1200"/>
              <a:t>- Google‘s Smart home devices</a:t>
            </a:r>
          </a:p>
          <a:p>
            <a:r>
              <a:rPr lang="en-US" sz="1200"/>
              <a:t>- Google’s Self-driving car</a:t>
            </a:r>
          </a:p>
          <a:p>
            <a:r>
              <a:rPr lang="en-US" sz="1200"/>
              <a:t>- Amazon’s Echo, a  voice-controlled devices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7C18DB-6355-4B70-AC2B-DCEA53509939}"/>
              </a:ext>
            </a:extLst>
          </p:cNvPr>
          <p:cNvSpPr txBox="1"/>
          <p:nvPr/>
        </p:nvSpPr>
        <p:spPr>
          <a:xfrm>
            <a:off x="4210287" y="2987040"/>
            <a:ext cx="1438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70C0"/>
                </a:solidFill>
              </a:rPr>
              <a:t>2016</a:t>
            </a:r>
          </a:p>
          <a:p>
            <a:r>
              <a:rPr lang="en-US" sz="1200"/>
              <a:t>- GM invested in self-driving car</a:t>
            </a:r>
          </a:p>
          <a:p>
            <a:r>
              <a:rPr lang="en-US" sz="1200"/>
              <a:t>- Apple’s HomeKit platform</a:t>
            </a:r>
          </a:p>
          <a:p>
            <a:r>
              <a:rPr lang="en-US" sz="1200"/>
              <a:t>- Google released Google Home</a:t>
            </a:r>
          </a:p>
          <a:p>
            <a:pPr marL="171450" indent="-171450">
              <a:buFontTx/>
              <a:buChar char="-"/>
            </a:pPr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EA2085-94DD-46B1-88DC-A5D76118F718}"/>
              </a:ext>
            </a:extLst>
          </p:cNvPr>
          <p:cNvSpPr txBox="1"/>
          <p:nvPr/>
        </p:nvSpPr>
        <p:spPr>
          <a:xfrm>
            <a:off x="6181961" y="2987040"/>
            <a:ext cx="1591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70C0"/>
                </a:solidFill>
              </a:rPr>
              <a:t>2017 IoT Platform</a:t>
            </a:r>
          </a:p>
          <a:p>
            <a:r>
              <a:rPr lang="en-US" sz="1200"/>
              <a:t>- Microsoft launched Azure IoT</a:t>
            </a:r>
          </a:p>
          <a:p>
            <a:r>
              <a:rPr lang="en-US" sz="1200"/>
              <a:t>- Google released Cloud IoT Core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15DB65-23CA-4CF3-866E-1DFBCE6AE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9" y="1583005"/>
            <a:ext cx="1284441" cy="128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mazon.com: Echo (2nd Generation) International Version – Charcoal Fabric :  Amazon Devices &amp;amp; Accessories">
            <a:extLst>
              <a:ext uri="{FF2B5EF4-FFF2-40B4-BE49-F238E27FC236}">
                <a16:creationId xmlns:a16="http://schemas.microsoft.com/office/drawing/2014/main" id="{EC38494A-7E9A-4206-BE5A-A243ACC9F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9183"/>
          <a:stretch/>
        </p:blipFill>
        <p:spPr bwMode="auto">
          <a:xfrm>
            <a:off x="2426258" y="1569222"/>
            <a:ext cx="713182" cy="129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p 10 thiết bị thông minh Google Home giúp cuộc sống tiện nghi hơn">
            <a:extLst>
              <a:ext uri="{FF2B5EF4-FFF2-40B4-BE49-F238E27FC236}">
                <a16:creationId xmlns:a16="http://schemas.microsoft.com/office/drawing/2014/main" id="{DD61D7A1-F15D-405A-ACFB-28E607168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78" y="1666240"/>
            <a:ext cx="1643782" cy="120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IoT Platforms: Công cụ cho Internet of Things - Daviteq Blog">
            <a:extLst>
              <a:ext uri="{FF2B5EF4-FFF2-40B4-BE49-F238E27FC236}">
                <a16:creationId xmlns:a16="http://schemas.microsoft.com/office/drawing/2014/main" id="{BB3D64F6-450D-43E7-A20F-58940C96C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687" y="1597318"/>
            <a:ext cx="2510914" cy="125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65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B0DB-E8B4-DA65-57DB-A42B589D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570A8-C4FF-BFCC-32B4-3389D2932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0B0B0B"/>
                </a:solidFill>
                <a:effectLst/>
                <a:latin typeface="Loriot Sans"/>
              </a:rPr>
              <a:t>AI and IoT (</a:t>
            </a:r>
            <a:r>
              <a:rPr lang="en-US" i="0" dirty="0" err="1">
                <a:solidFill>
                  <a:srgbClr val="0B0B0B"/>
                </a:solidFill>
                <a:effectLst/>
                <a:latin typeface="Loriot Sans"/>
              </a:rPr>
              <a:t>AIoT</a:t>
            </a:r>
            <a:r>
              <a:rPr lang="en-US" i="0" dirty="0">
                <a:solidFill>
                  <a:srgbClr val="0B0B0B"/>
                </a:solidFill>
                <a:effectLst/>
                <a:latin typeface="Loriot Sans"/>
              </a:rPr>
              <a:t>)</a:t>
            </a:r>
          </a:p>
          <a:p>
            <a:r>
              <a:rPr lang="en-US" i="0" dirty="0">
                <a:solidFill>
                  <a:srgbClr val="0B0B0B"/>
                </a:solidFill>
                <a:effectLst/>
                <a:latin typeface="Loriot Sans"/>
              </a:rPr>
              <a:t>Edge Computing</a:t>
            </a:r>
          </a:p>
          <a:p>
            <a:r>
              <a:rPr lang="en-US" i="0" dirty="0">
                <a:solidFill>
                  <a:srgbClr val="0B0B0B"/>
                </a:solidFill>
                <a:effectLst/>
                <a:latin typeface="Loriot Sans"/>
              </a:rPr>
              <a:t>Massive IoT</a:t>
            </a:r>
            <a:endParaRPr lang="en-US" dirty="0">
              <a:solidFill>
                <a:srgbClr val="0B0B0B"/>
              </a:solidFill>
              <a:latin typeface="Loriot Sans"/>
            </a:endParaRPr>
          </a:p>
          <a:p>
            <a:r>
              <a:rPr lang="en-US" i="0" dirty="0">
                <a:solidFill>
                  <a:srgbClr val="0B0B0B"/>
                </a:solidFill>
                <a:effectLst/>
                <a:latin typeface="Loriot Sans"/>
              </a:rPr>
              <a:t>Industrial Internet of Things (</a:t>
            </a:r>
            <a:r>
              <a:rPr lang="en-US" i="0" dirty="0" err="1">
                <a:solidFill>
                  <a:srgbClr val="0B0B0B"/>
                </a:solidFill>
                <a:effectLst/>
                <a:latin typeface="Loriot Sans"/>
              </a:rPr>
              <a:t>IIoT</a:t>
            </a:r>
            <a:r>
              <a:rPr lang="en-US" i="0" dirty="0">
                <a:solidFill>
                  <a:srgbClr val="0B0B0B"/>
                </a:solidFill>
                <a:effectLst/>
                <a:latin typeface="Loriot Sans"/>
              </a:rPr>
              <a:t>)</a:t>
            </a:r>
          </a:p>
          <a:p>
            <a:r>
              <a:rPr lang="en-US" i="0" dirty="0">
                <a:solidFill>
                  <a:srgbClr val="0B0B0B"/>
                </a:solidFill>
                <a:effectLst/>
                <a:latin typeface="Loriot Sans"/>
              </a:rPr>
              <a:t>Healthcare - Internet of Medical Things (IoMT)</a:t>
            </a:r>
          </a:p>
          <a:p>
            <a:r>
              <a:rPr lang="en-US" i="0" dirty="0">
                <a:solidFill>
                  <a:srgbClr val="0B0B0B"/>
                </a:solidFill>
                <a:effectLst/>
                <a:latin typeface="Loriot Sans"/>
              </a:rPr>
              <a:t>Supply Chain</a:t>
            </a:r>
          </a:p>
          <a:p>
            <a:r>
              <a:rPr lang="en-US" i="0" dirty="0">
                <a:solidFill>
                  <a:srgbClr val="0B0B0B"/>
                </a:solidFill>
                <a:effectLst/>
                <a:latin typeface="Loriot Sans"/>
              </a:rPr>
              <a:t>Smart Cities &amp; Utilities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180C3-EA99-BAEB-2AA4-DEA06FF7D8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293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3123-8A9A-659A-E013-9A3C958E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338B8-E1D7-9599-2389-F3427A02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877" y="958649"/>
            <a:ext cx="7939227" cy="39370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/>
              <a:t>Infrastructure gap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“Internet gap” and “AI gap”</a:t>
            </a:r>
          </a:p>
          <a:p>
            <a:pPr>
              <a:spcAft>
                <a:spcPts val="600"/>
              </a:spcAft>
            </a:pPr>
            <a:r>
              <a:rPr lang="en-US" b="1" dirty="0"/>
              <a:t>Security and Privacy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Sharing individual information</a:t>
            </a:r>
          </a:p>
          <a:p>
            <a:pPr>
              <a:spcAft>
                <a:spcPts val="600"/>
              </a:spcAft>
            </a:pPr>
            <a:r>
              <a:rPr lang="en-US" b="1" dirty="0"/>
              <a:t>Big data and data analytics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Massive amount of data</a:t>
            </a:r>
          </a:p>
          <a:p>
            <a:pPr>
              <a:spcAft>
                <a:spcPts val="600"/>
              </a:spcAft>
            </a:pPr>
            <a:r>
              <a:rPr lang="en-US" b="1" dirty="0"/>
              <a:t>Interoperation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Various protocols and architectures in the market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1AD04-D59B-941A-DEB0-D02542FC7E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804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852566-74DF-400B-A24E-4CD07146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COURSE 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1ADE8E-0227-4D5F-AD90-B305EA6DC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technology fundamentals of IoT</a:t>
            </a:r>
          </a:p>
          <a:p>
            <a:endParaRPr lang="en-US" dirty="0"/>
          </a:p>
          <a:p>
            <a:r>
              <a:rPr lang="en-US" dirty="0"/>
              <a:t>Hand-on IoT system design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6DDFB-DA41-4065-8BD6-7DD08014DC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192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F2DC-6410-461D-BACB-F22842BA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</a:t>
            </a:r>
            <a:r>
              <a:rPr lang="en-US"/>
              <a:t>of Instruction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AD58D-42E6-4531-8A38-367DB1C73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989" y="1194619"/>
            <a:ext cx="5941799" cy="3731269"/>
          </a:xfrm>
        </p:spPr>
        <p:txBody>
          <a:bodyPr/>
          <a:lstStyle/>
          <a:p>
            <a:r>
              <a:rPr lang="en-US"/>
              <a:t>Introduction to Internet of Things</a:t>
            </a:r>
          </a:p>
          <a:p>
            <a:pPr lvl="1"/>
            <a:r>
              <a:rPr lang="en-US"/>
              <a:t>Historical background</a:t>
            </a:r>
          </a:p>
          <a:p>
            <a:pPr lvl="1"/>
            <a:r>
              <a:rPr lang="en-US"/>
              <a:t>Applications</a:t>
            </a:r>
          </a:p>
          <a:p>
            <a:pPr lvl="1"/>
            <a:endParaRPr lang="en-US"/>
          </a:p>
          <a:p>
            <a:r>
              <a:rPr lang="en-US"/>
              <a:t>IoT Architectures</a:t>
            </a:r>
          </a:p>
          <a:p>
            <a:pPr lvl="1"/>
            <a:r>
              <a:rPr lang="en-US"/>
              <a:t>IoT layers</a:t>
            </a:r>
          </a:p>
          <a:p>
            <a:pPr lvl="1"/>
            <a:r>
              <a:rPr lang="en-US"/>
              <a:t>Hardware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697D4-C429-4EEA-93F0-BD9EFFB151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E7D646A-51F5-46B8-8BD7-E6ABC9D18844}"/>
              </a:ext>
            </a:extLst>
          </p:cNvPr>
          <p:cNvSpPr txBox="1">
            <a:spLocks/>
          </p:cNvSpPr>
          <p:nvPr/>
        </p:nvSpPr>
        <p:spPr>
          <a:xfrm>
            <a:off x="7098386" y="1194619"/>
            <a:ext cx="1706249" cy="373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14300" indent="0">
              <a:buNone/>
            </a:pPr>
            <a:r>
              <a:rPr lang="en-US">
                <a:solidFill>
                  <a:schemeClr val="bg1"/>
                </a:solidFill>
              </a:rPr>
              <a:t>1 week</a:t>
            </a:r>
          </a:p>
          <a:p>
            <a:pPr marL="114300" indent="0">
              <a:buNone/>
            </a:pPr>
            <a:endParaRPr lang="en-US">
              <a:solidFill>
                <a:srgbClr val="00B050"/>
              </a:solidFill>
            </a:endParaRPr>
          </a:p>
          <a:p>
            <a:pPr marL="114300" indent="0">
              <a:buNone/>
            </a:pPr>
            <a:endParaRPr lang="en-US">
              <a:solidFill>
                <a:srgbClr val="00B050"/>
              </a:solidFill>
            </a:endParaRPr>
          </a:p>
          <a:p>
            <a:pPr marL="114300" indent="0">
              <a:buNone/>
            </a:pPr>
            <a:endParaRPr lang="en-US">
              <a:solidFill>
                <a:srgbClr val="00B050"/>
              </a:solidFill>
            </a:endParaRPr>
          </a:p>
          <a:p>
            <a:pPr marL="114300" indent="0">
              <a:buNone/>
            </a:pPr>
            <a:r>
              <a:rPr lang="en-US">
                <a:solidFill>
                  <a:schemeClr val="bg1"/>
                </a:solidFill>
              </a:rPr>
              <a:t>1-2 weeks</a:t>
            </a:r>
          </a:p>
        </p:txBody>
      </p:sp>
    </p:spTree>
    <p:extLst>
      <p:ext uri="{BB962C8B-B14F-4D97-AF65-F5344CB8AC3E}">
        <p14:creationId xmlns:p14="http://schemas.microsoft.com/office/powerpoint/2010/main" val="419433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F2DC-6410-461D-BACB-F22842BA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of Intruction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AD58D-42E6-4531-8A38-367DB1C73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989" y="1194619"/>
            <a:ext cx="5677848" cy="373126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Communication Protocols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Between devices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Over the Internet</a:t>
            </a:r>
          </a:p>
          <a:p>
            <a:pPr>
              <a:spcAft>
                <a:spcPts val="600"/>
              </a:spcAft>
            </a:pPr>
            <a:r>
              <a:rPr lang="en-US" dirty="0"/>
              <a:t>Web Design and Database</a:t>
            </a:r>
          </a:p>
          <a:p>
            <a:pPr>
              <a:spcAft>
                <a:spcPts val="600"/>
              </a:spcAft>
            </a:pPr>
            <a:r>
              <a:rPr lang="en-US" dirty="0"/>
              <a:t>Data Analysis and Cloud services</a:t>
            </a:r>
          </a:p>
          <a:p>
            <a:pPr>
              <a:spcAft>
                <a:spcPts val="600"/>
              </a:spcAft>
            </a:pPr>
            <a:r>
              <a:rPr lang="en-US" dirty="0"/>
              <a:t>System Design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697D4-C429-4EEA-93F0-BD9EFFB151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840FF83-13FD-44AE-B0D5-9ABFC5E42645}"/>
              </a:ext>
            </a:extLst>
          </p:cNvPr>
          <p:cNvSpPr txBox="1">
            <a:spLocks/>
          </p:cNvSpPr>
          <p:nvPr/>
        </p:nvSpPr>
        <p:spPr>
          <a:xfrm>
            <a:off x="6975836" y="1194619"/>
            <a:ext cx="1736638" cy="373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3-4 weeks</a:t>
            </a:r>
          </a:p>
          <a:p>
            <a:pPr marL="11430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11430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2-3 weeks</a:t>
            </a:r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bg1"/>
                </a:solidFill>
              </a:rPr>
              <a:t>2-3 weeks</a:t>
            </a:r>
          </a:p>
        </p:txBody>
      </p:sp>
    </p:spTree>
    <p:extLst>
      <p:ext uri="{BB962C8B-B14F-4D97-AF65-F5344CB8AC3E}">
        <p14:creationId xmlns:p14="http://schemas.microsoft.com/office/powerpoint/2010/main" val="400837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ACE0-9415-460B-958B-43240CF1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Assessments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2055E-208F-4FA2-B2A3-4C5AF31B5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In-class assignments – </a:t>
            </a:r>
            <a:r>
              <a:rPr lang="en-US" b="1"/>
              <a:t>50%</a:t>
            </a:r>
          </a:p>
          <a:p>
            <a:pPr lvl="1"/>
            <a:endParaRPr lang="en-US" b="1"/>
          </a:p>
          <a:p>
            <a:r>
              <a:rPr lang="en-US"/>
              <a:t>Final Project – </a:t>
            </a:r>
            <a:r>
              <a:rPr lang="en-US" b="1"/>
              <a:t>50%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ACC88-DF51-4AC2-A540-E432BABD9F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050" name="Picture 2" descr="Nervous Sweat Stock Illustrations – 282 Nervous Sweat Stock Illustrations,  Vectors &amp;amp; Clipart - Dreamstime">
            <a:extLst>
              <a:ext uri="{FF2B5EF4-FFF2-40B4-BE49-F238E27FC236}">
                <a16:creationId xmlns:a16="http://schemas.microsoft.com/office/drawing/2014/main" id="{BA25F1CB-D846-4840-BEE4-DCCF8334F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272" y="603214"/>
            <a:ext cx="2126303" cy="359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5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D0E-C6CC-4E8F-9925-F0A2D726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– Textbook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F863E-263C-43A1-A6C0-419EFC6CD0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9AE8F0-9B1E-45CB-857F-02440D7C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72" y="1244339"/>
            <a:ext cx="1495425" cy="2381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049436-0767-42BE-A509-DADCC28BE49B}"/>
              </a:ext>
            </a:extLst>
          </p:cNvPr>
          <p:cNvSpPr txBox="1"/>
          <p:nvPr/>
        </p:nvSpPr>
        <p:spPr>
          <a:xfrm>
            <a:off x="678090" y="3692693"/>
            <a:ext cx="23519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>
                <a:solidFill>
                  <a:srgbClr val="0F1111"/>
                </a:solidFill>
                <a:effectLst/>
                <a:latin typeface="Amazon Ember"/>
              </a:rPr>
              <a:t>Fundamentals of IoT and Wearable Technology Design – Wiley, 2021</a:t>
            </a:r>
          </a:p>
        </p:txBody>
      </p:sp>
      <p:pic>
        <p:nvPicPr>
          <p:cNvPr id="3074" name="Picture 2" descr="IoT System Design | springerprofessional.de">
            <a:extLst>
              <a:ext uri="{FF2B5EF4-FFF2-40B4-BE49-F238E27FC236}">
                <a16:creationId xmlns:a16="http://schemas.microsoft.com/office/drawing/2014/main" id="{A4BAE360-3EA3-41B0-BE0D-003B62257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466" y="1244340"/>
            <a:ext cx="1580475" cy="238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94AA2E-D7ED-498B-8841-EED8B38A76AF}"/>
              </a:ext>
            </a:extLst>
          </p:cNvPr>
          <p:cNvSpPr txBox="1"/>
          <p:nvPr/>
        </p:nvSpPr>
        <p:spPr>
          <a:xfrm>
            <a:off x="3776466" y="3625589"/>
            <a:ext cx="1580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>
                <a:solidFill>
                  <a:srgbClr val="0F1111"/>
                </a:solidFill>
                <a:effectLst/>
                <a:latin typeface="Amazon Ember"/>
              </a:rPr>
              <a:t>IoT System Design – Springer, 2022</a:t>
            </a:r>
          </a:p>
        </p:txBody>
      </p:sp>
      <p:pic>
        <p:nvPicPr>
          <p:cNvPr id="3078" name="Picture 6" descr="IoT Fundamentals: Networking Technologies, Protocols and Use Cases for the  Internet of Things by Pearson by Hanes David">
            <a:extLst>
              <a:ext uri="{FF2B5EF4-FFF2-40B4-BE49-F238E27FC236}">
                <a16:creationId xmlns:a16="http://schemas.microsoft.com/office/drawing/2014/main" id="{945EEF49-8153-41E6-A927-A6BB36A34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10" y="1244895"/>
            <a:ext cx="1744379" cy="238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62C5CC-FFC1-4D56-BA25-773DD8B57E96}"/>
              </a:ext>
            </a:extLst>
          </p:cNvPr>
          <p:cNvSpPr txBox="1"/>
          <p:nvPr/>
        </p:nvSpPr>
        <p:spPr>
          <a:xfrm>
            <a:off x="6287679" y="3625589"/>
            <a:ext cx="23519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0F1111"/>
                </a:solidFill>
                <a:latin typeface="Amazon Ember"/>
              </a:rPr>
              <a:t>IoT Fundamentals: Networking Technologies, Protocols, and Use Cases for the Internet of Things </a:t>
            </a:r>
            <a:r>
              <a:rPr lang="en-US" b="1" i="0">
                <a:solidFill>
                  <a:srgbClr val="0F1111"/>
                </a:solidFill>
                <a:effectLst/>
                <a:latin typeface="Amazon Ember"/>
              </a:rPr>
              <a:t>– Cisco Press, 2017</a:t>
            </a:r>
          </a:p>
        </p:txBody>
      </p:sp>
    </p:spTree>
    <p:extLst>
      <p:ext uri="{BB962C8B-B14F-4D97-AF65-F5344CB8AC3E}">
        <p14:creationId xmlns:p14="http://schemas.microsoft.com/office/powerpoint/2010/main" val="91098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81E7-52D0-4E3C-B92D-444A8136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of Things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74D5B-C70C-4328-BDDC-1A5DE97B9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IoT is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an ecosystem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internet connected devices </a:t>
            </a:r>
            <a:r>
              <a:rPr lang="en-US" dirty="0"/>
              <a:t>with the ability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to collect and transfer information </a:t>
            </a:r>
            <a:r>
              <a:rPr lang="en-US" dirty="0"/>
              <a:t>over a network to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provide automated decision making</a:t>
            </a:r>
          </a:p>
          <a:p>
            <a:r>
              <a:rPr lang="en-US" dirty="0">
                <a:solidFill>
                  <a:srgbClr val="677480"/>
                </a:solidFill>
              </a:rPr>
              <a:t>IoT  focuses on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connecting “things”</a:t>
            </a:r>
          </a:p>
          <a:p>
            <a:r>
              <a:rPr lang="en-US" dirty="0"/>
              <a:t>IoT is prime enabler for </a:t>
            </a:r>
            <a:r>
              <a:rPr lang="en-US" b="1" dirty="0"/>
              <a:t>digitization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6079A-A183-4BBA-904D-773555BA09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707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BD4F-3AA1-4CB7-A9BE-DA0DFD43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IoT: Historical 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F1F58-E160-4BCD-A233-8ECF250DEC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981074-CB37-4CDC-9BB2-8D6385A1139F}"/>
              </a:ext>
            </a:extLst>
          </p:cNvPr>
          <p:cNvSpPr txBox="1"/>
          <p:nvPr/>
        </p:nvSpPr>
        <p:spPr>
          <a:xfrm>
            <a:off x="499147" y="4057852"/>
            <a:ext cx="14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70C0"/>
                </a:solidFill>
              </a:rPr>
              <a:t>1901</a:t>
            </a:r>
          </a:p>
          <a:p>
            <a:r>
              <a:rPr lang="en-US" sz="1200"/>
              <a:t>Invention of Radio communication</a:t>
            </a:r>
          </a:p>
        </p:txBody>
      </p:sp>
      <p:pic>
        <p:nvPicPr>
          <p:cNvPr id="46" name="Content Placeholder 4">
            <a:extLst>
              <a:ext uri="{FF2B5EF4-FFF2-40B4-BE49-F238E27FC236}">
                <a16:creationId xmlns:a16="http://schemas.microsoft.com/office/drawing/2014/main" id="{39B68C51-5F1E-426B-BB9D-A2CD37DC2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09" y="2918454"/>
            <a:ext cx="1356339" cy="102403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947B8FF-2B1A-4AEC-B943-CD14F7F5976D}"/>
              </a:ext>
            </a:extLst>
          </p:cNvPr>
          <p:cNvSpPr/>
          <p:nvPr/>
        </p:nvSpPr>
        <p:spPr>
          <a:xfrm>
            <a:off x="377649" y="3932330"/>
            <a:ext cx="8388702" cy="1255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67CDEE-5FD8-4ECA-8570-EFEBC9BC71FC}"/>
              </a:ext>
            </a:extLst>
          </p:cNvPr>
          <p:cNvSpPr txBox="1"/>
          <p:nvPr/>
        </p:nvSpPr>
        <p:spPr>
          <a:xfrm>
            <a:off x="2368587" y="4057852"/>
            <a:ext cx="14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70C0"/>
                </a:solidFill>
              </a:rPr>
              <a:t>1950s</a:t>
            </a:r>
          </a:p>
          <a:p>
            <a:r>
              <a:rPr lang="en-US" sz="1200"/>
              <a:t>Inception of computers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287F451-2F59-44A4-B59F-A26ADDD6B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60" y="2907397"/>
            <a:ext cx="1819259" cy="102403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77C18DB-6355-4B70-AC2B-DCEA53509939}"/>
              </a:ext>
            </a:extLst>
          </p:cNvPr>
          <p:cNvSpPr txBox="1"/>
          <p:nvPr/>
        </p:nvSpPr>
        <p:spPr>
          <a:xfrm>
            <a:off x="4210287" y="4057852"/>
            <a:ext cx="14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70C0"/>
                </a:solidFill>
              </a:rPr>
              <a:t>1983</a:t>
            </a:r>
          </a:p>
          <a:p>
            <a:r>
              <a:rPr lang="en-US" sz="1200"/>
              <a:t>The born of Internet</a:t>
            </a:r>
          </a:p>
        </p:txBody>
      </p:sp>
      <p:pic>
        <p:nvPicPr>
          <p:cNvPr id="1030" name="Picture 6" descr="Từ vựng chủ đề Kết nối Internet | HelloChao">
            <a:extLst>
              <a:ext uri="{FF2B5EF4-FFF2-40B4-BE49-F238E27FC236}">
                <a16:creationId xmlns:a16="http://schemas.microsoft.com/office/drawing/2014/main" id="{DD2B7F01-4366-44CF-B04F-FD5972C08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288" y="2916923"/>
            <a:ext cx="1633536" cy="101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3EA2085-94DD-46B1-88DC-A5D76118F718}"/>
              </a:ext>
            </a:extLst>
          </p:cNvPr>
          <p:cNvSpPr txBox="1"/>
          <p:nvPr/>
        </p:nvSpPr>
        <p:spPr>
          <a:xfrm>
            <a:off x="6181961" y="4057852"/>
            <a:ext cx="1591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70C0"/>
                </a:solidFill>
              </a:rPr>
              <a:t>1999</a:t>
            </a:r>
          </a:p>
          <a:p>
            <a:r>
              <a:rPr lang="en-US" sz="1200"/>
              <a:t>Kevin Ashton invented the term “Internet of Things”</a:t>
            </a:r>
          </a:p>
        </p:txBody>
      </p:sp>
      <p:pic>
        <p:nvPicPr>
          <p:cNvPr id="1032" name="Picture 8" descr="Kevin Ashton The Co-founder And The Executive Head - Iot Device PNG Image |  Transparent PNG Free Download on SeekPNG">
            <a:extLst>
              <a:ext uri="{FF2B5EF4-FFF2-40B4-BE49-F238E27FC236}">
                <a16:creationId xmlns:a16="http://schemas.microsoft.com/office/drawing/2014/main" id="{0A595A25-7043-421D-AB21-89B5BD529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911" y="2941993"/>
            <a:ext cx="1858218" cy="98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oT: Number of devices worldwide from 2015 to 2025 [5]. | Download  Scientific Diagram">
            <a:extLst>
              <a:ext uri="{FF2B5EF4-FFF2-40B4-BE49-F238E27FC236}">
                <a16:creationId xmlns:a16="http://schemas.microsoft.com/office/drawing/2014/main" id="{77B62E26-EA6C-2ACE-752E-C087A6422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301" y="958649"/>
            <a:ext cx="2360136" cy="161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56DA9FBE-B115-2689-29FF-DF343582D601}"/>
              </a:ext>
            </a:extLst>
          </p:cNvPr>
          <p:cNvSpPr/>
          <p:nvPr/>
        </p:nvSpPr>
        <p:spPr>
          <a:xfrm rot="16200000">
            <a:off x="4028204" y="1753400"/>
            <a:ext cx="209718" cy="19727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8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F0DF-4ECA-4AE7-A2DF-19050141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IoT: Historical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3B68-7846-4B08-A4B6-DCFF98263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1" y="893843"/>
            <a:ext cx="5527039" cy="3355813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2000" b="1" i="0" u="none" strike="noStrike" baseline="0" dirty="0">
                <a:latin typeface="STIXTwoText"/>
              </a:rPr>
              <a:t>“ </a:t>
            </a:r>
            <a:r>
              <a:rPr lang="en-US" sz="1800" b="0" i="0" u="none" strike="noStrike" baseline="0" dirty="0">
                <a:latin typeface="STIXTwoText"/>
              </a:rPr>
              <a:t>Today computers, and, therefore, the Internet, are almost wholly </a:t>
            </a:r>
            <a:r>
              <a:rPr lang="en-US" sz="18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STIXTwoText"/>
              </a:rPr>
              <a:t>dependent on human beings for information</a:t>
            </a:r>
            <a:r>
              <a:rPr lang="en-US" sz="1800" b="0" i="0" u="none" strike="noStrike" baseline="0" dirty="0">
                <a:latin typeface="STIXTwoText"/>
              </a:rPr>
              <a:t>... The problem is, </a:t>
            </a:r>
            <a:r>
              <a:rPr lang="en-US" sz="18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STIXTwoText"/>
              </a:rPr>
              <a:t>people have limited time, attention, and accuracy</a:t>
            </a:r>
            <a:r>
              <a:rPr lang="en-US" sz="1800" b="0" i="0" u="none" strike="noStrike" baseline="0" dirty="0">
                <a:latin typeface="STIXTwoText"/>
              </a:rPr>
              <a:t>. All of which means they are not very good at capturing data about things in the real world. If we had </a:t>
            </a:r>
            <a:r>
              <a:rPr lang="en-US" sz="18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STIXTwoText"/>
              </a:rPr>
              <a:t>computers that knew everything there was to know about things, using data they gathered without any help from us</a:t>
            </a:r>
            <a:r>
              <a:rPr lang="en-US" sz="1800" b="0" i="0" u="none" strike="noStrike" baseline="0" dirty="0">
                <a:latin typeface="STIXTwoText"/>
              </a:rPr>
              <a:t>, we would be able to track and count everything and greatly </a:t>
            </a:r>
            <a:r>
              <a:rPr lang="en-US" sz="18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STIXTwoText"/>
              </a:rPr>
              <a:t>reduce waste, loss and cost</a:t>
            </a:r>
            <a:r>
              <a:rPr lang="en-US" sz="1800" b="0" i="0" u="none" strike="noStrike" baseline="0" dirty="0">
                <a:latin typeface="STIXTwoText"/>
              </a:rPr>
              <a:t>. We would know when things needed replacing, repairing or recalling and whether they were fresh or past their best. </a:t>
            </a:r>
            <a:r>
              <a:rPr lang="en-US" sz="2000" b="1" i="0" u="none" strike="noStrike" baseline="0" dirty="0">
                <a:latin typeface="STIXTwoText"/>
              </a:rPr>
              <a:t>”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460BE-80AD-4E71-A254-92567E951B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5071E1-2CA5-40FC-A09A-00D71786A8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70"/>
          <a:stretch/>
        </p:blipFill>
        <p:spPr bwMode="auto">
          <a:xfrm>
            <a:off x="6126480" y="514221"/>
            <a:ext cx="2803078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160998-7FFB-436B-840A-16F3A05760B6}"/>
              </a:ext>
            </a:extLst>
          </p:cNvPr>
          <p:cNvSpPr txBox="1"/>
          <p:nvPr/>
        </p:nvSpPr>
        <p:spPr>
          <a:xfrm>
            <a:off x="3648087" y="4466023"/>
            <a:ext cx="22142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Kevin Ashton, 1999 </a:t>
            </a:r>
          </a:p>
        </p:txBody>
      </p:sp>
    </p:spTree>
    <p:extLst>
      <p:ext uri="{BB962C8B-B14F-4D97-AF65-F5344CB8AC3E}">
        <p14:creationId xmlns:p14="http://schemas.microsoft.com/office/powerpoint/2010/main" val="1181205355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492</Words>
  <Application>Microsoft Office PowerPoint</Application>
  <PresentationFormat>On-screen Show (16:9)</PresentationFormat>
  <Paragraphs>105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STIXTwoText</vt:lpstr>
      <vt:lpstr>Loriot Sans</vt:lpstr>
      <vt:lpstr>Arial</vt:lpstr>
      <vt:lpstr>Lato</vt:lpstr>
      <vt:lpstr>Cambria</vt:lpstr>
      <vt:lpstr>Amazon Ember</vt:lpstr>
      <vt:lpstr>Raleway</vt:lpstr>
      <vt:lpstr>Antonio template</vt:lpstr>
      <vt:lpstr>Course Introduction </vt:lpstr>
      <vt:lpstr>COURSE OBJECTIVES</vt:lpstr>
      <vt:lpstr>Order of Instruction</vt:lpstr>
      <vt:lpstr>Order of Intruction</vt:lpstr>
      <vt:lpstr>Assessments</vt:lpstr>
      <vt:lpstr>References – Textbook</vt:lpstr>
      <vt:lpstr>Internet of Things</vt:lpstr>
      <vt:lpstr>IoT: Historical background</vt:lpstr>
      <vt:lpstr>IoT: Historical background</vt:lpstr>
      <vt:lpstr>IoT: Historical background </vt:lpstr>
      <vt:lpstr>IoT: Historical background</vt:lpstr>
      <vt:lpstr>IoT Trends</vt:lpstr>
      <vt:lpstr>IoT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bhaduc</cp:lastModifiedBy>
  <cp:revision>14</cp:revision>
  <dcterms:modified xsi:type="dcterms:W3CDTF">2023-08-23T05:48:13Z</dcterms:modified>
</cp:coreProperties>
</file>