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5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67" autoAdjust="0"/>
  </p:normalViewPr>
  <p:slideViewPr>
    <p:cSldViewPr>
      <p:cViewPr varScale="1">
        <p:scale>
          <a:sx n="89" d="100"/>
          <a:sy n="89" d="100"/>
        </p:scale>
        <p:origin x="65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A33C2-6F37-4DE9-AAF9-8ABC356AE65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4680-6E9A-445B-9304-F7D1A27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2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https://www.thethingsnetwork.org/docs/lorawan/classes/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8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Semtech is responsible for the PHY layer, while the LoRa Alliance handles the MAC layer and regional frequency bands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61BE-7EE5-473D-84A7-4C53642E76F3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ECD9-E72D-423D-873E-C8701D4E51F3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19C6-978E-42A3-A0DA-A23B7AC47044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51FE-9C5E-464A-AC70-6B909B40C014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01107"/>
            <a:ext cx="1066800" cy="329184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3957FE44-DABC-424D-A234-74BB9410FF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206D-CD87-417B-A3E9-8E7F517E463E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F107-3B8C-4C3E-96B2-5FDE77B1A8A3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7A77-E7D0-4A81-9F27-235411449FDF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E10-1A59-4CE8-9F8F-26909B2B45ED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9CF-71D8-44A8-A43E-06A522466198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A33-8193-44AB-9CBE-84B62B603B98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72B2-C299-428F-9DB0-AF5E4D034999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8B7AF6-6F47-4FBA-B77D-1A1AB60E82CA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81315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3957FE44-DABC-424D-A234-74BB9410FF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vn/url?sa=i&amp;rct=j&amp;q=&amp;esrc=s&amp;source=images&amp;cd=&amp;cad=rja&amp;uact=8&amp;ved=0CAcQjRxqFQoTCOa4gpvXz8cCFU-ejgodsSsIRA&amp;url=http://spikeex.deviantart.com/art/Microchip-Tattoo-Design-1-42179858&amp;ei=31_iVaZNz7y6BLHXoKAE&amp;psig=AFQjCNF-y2BM98GH0MilH1ajH4XNM5xsRQ&amp;ust=14409853935037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g02.deviantart.net/aaac/i/2006/302/3/0/microchip_tattoo_design_1_by_spikeex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3" y="3505199"/>
            <a:ext cx="3322748" cy="33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b="1"/>
            </a:br>
            <a:r>
              <a:rPr lang="en-US" b="1"/>
              <a:t>Low power Wide Area Network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Lecturer: Dr. Bui Ha Duc</a:t>
            </a:r>
          </a:p>
          <a:p>
            <a:r>
              <a:rPr lang="en-US" dirty="0"/>
              <a:t>Dept. of Mechatronics</a:t>
            </a:r>
          </a:p>
          <a:p>
            <a:r>
              <a:rPr lang="en-US" dirty="0"/>
              <a:t>Email: ducbh@hcmute.edu.vn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400800"/>
            <a:ext cx="1066800" cy="329184"/>
          </a:xfrm>
        </p:spPr>
        <p:txBody>
          <a:bodyPr/>
          <a:lstStyle/>
          <a:p>
            <a:fld id="{3957FE44-DABC-424D-A234-74BB9410FF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3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C425-360A-3645-0157-83ED058B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LoRaWAN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2647-70A8-1AD6-3467-CB0DAEDB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LoRa MAC layer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r>
              <a:rPr lang="en-US"/>
              <a:t>LoRaWAN endpoints are uniquely addressable through a variety of methods:</a:t>
            </a:r>
          </a:p>
          <a:p>
            <a:pPr lvl="1"/>
            <a:r>
              <a:rPr lang="en-US"/>
              <a:t>global end device ID or DevEUI represented as an IEEE EUI-64 address.</a:t>
            </a:r>
          </a:p>
          <a:p>
            <a:pPr lvl="1"/>
            <a:r>
              <a:rPr lang="en-US"/>
              <a:t>32-bit  device address DevAddr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EF2E2-6C48-21AE-AEA1-A5448587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6BF51-8ED6-D965-C22B-370C47B9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981200"/>
            <a:ext cx="78962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5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D84A-BB7A-76F6-8C28-75C59E5D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E1B3-0A67-D42E-F0D4-7D2A549B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A390-016D-90CE-F3FC-CD38F4D5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7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power WAN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844C5F-4855-607E-686D-4340CB80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Wireless technologies adapted for </a:t>
            </a:r>
            <a:r>
              <a:rPr lang="en-US" sz="2800" b="1">
                <a:solidFill>
                  <a:srgbClr val="0070C0"/>
                </a:solidFill>
              </a:rPr>
              <a:t>long-range</a:t>
            </a:r>
            <a:r>
              <a:rPr lang="en-US" sz="2800"/>
              <a:t> and </a:t>
            </a:r>
            <a:r>
              <a:rPr lang="en-US" sz="2800" b="1">
                <a:solidFill>
                  <a:srgbClr val="0070C0"/>
                </a:solidFill>
              </a:rPr>
              <a:t>battery-powered</a:t>
            </a:r>
            <a:r>
              <a:rPr lang="en-US" sz="2800"/>
              <a:t>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Range &gt; 2km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LoRaWAN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Sigfox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NB-IoT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LTE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…</a:t>
            </a:r>
          </a:p>
          <a:p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27B463F-C5B8-6AFB-945D-B67F96251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" t="10452" r="31630"/>
          <a:stretch/>
        </p:blipFill>
        <p:spPr bwMode="auto">
          <a:xfrm>
            <a:off x="4730125" y="3175608"/>
            <a:ext cx="3862874" cy="30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88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7CA0-E75F-1235-FF6C-E82A733B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LoRaWAN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3753-7B4D-1A06-D886-9DC4AD0A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876800"/>
          </a:xfrm>
        </p:spPr>
        <p:txBody>
          <a:bodyPr/>
          <a:lstStyle/>
          <a:p>
            <a:r>
              <a:rPr lang="en-US"/>
              <a:t>LoRa – Long Range</a:t>
            </a:r>
          </a:p>
          <a:p>
            <a:r>
              <a:rPr lang="en-US"/>
              <a:t>LoRA was developed by a French company named Cycleo in 2010</a:t>
            </a:r>
          </a:p>
          <a:p>
            <a:r>
              <a:rPr lang="en-US" b="1">
                <a:solidFill>
                  <a:srgbClr val="0070C0"/>
                </a:solidFill>
              </a:rPr>
              <a:t>Semtech</a:t>
            </a:r>
            <a:r>
              <a:rPr lang="en-US"/>
              <a:t> acquired Cycleo in May 2012</a:t>
            </a:r>
          </a:p>
          <a:p>
            <a:r>
              <a:rPr lang="en-US"/>
              <a:t>Lora used  Chirp Spread Spectrum (CSS) modulation technology</a:t>
            </a:r>
          </a:p>
          <a:p>
            <a:r>
              <a:rPr lang="en-US"/>
              <a:t>Optimized for </a:t>
            </a:r>
            <a:r>
              <a:rPr lang="en-US">
                <a:solidFill>
                  <a:srgbClr val="0070C0"/>
                </a:solidFill>
              </a:rPr>
              <a:t>long-range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two-way</a:t>
            </a:r>
            <a:r>
              <a:rPr lang="en-US"/>
              <a:t> communications and </a:t>
            </a:r>
            <a:r>
              <a:rPr lang="en-US">
                <a:solidFill>
                  <a:srgbClr val="0070C0"/>
                </a:solidFill>
              </a:rPr>
              <a:t>low power</a:t>
            </a:r>
            <a:r>
              <a:rPr lang="en-US"/>
              <a:t> consumption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6030-B3D0-0B8A-ADCD-33D87FF7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Analog and Mixed-Signal Semiconductors | Semtech">
            <a:extLst>
              <a:ext uri="{FF2B5EF4-FFF2-40B4-BE49-F238E27FC236}">
                <a16:creationId xmlns:a16="http://schemas.microsoft.com/office/drawing/2014/main" id="{4F520D36-11D9-E736-2D12-3E2F1A7D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122" y="603532"/>
            <a:ext cx="2417961" cy="73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ông nghệ LoRA và LoRaWAN truyền dữ liệu xa, công suất thất trong IoT.">
            <a:extLst>
              <a:ext uri="{FF2B5EF4-FFF2-40B4-BE49-F238E27FC236}">
                <a16:creationId xmlns:a16="http://schemas.microsoft.com/office/drawing/2014/main" id="{52931DDF-3FD5-801E-6B5A-3A7A0C0A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05" y="462756"/>
            <a:ext cx="1992174" cy="106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AA378-F0CB-E16E-AB99-C16F33D9C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460" y="1858015"/>
            <a:ext cx="2187623" cy="2803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C0ACD-39E6-31A4-4872-8ED6C6A15848}"/>
              </a:ext>
            </a:extLst>
          </p:cNvPr>
          <p:cNvSpPr txBox="1"/>
          <p:nvPr/>
        </p:nvSpPr>
        <p:spPr>
          <a:xfrm>
            <a:off x="6862721" y="47342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Nicolas Sornin</a:t>
            </a:r>
          </a:p>
        </p:txBody>
      </p:sp>
    </p:spTree>
    <p:extLst>
      <p:ext uri="{BB962C8B-B14F-4D97-AF65-F5344CB8AC3E}">
        <p14:creationId xmlns:p14="http://schemas.microsoft.com/office/powerpoint/2010/main" val="325025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A8A0-D429-3012-1AD3-E6BA09EB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LoRa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9786-FBFA-04CB-0AB0-9F6F64B3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LoRa Alliance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>
                <a:solidFill>
                  <a:srgbClr val="0070C0"/>
                </a:solidFill>
              </a:rPr>
              <a:t>https://lora-alliance.org/</a:t>
            </a:r>
          </a:p>
          <a:p>
            <a:r>
              <a:rPr lang="en-US"/>
              <a:t>LoRa Specifications:</a:t>
            </a:r>
          </a:p>
          <a:p>
            <a:pPr lvl="1"/>
            <a:r>
              <a:rPr lang="en-US"/>
              <a:t>LoRa is deployed in a </a:t>
            </a:r>
            <a:r>
              <a:rPr lang="en-US">
                <a:solidFill>
                  <a:srgbClr val="0070C0"/>
                </a:solidFill>
              </a:rPr>
              <a:t>star-of-stars topology</a:t>
            </a:r>
          </a:p>
          <a:p>
            <a:pPr lvl="1"/>
            <a:r>
              <a:rPr lang="en-US"/>
              <a:t>Data rate: range from </a:t>
            </a:r>
            <a:r>
              <a:rPr lang="en-US">
                <a:solidFill>
                  <a:srgbClr val="0070C0"/>
                </a:solidFill>
              </a:rPr>
              <a:t>0.3 kbps to 50 kbps</a:t>
            </a:r>
          </a:p>
          <a:p>
            <a:pPr lvl="1"/>
            <a:r>
              <a:rPr lang="en-US"/>
              <a:t>Packet size: is limited to </a:t>
            </a:r>
            <a:r>
              <a:rPr lang="en-US">
                <a:solidFill>
                  <a:srgbClr val="0070C0"/>
                </a:solidFill>
              </a:rPr>
              <a:t>150 messages of 12 bytes per day</a:t>
            </a:r>
          </a:p>
          <a:p>
            <a:pPr lvl="1"/>
            <a:r>
              <a:rPr lang="en-US"/>
              <a:t>Security: two layers of cryptography</a:t>
            </a:r>
          </a:p>
          <a:p>
            <a:pPr lvl="2"/>
            <a:r>
              <a:rPr lang="en-US"/>
              <a:t>A unique 128-bit Network Session Key shared between the end-device and network server</a:t>
            </a:r>
          </a:p>
          <a:p>
            <a:pPr lvl="2"/>
            <a:r>
              <a:rPr lang="en-US"/>
              <a:t>A unique 128-bit Application Session Key (AppSKey) shared end-to-end at the application level</a:t>
            </a:r>
          </a:p>
          <a:p>
            <a:r>
              <a:rPr lang="en-US"/>
              <a:t>LoRaWAN has three different classes of end-point devices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023DA-6171-2CE2-6A65-70320016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8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2E28-C370-E459-6CB9-715346B4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LoRa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CA9C5-9CEB-7F16-5E7C-F54B7CDC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CE66A-5E9C-C5BE-6DD8-CD8D37CD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5058"/>
            <a:ext cx="8077200" cy="37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BB01-BE59-8F10-0FC3-E118CEA2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/>
              <a:t>Gateways</a:t>
            </a:r>
          </a:p>
          <a:p>
            <a:pPr lvl="1"/>
            <a:r>
              <a:rPr lang="en-US"/>
              <a:t>relay messages between end-devices and a central network server. </a:t>
            </a:r>
          </a:p>
          <a:p>
            <a:pPr lvl="1"/>
            <a:r>
              <a:rPr lang="en-US"/>
              <a:t>The gateways are connected to the network server via standard IP connections and act as a transparent bridge</a:t>
            </a:r>
          </a:p>
        </p:txBody>
      </p:sp>
    </p:spTree>
    <p:extLst>
      <p:ext uri="{BB962C8B-B14F-4D97-AF65-F5344CB8AC3E}">
        <p14:creationId xmlns:p14="http://schemas.microsoft.com/office/powerpoint/2010/main" val="120315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9200-5954-600C-E811-ECB80F3E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LoRa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8159-EFBC-45A2-0F3E-A99E881E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LoRaWAN has </a:t>
            </a:r>
            <a:r>
              <a:rPr lang="en-US" b="1">
                <a:solidFill>
                  <a:srgbClr val="0070C0"/>
                </a:solidFill>
              </a:rPr>
              <a:t>three different classes </a:t>
            </a:r>
            <a:r>
              <a:rPr lang="en-US"/>
              <a:t>of end-point devices</a:t>
            </a:r>
          </a:p>
          <a:p>
            <a:pPr lvl="1"/>
            <a:r>
              <a:rPr lang="en-US" b="1"/>
              <a:t>Class A</a:t>
            </a:r>
            <a:r>
              <a:rPr lang="en-US"/>
              <a:t> – Lowest power, bi-directional end-devices</a:t>
            </a:r>
          </a:p>
          <a:p>
            <a:pPr lvl="2"/>
            <a:r>
              <a:rPr lang="en-US"/>
              <a:t>supported by all LoRaWAN end-devices</a:t>
            </a:r>
          </a:p>
          <a:p>
            <a:pPr lvl="2"/>
            <a:r>
              <a:rPr lang="en-US"/>
              <a:t> fully asynchronous</a:t>
            </a:r>
          </a:p>
          <a:p>
            <a:pPr lvl="2"/>
            <a:r>
              <a:rPr lang="en-US"/>
              <a:t>Can enter low-power sleep mode for as long as defined</a:t>
            </a:r>
          </a:p>
          <a:p>
            <a:pPr lvl="1"/>
            <a:r>
              <a:rPr lang="en-US" b="1"/>
              <a:t>Class B</a:t>
            </a:r>
            <a:r>
              <a:rPr lang="en-US"/>
              <a:t> – Bi-directional end-devices with deterministic downlink latency</a:t>
            </a:r>
          </a:p>
          <a:p>
            <a:pPr lvl="2"/>
            <a:r>
              <a:rPr lang="en-US"/>
              <a:t>synchronized to the network using periodic beacons</a:t>
            </a:r>
          </a:p>
          <a:p>
            <a:pPr lvl="2"/>
            <a:r>
              <a:rPr lang="en-US"/>
              <a:t>open downlink ‘ping slots’ at scheduled times</a:t>
            </a:r>
          </a:p>
          <a:p>
            <a:pPr lvl="1"/>
            <a:r>
              <a:rPr lang="en-US" b="1"/>
              <a:t>Class C</a:t>
            </a:r>
            <a:r>
              <a:rPr lang="en-US"/>
              <a:t> – Lowest latency, bi-directional end-devices</a:t>
            </a:r>
          </a:p>
          <a:p>
            <a:pPr lvl="2"/>
            <a:r>
              <a:rPr lang="en-US"/>
              <a:t>reduces latency on the downlink by keeping the receiver of the end-device open at all times</a:t>
            </a:r>
          </a:p>
          <a:p>
            <a:pPr lvl="2"/>
            <a:r>
              <a:rPr lang="en-US"/>
              <a:t>suitable for applications where continuous power is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F5FD-5055-304D-73AC-31E337ED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5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062E-7059-3B8B-B1C1-2E00F077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LoRa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B4798-FAC4-FA9E-3F55-6DA03F55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AutoShape 2" descr="Different LoRaWAN classes.">
            <a:extLst>
              <a:ext uri="{FF2B5EF4-FFF2-40B4-BE49-F238E27FC236}">
                <a16:creationId xmlns:a16="http://schemas.microsoft.com/office/drawing/2014/main" id="{750DE4C1-45A0-C4D6-4FEB-719E036F7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ifferent LoRaWAN classes.">
            <a:extLst>
              <a:ext uri="{FF2B5EF4-FFF2-40B4-BE49-F238E27FC236}">
                <a16:creationId xmlns:a16="http://schemas.microsoft.com/office/drawing/2014/main" id="{F5764039-39FE-4EDF-66B0-185C9394F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C5F2BE-F340-BF02-3B95-4CB27B8B7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2209800"/>
            <a:ext cx="61341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89CE-91EE-8546-5930-8ADB1762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LoRaWAN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DF661-B6D6-68EC-F4BC-2EF7E87B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4211E-6231-EE4C-16D1-3C893803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408BA-2ACD-1333-2F43-434DB107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524000"/>
            <a:ext cx="6953250" cy="3190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960852-BC3D-4457-3760-B126DD6D080C}"/>
              </a:ext>
            </a:extLst>
          </p:cNvPr>
          <p:cNvSpPr txBox="1"/>
          <p:nvPr/>
        </p:nvSpPr>
        <p:spPr>
          <a:xfrm>
            <a:off x="7410450" y="4191000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FF0000"/>
                </a:solidFill>
                <a:effectLst/>
                <a:latin typeface="-apple-system, BlinkMacSystemFont, &amp;quot;Segoe UI&amp;quot;, Roboto, Oxygen-Sans, Ubuntu, Cantarell, &amp;quot;Helvetica Neue&amp;quot;, sans-serif"/>
              </a:rPr>
              <a:t>430MHz in Asia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06D5E2-BD3D-F11B-9EF3-307647589B7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58000" y="4375666"/>
            <a:ext cx="5524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0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EF76-D38C-D94B-4198-DC7AB7C2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LoRaWAN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F862-E39A-D6A0-67C7-AF42A9CC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LoRa Physical layer</a:t>
            </a:r>
          </a:p>
          <a:p>
            <a:r>
              <a:rPr lang="en-US"/>
              <a:t>Semtech LoRa modulation is based on </a:t>
            </a:r>
            <a:r>
              <a:rPr lang="en-US">
                <a:solidFill>
                  <a:srgbClr val="0070C0"/>
                </a:solidFill>
              </a:rPr>
              <a:t>chirp spread spectrum</a:t>
            </a:r>
            <a:r>
              <a:rPr lang="en-US"/>
              <a:t> modulation (CSS)</a:t>
            </a:r>
          </a:p>
          <a:p>
            <a:r>
              <a:rPr lang="en-US"/>
              <a:t>CSS trades a lower data rate for receiver sensitivity to significantly increase the communication distance</a:t>
            </a:r>
          </a:p>
          <a:p>
            <a:r>
              <a:rPr lang="en-US"/>
              <a:t>CSS allows demodulation below the noise floor</a:t>
            </a:r>
          </a:p>
          <a:p>
            <a:r>
              <a:rPr lang="en-US"/>
              <a:t>LoRa devices can receive on multiple channels in parallel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6E44-33E9-B95E-F638-35D896E8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53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2894</TotalTime>
  <Words>438</Words>
  <Application>Microsoft Office PowerPoint</Application>
  <PresentationFormat>On-screen Show (4:3)</PresentationFormat>
  <Paragraphs>80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-apple-system, BlinkMacSystemFont, &amp;quot;Segoe UI&amp;quot;, Roboto, Oxygen-Sans, Ubuntu, Cantarell, &amp;quot;Helvetica Neue&amp;quot;, sans-serif</vt:lpstr>
      <vt:lpstr>Arial</vt:lpstr>
      <vt:lpstr>Calibri</vt:lpstr>
      <vt:lpstr>Clarity</vt:lpstr>
      <vt:lpstr>  Low power Wide Area Network</vt:lpstr>
      <vt:lpstr>Low power WAN</vt:lpstr>
      <vt:lpstr>LoRaWAN</vt:lpstr>
      <vt:lpstr>LoRa Specifications</vt:lpstr>
      <vt:lpstr>LoRa Architecture</vt:lpstr>
      <vt:lpstr>LoRa Devices</vt:lpstr>
      <vt:lpstr>LoRa Devices</vt:lpstr>
      <vt:lpstr>LoRaWAN Layers</vt:lpstr>
      <vt:lpstr>LoRaWAN Layers</vt:lpstr>
      <vt:lpstr>LoRaWAN Layers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vi điều khiển</dc:title>
  <dc:creator>haduc</dc:creator>
  <cp:lastModifiedBy>duc</cp:lastModifiedBy>
  <cp:revision>343</cp:revision>
  <dcterms:created xsi:type="dcterms:W3CDTF">2015-08-30T01:38:28Z</dcterms:created>
  <dcterms:modified xsi:type="dcterms:W3CDTF">2022-11-09T14:57:52Z</dcterms:modified>
</cp:coreProperties>
</file>